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notesMasterIdLst>
    <p:notesMasterId r:id="rId26"/>
  </p:notesMasterIdLst>
  <p:handoutMasterIdLst>
    <p:handoutMasterId r:id="rId27"/>
  </p:handoutMasterIdLst>
  <p:sldIdLst>
    <p:sldId id="322" r:id="rId5"/>
    <p:sldId id="323" r:id="rId6"/>
    <p:sldId id="326" r:id="rId7"/>
    <p:sldId id="327" r:id="rId8"/>
    <p:sldId id="328" r:id="rId9"/>
    <p:sldId id="329" r:id="rId10"/>
    <p:sldId id="331" r:id="rId11"/>
    <p:sldId id="332" r:id="rId12"/>
    <p:sldId id="344" r:id="rId13"/>
    <p:sldId id="333" r:id="rId14"/>
    <p:sldId id="334" r:id="rId15"/>
    <p:sldId id="330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21" r:id="rId25"/>
  </p:sldIdLst>
  <p:sldSz cx="10688638" cy="7562850"/>
  <p:notesSz cx="6797675" cy="9928225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00">
          <p15:clr>
            <a:srgbClr val="A4A3A4"/>
          </p15:clr>
        </p15:guide>
        <p15:guide id="2" orient="horz" pos="257">
          <p15:clr>
            <a:srgbClr val="A4A3A4"/>
          </p15:clr>
        </p15:guide>
        <p15:guide id="3" pos="1153">
          <p15:clr>
            <a:srgbClr val="A4A3A4"/>
          </p15:clr>
        </p15:guide>
        <p15:guide id="4" pos="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71F"/>
    <a:srgbClr val="DF4BDA"/>
    <a:srgbClr val="AFC82B"/>
    <a:srgbClr val="057EAB"/>
    <a:srgbClr val="FFB600"/>
    <a:srgbClr val="E4541B"/>
    <a:srgbClr val="EEEEE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 autoAdjust="0"/>
    <p:restoredTop sz="94694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424" y="176"/>
      </p:cViewPr>
      <p:guideLst>
        <p:guide orient="horz" pos="4500"/>
        <p:guide orient="horz" pos="257"/>
        <p:guide pos="1153"/>
        <p:guide pos="251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00409-6E30-4EA8-9DA4-64D3A0CA3ACE}" type="doc">
      <dgm:prSet loTypeId="urn:microsoft.com/office/officeart/2005/8/layout/default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6BF9D379-F723-4142-A963-7C8D52896C40}">
      <dgm:prSet phldrT="[Text]"/>
      <dgm:spPr>
        <a:solidFill>
          <a:srgbClr val="F08B1E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Debt Management Plan</a:t>
          </a:r>
        </a:p>
      </dgm:t>
    </dgm:pt>
    <dgm:pt modelId="{F56018A2-58D7-4420-B663-9567D6468CF7}" type="parTrans" cxnId="{D11BA688-A24B-4815-995F-573D9C0DCCE3}">
      <dgm:prSet/>
      <dgm:spPr/>
      <dgm:t>
        <a:bodyPr/>
        <a:lstStyle/>
        <a:p>
          <a:endParaRPr lang="en-GB"/>
        </a:p>
      </dgm:t>
    </dgm:pt>
    <dgm:pt modelId="{8A380F8E-F85A-4B44-8272-5D1B27F35D7E}" type="sibTrans" cxnId="{D11BA688-A24B-4815-995F-573D9C0DCCE3}">
      <dgm:prSet/>
      <dgm:spPr/>
      <dgm:t>
        <a:bodyPr/>
        <a:lstStyle/>
        <a:p>
          <a:endParaRPr lang="en-GB"/>
        </a:p>
      </dgm:t>
    </dgm:pt>
    <dgm:pt modelId="{97560D1F-E881-4A45-ACC4-44FF62463547}">
      <dgm:prSet/>
      <dgm:spPr>
        <a:solidFill>
          <a:srgbClr val="F08B1E"/>
        </a:solidFill>
        <a:ln>
          <a:noFill/>
        </a:ln>
        <a:effectLst>
          <a:softEdge rad="31750"/>
        </a:effectLst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Token Payment Plan</a:t>
          </a:r>
        </a:p>
      </dgm:t>
    </dgm:pt>
    <dgm:pt modelId="{80647BB3-E34B-4AF4-8BE9-A26AB2074EE9}" type="parTrans" cxnId="{DD2D57D5-1C33-4539-86CD-3FD66D2CE365}">
      <dgm:prSet/>
      <dgm:spPr/>
      <dgm:t>
        <a:bodyPr/>
        <a:lstStyle/>
        <a:p>
          <a:endParaRPr lang="en-GB"/>
        </a:p>
      </dgm:t>
    </dgm:pt>
    <dgm:pt modelId="{EC7A7A6D-1178-4D16-AB8E-3FE00D181016}" type="sibTrans" cxnId="{DD2D57D5-1C33-4539-86CD-3FD66D2CE365}">
      <dgm:prSet/>
      <dgm:spPr/>
      <dgm:t>
        <a:bodyPr/>
        <a:lstStyle/>
        <a:p>
          <a:endParaRPr lang="en-GB"/>
        </a:p>
      </dgm:t>
    </dgm:pt>
    <dgm:pt modelId="{B5345219-D059-4DF0-820B-4537DEDAF612}">
      <dgm:prSet/>
      <dgm:spPr>
        <a:solidFill>
          <a:srgbClr val="F08B1E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Realise Assets</a:t>
          </a:r>
          <a:endParaRPr lang="en-GB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0359D-94E1-4885-A60D-4A6D28972961}" type="parTrans" cxnId="{C337CFD4-B60E-46B7-84EC-7C8F15CF88FC}">
      <dgm:prSet/>
      <dgm:spPr/>
      <dgm:t>
        <a:bodyPr/>
        <a:lstStyle/>
        <a:p>
          <a:endParaRPr lang="en-GB"/>
        </a:p>
      </dgm:t>
    </dgm:pt>
    <dgm:pt modelId="{77797E8D-6077-443C-9543-401D9DAE2434}" type="sibTrans" cxnId="{C337CFD4-B60E-46B7-84EC-7C8F15CF88FC}">
      <dgm:prSet/>
      <dgm:spPr/>
      <dgm:t>
        <a:bodyPr/>
        <a:lstStyle/>
        <a:p>
          <a:endParaRPr lang="en-GB"/>
        </a:p>
      </dgm:t>
    </dgm:pt>
    <dgm:pt modelId="{61EEDF8E-EE1E-4513-8A33-A81D4960DB61}">
      <dgm:prSet/>
      <dgm:spPr>
        <a:solidFill>
          <a:srgbClr val="F08B1E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Partial Settlement</a:t>
          </a:r>
          <a:endParaRPr lang="en-GB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63F8E-830B-46E9-89CB-DA16AA28FB42}" type="parTrans" cxnId="{A61E23B9-1AEF-4189-BE94-1A8A721E50D6}">
      <dgm:prSet/>
      <dgm:spPr/>
      <dgm:t>
        <a:bodyPr/>
        <a:lstStyle/>
        <a:p>
          <a:endParaRPr lang="en-GB"/>
        </a:p>
      </dgm:t>
    </dgm:pt>
    <dgm:pt modelId="{3CAEF121-F403-4302-981E-5CED9CEF24E0}" type="sibTrans" cxnId="{A61E23B9-1AEF-4189-BE94-1A8A721E50D6}">
      <dgm:prSet/>
      <dgm:spPr/>
      <dgm:t>
        <a:bodyPr/>
        <a:lstStyle/>
        <a:p>
          <a:endParaRPr lang="en-GB"/>
        </a:p>
      </dgm:t>
    </dgm:pt>
    <dgm:pt modelId="{D5CE52F3-FA8B-4D59-992E-99F84639C8EA}">
      <dgm:prSet/>
      <dgm:spPr>
        <a:solidFill>
          <a:srgbClr val="6B3374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Bankruptcy</a:t>
          </a:r>
          <a:endParaRPr lang="en-GB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29446-3BDD-43B6-9BF2-6000F7903C62}" type="parTrans" cxnId="{7D2BB821-0807-493E-B061-AC0AB2EDA58E}">
      <dgm:prSet/>
      <dgm:spPr/>
      <dgm:t>
        <a:bodyPr/>
        <a:lstStyle/>
        <a:p>
          <a:endParaRPr lang="en-GB"/>
        </a:p>
      </dgm:t>
    </dgm:pt>
    <dgm:pt modelId="{A10A0E11-56DB-4F7E-ABD1-A072FB03C35B}" type="sibTrans" cxnId="{7D2BB821-0807-493E-B061-AC0AB2EDA58E}">
      <dgm:prSet/>
      <dgm:spPr/>
      <dgm:t>
        <a:bodyPr/>
        <a:lstStyle/>
        <a:p>
          <a:endParaRPr lang="en-GB"/>
        </a:p>
      </dgm:t>
    </dgm:pt>
    <dgm:pt modelId="{109E236D-C4C5-4B79-A742-322895B73EF4}">
      <dgm:prSet/>
      <dgm:spPr>
        <a:solidFill>
          <a:srgbClr val="6B3374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Debt Relief Orders</a:t>
          </a:r>
        </a:p>
      </dgm:t>
    </dgm:pt>
    <dgm:pt modelId="{1C16C4DD-CEC5-4C96-8124-DBA28B0F29E2}" type="parTrans" cxnId="{57B94B60-B34A-4264-A703-ECBA128D4A21}">
      <dgm:prSet/>
      <dgm:spPr/>
      <dgm:t>
        <a:bodyPr/>
        <a:lstStyle/>
        <a:p>
          <a:endParaRPr lang="en-GB"/>
        </a:p>
      </dgm:t>
    </dgm:pt>
    <dgm:pt modelId="{6DAFD09D-DF1B-430A-8E75-1736D49B8F0E}" type="sibTrans" cxnId="{57B94B60-B34A-4264-A703-ECBA128D4A21}">
      <dgm:prSet/>
      <dgm:spPr/>
      <dgm:t>
        <a:bodyPr/>
        <a:lstStyle/>
        <a:p>
          <a:endParaRPr lang="en-GB"/>
        </a:p>
      </dgm:t>
    </dgm:pt>
    <dgm:pt modelId="{ADABEE51-AA25-40E9-9553-1C6C0CF5CF2C}">
      <dgm:prSet/>
      <dgm:spPr>
        <a:solidFill>
          <a:srgbClr val="6B3374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 Voluntary Arrangement (IVA)</a:t>
          </a:r>
        </a:p>
      </dgm:t>
    </dgm:pt>
    <dgm:pt modelId="{A7951A23-2EAC-47F8-A91E-E507A26E5F4B}" type="parTrans" cxnId="{D971C193-2BE2-4ED7-B645-A48FF47E6126}">
      <dgm:prSet/>
      <dgm:spPr/>
      <dgm:t>
        <a:bodyPr/>
        <a:lstStyle/>
        <a:p>
          <a:endParaRPr lang="en-GB"/>
        </a:p>
      </dgm:t>
    </dgm:pt>
    <dgm:pt modelId="{41539E3C-53A7-444A-B06F-0FA98DCB0B8A}" type="sibTrans" cxnId="{D971C193-2BE2-4ED7-B645-A48FF47E6126}">
      <dgm:prSet/>
      <dgm:spPr/>
      <dgm:t>
        <a:bodyPr/>
        <a:lstStyle/>
        <a:p>
          <a:endParaRPr lang="en-GB"/>
        </a:p>
      </dgm:t>
    </dgm:pt>
    <dgm:pt modelId="{61569976-768B-44EF-945A-64D44EDEC8D7}">
      <dgm:prSet/>
      <dgm:spPr>
        <a:solidFill>
          <a:srgbClr val="F08B1E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Equity Release</a:t>
          </a:r>
          <a:endParaRPr lang="en-GB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9C3134-8264-4262-B295-1966CAD0AD15}" type="parTrans" cxnId="{1778A1D9-D069-4873-AA63-4EA0765459F2}">
      <dgm:prSet/>
      <dgm:spPr/>
      <dgm:t>
        <a:bodyPr/>
        <a:lstStyle/>
        <a:p>
          <a:endParaRPr lang="en-GB"/>
        </a:p>
      </dgm:t>
    </dgm:pt>
    <dgm:pt modelId="{8AF76656-DECE-45B6-B701-7257CF57C3E4}" type="sibTrans" cxnId="{1778A1D9-D069-4873-AA63-4EA0765459F2}">
      <dgm:prSet/>
      <dgm:spPr/>
      <dgm:t>
        <a:bodyPr/>
        <a:lstStyle/>
        <a:p>
          <a:endParaRPr lang="en-GB"/>
        </a:p>
      </dgm:t>
    </dgm:pt>
    <dgm:pt modelId="{7F817090-854C-41FC-8A42-BB2EE2F71EA7}">
      <dgm:prSet/>
      <dgm:spPr>
        <a:solidFill>
          <a:srgbClr val="6B3374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Administration Order</a:t>
          </a:r>
          <a:endParaRPr lang="en-GB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27870-9A0B-4912-BF54-93274559C788}" type="parTrans" cxnId="{ADD7C932-24CE-4094-8CFA-81C0C6470984}">
      <dgm:prSet/>
      <dgm:spPr/>
      <dgm:t>
        <a:bodyPr/>
        <a:lstStyle/>
        <a:p>
          <a:endParaRPr lang="en-GB"/>
        </a:p>
      </dgm:t>
    </dgm:pt>
    <dgm:pt modelId="{0AA0C81E-5356-4791-9B1B-27BE006ED531}" type="sibTrans" cxnId="{ADD7C932-24CE-4094-8CFA-81C0C6470984}">
      <dgm:prSet/>
      <dgm:spPr/>
      <dgm:t>
        <a:bodyPr/>
        <a:lstStyle/>
        <a:p>
          <a:endParaRPr lang="en-GB"/>
        </a:p>
      </dgm:t>
    </dgm:pt>
    <dgm:pt modelId="{7126114E-00A6-4424-B913-6C51B6685FFC}">
      <dgm:prSet/>
      <dgm:spPr>
        <a:solidFill>
          <a:srgbClr val="F08B1E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Debt Arrangement Scheme (DAS)</a:t>
          </a:r>
        </a:p>
      </dgm:t>
    </dgm:pt>
    <dgm:pt modelId="{85A4E00D-061D-48EC-90D9-F11A7BA036D6}" type="parTrans" cxnId="{3F278FE8-E66B-4414-93CD-EA5B62FC32B0}">
      <dgm:prSet/>
      <dgm:spPr/>
      <dgm:t>
        <a:bodyPr/>
        <a:lstStyle/>
        <a:p>
          <a:endParaRPr lang="en-GB"/>
        </a:p>
      </dgm:t>
    </dgm:pt>
    <dgm:pt modelId="{3524D694-6704-4905-B415-47878B0269FF}" type="sibTrans" cxnId="{3F278FE8-E66B-4414-93CD-EA5B62FC32B0}">
      <dgm:prSet/>
      <dgm:spPr/>
      <dgm:t>
        <a:bodyPr/>
        <a:lstStyle/>
        <a:p>
          <a:endParaRPr lang="en-GB"/>
        </a:p>
      </dgm:t>
    </dgm:pt>
    <dgm:pt modelId="{1E6C0D49-2AC5-41CA-9A80-2D997A1FAFEB}">
      <dgm:prSet/>
      <dgm:spPr>
        <a:solidFill>
          <a:srgbClr val="F08B1E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Protected Trust Deed</a:t>
          </a:r>
        </a:p>
      </dgm:t>
    </dgm:pt>
    <dgm:pt modelId="{8A1DB4D8-5529-4719-B1A5-C33E7BF152EC}" type="parTrans" cxnId="{95D2C326-084A-4A57-8DC5-B57303A8358B}">
      <dgm:prSet/>
      <dgm:spPr/>
      <dgm:t>
        <a:bodyPr/>
        <a:lstStyle/>
        <a:p>
          <a:endParaRPr lang="en-GB"/>
        </a:p>
      </dgm:t>
    </dgm:pt>
    <dgm:pt modelId="{66D28418-DDF3-4B90-A9CB-BDF41C533453}" type="sibTrans" cxnId="{95D2C326-084A-4A57-8DC5-B57303A8358B}">
      <dgm:prSet/>
      <dgm:spPr/>
      <dgm:t>
        <a:bodyPr/>
        <a:lstStyle/>
        <a:p>
          <a:endParaRPr lang="en-GB"/>
        </a:p>
      </dgm:t>
    </dgm:pt>
    <dgm:pt modelId="{85B29061-E725-4726-8E79-3F585FF2B222}">
      <dgm:prSet/>
      <dgm:spPr>
        <a:solidFill>
          <a:srgbClr val="F08B1E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Sequestration</a:t>
          </a:r>
        </a:p>
      </dgm:t>
    </dgm:pt>
    <dgm:pt modelId="{D0A026C7-187E-4A62-A351-68B876DDBA50}" type="parTrans" cxnId="{3CDE14D1-35AD-49EF-A4FB-AD1B4042FEAD}">
      <dgm:prSet/>
      <dgm:spPr/>
      <dgm:t>
        <a:bodyPr/>
        <a:lstStyle/>
        <a:p>
          <a:endParaRPr lang="en-GB"/>
        </a:p>
      </dgm:t>
    </dgm:pt>
    <dgm:pt modelId="{3F6A9648-D9BB-435C-B1B5-0D09C5FC65BA}" type="sibTrans" cxnId="{3CDE14D1-35AD-49EF-A4FB-AD1B4042FEAD}">
      <dgm:prSet/>
      <dgm:spPr/>
      <dgm:t>
        <a:bodyPr/>
        <a:lstStyle/>
        <a:p>
          <a:endParaRPr lang="en-GB"/>
        </a:p>
      </dgm:t>
    </dgm:pt>
    <dgm:pt modelId="{16D290A6-4D40-42DD-9839-19A1A6F8C752}">
      <dgm:prSet/>
      <dgm:spPr>
        <a:solidFill>
          <a:srgbClr val="F08B1E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Minimum Assets Process </a:t>
          </a:r>
          <a:endParaRPr lang="en-GB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5DB3E-CE8C-475C-9EC5-A198E5ADE235}" type="parTrans" cxnId="{9A23AFF6-82D8-46F0-892C-5BF34EEF234E}">
      <dgm:prSet/>
      <dgm:spPr/>
      <dgm:t>
        <a:bodyPr/>
        <a:lstStyle/>
        <a:p>
          <a:endParaRPr lang="en-GB"/>
        </a:p>
      </dgm:t>
    </dgm:pt>
    <dgm:pt modelId="{D50925BB-B5E5-48B6-8399-4884FEAB38F8}" type="sibTrans" cxnId="{9A23AFF6-82D8-46F0-892C-5BF34EEF234E}">
      <dgm:prSet/>
      <dgm:spPr/>
      <dgm:t>
        <a:bodyPr/>
        <a:lstStyle/>
        <a:p>
          <a:endParaRPr lang="en-GB"/>
        </a:p>
      </dgm:t>
    </dgm:pt>
    <dgm:pt modelId="{D05AEDF4-E995-4E04-87A4-40AC819B6235}">
      <dgm:prSet/>
      <dgm:spPr>
        <a:solidFill>
          <a:srgbClr val="F08B1E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 Token Payments</a:t>
          </a:r>
        </a:p>
      </dgm:t>
    </dgm:pt>
    <dgm:pt modelId="{E92C45FA-0A67-4F57-880F-68C6AF591EDB}" type="parTrans" cxnId="{1CCB9848-B84F-49ED-B258-A110EDB21799}">
      <dgm:prSet/>
      <dgm:spPr/>
      <dgm:t>
        <a:bodyPr/>
        <a:lstStyle/>
        <a:p>
          <a:endParaRPr lang="en-GB"/>
        </a:p>
      </dgm:t>
    </dgm:pt>
    <dgm:pt modelId="{CCC3B41A-ABB6-4C14-A5F7-0F5F51336483}" type="sibTrans" cxnId="{1CCB9848-B84F-49ED-B258-A110EDB21799}">
      <dgm:prSet/>
      <dgm:spPr/>
      <dgm:t>
        <a:bodyPr/>
        <a:lstStyle/>
        <a:p>
          <a:endParaRPr lang="en-GB"/>
        </a:p>
      </dgm:t>
    </dgm:pt>
    <dgm:pt modelId="{04922290-07CC-4128-BA53-B430BA17AA5A}" type="pres">
      <dgm:prSet presAssocID="{C2900409-6E30-4EA8-9DA4-64D3A0CA3ACE}" presName="diagram" presStyleCnt="0">
        <dgm:presLayoutVars>
          <dgm:dir/>
          <dgm:resizeHandles val="exact"/>
        </dgm:presLayoutVars>
      </dgm:prSet>
      <dgm:spPr/>
    </dgm:pt>
    <dgm:pt modelId="{52B4E34A-9E48-4F87-B452-2BBB6A97F25C}" type="pres">
      <dgm:prSet presAssocID="{6BF9D379-F723-4142-A963-7C8D52896C40}" presName="node" presStyleLbl="node1" presStyleIdx="0" presStyleCnt="14" custLinFactNeighborX="-266" custLinFactNeighborY="3628">
        <dgm:presLayoutVars>
          <dgm:bulletEnabled val="1"/>
        </dgm:presLayoutVars>
      </dgm:prSet>
      <dgm:spPr>
        <a:prstGeom prst="roundRect">
          <a:avLst/>
        </a:prstGeom>
      </dgm:spPr>
    </dgm:pt>
    <dgm:pt modelId="{0DA3892C-A099-4E84-8E01-AFB4837DA356}" type="pres">
      <dgm:prSet presAssocID="{8A380F8E-F85A-4B44-8272-5D1B27F35D7E}" presName="sibTrans" presStyleCnt="0"/>
      <dgm:spPr/>
    </dgm:pt>
    <dgm:pt modelId="{E176243F-5429-4C4F-BD5C-22B24884578F}" type="pres">
      <dgm:prSet presAssocID="{97560D1F-E881-4A45-ACC4-44FF62463547}" presName="node" presStyleLbl="node1" presStyleIdx="1" presStyleCnt="14" custLinFactNeighborX="-266" custLinFactNeighborY="3628">
        <dgm:presLayoutVars>
          <dgm:bulletEnabled val="1"/>
        </dgm:presLayoutVars>
      </dgm:prSet>
      <dgm:spPr>
        <a:prstGeom prst="roundRect">
          <a:avLst/>
        </a:prstGeom>
      </dgm:spPr>
    </dgm:pt>
    <dgm:pt modelId="{41B92793-CBEE-4A51-AD5C-0DC477F4E501}" type="pres">
      <dgm:prSet presAssocID="{EC7A7A6D-1178-4D16-AB8E-3FE00D181016}" presName="sibTrans" presStyleCnt="0"/>
      <dgm:spPr/>
    </dgm:pt>
    <dgm:pt modelId="{464C7B2C-7DE0-433E-BF6F-68016057A7EF}" type="pres">
      <dgm:prSet presAssocID="{D05AEDF4-E995-4E04-87A4-40AC819B6235}" presName="node" presStyleLbl="node1" presStyleIdx="2" presStyleCnt="14" custLinFactNeighborX="-266" custLinFactNeighborY="3628">
        <dgm:presLayoutVars>
          <dgm:bulletEnabled val="1"/>
        </dgm:presLayoutVars>
      </dgm:prSet>
      <dgm:spPr>
        <a:prstGeom prst="roundRect">
          <a:avLst/>
        </a:prstGeom>
      </dgm:spPr>
    </dgm:pt>
    <dgm:pt modelId="{B3B5DA3A-3853-4A98-AD70-CAD5486F8750}" type="pres">
      <dgm:prSet presAssocID="{CCC3B41A-ABB6-4C14-A5F7-0F5F51336483}" presName="sibTrans" presStyleCnt="0"/>
      <dgm:spPr/>
    </dgm:pt>
    <dgm:pt modelId="{220D4CF2-E82E-4391-A348-793E42C37929}" type="pres">
      <dgm:prSet presAssocID="{B5345219-D059-4DF0-820B-4537DEDAF612}" presName="node" presStyleLbl="node1" presStyleIdx="3" presStyleCnt="14" custLinFactNeighborX="-266" custLinFactNeighborY="3628">
        <dgm:presLayoutVars>
          <dgm:bulletEnabled val="1"/>
        </dgm:presLayoutVars>
      </dgm:prSet>
      <dgm:spPr>
        <a:prstGeom prst="roundRect">
          <a:avLst/>
        </a:prstGeom>
      </dgm:spPr>
    </dgm:pt>
    <dgm:pt modelId="{A7F5BFC6-B401-4DBA-B6AC-1E097DC6D96B}" type="pres">
      <dgm:prSet presAssocID="{77797E8D-6077-443C-9543-401D9DAE2434}" presName="sibTrans" presStyleCnt="0"/>
      <dgm:spPr/>
    </dgm:pt>
    <dgm:pt modelId="{BB6B7200-0D3E-4516-94FA-63BC6DA0B636}" type="pres">
      <dgm:prSet presAssocID="{61EEDF8E-EE1E-4513-8A33-A81D4960DB61}" presName="node" presStyleLbl="node1" presStyleIdx="4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D1E6F84F-CC45-483B-ADE5-8C4D71CABD90}" type="pres">
      <dgm:prSet presAssocID="{3CAEF121-F403-4302-981E-5CED9CEF24E0}" presName="sibTrans" presStyleCnt="0"/>
      <dgm:spPr/>
    </dgm:pt>
    <dgm:pt modelId="{2BC7848C-CBD3-43C2-B468-1AB4F0AA4362}" type="pres">
      <dgm:prSet presAssocID="{D5CE52F3-FA8B-4D59-992E-99F84639C8EA}" presName="node" presStyleLbl="node1" presStyleIdx="5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EFD4DA4B-9F52-4763-9E40-FAE8423ED10F}" type="pres">
      <dgm:prSet presAssocID="{A10A0E11-56DB-4F7E-ABD1-A072FB03C35B}" presName="sibTrans" presStyleCnt="0"/>
      <dgm:spPr/>
    </dgm:pt>
    <dgm:pt modelId="{61B9CE71-6890-49E5-BD6A-3BCBF8C8C521}" type="pres">
      <dgm:prSet presAssocID="{109E236D-C4C5-4B79-A742-322895B73EF4}" presName="node" presStyleLbl="node1" presStyleIdx="6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3BCAD652-976F-4F47-BD02-6D1C7E62B170}" type="pres">
      <dgm:prSet presAssocID="{6DAFD09D-DF1B-430A-8E75-1736D49B8F0E}" presName="sibTrans" presStyleCnt="0"/>
      <dgm:spPr/>
    </dgm:pt>
    <dgm:pt modelId="{02AFFC8D-B943-4E8F-B988-70FF46531C42}" type="pres">
      <dgm:prSet presAssocID="{ADABEE51-AA25-40E9-9553-1C6C0CF5CF2C}" presName="node" presStyleLbl="node1" presStyleIdx="7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322030A5-B6E1-4BFE-9D1C-DAF086EC9578}" type="pres">
      <dgm:prSet presAssocID="{41539E3C-53A7-444A-B06F-0FA98DCB0B8A}" presName="sibTrans" presStyleCnt="0"/>
      <dgm:spPr/>
    </dgm:pt>
    <dgm:pt modelId="{CEACFCD0-4DE5-4B49-97D8-783EFC440281}" type="pres">
      <dgm:prSet presAssocID="{61569976-768B-44EF-945A-64D44EDEC8D7}" presName="node" presStyleLbl="node1" presStyleIdx="8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04CC0251-F613-421A-907D-EB4EAFE2447D}" type="pres">
      <dgm:prSet presAssocID="{8AF76656-DECE-45B6-B701-7257CF57C3E4}" presName="sibTrans" presStyleCnt="0"/>
      <dgm:spPr/>
    </dgm:pt>
    <dgm:pt modelId="{7868C0E5-53D5-45EB-8ED1-F75121AD405A}" type="pres">
      <dgm:prSet presAssocID="{7F817090-854C-41FC-8A42-BB2EE2F71EA7}" presName="node" presStyleLbl="node1" presStyleIdx="9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784E5F44-B1FF-4D4A-B274-EDA3E4F5A273}" type="pres">
      <dgm:prSet presAssocID="{0AA0C81E-5356-4791-9B1B-27BE006ED531}" presName="sibTrans" presStyleCnt="0"/>
      <dgm:spPr/>
    </dgm:pt>
    <dgm:pt modelId="{81D5B9D6-2C1B-4BC9-B5B1-5AE04230244E}" type="pres">
      <dgm:prSet presAssocID="{7126114E-00A6-4424-B913-6C51B6685FFC}" presName="node" presStyleLbl="node1" presStyleIdx="10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E59A93BF-2CDC-46B7-A37E-275488DA80D4}" type="pres">
      <dgm:prSet presAssocID="{3524D694-6704-4905-B415-47878B0269FF}" presName="sibTrans" presStyleCnt="0"/>
      <dgm:spPr/>
    </dgm:pt>
    <dgm:pt modelId="{BB0DA0B4-C93E-4000-A91F-FC435617D74E}" type="pres">
      <dgm:prSet presAssocID="{1E6C0D49-2AC5-41CA-9A80-2D997A1FAFEB}" presName="node" presStyleLbl="node1" presStyleIdx="11" presStyleCnt="14" custLinFactNeighborX="-2953" custLinFactNeighborY="-2863">
        <dgm:presLayoutVars>
          <dgm:bulletEnabled val="1"/>
        </dgm:presLayoutVars>
      </dgm:prSet>
      <dgm:spPr>
        <a:prstGeom prst="roundRect">
          <a:avLst/>
        </a:prstGeom>
      </dgm:spPr>
    </dgm:pt>
    <dgm:pt modelId="{EB76FC59-520B-4DB7-B740-E4F27DEB7033}" type="pres">
      <dgm:prSet presAssocID="{66D28418-DDF3-4B90-A9CB-BDF41C533453}" presName="sibTrans" presStyleCnt="0"/>
      <dgm:spPr/>
    </dgm:pt>
    <dgm:pt modelId="{90AFE139-337A-4583-9E87-49A6B0881778}" type="pres">
      <dgm:prSet presAssocID="{85B29061-E725-4726-8E79-3F585FF2B222}" presName="node" presStyleLbl="node1" presStyleIdx="12" presStyleCnt="14">
        <dgm:presLayoutVars>
          <dgm:bulletEnabled val="1"/>
        </dgm:presLayoutVars>
      </dgm:prSet>
      <dgm:spPr>
        <a:prstGeom prst="roundRect">
          <a:avLst/>
        </a:prstGeom>
      </dgm:spPr>
    </dgm:pt>
    <dgm:pt modelId="{B825A18F-55A7-49F0-B547-23B7EC97C834}" type="pres">
      <dgm:prSet presAssocID="{3F6A9648-D9BB-435C-B1B5-0D09C5FC65BA}" presName="sibTrans" presStyleCnt="0"/>
      <dgm:spPr/>
    </dgm:pt>
    <dgm:pt modelId="{69E3A32B-7ED1-407A-8E00-8FE064005247}" type="pres">
      <dgm:prSet presAssocID="{16D290A6-4D40-42DD-9839-19A1A6F8C752}" presName="node" presStyleLbl="node1" presStyleIdx="13" presStyleCnt="14" custLinFactNeighborX="-2953" custLinFactNeighborY="-286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C601607-55EC-4703-9675-9092FFE6D725}" type="presOf" srcId="{97560D1F-E881-4A45-ACC4-44FF62463547}" destId="{E176243F-5429-4C4F-BD5C-22B24884578F}" srcOrd="0" destOrd="0" presId="urn:microsoft.com/office/officeart/2005/8/layout/default"/>
    <dgm:cxn modelId="{7F19201C-C890-4BFE-A4DD-CBEACB11FF2D}" type="presOf" srcId="{109E236D-C4C5-4B79-A742-322895B73EF4}" destId="{61B9CE71-6890-49E5-BD6A-3BCBF8C8C521}" srcOrd="0" destOrd="0" presId="urn:microsoft.com/office/officeart/2005/8/layout/default"/>
    <dgm:cxn modelId="{FCF0A41F-24E8-4CE0-BB08-8549F2ABF734}" type="presOf" srcId="{61EEDF8E-EE1E-4513-8A33-A81D4960DB61}" destId="{BB6B7200-0D3E-4516-94FA-63BC6DA0B636}" srcOrd="0" destOrd="0" presId="urn:microsoft.com/office/officeart/2005/8/layout/default"/>
    <dgm:cxn modelId="{7D2BB821-0807-493E-B061-AC0AB2EDA58E}" srcId="{C2900409-6E30-4EA8-9DA4-64D3A0CA3ACE}" destId="{D5CE52F3-FA8B-4D59-992E-99F84639C8EA}" srcOrd="5" destOrd="0" parTransId="{84929446-3BDD-43B6-9BF2-6000F7903C62}" sibTransId="{A10A0E11-56DB-4F7E-ABD1-A072FB03C35B}"/>
    <dgm:cxn modelId="{95D2C326-084A-4A57-8DC5-B57303A8358B}" srcId="{C2900409-6E30-4EA8-9DA4-64D3A0CA3ACE}" destId="{1E6C0D49-2AC5-41CA-9A80-2D997A1FAFEB}" srcOrd="11" destOrd="0" parTransId="{8A1DB4D8-5529-4719-B1A5-C33E7BF152EC}" sibTransId="{66D28418-DDF3-4B90-A9CB-BDF41C533453}"/>
    <dgm:cxn modelId="{83FA0A29-C7FE-413C-8AB5-1670CCA1C82B}" type="presOf" srcId="{ADABEE51-AA25-40E9-9553-1C6C0CF5CF2C}" destId="{02AFFC8D-B943-4E8F-B988-70FF46531C42}" srcOrd="0" destOrd="0" presId="urn:microsoft.com/office/officeart/2005/8/layout/default"/>
    <dgm:cxn modelId="{ADD7C932-24CE-4094-8CFA-81C0C6470984}" srcId="{C2900409-6E30-4EA8-9DA4-64D3A0CA3ACE}" destId="{7F817090-854C-41FC-8A42-BB2EE2F71EA7}" srcOrd="9" destOrd="0" parTransId="{D1927870-9A0B-4912-BF54-93274559C788}" sibTransId="{0AA0C81E-5356-4791-9B1B-27BE006ED531}"/>
    <dgm:cxn modelId="{E654BD36-D518-483A-A7C4-35A382FF6154}" type="presOf" srcId="{7F817090-854C-41FC-8A42-BB2EE2F71EA7}" destId="{7868C0E5-53D5-45EB-8ED1-F75121AD405A}" srcOrd="0" destOrd="0" presId="urn:microsoft.com/office/officeart/2005/8/layout/default"/>
    <dgm:cxn modelId="{BE56CD3A-633D-4BE1-B84F-6F16C7B3547D}" type="presOf" srcId="{85B29061-E725-4726-8E79-3F585FF2B222}" destId="{90AFE139-337A-4583-9E87-49A6B0881778}" srcOrd="0" destOrd="0" presId="urn:microsoft.com/office/officeart/2005/8/layout/default"/>
    <dgm:cxn modelId="{47B57C3B-EE74-4C73-81B7-2FC71C843096}" type="presOf" srcId="{C2900409-6E30-4EA8-9DA4-64D3A0CA3ACE}" destId="{04922290-07CC-4128-BA53-B430BA17AA5A}" srcOrd="0" destOrd="0" presId="urn:microsoft.com/office/officeart/2005/8/layout/default"/>
    <dgm:cxn modelId="{6E051A42-F525-4A3F-99C2-26032014DFF8}" type="presOf" srcId="{1E6C0D49-2AC5-41CA-9A80-2D997A1FAFEB}" destId="{BB0DA0B4-C93E-4000-A91F-FC435617D74E}" srcOrd="0" destOrd="0" presId="urn:microsoft.com/office/officeart/2005/8/layout/default"/>
    <dgm:cxn modelId="{94D0B646-03A8-4C94-8B50-B99170F2370E}" type="presOf" srcId="{61569976-768B-44EF-945A-64D44EDEC8D7}" destId="{CEACFCD0-4DE5-4B49-97D8-783EFC440281}" srcOrd="0" destOrd="0" presId="urn:microsoft.com/office/officeart/2005/8/layout/default"/>
    <dgm:cxn modelId="{1CCB9848-B84F-49ED-B258-A110EDB21799}" srcId="{C2900409-6E30-4EA8-9DA4-64D3A0CA3ACE}" destId="{D05AEDF4-E995-4E04-87A4-40AC819B6235}" srcOrd="2" destOrd="0" parTransId="{E92C45FA-0A67-4F57-880F-68C6AF591EDB}" sibTransId="{CCC3B41A-ABB6-4C14-A5F7-0F5F51336483}"/>
    <dgm:cxn modelId="{07BF1454-3269-4B9B-A110-30557EC95D10}" type="presOf" srcId="{B5345219-D059-4DF0-820B-4537DEDAF612}" destId="{220D4CF2-E82E-4391-A348-793E42C37929}" srcOrd="0" destOrd="0" presId="urn:microsoft.com/office/officeart/2005/8/layout/default"/>
    <dgm:cxn modelId="{57B94B60-B34A-4264-A703-ECBA128D4A21}" srcId="{C2900409-6E30-4EA8-9DA4-64D3A0CA3ACE}" destId="{109E236D-C4C5-4B79-A742-322895B73EF4}" srcOrd="6" destOrd="0" parTransId="{1C16C4DD-CEC5-4C96-8124-DBA28B0F29E2}" sibTransId="{6DAFD09D-DF1B-430A-8E75-1736D49B8F0E}"/>
    <dgm:cxn modelId="{D11BA688-A24B-4815-995F-573D9C0DCCE3}" srcId="{C2900409-6E30-4EA8-9DA4-64D3A0CA3ACE}" destId="{6BF9D379-F723-4142-A963-7C8D52896C40}" srcOrd="0" destOrd="0" parTransId="{F56018A2-58D7-4420-B663-9567D6468CF7}" sibTransId="{8A380F8E-F85A-4B44-8272-5D1B27F35D7E}"/>
    <dgm:cxn modelId="{CBD0BD88-D2F5-4BAB-B1CE-1A4B3568D342}" type="presOf" srcId="{7126114E-00A6-4424-B913-6C51B6685FFC}" destId="{81D5B9D6-2C1B-4BC9-B5B1-5AE04230244E}" srcOrd="0" destOrd="0" presId="urn:microsoft.com/office/officeart/2005/8/layout/default"/>
    <dgm:cxn modelId="{D971C193-2BE2-4ED7-B645-A48FF47E6126}" srcId="{C2900409-6E30-4EA8-9DA4-64D3A0CA3ACE}" destId="{ADABEE51-AA25-40E9-9553-1C6C0CF5CF2C}" srcOrd="7" destOrd="0" parTransId="{A7951A23-2EAC-47F8-A91E-E507A26E5F4B}" sibTransId="{41539E3C-53A7-444A-B06F-0FA98DCB0B8A}"/>
    <dgm:cxn modelId="{7C45B2A7-6B21-43D2-AC5A-15F0B8D537E1}" type="presOf" srcId="{D05AEDF4-E995-4E04-87A4-40AC819B6235}" destId="{464C7B2C-7DE0-433E-BF6F-68016057A7EF}" srcOrd="0" destOrd="0" presId="urn:microsoft.com/office/officeart/2005/8/layout/default"/>
    <dgm:cxn modelId="{95BEFBA7-B181-4D26-888B-C25C0B5F4C4E}" type="presOf" srcId="{6BF9D379-F723-4142-A963-7C8D52896C40}" destId="{52B4E34A-9E48-4F87-B452-2BBB6A97F25C}" srcOrd="0" destOrd="0" presId="urn:microsoft.com/office/officeart/2005/8/layout/default"/>
    <dgm:cxn modelId="{A61E23B9-1AEF-4189-BE94-1A8A721E50D6}" srcId="{C2900409-6E30-4EA8-9DA4-64D3A0CA3ACE}" destId="{61EEDF8E-EE1E-4513-8A33-A81D4960DB61}" srcOrd="4" destOrd="0" parTransId="{DD763F8E-830B-46E9-89CB-DA16AA28FB42}" sibTransId="{3CAEF121-F403-4302-981E-5CED9CEF24E0}"/>
    <dgm:cxn modelId="{D02008C0-F332-48D9-A8F4-8060382BA4AB}" type="presOf" srcId="{D5CE52F3-FA8B-4D59-992E-99F84639C8EA}" destId="{2BC7848C-CBD3-43C2-B468-1AB4F0AA4362}" srcOrd="0" destOrd="0" presId="urn:microsoft.com/office/officeart/2005/8/layout/default"/>
    <dgm:cxn modelId="{3CDE14D1-35AD-49EF-A4FB-AD1B4042FEAD}" srcId="{C2900409-6E30-4EA8-9DA4-64D3A0CA3ACE}" destId="{85B29061-E725-4726-8E79-3F585FF2B222}" srcOrd="12" destOrd="0" parTransId="{D0A026C7-187E-4A62-A351-68B876DDBA50}" sibTransId="{3F6A9648-D9BB-435C-B1B5-0D09C5FC65BA}"/>
    <dgm:cxn modelId="{C337CFD4-B60E-46B7-84EC-7C8F15CF88FC}" srcId="{C2900409-6E30-4EA8-9DA4-64D3A0CA3ACE}" destId="{B5345219-D059-4DF0-820B-4537DEDAF612}" srcOrd="3" destOrd="0" parTransId="{8090359D-94E1-4885-A60D-4A6D28972961}" sibTransId="{77797E8D-6077-443C-9543-401D9DAE2434}"/>
    <dgm:cxn modelId="{DD2D57D5-1C33-4539-86CD-3FD66D2CE365}" srcId="{C2900409-6E30-4EA8-9DA4-64D3A0CA3ACE}" destId="{97560D1F-E881-4A45-ACC4-44FF62463547}" srcOrd="1" destOrd="0" parTransId="{80647BB3-E34B-4AF4-8BE9-A26AB2074EE9}" sibTransId="{EC7A7A6D-1178-4D16-AB8E-3FE00D181016}"/>
    <dgm:cxn modelId="{1778A1D9-D069-4873-AA63-4EA0765459F2}" srcId="{C2900409-6E30-4EA8-9DA4-64D3A0CA3ACE}" destId="{61569976-768B-44EF-945A-64D44EDEC8D7}" srcOrd="8" destOrd="0" parTransId="{329C3134-8264-4262-B295-1966CAD0AD15}" sibTransId="{8AF76656-DECE-45B6-B701-7257CF57C3E4}"/>
    <dgm:cxn modelId="{3F278FE8-E66B-4414-93CD-EA5B62FC32B0}" srcId="{C2900409-6E30-4EA8-9DA4-64D3A0CA3ACE}" destId="{7126114E-00A6-4424-B913-6C51B6685FFC}" srcOrd="10" destOrd="0" parTransId="{85A4E00D-061D-48EC-90D9-F11A7BA036D6}" sibTransId="{3524D694-6704-4905-B415-47878B0269FF}"/>
    <dgm:cxn modelId="{9A23AFF6-82D8-46F0-892C-5BF34EEF234E}" srcId="{C2900409-6E30-4EA8-9DA4-64D3A0CA3ACE}" destId="{16D290A6-4D40-42DD-9839-19A1A6F8C752}" srcOrd="13" destOrd="0" parTransId="{4715DB3E-CE8C-475C-9EC5-A198E5ADE235}" sibTransId="{D50925BB-B5E5-48B6-8399-4884FEAB38F8}"/>
    <dgm:cxn modelId="{E82736FC-C37C-4A95-BA27-9DB556D29704}" type="presOf" srcId="{16D290A6-4D40-42DD-9839-19A1A6F8C752}" destId="{69E3A32B-7ED1-407A-8E00-8FE064005247}" srcOrd="0" destOrd="0" presId="urn:microsoft.com/office/officeart/2005/8/layout/default"/>
    <dgm:cxn modelId="{0EC56262-2B0F-431D-902C-C12FE30D06A1}" type="presParOf" srcId="{04922290-07CC-4128-BA53-B430BA17AA5A}" destId="{52B4E34A-9E48-4F87-B452-2BBB6A97F25C}" srcOrd="0" destOrd="0" presId="urn:microsoft.com/office/officeart/2005/8/layout/default"/>
    <dgm:cxn modelId="{69DBFAEC-E40B-47BC-8211-2487EA6DE84A}" type="presParOf" srcId="{04922290-07CC-4128-BA53-B430BA17AA5A}" destId="{0DA3892C-A099-4E84-8E01-AFB4837DA356}" srcOrd="1" destOrd="0" presId="urn:microsoft.com/office/officeart/2005/8/layout/default"/>
    <dgm:cxn modelId="{58446470-3506-419F-9E23-8A5CD13DFD52}" type="presParOf" srcId="{04922290-07CC-4128-BA53-B430BA17AA5A}" destId="{E176243F-5429-4C4F-BD5C-22B24884578F}" srcOrd="2" destOrd="0" presId="urn:microsoft.com/office/officeart/2005/8/layout/default"/>
    <dgm:cxn modelId="{0F404329-7B97-4B4A-A10B-993222A65BC4}" type="presParOf" srcId="{04922290-07CC-4128-BA53-B430BA17AA5A}" destId="{41B92793-CBEE-4A51-AD5C-0DC477F4E501}" srcOrd="3" destOrd="0" presId="urn:microsoft.com/office/officeart/2005/8/layout/default"/>
    <dgm:cxn modelId="{2DB1CFBE-E4FE-4051-B962-5E44DA71AD10}" type="presParOf" srcId="{04922290-07CC-4128-BA53-B430BA17AA5A}" destId="{464C7B2C-7DE0-433E-BF6F-68016057A7EF}" srcOrd="4" destOrd="0" presId="urn:microsoft.com/office/officeart/2005/8/layout/default"/>
    <dgm:cxn modelId="{289A051D-D69E-457F-A0D2-34096459CE04}" type="presParOf" srcId="{04922290-07CC-4128-BA53-B430BA17AA5A}" destId="{B3B5DA3A-3853-4A98-AD70-CAD5486F8750}" srcOrd="5" destOrd="0" presId="urn:microsoft.com/office/officeart/2005/8/layout/default"/>
    <dgm:cxn modelId="{D9BA739C-3934-484C-88C4-50403F2A108C}" type="presParOf" srcId="{04922290-07CC-4128-BA53-B430BA17AA5A}" destId="{220D4CF2-E82E-4391-A348-793E42C37929}" srcOrd="6" destOrd="0" presId="urn:microsoft.com/office/officeart/2005/8/layout/default"/>
    <dgm:cxn modelId="{A4B4E6DC-46B5-463B-AA47-62AEC2C06EC1}" type="presParOf" srcId="{04922290-07CC-4128-BA53-B430BA17AA5A}" destId="{A7F5BFC6-B401-4DBA-B6AC-1E097DC6D96B}" srcOrd="7" destOrd="0" presId="urn:microsoft.com/office/officeart/2005/8/layout/default"/>
    <dgm:cxn modelId="{D158162B-D6CF-47BA-BCE3-DF7382FF1632}" type="presParOf" srcId="{04922290-07CC-4128-BA53-B430BA17AA5A}" destId="{BB6B7200-0D3E-4516-94FA-63BC6DA0B636}" srcOrd="8" destOrd="0" presId="urn:microsoft.com/office/officeart/2005/8/layout/default"/>
    <dgm:cxn modelId="{E955AC4A-4DD5-4C5B-B0B6-56CD7EB78D23}" type="presParOf" srcId="{04922290-07CC-4128-BA53-B430BA17AA5A}" destId="{D1E6F84F-CC45-483B-ADE5-8C4D71CABD90}" srcOrd="9" destOrd="0" presId="urn:microsoft.com/office/officeart/2005/8/layout/default"/>
    <dgm:cxn modelId="{68D50C7F-86BD-4E95-94A2-25B617D7B0D2}" type="presParOf" srcId="{04922290-07CC-4128-BA53-B430BA17AA5A}" destId="{2BC7848C-CBD3-43C2-B468-1AB4F0AA4362}" srcOrd="10" destOrd="0" presId="urn:microsoft.com/office/officeart/2005/8/layout/default"/>
    <dgm:cxn modelId="{26B82B75-E8EC-40E9-8230-79E1D103F473}" type="presParOf" srcId="{04922290-07CC-4128-BA53-B430BA17AA5A}" destId="{EFD4DA4B-9F52-4763-9E40-FAE8423ED10F}" srcOrd="11" destOrd="0" presId="urn:microsoft.com/office/officeart/2005/8/layout/default"/>
    <dgm:cxn modelId="{70638B75-C5C7-4837-836B-2ECC054AEDC7}" type="presParOf" srcId="{04922290-07CC-4128-BA53-B430BA17AA5A}" destId="{61B9CE71-6890-49E5-BD6A-3BCBF8C8C521}" srcOrd="12" destOrd="0" presId="urn:microsoft.com/office/officeart/2005/8/layout/default"/>
    <dgm:cxn modelId="{100F434A-CA6C-4B91-BA34-59BA52DB9FB3}" type="presParOf" srcId="{04922290-07CC-4128-BA53-B430BA17AA5A}" destId="{3BCAD652-976F-4F47-BD02-6D1C7E62B170}" srcOrd="13" destOrd="0" presId="urn:microsoft.com/office/officeart/2005/8/layout/default"/>
    <dgm:cxn modelId="{A1CD95AA-083F-4280-B89B-E536E5DD7609}" type="presParOf" srcId="{04922290-07CC-4128-BA53-B430BA17AA5A}" destId="{02AFFC8D-B943-4E8F-B988-70FF46531C42}" srcOrd="14" destOrd="0" presId="urn:microsoft.com/office/officeart/2005/8/layout/default"/>
    <dgm:cxn modelId="{D5A3C5B6-85FF-4489-A78B-681AE6C83F08}" type="presParOf" srcId="{04922290-07CC-4128-BA53-B430BA17AA5A}" destId="{322030A5-B6E1-4BFE-9D1C-DAF086EC9578}" srcOrd="15" destOrd="0" presId="urn:microsoft.com/office/officeart/2005/8/layout/default"/>
    <dgm:cxn modelId="{E75B72EE-D94F-4075-9B21-27D0E9E1CC94}" type="presParOf" srcId="{04922290-07CC-4128-BA53-B430BA17AA5A}" destId="{CEACFCD0-4DE5-4B49-97D8-783EFC440281}" srcOrd="16" destOrd="0" presId="urn:microsoft.com/office/officeart/2005/8/layout/default"/>
    <dgm:cxn modelId="{AD50420E-B474-428F-BF88-64B8208C9F08}" type="presParOf" srcId="{04922290-07CC-4128-BA53-B430BA17AA5A}" destId="{04CC0251-F613-421A-907D-EB4EAFE2447D}" srcOrd="17" destOrd="0" presId="urn:microsoft.com/office/officeart/2005/8/layout/default"/>
    <dgm:cxn modelId="{5946D7A1-8195-40BA-B1C8-158D6DCDF2B2}" type="presParOf" srcId="{04922290-07CC-4128-BA53-B430BA17AA5A}" destId="{7868C0E5-53D5-45EB-8ED1-F75121AD405A}" srcOrd="18" destOrd="0" presId="urn:microsoft.com/office/officeart/2005/8/layout/default"/>
    <dgm:cxn modelId="{5C4C6750-66E0-4596-B882-DD59C4F4DB8C}" type="presParOf" srcId="{04922290-07CC-4128-BA53-B430BA17AA5A}" destId="{784E5F44-B1FF-4D4A-B274-EDA3E4F5A273}" srcOrd="19" destOrd="0" presId="urn:microsoft.com/office/officeart/2005/8/layout/default"/>
    <dgm:cxn modelId="{2A668FC8-99AA-4A89-9172-E4ED440868A4}" type="presParOf" srcId="{04922290-07CC-4128-BA53-B430BA17AA5A}" destId="{81D5B9D6-2C1B-4BC9-B5B1-5AE04230244E}" srcOrd="20" destOrd="0" presId="urn:microsoft.com/office/officeart/2005/8/layout/default"/>
    <dgm:cxn modelId="{7E0D2EF6-9013-4F0B-97AF-F33EDE4DACC5}" type="presParOf" srcId="{04922290-07CC-4128-BA53-B430BA17AA5A}" destId="{E59A93BF-2CDC-46B7-A37E-275488DA80D4}" srcOrd="21" destOrd="0" presId="urn:microsoft.com/office/officeart/2005/8/layout/default"/>
    <dgm:cxn modelId="{0D4CECB1-C32D-4F2C-A863-26B81BB310FB}" type="presParOf" srcId="{04922290-07CC-4128-BA53-B430BA17AA5A}" destId="{BB0DA0B4-C93E-4000-A91F-FC435617D74E}" srcOrd="22" destOrd="0" presId="urn:microsoft.com/office/officeart/2005/8/layout/default"/>
    <dgm:cxn modelId="{123BEA1F-DB10-4B12-85FD-2D2185E52F01}" type="presParOf" srcId="{04922290-07CC-4128-BA53-B430BA17AA5A}" destId="{EB76FC59-520B-4DB7-B740-E4F27DEB7033}" srcOrd="23" destOrd="0" presId="urn:microsoft.com/office/officeart/2005/8/layout/default"/>
    <dgm:cxn modelId="{A4582245-A075-4729-8F48-D349CE02BAAF}" type="presParOf" srcId="{04922290-07CC-4128-BA53-B430BA17AA5A}" destId="{90AFE139-337A-4583-9E87-49A6B0881778}" srcOrd="24" destOrd="0" presId="urn:microsoft.com/office/officeart/2005/8/layout/default"/>
    <dgm:cxn modelId="{96073EF9-01AB-4152-A9BF-49ACD7B7937A}" type="presParOf" srcId="{04922290-07CC-4128-BA53-B430BA17AA5A}" destId="{B825A18F-55A7-49F0-B547-23B7EC97C834}" srcOrd="25" destOrd="0" presId="urn:microsoft.com/office/officeart/2005/8/layout/default"/>
    <dgm:cxn modelId="{BB5249A8-A23C-44FB-9F8B-2680CCACCA5A}" type="presParOf" srcId="{04922290-07CC-4128-BA53-B430BA17AA5A}" destId="{69E3A32B-7ED1-407A-8E00-8FE064005247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4E34A-9E48-4F87-B452-2BBB6A97F25C}">
      <dsp:nvSpPr>
        <dsp:cNvPr id="0" name=""/>
        <dsp:cNvSpPr/>
      </dsp:nvSpPr>
      <dsp:spPr>
        <a:xfrm>
          <a:off x="897204" y="39693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Debt Management Plan</a:t>
          </a:r>
        </a:p>
      </dsp:txBody>
      <dsp:txXfrm>
        <a:off x="947986" y="90475"/>
        <a:ext cx="1632220" cy="938706"/>
      </dsp:txXfrm>
    </dsp:sp>
    <dsp:sp modelId="{E176243F-5429-4C4F-BD5C-22B24884578F}">
      <dsp:nvSpPr>
        <dsp:cNvPr id="0" name=""/>
        <dsp:cNvSpPr/>
      </dsp:nvSpPr>
      <dsp:spPr>
        <a:xfrm>
          <a:off x="2804366" y="39693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3175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Token Payment Plan</a:t>
          </a:r>
        </a:p>
      </dsp:txBody>
      <dsp:txXfrm>
        <a:off x="2855148" y="90475"/>
        <a:ext cx="1632220" cy="938706"/>
      </dsp:txXfrm>
    </dsp:sp>
    <dsp:sp modelId="{464C7B2C-7DE0-433E-BF6F-68016057A7EF}">
      <dsp:nvSpPr>
        <dsp:cNvPr id="0" name=""/>
        <dsp:cNvSpPr/>
      </dsp:nvSpPr>
      <dsp:spPr>
        <a:xfrm>
          <a:off x="4711529" y="39693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 Token Payments</a:t>
          </a:r>
        </a:p>
      </dsp:txBody>
      <dsp:txXfrm>
        <a:off x="4762311" y="90475"/>
        <a:ext cx="1632220" cy="938706"/>
      </dsp:txXfrm>
    </dsp:sp>
    <dsp:sp modelId="{220D4CF2-E82E-4391-A348-793E42C37929}">
      <dsp:nvSpPr>
        <dsp:cNvPr id="0" name=""/>
        <dsp:cNvSpPr/>
      </dsp:nvSpPr>
      <dsp:spPr>
        <a:xfrm>
          <a:off x="6618691" y="39693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Realise Assets</a:t>
          </a:r>
          <a:endParaRPr lang="en-GB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9473" y="90475"/>
        <a:ext cx="1632220" cy="938706"/>
      </dsp:txXfrm>
    </dsp:sp>
    <dsp:sp modelId="{BB6B7200-0D3E-4516-94FA-63BC6DA0B636}">
      <dsp:nvSpPr>
        <dsp:cNvPr id="0" name=""/>
        <dsp:cNvSpPr/>
      </dsp:nvSpPr>
      <dsp:spPr>
        <a:xfrm>
          <a:off x="901816" y="1215600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Partial Settlement</a:t>
          </a:r>
          <a:endParaRPr lang="en-GB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2598" y="1266382"/>
        <a:ext cx="1632220" cy="938706"/>
      </dsp:txXfrm>
    </dsp:sp>
    <dsp:sp modelId="{2BC7848C-CBD3-43C2-B468-1AB4F0AA4362}">
      <dsp:nvSpPr>
        <dsp:cNvPr id="0" name=""/>
        <dsp:cNvSpPr/>
      </dsp:nvSpPr>
      <dsp:spPr>
        <a:xfrm>
          <a:off x="2808978" y="1215600"/>
          <a:ext cx="1733784" cy="1040270"/>
        </a:xfrm>
        <a:prstGeom prst="roundRect">
          <a:avLst/>
        </a:prstGeom>
        <a:solidFill>
          <a:srgbClr val="6B3374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Bankruptcy</a:t>
          </a:r>
          <a:endParaRPr lang="en-GB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9760" y="1266382"/>
        <a:ext cx="1632220" cy="938706"/>
      </dsp:txXfrm>
    </dsp:sp>
    <dsp:sp modelId="{61B9CE71-6890-49E5-BD6A-3BCBF8C8C521}">
      <dsp:nvSpPr>
        <dsp:cNvPr id="0" name=""/>
        <dsp:cNvSpPr/>
      </dsp:nvSpPr>
      <dsp:spPr>
        <a:xfrm>
          <a:off x="4716141" y="1215600"/>
          <a:ext cx="1733784" cy="1040270"/>
        </a:xfrm>
        <a:prstGeom prst="roundRect">
          <a:avLst/>
        </a:prstGeom>
        <a:solidFill>
          <a:srgbClr val="6B3374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Debt Relief Orders</a:t>
          </a:r>
        </a:p>
      </dsp:txBody>
      <dsp:txXfrm>
        <a:off x="4766923" y="1266382"/>
        <a:ext cx="1632220" cy="938706"/>
      </dsp:txXfrm>
    </dsp:sp>
    <dsp:sp modelId="{02AFFC8D-B943-4E8F-B988-70FF46531C42}">
      <dsp:nvSpPr>
        <dsp:cNvPr id="0" name=""/>
        <dsp:cNvSpPr/>
      </dsp:nvSpPr>
      <dsp:spPr>
        <a:xfrm>
          <a:off x="6623303" y="1215600"/>
          <a:ext cx="1733784" cy="1040270"/>
        </a:xfrm>
        <a:prstGeom prst="roundRect">
          <a:avLst/>
        </a:prstGeom>
        <a:solidFill>
          <a:srgbClr val="6B3374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 Voluntary Arrangement (IVA)</a:t>
          </a:r>
        </a:p>
      </dsp:txBody>
      <dsp:txXfrm>
        <a:off x="6674085" y="1266382"/>
        <a:ext cx="1632220" cy="938706"/>
      </dsp:txXfrm>
    </dsp:sp>
    <dsp:sp modelId="{CEACFCD0-4DE5-4B49-97D8-783EFC440281}">
      <dsp:nvSpPr>
        <dsp:cNvPr id="0" name=""/>
        <dsp:cNvSpPr/>
      </dsp:nvSpPr>
      <dsp:spPr>
        <a:xfrm>
          <a:off x="901816" y="2429249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Equity Release</a:t>
          </a:r>
          <a:endParaRPr lang="en-GB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2598" y="2480031"/>
        <a:ext cx="1632220" cy="938706"/>
      </dsp:txXfrm>
    </dsp:sp>
    <dsp:sp modelId="{7868C0E5-53D5-45EB-8ED1-F75121AD405A}">
      <dsp:nvSpPr>
        <dsp:cNvPr id="0" name=""/>
        <dsp:cNvSpPr/>
      </dsp:nvSpPr>
      <dsp:spPr>
        <a:xfrm>
          <a:off x="2808978" y="2429249"/>
          <a:ext cx="1733784" cy="1040270"/>
        </a:xfrm>
        <a:prstGeom prst="roundRect">
          <a:avLst/>
        </a:prstGeom>
        <a:solidFill>
          <a:srgbClr val="6B3374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Administration Order</a:t>
          </a:r>
          <a:endParaRPr lang="en-GB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9760" y="2480031"/>
        <a:ext cx="1632220" cy="938706"/>
      </dsp:txXfrm>
    </dsp:sp>
    <dsp:sp modelId="{81D5B9D6-2C1B-4BC9-B5B1-5AE04230244E}">
      <dsp:nvSpPr>
        <dsp:cNvPr id="0" name=""/>
        <dsp:cNvSpPr/>
      </dsp:nvSpPr>
      <dsp:spPr>
        <a:xfrm>
          <a:off x="4716141" y="2429249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Debt Arrangement Scheme (DAS)</a:t>
          </a:r>
        </a:p>
      </dsp:txBody>
      <dsp:txXfrm>
        <a:off x="4766923" y="2480031"/>
        <a:ext cx="1632220" cy="938706"/>
      </dsp:txXfrm>
    </dsp:sp>
    <dsp:sp modelId="{BB0DA0B4-C93E-4000-A91F-FC435617D74E}">
      <dsp:nvSpPr>
        <dsp:cNvPr id="0" name=""/>
        <dsp:cNvSpPr/>
      </dsp:nvSpPr>
      <dsp:spPr>
        <a:xfrm>
          <a:off x="6572104" y="2399466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Protected Trust Deed</a:t>
          </a:r>
        </a:p>
      </dsp:txBody>
      <dsp:txXfrm>
        <a:off x="6622886" y="2450248"/>
        <a:ext cx="1632220" cy="938706"/>
      </dsp:txXfrm>
    </dsp:sp>
    <dsp:sp modelId="{90AFE139-337A-4583-9E87-49A6B0881778}">
      <dsp:nvSpPr>
        <dsp:cNvPr id="0" name=""/>
        <dsp:cNvSpPr/>
      </dsp:nvSpPr>
      <dsp:spPr>
        <a:xfrm>
          <a:off x="2808978" y="3642898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Sequestration</a:t>
          </a:r>
        </a:p>
      </dsp:txBody>
      <dsp:txXfrm>
        <a:off x="2859760" y="3693680"/>
        <a:ext cx="1632220" cy="938706"/>
      </dsp:txXfrm>
    </dsp:sp>
    <dsp:sp modelId="{69E3A32B-7ED1-407A-8E00-8FE064005247}">
      <dsp:nvSpPr>
        <dsp:cNvPr id="0" name=""/>
        <dsp:cNvSpPr/>
      </dsp:nvSpPr>
      <dsp:spPr>
        <a:xfrm>
          <a:off x="4664942" y="3613115"/>
          <a:ext cx="1733784" cy="1040270"/>
        </a:xfrm>
        <a:prstGeom prst="roundRect">
          <a:avLst/>
        </a:prstGeom>
        <a:solidFill>
          <a:srgbClr val="F08B1E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Minimum Assets Process </a:t>
          </a:r>
          <a:endParaRPr lang="en-GB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24" y="3663897"/>
        <a:ext cx="1632220" cy="93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B078E-0B2A-5D42-8821-3212B9A60D90}" type="datetimeFigureOut">
              <a:rPr lang="en-US" smtClean="0">
                <a:solidFill>
                  <a:schemeClr val="tx2"/>
                </a:solidFill>
                <a:latin typeface="Arial"/>
                <a:cs typeface="Arial"/>
              </a:rPr>
              <a:t>12/6/19</a:t>
            </a:fld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07BAE-280D-D246-8094-B507E83D365F}" type="slidenum">
              <a:rPr lang="en-US" smtClean="0">
                <a:solidFill>
                  <a:schemeClr val="tx2"/>
                </a:solidFill>
                <a:latin typeface="Arial"/>
                <a:cs typeface="Arial"/>
              </a:rPr>
              <a:t>‹#›</a:t>
            </a:fld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81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D6E7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D6E71"/>
                </a:solidFill>
                <a:latin typeface="Arial"/>
              </a:defRPr>
            </a:lvl1pPr>
          </a:lstStyle>
          <a:p>
            <a:fld id="{907B3A24-A2B0-EA4D-B738-AB136EE57C87}" type="datetimeFigureOut">
              <a:rPr lang="en-US" smtClean="0"/>
              <a:pPr/>
              <a:t>12/6/19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D6E7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D6E71"/>
                </a:solidFill>
                <a:latin typeface="Arial"/>
              </a:defRPr>
            </a:lvl1pPr>
          </a:lstStyle>
          <a:p>
            <a:fld id="{8B28A04C-A3DF-0147-B5AC-0C52845EB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521437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1042873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564310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2085746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18DC-FB5E-4F09-B4F6-30AFA97C2B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5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18DC-FB5E-4F09-B4F6-30AFA97C2B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04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E3921A-B4C5-4CBE-ADD1-07B022A5EB79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B9062-0867-48D6-A625-AAF21C2626C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38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5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18DC-FB5E-4F09-B4F6-30AFA97C2BE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5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5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4779962" y="407988"/>
            <a:ext cx="5505451" cy="23352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9964" y="2743200"/>
            <a:ext cx="5505449" cy="3124200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5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38988C-A5B2-46BB-826B-40F79EDB0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05675" cy="756285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4752768" y="407988"/>
            <a:ext cx="5532646" cy="24114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2769" y="2838450"/>
            <a:ext cx="5532644" cy="2245988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8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-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398462" y="407988"/>
            <a:ext cx="6394224" cy="291710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64" y="3325091"/>
            <a:ext cx="6394222" cy="3400881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8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Header - User choose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27" y="407096"/>
            <a:ext cx="9889486" cy="93714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" y="6820158"/>
            <a:ext cx="10688388" cy="3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0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27" y="407096"/>
            <a:ext cx="9889486" cy="937143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95927" y="1626919"/>
            <a:ext cx="9867900" cy="5035137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800" b="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" y="6820158"/>
            <a:ext cx="10688388" cy="3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8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95288" y="1630415"/>
            <a:ext cx="9890125" cy="50078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27" y="407096"/>
            <a:ext cx="9889486" cy="93714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" y="6820158"/>
            <a:ext cx="10688388" cy="3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7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27" y="407096"/>
            <a:ext cx="9889486" cy="937143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5288" y="1622820"/>
            <a:ext cx="4790861" cy="50154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5501824" y="1623240"/>
            <a:ext cx="4783589" cy="50150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" y="6820158"/>
            <a:ext cx="10688388" cy="3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5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28" y="2230670"/>
            <a:ext cx="4518982" cy="208026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395856"/>
            <a:ext cx="10688638" cy="1166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407988" y="6334284"/>
            <a:ext cx="9869487" cy="809466"/>
          </a:xfrm>
          <a:prstGeom prst="rect">
            <a:avLst/>
          </a:prstGeom>
        </p:spPr>
        <p:txBody>
          <a:bodyPr lIns="252000" tIns="108000" rIns="180000" bIns="18000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6F397F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3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en-GB" sz="1400" dirty="0" err="1"/>
              <a:t>StepChange</a:t>
            </a:r>
            <a:r>
              <a:rPr lang="en-GB" sz="1400" dirty="0"/>
              <a:t> Debt Charity, Wade House, </a:t>
            </a:r>
            <a:r>
              <a:rPr lang="en-GB" sz="1400" dirty="0" err="1"/>
              <a:t>Merrion</a:t>
            </a:r>
            <a:r>
              <a:rPr lang="en-GB" sz="1400" dirty="0"/>
              <a:t> Centre, Leeds, LS2 8NG. </a:t>
            </a:r>
          </a:p>
          <a:p>
            <a:pPr lvl="4" algn="ctr"/>
            <a:r>
              <a:rPr lang="en-GB" sz="1400" dirty="0"/>
              <a:t>A registered charity no.1016630 and SC046263.</a:t>
            </a:r>
            <a:r>
              <a:rPr lang="en-GB" sz="1400" baseline="0" dirty="0"/>
              <a:t> </a:t>
            </a:r>
            <a:r>
              <a:rPr lang="en-GB" sz="1400" dirty="0"/>
              <a:t>Authorised and regulated by the Financial Conduct Authority.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507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963BF002-CCF7-40A4-A0F8-F61FD56B859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833336D3-1524-4994-8A94-6A87BA2A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162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963BF002-CCF7-40A4-A0F8-F61FD56B859A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833336D3-1524-4994-8A94-6A87BA2A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9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1BC900-47AE-4D45-944E-C304A8B8E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4318" y="0"/>
            <a:ext cx="5572125" cy="756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8462" y="407988"/>
            <a:ext cx="6288941" cy="25638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64" y="2971800"/>
            <a:ext cx="5592904" cy="2286000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6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4779962" y="407988"/>
            <a:ext cx="5505451" cy="23352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9964" y="2743200"/>
            <a:ext cx="5505449" cy="3124200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7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42F0A-F120-4018-B74A-865E5E96E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1381125"/>
            <a:ext cx="10687050" cy="6181725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4779962" y="407988"/>
            <a:ext cx="5505451" cy="23352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9964" y="2743200"/>
            <a:ext cx="5505449" cy="3124200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5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EABE9-C0AD-4444-A679-F80AA89521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8018" y="923925"/>
            <a:ext cx="6810375" cy="66389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8462" y="407988"/>
            <a:ext cx="6288941" cy="25638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64" y="2971800"/>
            <a:ext cx="5592904" cy="2286000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5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79A22-3B95-4936-A5DC-2DFAD26E0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000"/>
            <a:ext cx="10687050" cy="4514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8462" y="407988"/>
            <a:ext cx="6288941" cy="25638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64" y="2971800"/>
            <a:ext cx="5592904" cy="2286000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1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89FFD-FE6D-451D-9498-FF77823F8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6463" y="2533650"/>
            <a:ext cx="5972175" cy="5029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8462" y="407988"/>
            <a:ext cx="6288941" cy="25638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64" y="2971800"/>
            <a:ext cx="5592904" cy="2286000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6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AA810-2AB4-4C11-910F-C7599C6D2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613" y="2752725"/>
            <a:ext cx="8582025" cy="48101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8462" y="407988"/>
            <a:ext cx="6288941" cy="25638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64" y="2971800"/>
            <a:ext cx="5592904" cy="2286000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3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E10E8-BB93-40A8-8B1F-99198B008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1838325"/>
            <a:ext cx="10687050" cy="57245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8462" y="407988"/>
            <a:ext cx="6288941" cy="2563812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5400" spc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Here is your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64" y="2971800"/>
            <a:ext cx="5592904" cy="2286000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ts val="25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Your subtitle explaining the theme and content of the presentation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" y="6714097"/>
            <a:ext cx="10688386" cy="5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9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27" y="418971"/>
            <a:ext cx="9889486" cy="937143"/>
          </a:xfrm>
          <a:prstGeom prst="rect">
            <a:avLst/>
          </a:prstGeom>
        </p:spPr>
        <p:txBody>
          <a:bodyPr vert="horz" wrap="square" lIns="252000" tIns="108000" rIns="180000" bIns="18000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27" y="1611365"/>
            <a:ext cx="9889486" cy="510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7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8" r:id="rId2"/>
    <p:sldLayoutId id="2147483720" r:id="rId3"/>
    <p:sldLayoutId id="2147483721" r:id="rId4"/>
    <p:sldLayoutId id="2147483718" r:id="rId5"/>
    <p:sldLayoutId id="2147483723" r:id="rId6"/>
    <p:sldLayoutId id="2147483724" r:id="rId7"/>
    <p:sldLayoutId id="2147483725" r:id="rId8"/>
    <p:sldLayoutId id="2147483726" r:id="rId9"/>
    <p:sldLayoutId id="2147483719" r:id="rId10"/>
    <p:sldLayoutId id="2147483708" r:id="rId11"/>
    <p:sldLayoutId id="2147483702" r:id="rId12"/>
    <p:sldLayoutId id="2147483661" r:id="rId13"/>
    <p:sldLayoutId id="2147483698" r:id="rId14"/>
    <p:sldLayoutId id="2147483699" r:id="rId15"/>
    <p:sldLayoutId id="2147483688" r:id="rId16"/>
    <p:sldLayoutId id="2147483729" r:id="rId17"/>
    <p:sldLayoutId id="2147483730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78920" y="407988"/>
            <a:ext cx="6406493" cy="2335212"/>
          </a:xfrm>
        </p:spPr>
        <p:txBody>
          <a:bodyPr/>
          <a:lstStyle/>
          <a:p>
            <a:pPr algn="r"/>
            <a:r>
              <a:rPr lang="en-GB" dirty="0"/>
              <a:t>Talk Money Week:</a:t>
            </a:r>
            <a:br>
              <a:rPr lang="en-GB" dirty="0"/>
            </a:br>
            <a:r>
              <a:rPr lang="en-GB" dirty="0"/>
              <a:t>Aberdeen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/>
              <a:t>							</a:t>
            </a:r>
            <a:r>
              <a:rPr lang="en-GB" b="1" dirty="0"/>
              <a:t>Sharon Bell</a:t>
            </a:r>
          </a:p>
          <a:p>
            <a:pPr algn="r"/>
            <a:r>
              <a:rPr lang="en-GB" b="1" dirty="0"/>
              <a:t>Lawrie Morgan-Klein</a:t>
            </a:r>
          </a:p>
          <a:p>
            <a:pPr algn="r"/>
            <a:r>
              <a:rPr lang="en-GB" b="1" dirty="0"/>
              <a:t>					</a:t>
            </a:r>
            <a:r>
              <a:rPr lang="en-GB" b="1"/>
              <a:t>	November </a:t>
            </a:r>
            <a:r>
              <a:rPr lang="en-GB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3977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99"/>
            <a:ext cx="11153923" cy="7623247"/>
          </a:xfrm>
        </p:spPr>
      </p:pic>
    </p:spTree>
    <p:extLst>
      <p:ext uri="{BB962C8B-B14F-4D97-AF65-F5344CB8AC3E}">
        <p14:creationId xmlns:p14="http://schemas.microsoft.com/office/powerpoint/2010/main" val="323532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882" y="-30199"/>
            <a:ext cx="11320521" cy="7702656"/>
          </a:xfrm>
        </p:spPr>
      </p:pic>
    </p:spTree>
    <p:extLst>
      <p:ext uri="{BB962C8B-B14F-4D97-AF65-F5344CB8AC3E}">
        <p14:creationId xmlns:p14="http://schemas.microsoft.com/office/powerpoint/2010/main" val="267654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180" y="366846"/>
            <a:ext cx="9889486" cy="87558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600" dirty="0">
                <a:solidFill>
                  <a:srgbClr val="6F397F"/>
                </a:solidFill>
                <a:latin typeface="Corbel" panose="020B0503020204020204" pitchFamily="34" charset="0"/>
              </a:rPr>
              <a:t>Our Clients in Scotland </a:t>
            </a:r>
            <a:endParaRPr lang="en-GB" sz="4600" dirty="0"/>
          </a:p>
        </p:txBody>
      </p:sp>
      <p:sp>
        <p:nvSpPr>
          <p:cNvPr id="6" name="Stats"/>
          <p:cNvSpPr txBox="1"/>
          <p:nvPr/>
        </p:nvSpPr>
        <p:spPr>
          <a:xfrm>
            <a:off x="646487" y="1337975"/>
            <a:ext cx="8712151" cy="3752301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pPr algn="ctr"/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en-GB" sz="2400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number </a:t>
            </a:r>
            <a:r>
              <a:rPr lang="en-GB" sz="24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our Scottish clients are also choosing 	to </a:t>
            </a:r>
            <a:r>
              <a:rPr lang="en-GB" sz="2400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</a:t>
            </a:r>
            <a:r>
              <a:rPr lang="en-GB" sz="24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online </a:t>
            </a:r>
            <a:r>
              <a:rPr lang="en-GB" sz="24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(58% compared to 42% by phone)</a:t>
            </a:r>
          </a:p>
          <a:p>
            <a:pPr algn="ctr"/>
            <a:endParaRPr lang="en-GB" sz="2400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 Scotland we delivered </a:t>
            </a:r>
            <a:r>
              <a:rPr lang="en-GB" sz="2400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debt advice </a:t>
            </a:r>
            <a:r>
              <a:rPr lang="en-GB" sz="24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nearly </a:t>
            </a:r>
            <a:r>
              <a:rPr lang="en-GB" sz="2400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 	</a:t>
            </a:r>
            <a:r>
              <a:rPr lang="en-GB" sz="24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clients, an increase of 47% since 2013</a:t>
            </a:r>
          </a:p>
          <a:p>
            <a:pPr algn="ctr"/>
            <a:endParaRPr lang="en-GB" sz="2400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 are the </a:t>
            </a:r>
            <a:r>
              <a:rPr lang="en-GB" sz="2400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provider of Debt Payment 			Programmes (DPP) </a:t>
            </a:r>
            <a:r>
              <a:rPr lang="en-GB" sz="24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Debt Arrangement Scheme 	in Scotland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7" y="3996804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101"/>
          <p:cNvSpPr>
            <a:spLocks noEditPoints="1"/>
          </p:cNvSpPr>
          <p:nvPr/>
        </p:nvSpPr>
        <p:spPr bwMode="auto">
          <a:xfrm>
            <a:off x="650950" y="1793018"/>
            <a:ext cx="377825" cy="366713"/>
          </a:xfrm>
          <a:custGeom>
            <a:avLst/>
            <a:gdLst>
              <a:gd name="T0" fmla="*/ 99 w 136"/>
              <a:gd name="T1" fmla="*/ 132 h 132"/>
              <a:gd name="T2" fmla="*/ 98 w 136"/>
              <a:gd name="T3" fmla="*/ 132 h 132"/>
              <a:gd name="T4" fmla="*/ 96 w 136"/>
              <a:gd name="T5" fmla="*/ 132 h 132"/>
              <a:gd name="T6" fmla="*/ 91 w 136"/>
              <a:gd name="T7" fmla="*/ 131 h 132"/>
              <a:gd name="T8" fmla="*/ 52 w 136"/>
              <a:gd name="T9" fmla="*/ 116 h 132"/>
              <a:gd name="T10" fmla="*/ 28 w 136"/>
              <a:gd name="T11" fmla="*/ 96 h 132"/>
              <a:gd name="T12" fmla="*/ 9 w 136"/>
              <a:gd name="T13" fmla="*/ 70 h 132"/>
              <a:gd name="T14" fmla="*/ 8 w 136"/>
              <a:gd name="T15" fmla="*/ 68 h 132"/>
              <a:gd name="T16" fmla="*/ 1 w 136"/>
              <a:gd name="T17" fmla="*/ 41 h 132"/>
              <a:gd name="T18" fmla="*/ 14 w 136"/>
              <a:gd name="T19" fmla="*/ 8 h 132"/>
              <a:gd name="T20" fmla="*/ 33 w 136"/>
              <a:gd name="T21" fmla="*/ 5 h 132"/>
              <a:gd name="T22" fmla="*/ 33 w 136"/>
              <a:gd name="T23" fmla="*/ 5 h 132"/>
              <a:gd name="T24" fmla="*/ 44 w 136"/>
              <a:gd name="T25" fmla="*/ 15 h 132"/>
              <a:gd name="T26" fmla="*/ 55 w 136"/>
              <a:gd name="T27" fmla="*/ 25 h 132"/>
              <a:gd name="T28" fmla="*/ 60 w 136"/>
              <a:gd name="T29" fmla="*/ 37 h 132"/>
              <a:gd name="T30" fmla="*/ 55 w 136"/>
              <a:gd name="T31" fmla="*/ 49 h 132"/>
              <a:gd name="T32" fmla="*/ 50 w 136"/>
              <a:gd name="T33" fmla="*/ 54 h 132"/>
              <a:gd name="T34" fmla="*/ 82 w 136"/>
              <a:gd name="T35" fmla="*/ 85 h 132"/>
              <a:gd name="T36" fmla="*/ 84 w 136"/>
              <a:gd name="T37" fmla="*/ 82 h 132"/>
              <a:gd name="T38" fmla="*/ 85 w 136"/>
              <a:gd name="T39" fmla="*/ 81 h 132"/>
              <a:gd name="T40" fmla="*/ 89 w 136"/>
              <a:gd name="T41" fmla="*/ 78 h 132"/>
              <a:gd name="T42" fmla="*/ 111 w 136"/>
              <a:gd name="T43" fmla="*/ 79 h 132"/>
              <a:gd name="T44" fmla="*/ 129 w 136"/>
              <a:gd name="T45" fmla="*/ 97 h 132"/>
              <a:gd name="T46" fmla="*/ 129 w 136"/>
              <a:gd name="T47" fmla="*/ 119 h 132"/>
              <a:gd name="T48" fmla="*/ 109 w 136"/>
              <a:gd name="T49" fmla="*/ 131 h 132"/>
              <a:gd name="T50" fmla="*/ 107 w 136"/>
              <a:gd name="T51" fmla="*/ 132 h 132"/>
              <a:gd name="T52" fmla="*/ 106 w 136"/>
              <a:gd name="T53" fmla="*/ 132 h 132"/>
              <a:gd name="T54" fmla="*/ 99 w 136"/>
              <a:gd name="T55" fmla="*/ 132 h 132"/>
              <a:gd name="T56" fmla="*/ 25 w 136"/>
              <a:gd name="T57" fmla="*/ 16 h 132"/>
              <a:gd name="T58" fmla="*/ 23 w 136"/>
              <a:gd name="T59" fmla="*/ 18 h 132"/>
              <a:gd name="T60" fmla="*/ 14 w 136"/>
              <a:gd name="T61" fmla="*/ 40 h 132"/>
              <a:gd name="T62" fmla="*/ 20 w 136"/>
              <a:gd name="T63" fmla="*/ 61 h 132"/>
              <a:gd name="T64" fmla="*/ 20 w 136"/>
              <a:gd name="T65" fmla="*/ 63 h 132"/>
              <a:gd name="T66" fmla="*/ 37 w 136"/>
              <a:gd name="T67" fmla="*/ 87 h 132"/>
              <a:gd name="T68" fmla="*/ 60 w 136"/>
              <a:gd name="T69" fmla="*/ 105 h 132"/>
              <a:gd name="T70" fmla="*/ 94 w 136"/>
              <a:gd name="T71" fmla="*/ 118 h 132"/>
              <a:gd name="T72" fmla="*/ 98 w 136"/>
              <a:gd name="T73" fmla="*/ 119 h 132"/>
              <a:gd name="T74" fmla="*/ 99 w 136"/>
              <a:gd name="T75" fmla="*/ 119 h 132"/>
              <a:gd name="T76" fmla="*/ 104 w 136"/>
              <a:gd name="T77" fmla="*/ 119 h 132"/>
              <a:gd name="T78" fmla="*/ 106 w 136"/>
              <a:gd name="T79" fmla="*/ 118 h 132"/>
              <a:gd name="T80" fmla="*/ 120 w 136"/>
              <a:gd name="T81" fmla="*/ 110 h 132"/>
              <a:gd name="T82" fmla="*/ 120 w 136"/>
              <a:gd name="T83" fmla="*/ 106 h 132"/>
              <a:gd name="T84" fmla="*/ 102 w 136"/>
              <a:gd name="T85" fmla="*/ 89 h 132"/>
              <a:gd name="T86" fmla="*/ 97 w 136"/>
              <a:gd name="T87" fmla="*/ 88 h 132"/>
              <a:gd name="T88" fmla="*/ 94 w 136"/>
              <a:gd name="T89" fmla="*/ 91 h 132"/>
              <a:gd name="T90" fmla="*/ 93 w 136"/>
              <a:gd name="T91" fmla="*/ 92 h 132"/>
              <a:gd name="T92" fmla="*/ 90 w 136"/>
              <a:gd name="T93" fmla="*/ 96 h 132"/>
              <a:gd name="T94" fmla="*/ 85 w 136"/>
              <a:gd name="T95" fmla="*/ 101 h 132"/>
              <a:gd name="T96" fmla="*/ 80 w 136"/>
              <a:gd name="T97" fmla="*/ 99 h 132"/>
              <a:gd name="T98" fmla="*/ 36 w 136"/>
              <a:gd name="T99" fmla="*/ 55 h 132"/>
              <a:gd name="T100" fmla="*/ 34 w 136"/>
              <a:gd name="T101" fmla="*/ 51 h 132"/>
              <a:gd name="T102" fmla="*/ 40 w 136"/>
              <a:gd name="T103" fmla="*/ 45 h 132"/>
              <a:gd name="T104" fmla="*/ 46 w 136"/>
              <a:gd name="T105" fmla="*/ 39 h 132"/>
              <a:gd name="T106" fmla="*/ 47 w 136"/>
              <a:gd name="T107" fmla="*/ 37 h 132"/>
              <a:gd name="T108" fmla="*/ 46 w 136"/>
              <a:gd name="T109" fmla="*/ 34 h 132"/>
              <a:gd name="T110" fmla="*/ 35 w 136"/>
              <a:gd name="T111" fmla="*/ 25 h 132"/>
              <a:gd name="T112" fmla="*/ 25 w 136"/>
              <a:gd name="T113" fmla="*/ 1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" h="132">
                <a:moveTo>
                  <a:pt x="99" y="132"/>
                </a:moveTo>
                <a:cubicBezTo>
                  <a:pt x="98" y="132"/>
                  <a:pt x="98" y="132"/>
                  <a:pt x="98" y="132"/>
                </a:cubicBezTo>
                <a:cubicBezTo>
                  <a:pt x="97" y="132"/>
                  <a:pt x="97" y="132"/>
                  <a:pt x="96" y="132"/>
                </a:cubicBezTo>
                <a:cubicBezTo>
                  <a:pt x="95" y="132"/>
                  <a:pt x="93" y="132"/>
                  <a:pt x="91" y="131"/>
                </a:cubicBezTo>
                <a:cubicBezTo>
                  <a:pt x="77" y="129"/>
                  <a:pt x="62" y="123"/>
                  <a:pt x="52" y="116"/>
                </a:cubicBezTo>
                <a:cubicBezTo>
                  <a:pt x="44" y="111"/>
                  <a:pt x="36" y="104"/>
                  <a:pt x="28" y="96"/>
                </a:cubicBezTo>
                <a:cubicBezTo>
                  <a:pt x="20" y="88"/>
                  <a:pt x="15" y="79"/>
                  <a:pt x="9" y="70"/>
                </a:cubicBezTo>
                <a:cubicBezTo>
                  <a:pt x="8" y="68"/>
                  <a:pt x="8" y="68"/>
                  <a:pt x="8" y="68"/>
                </a:cubicBezTo>
                <a:cubicBezTo>
                  <a:pt x="2" y="59"/>
                  <a:pt x="1" y="51"/>
                  <a:pt x="1" y="41"/>
                </a:cubicBezTo>
                <a:cubicBezTo>
                  <a:pt x="0" y="27"/>
                  <a:pt x="5" y="16"/>
                  <a:pt x="14" y="8"/>
                </a:cubicBezTo>
                <a:cubicBezTo>
                  <a:pt x="20" y="3"/>
                  <a:pt x="27" y="0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5" y="7"/>
                  <a:pt x="40" y="11"/>
                  <a:pt x="44" y="15"/>
                </a:cubicBezTo>
                <a:cubicBezTo>
                  <a:pt x="48" y="19"/>
                  <a:pt x="52" y="22"/>
                  <a:pt x="55" y="25"/>
                </a:cubicBezTo>
                <a:cubicBezTo>
                  <a:pt x="58" y="28"/>
                  <a:pt x="60" y="32"/>
                  <a:pt x="60" y="37"/>
                </a:cubicBezTo>
                <a:cubicBezTo>
                  <a:pt x="60" y="41"/>
                  <a:pt x="58" y="45"/>
                  <a:pt x="55" y="49"/>
                </a:cubicBezTo>
                <a:cubicBezTo>
                  <a:pt x="53" y="50"/>
                  <a:pt x="52" y="52"/>
                  <a:pt x="50" y="54"/>
                </a:cubicBezTo>
                <a:cubicBezTo>
                  <a:pt x="58" y="67"/>
                  <a:pt x="68" y="77"/>
                  <a:pt x="82" y="85"/>
                </a:cubicBezTo>
                <a:cubicBezTo>
                  <a:pt x="83" y="84"/>
                  <a:pt x="83" y="83"/>
                  <a:pt x="84" y="82"/>
                </a:cubicBezTo>
                <a:cubicBezTo>
                  <a:pt x="85" y="81"/>
                  <a:pt x="85" y="81"/>
                  <a:pt x="85" y="81"/>
                </a:cubicBezTo>
                <a:cubicBezTo>
                  <a:pt x="86" y="80"/>
                  <a:pt x="87" y="79"/>
                  <a:pt x="89" y="78"/>
                </a:cubicBezTo>
                <a:cubicBezTo>
                  <a:pt x="95" y="73"/>
                  <a:pt x="105" y="73"/>
                  <a:pt x="111" y="79"/>
                </a:cubicBezTo>
                <a:cubicBezTo>
                  <a:pt x="117" y="85"/>
                  <a:pt x="123" y="91"/>
                  <a:pt x="129" y="97"/>
                </a:cubicBezTo>
                <a:cubicBezTo>
                  <a:pt x="136" y="103"/>
                  <a:pt x="136" y="112"/>
                  <a:pt x="129" y="119"/>
                </a:cubicBezTo>
                <a:cubicBezTo>
                  <a:pt x="124" y="125"/>
                  <a:pt x="117" y="129"/>
                  <a:pt x="109" y="131"/>
                </a:cubicBezTo>
                <a:cubicBezTo>
                  <a:pt x="109" y="131"/>
                  <a:pt x="108" y="132"/>
                  <a:pt x="107" y="132"/>
                </a:cubicBezTo>
                <a:cubicBezTo>
                  <a:pt x="106" y="132"/>
                  <a:pt x="106" y="132"/>
                  <a:pt x="106" y="132"/>
                </a:cubicBezTo>
                <a:lnTo>
                  <a:pt x="99" y="132"/>
                </a:lnTo>
                <a:close/>
                <a:moveTo>
                  <a:pt x="25" y="16"/>
                </a:moveTo>
                <a:cubicBezTo>
                  <a:pt x="24" y="17"/>
                  <a:pt x="23" y="18"/>
                  <a:pt x="23" y="18"/>
                </a:cubicBezTo>
                <a:cubicBezTo>
                  <a:pt x="16" y="24"/>
                  <a:pt x="14" y="31"/>
                  <a:pt x="14" y="40"/>
                </a:cubicBezTo>
                <a:cubicBezTo>
                  <a:pt x="14" y="48"/>
                  <a:pt x="15" y="54"/>
                  <a:pt x="20" y="61"/>
                </a:cubicBezTo>
                <a:cubicBezTo>
                  <a:pt x="20" y="63"/>
                  <a:pt x="20" y="63"/>
                  <a:pt x="20" y="63"/>
                </a:cubicBezTo>
                <a:cubicBezTo>
                  <a:pt x="26" y="71"/>
                  <a:pt x="31" y="80"/>
                  <a:pt x="37" y="87"/>
                </a:cubicBezTo>
                <a:cubicBezTo>
                  <a:pt x="45" y="94"/>
                  <a:pt x="52" y="100"/>
                  <a:pt x="60" y="105"/>
                </a:cubicBezTo>
                <a:cubicBezTo>
                  <a:pt x="68" y="111"/>
                  <a:pt x="82" y="116"/>
                  <a:pt x="94" y="118"/>
                </a:cubicBezTo>
                <a:cubicBezTo>
                  <a:pt x="95" y="118"/>
                  <a:pt x="96" y="119"/>
                  <a:pt x="98" y="119"/>
                </a:cubicBezTo>
                <a:cubicBezTo>
                  <a:pt x="98" y="119"/>
                  <a:pt x="99" y="119"/>
                  <a:pt x="99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105" y="119"/>
                  <a:pt x="106" y="118"/>
                  <a:pt x="106" y="118"/>
                </a:cubicBezTo>
                <a:cubicBezTo>
                  <a:pt x="111" y="117"/>
                  <a:pt x="116" y="114"/>
                  <a:pt x="120" y="110"/>
                </a:cubicBezTo>
                <a:cubicBezTo>
                  <a:pt x="122" y="108"/>
                  <a:pt x="120" y="107"/>
                  <a:pt x="120" y="106"/>
                </a:cubicBezTo>
                <a:cubicBezTo>
                  <a:pt x="114" y="100"/>
                  <a:pt x="108" y="94"/>
                  <a:pt x="102" y="89"/>
                </a:cubicBezTo>
                <a:cubicBezTo>
                  <a:pt x="101" y="88"/>
                  <a:pt x="99" y="87"/>
                  <a:pt x="97" y="88"/>
                </a:cubicBezTo>
                <a:cubicBezTo>
                  <a:pt x="96" y="89"/>
                  <a:pt x="95" y="90"/>
                  <a:pt x="94" y="91"/>
                </a:cubicBezTo>
                <a:cubicBezTo>
                  <a:pt x="93" y="92"/>
                  <a:pt x="93" y="92"/>
                  <a:pt x="93" y="92"/>
                </a:cubicBezTo>
                <a:cubicBezTo>
                  <a:pt x="92" y="93"/>
                  <a:pt x="91" y="95"/>
                  <a:pt x="90" y="96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0" y="99"/>
                  <a:pt x="80" y="99"/>
                  <a:pt x="80" y="99"/>
                </a:cubicBezTo>
                <a:cubicBezTo>
                  <a:pt x="60" y="89"/>
                  <a:pt x="45" y="75"/>
                  <a:pt x="36" y="55"/>
                </a:cubicBezTo>
                <a:cubicBezTo>
                  <a:pt x="34" y="51"/>
                  <a:pt x="34" y="51"/>
                  <a:pt x="34" y="51"/>
                </a:cubicBezTo>
                <a:cubicBezTo>
                  <a:pt x="40" y="45"/>
                  <a:pt x="40" y="45"/>
                  <a:pt x="40" y="45"/>
                </a:cubicBezTo>
                <a:cubicBezTo>
                  <a:pt x="42" y="43"/>
                  <a:pt x="44" y="41"/>
                  <a:pt x="46" y="39"/>
                </a:cubicBezTo>
                <a:cubicBezTo>
                  <a:pt x="46" y="38"/>
                  <a:pt x="47" y="38"/>
                  <a:pt x="47" y="37"/>
                </a:cubicBezTo>
                <a:cubicBezTo>
                  <a:pt x="47" y="36"/>
                  <a:pt x="46" y="35"/>
                  <a:pt x="46" y="34"/>
                </a:cubicBezTo>
                <a:cubicBezTo>
                  <a:pt x="43" y="32"/>
                  <a:pt x="39" y="28"/>
                  <a:pt x="35" y="25"/>
                </a:cubicBezTo>
                <a:cubicBezTo>
                  <a:pt x="32" y="22"/>
                  <a:pt x="28" y="19"/>
                  <a:pt x="25" y="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68413" y="2923987"/>
            <a:ext cx="360362" cy="454025"/>
            <a:chOff x="9082088" y="5056188"/>
            <a:chExt cx="360362" cy="454025"/>
          </a:xfrm>
          <a:solidFill>
            <a:schemeClr val="accent2"/>
          </a:solidFill>
        </p:grpSpPr>
        <p:sp>
          <p:nvSpPr>
            <p:cNvPr id="8" name="Oval 255"/>
            <p:cNvSpPr>
              <a:spLocks noChangeArrowheads="1"/>
            </p:cNvSpPr>
            <p:nvPr/>
          </p:nvSpPr>
          <p:spPr bwMode="auto">
            <a:xfrm>
              <a:off x="9196388" y="5324476"/>
              <a:ext cx="44450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256"/>
            <p:cNvSpPr>
              <a:spLocks noChangeArrowheads="1"/>
            </p:cNvSpPr>
            <p:nvPr/>
          </p:nvSpPr>
          <p:spPr bwMode="auto">
            <a:xfrm>
              <a:off x="9283700" y="5324476"/>
              <a:ext cx="41275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57"/>
            <p:cNvSpPr>
              <a:spLocks noEditPoints="1"/>
            </p:cNvSpPr>
            <p:nvPr/>
          </p:nvSpPr>
          <p:spPr bwMode="auto">
            <a:xfrm>
              <a:off x="9082088" y="5056188"/>
              <a:ext cx="360362" cy="454025"/>
            </a:xfrm>
            <a:custGeom>
              <a:avLst/>
              <a:gdLst>
                <a:gd name="T0" fmla="*/ 107 w 107"/>
                <a:gd name="T1" fmla="*/ 80 h 135"/>
                <a:gd name="T2" fmla="*/ 98 w 107"/>
                <a:gd name="T3" fmla="*/ 51 h 135"/>
                <a:gd name="T4" fmla="*/ 81 w 107"/>
                <a:gd name="T5" fmla="*/ 34 h 135"/>
                <a:gd name="T6" fmla="*/ 80 w 107"/>
                <a:gd name="T7" fmla="*/ 30 h 135"/>
                <a:gd name="T8" fmla="*/ 75 w 107"/>
                <a:gd name="T9" fmla="*/ 9 h 135"/>
                <a:gd name="T10" fmla="*/ 61 w 107"/>
                <a:gd name="T11" fmla="*/ 3 h 135"/>
                <a:gd name="T12" fmla="*/ 33 w 107"/>
                <a:gd name="T13" fmla="*/ 8 h 135"/>
                <a:gd name="T14" fmla="*/ 27 w 107"/>
                <a:gd name="T15" fmla="*/ 30 h 135"/>
                <a:gd name="T16" fmla="*/ 26 w 107"/>
                <a:gd name="T17" fmla="*/ 34 h 135"/>
                <a:gd name="T18" fmla="*/ 6 w 107"/>
                <a:gd name="T19" fmla="*/ 56 h 135"/>
                <a:gd name="T20" fmla="*/ 0 w 107"/>
                <a:gd name="T21" fmla="*/ 79 h 135"/>
                <a:gd name="T22" fmla="*/ 0 w 107"/>
                <a:gd name="T23" fmla="*/ 80 h 135"/>
                <a:gd name="T24" fmla="*/ 0 w 107"/>
                <a:gd name="T25" fmla="*/ 82 h 135"/>
                <a:gd name="T26" fmla="*/ 53 w 107"/>
                <a:gd name="T27" fmla="*/ 135 h 135"/>
                <a:gd name="T28" fmla="*/ 107 w 107"/>
                <a:gd name="T29" fmla="*/ 81 h 135"/>
                <a:gd name="T30" fmla="*/ 107 w 107"/>
                <a:gd name="T31" fmla="*/ 80 h 135"/>
                <a:gd name="T32" fmla="*/ 53 w 107"/>
                <a:gd name="T33" fmla="*/ 125 h 135"/>
                <a:gd name="T34" fmla="*/ 10 w 107"/>
                <a:gd name="T35" fmla="*/ 82 h 135"/>
                <a:gd name="T36" fmla="*/ 25 w 107"/>
                <a:gd name="T37" fmla="*/ 77 h 135"/>
                <a:gd name="T38" fmla="*/ 47 w 107"/>
                <a:gd name="T39" fmla="*/ 65 h 135"/>
                <a:gd name="T40" fmla="*/ 64 w 107"/>
                <a:gd name="T41" fmla="*/ 48 h 135"/>
                <a:gd name="T42" fmla="*/ 65 w 107"/>
                <a:gd name="T43" fmla="*/ 47 h 135"/>
                <a:gd name="T44" fmla="*/ 71 w 107"/>
                <a:gd name="T45" fmla="*/ 54 h 135"/>
                <a:gd name="T46" fmla="*/ 91 w 107"/>
                <a:gd name="T47" fmla="*/ 68 h 135"/>
                <a:gd name="T48" fmla="*/ 95 w 107"/>
                <a:gd name="T49" fmla="*/ 69 h 135"/>
                <a:gd name="T50" fmla="*/ 97 w 107"/>
                <a:gd name="T51" fmla="*/ 82 h 135"/>
                <a:gd name="T52" fmla="*/ 53 w 107"/>
                <a:gd name="T53" fmla="*/ 1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135">
                  <a:moveTo>
                    <a:pt x="107" y="80"/>
                  </a:moveTo>
                  <a:cubicBezTo>
                    <a:pt x="107" y="70"/>
                    <a:pt x="104" y="60"/>
                    <a:pt x="98" y="51"/>
                  </a:cubicBezTo>
                  <a:cubicBezTo>
                    <a:pt x="94" y="44"/>
                    <a:pt x="88" y="38"/>
                    <a:pt x="81" y="34"/>
                  </a:cubicBezTo>
                  <a:cubicBezTo>
                    <a:pt x="79" y="33"/>
                    <a:pt x="79" y="32"/>
                    <a:pt x="80" y="30"/>
                  </a:cubicBezTo>
                  <a:cubicBezTo>
                    <a:pt x="85" y="24"/>
                    <a:pt x="81" y="12"/>
                    <a:pt x="75" y="9"/>
                  </a:cubicBezTo>
                  <a:cubicBezTo>
                    <a:pt x="71" y="6"/>
                    <a:pt x="66" y="4"/>
                    <a:pt x="61" y="3"/>
                  </a:cubicBezTo>
                  <a:cubicBezTo>
                    <a:pt x="51" y="0"/>
                    <a:pt x="42" y="2"/>
                    <a:pt x="33" y="8"/>
                  </a:cubicBezTo>
                  <a:cubicBezTo>
                    <a:pt x="26" y="12"/>
                    <a:pt x="22" y="22"/>
                    <a:pt x="27" y="30"/>
                  </a:cubicBezTo>
                  <a:cubicBezTo>
                    <a:pt x="28" y="32"/>
                    <a:pt x="28" y="33"/>
                    <a:pt x="26" y="34"/>
                  </a:cubicBezTo>
                  <a:cubicBezTo>
                    <a:pt x="17" y="39"/>
                    <a:pt x="10" y="46"/>
                    <a:pt x="6" y="56"/>
                  </a:cubicBezTo>
                  <a:cubicBezTo>
                    <a:pt x="2" y="63"/>
                    <a:pt x="0" y="71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111"/>
                    <a:pt x="24" y="135"/>
                    <a:pt x="53" y="135"/>
                  </a:cubicBezTo>
                  <a:cubicBezTo>
                    <a:pt x="83" y="135"/>
                    <a:pt x="107" y="111"/>
                    <a:pt x="107" y="81"/>
                  </a:cubicBezTo>
                  <a:cubicBezTo>
                    <a:pt x="107" y="81"/>
                    <a:pt x="107" y="81"/>
                    <a:pt x="107" y="80"/>
                  </a:cubicBezTo>
                  <a:close/>
                  <a:moveTo>
                    <a:pt x="53" y="125"/>
                  </a:moveTo>
                  <a:cubicBezTo>
                    <a:pt x="30" y="125"/>
                    <a:pt x="10" y="106"/>
                    <a:pt x="10" y="82"/>
                  </a:cubicBezTo>
                  <a:cubicBezTo>
                    <a:pt x="13" y="81"/>
                    <a:pt x="20" y="79"/>
                    <a:pt x="25" y="77"/>
                  </a:cubicBezTo>
                  <a:cubicBezTo>
                    <a:pt x="32" y="74"/>
                    <a:pt x="40" y="70"/>
                    <a:pt x="47" y="65"/>
                  </a:cubicBezTo>
                  <a:cubicBezTo>
                    <a:pt x="54" y="61"/>
                    <a:pt x="59" y="55"/>
                    <a:pt x="64" y="48"/>
                  </a:cubicBezTo>
                  <a:cubicBezTo>
                    <a:pt x="64" y="48"/>
                    <a:pt x="64" y="47"/>
                    <a:pt x="65" y="47"/>
                  </a:cubicBezTo>
                  <a:cubicBezTo>
                    <a:pt x="67" y="49"/>
                    <a:pt x="69" y="52"/>
                    <a:pt x="71" y="54"/>
                  </a:cubicBezTo>
                  <a:cubicBezTo>
                    <a:pt x="79" y="61"/>
                    <a:pt x="82" y="65"/>
                    <a:pt x="91" y="68"/>
                  </a:cubicBezTo>
                  <a:cubicBezTo>
                    <a:pt x="93" y="68"/>
                    <a:pt x="94" y="69"/>
                    <a:pt x="95" y="69"/>
                  </a:cubicBezTo>
                  <a:cubicBezTo>
                    <a:pt x="96" y="73"/>
                    <a:pt x="97" y="77"/>
                    <a:pt x="97" y="82"/>
                  </a:cubicBezTo>
                  <a:cubicBezTo>
                    <a:pt x="97" y="106"/>
                    <a:pt x="77" y="125"/>
                    <a:pt x="53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58"/>
            <p:cNvSpPr>
              <a:spLocks/>
            </p:cNvSpPr>
            <p:nvPr/>
          </p:nvSpPr>
          <p:spPr bwMode="auto">
            <a:xfrm>
              <a:off x="9202738" y="5402263"/>
              <a:ext cx="115887" cy="36513"/>
            </a:xfrm>
            <a:custGeom>
              <a:avLst/>
              <a:gdLst>
                <a:gd name="T0" fmla="*/ 28 w 34"/>
                <a:gd name="T1" fmla="*/ 1 h 11"/>
                <a:gd name="T2" fmla="*/ 25 w 34"/>
                <a:gd name="T3" fmla="*/ 3 h 11"/>
                <a:gd name="T4" fmla="*/ 21 w 34"/>
                <a:gd name="T5" fmla="*/ 4 h 11"/>
                <a:gd name="T6" fmla="*/ 14 w 34"/>
                <a:gd name="T7" fmla="*/ 4 h 11"/>
                <a:gd name="T8" fmla="*/ 10 w 34"/>
                <a:gd name="T9" fmla="*/ 3 h 11"/>
                <a:gd name="T10" fmla="*/ 6 w 34"/>
                <a:gd name="T11" fmla="*/ 1 h 11"/>
                <a:gd name="T12" fmla="*/ 2 w 34"/>
                <a:gd name="T13" fmla="*/ 2 h 11"/>
                <a:gd name="T14" fmla="*/ 2 w 34"/>
                <a:gd name="T15" fmla="*/ 7 h 11"/>
                <a:gd name="T16" fmla="*/ 7 w 34"/>
                <a:gd name="T17" fmla="*/ 9 h 11"/>
                <a:gd name="T18" fmla="*/ 12 w 34"/>
                <a:gd name="T19" fmla="*/ 11 h 11"/>
                <a:gd name="T20" fmla="*/ 17 w 34"/>
                <a:gd name="T21" fmla="*/ 11 h 11"/>
                <a:gd name="T22" fmla="*/ 23 w 34"/>
                <a:gd name="T23" fmla="*/ 11 h 11"/>
                <a:gd name="T24" fmla="*/ 28 w 34"/>
                <a:gd name="T25" fmla="*/ 9 h 11"/>
                <a:gd name="T26" fmla="*/ 32 w 34"/>
                <a:gd name="T27" fmla="*/ 7 h 11"/>
                <a:gd name="T28" fmla="*/ 33 w 34"/>
                <a:gd name="T29" fmla="*/ 2 h 11"/>
                <a:gd name="T30" fmla="*/ 28 w 34"/>
                <a:gd name="T3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1">
                  <a:moveTo>
                    <a:pt x="28" y="1"/>
                  </a:moveTo>
                  <a:cubicBezTo>
                    <a:pt x="27" y="2"/>
                    <a:pt x="26" y="2"/>
                    <a:pt x="25" y="3"/>
                  </a:cubicBezTo>
                  <a:cubicBezTo>
                    <a:pt x="24" y="3"/>
                    <a:pt x="22" y="4"/>
                    <a:pt x="21" y="4"/>
                  </a:cubicBezTo>
                  <a:cubicBezTo>
                    <a:pt x="19" y="4"/>
                    <a:pt x="16" y="4"/>
                    <a:pt x="14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2"/>
                    <a:pt x="7" y="2"/>
                    <a:pt x="6" y="1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9"/>
                    <a:pt x="7" y="9"/>
                  </a:cubicBezTo>
                  <a:cubicBezTo>
                    <a:pt x="9" y="10"/>
                    <a:pt x="10" y="10"/>
                    <a:pt x="12" y="11"/>
                  </a:cubicBezTo>
                  <a:cubicBezTo>
                    <a:pt x="14" y="11"/>
                    <a:pt x="16" y="11"/>
                    <a:pt x="17" y="11"/>
                  </a:cubicBezTo>
                  <a:cubicBezTo>
                    <a:pt x="19" y="11"/>
                    <a:pt x="21" y="11"/>
                    <a:pt x="23" y="11"/>
                  </a:cubicBezTo>
                  <a:cubicBezTo>
                    <a:pt x="24" y="10"/>
                    <a:pt x="26" y="10"/>
                    <a:pt x="28" y="9"/>
                  </a:cubicBezTo>
                  <a:cubicBezTo>
                    <a:pt x="29" y="9"/>
                    <a:pt x="31" y="8"/>
                    <a:pt x="32" y="7"/>
                  </a:cubicBezTo>
                  <a:cubicBezTo>
                    <a:pt x="34" y="6"/>
                    <a:pt x="34" y="4"/>
                    <a:pt x="33" y="2"/>
                  </a:cubicBezTo>
                  <a:cubicBezTo>
                    <a:pt x="32" y="0"/>
                    <a:pt x="30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61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180" y="366846"/>
            <a:ext cx="9889486" cy="875588"/>
          </a:xfrm>
        </p:spPr>
        <p:txBody>
          <a:bodyPr>
            <a:noAutofit/>
          </a:bodyPr>
          <a:lstStyle/>
          <a:p>
            <a:pPr algn="ctr"/>
            <a:r>
              <a:rPr lang="en-GB" sz="4600" dirty="0">
                <a:solidFill>
                  <a:srgbClr val="6F397F"/>
                </a:solidFill>
                <a:latin typeface="Corbel" panose="020B0503020204020204" pitchFamily="34" charset="0"/>
              </a:rPr>
              <a:t>Reasons for Debt</a:t>
            </a:r>
            <a:endParaRPr lang="en-GB" sz="4600" dirty="0"/>
          </a:p>
        </p:txBody>
      </p:sp>
      <p:sp>
        <p:nvSpPr>
          <p:cNvPr id="7" name="TextBox 6"/>
          <p:cNvSpPr txBox="1"/>
          <p:nvPr/>
        </p:nvSpPr>
        <p:spPr>
          <a:xfrm>
            <a:off x="546403" y="6350336"/>
            <a:ext cx="3816424" cy="29236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defTabSz="521309"/>
            <a:r>
              <a:rPr lang="en-GB" sz="1300" dirty="0">
                <a:solidFill>
                  <a:srgbClr val="6F397F"/>
                </a:solidFill>
              </a:rPr>
              <a:t>Source: Scotland in the Red 2017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69284597"/>
              </p:ext>
            </p:extLst>
          </p:nvPr>
        </p:nvGraphicFramePr>
        <p:xfrm>
          <a:off x="1472413" y="1399162"/>
          <a:ext cx="7659641" cy="3891035"/>
        </p:xfrm>
        <a:graphic>
          <a:graphicData uri="http://schemas.openxmlformats.org/drawingml/2006/table">
            <a:tbl>
              <a:tblPr/>
              <a:tblGrid>
                <a:gridCol w="460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+mn-lt"/>
                        </a:rPr>
                        <a:t>Debt Reason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6F397F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6F397F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6F397F"/>
                          </a:solidFill>
                          <a:effectLst/>
                          <a:latin typeface="+mn-lt"/>
                        </a:rPr>
                        <a:t>Change 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Employment change/unemployment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Reduced benefit income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Illness / disability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Separation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Lack of budgeting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Bereavement 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Pregnancy / childbirth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Caring for relatives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Retirement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5091" marR="5091" marT="4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5091" marR="5091" marT="48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88242" y="5449011"/>
            <a:ext cx="8753873" cy="75163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en-GB" dirty="0">
                <a:solidFill>
                  <a:srgbClr val="6F397F"/>
                </a:solidFill>
              </a:rPr>
              <a:t>Over 60% of all clients are in problem debt due to circumstances outside of their control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9039" y="5607829"/>
            <a:ext cx="471338" cy="397400"/>
            <a:chOff x="7367588" y="5149850"/>
            <a:chExt cx="403224" cy="360363"/>
          </a:xfrm>
          <a:solidFill>
            <a:schemeClr val="accent2"/>
          </a:solidFill>
        </p:grpSpPr>
        <p:sp>
          <p:nvSpPr>
            <p:cNvPr id="15" name="Freeform 241"/>
            <p:cNvSpPr>
              <a:spLocks noEditPoints="1"/>
            </p:cNvSpPr>
            <p:nvPr/>
          </p:nvSpPr>
          <p:spPr bwMode="auto">
            <a:xfrm>
              <a:off x="7367588" y="5149850"/>
              <a:ext cx="403224" cy="360363"/>
            </a:xfrm>
            <a:custGeom>
              <a:avLst/>
              <a:gdLst>
                <a:gd name="T0" fmla="*/ 120 w 138"/>
                <a:gd name="T1" fmla="*/ 31 h 123"/>
                <a:gd name="T2" fmla="*/ 118 w 138"/>
                <a:gd name="T3" fmla="*/ 28 h 123"/>
                <a:gd name="T4" fmla="*/ 68 w 138"/>
                <a:gd name="T5" fmla="*/ 0 h 123"/>
                <a:gd name="T6" fmla="*/ 27 w 138"/>
                <a:gd name="T7" fmla="*/ 17 h 123"/>
                <a:gd name="T8" fmla="*/ 15 w 138"/>
                <a:gd name="T9" fmla="*/ 29 h 123"/>
                <a:gd name="T10" fmla="*/ 4 w 138"/>
                <a:gd name="T11" fmla="*/ 53 h 123"/>
                <a:gd name="T12" fmla="*/ 1 w 138"/>
                <a:gd name="T13" fmla="*/ 89 h 123"/>
                <a:gd name="T14" fmla="*/ 11 w 138"/>
                <a:gd name="T15" fmla="*/ 119 h 123"/>
                <a:gd name="T16" fmla="*/ 17 w 138"/>
                <a:gd name="T17" fmla="*/ 123 h 123"/>
                <a:gd name="T18" fmla="*/ 66 w 138"/>
                <a:gd name="T19" fmla="*/ 117 h 123"/>
                <a:gd name="T20" fmla="*/ 69 w 138"/>
                <a:gd name="T21" fmla="*/ 117 h 123"/>
                <a:gd name="T22" fmla="*/ 116 w 138"/>
                <a:gd name="T23" fmla="*/ 122 h 123"/>
                <a:gd name="T24" fmla="*/ 124 w 138"/>
                <a:gd name="T25" fmla="*/ 119 h 123"/>
                <a:gd name="T26" fmla="*/ 128 w 138"/>
                <a:gd name="T27" fmla="*/ 108 h 123"/>
                <a:gd name="T28" fmla="*/ 120 w 138"/>
                <a:gd name="T29" fmla="*/ 31 h 123"/>
                <a:gd name="T30" fmla="*/ 69 w 138"/>
                <a:gd name="T31" fmla="*/ 111 h 123"/>
                <a:gd name="T32" fmla="*/ 32 w 138"/>
                <a:gd name="T33" fmla="*/ 97 h 123"/>
                <a:gd name="T34" fmla="*/ 19 w 138"/>
                <a:gd name="T35" fmla="*/ 64 h 123"/>
                <a:gd name="T36" fmla="*/ 30 w 138"/>
                <a:gd name="T37" fmla="*/ 59 h 123"/>
                <a:gd name="T38" fmla="*/ 57 w 138"/>
                <a:gd name="T39" fmla="*/ 48 h 123"/>
                <a:gd name="T40" fmla="*/ 78 w 138"/>
                <a:gd name="T41" fmla="*/ 34 h 123"/>
                <a:gd name="T42" fmla="*/ 91 w 138"/>
                <a:gd name="T43" fmla="*/ 21 h 123"/>
                <a:gd name="T44" fmla="*/ 114 w 138"/>
                <a:gd name="T45" fmla="*/ 76 h 123"/>
                <a:gd name="T46" fmla="*/ 70 w 138"/>
                <a:gd name="T47" fmla="*/ 111 h 123"/>
                <a:gd name="T48" fmla="*/ 69 w 138"/>
                <a:gd name="T49" fmla="*/ 1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123">
                  <a:moveTo>
                    <a:pt x="120" y="31"/>
                  </a:moveTo>
                  <a:cubicBezTo>
                    <a:pt x="119" y="30"/>
                    <a:pt x="119" y="29"/>
                    <a:pt x="118" y="28"/>
                  </a:cubicBezTo>
                  <a:cubicBezTo>
                    <a:pt x="107" y="11"/>
                    <a:pt x="89" y="0"/>
                    <a:pt x="68" y="0"/>
                  </a:cubicBezTo>
                  <a:cubicBezTo>
                    <a:pt x="52" y="0"/>
                    <a:pt x="37" y="6"/>
                    <a:pt x="27" y="17"/>
                  </a:cubicBezTo>
                  <a:cubicBezTo>
                    <a:pt x="22" y="20"/>
                    <a:pt x="19" y="25"/>
                    <a:pt x="15" y="29"/>
                  </a:cubicBezTo>
                  <a:cubicBezTo>
                    <a:pt x="11" y="37"/>
                    <a:pt x="7" y="44"/>
                    <a:pt x="4" y="53"/>
                  </a:cubicBezTo>
                  <a:cubicBezTo>
                    <a:pt x="1" y="65"/>
                    <a:pt x="0" y="77"/>
                    <a:pt x="1" y="89"/>
                  </a:cubicBezTo>
                  <a:cubicBezTo>
                    <a:pt x="3" y="99"/>
                    <a:pt x="6" y="110"/>
                    <a:pt x="11" y="119"/>
                  </a:cubicBezTo>
                  <a:cubicBezTo>
                    <a:pt x="12" y="121"/>
                    <a:pt x="14" y="123"/>
                    <a:pt x="17" y="123"/>
                  </a:cubicBezTo>
                  <a:cubicBezTo>
                    <a:pt x="33" y="120"/>
                    <a:pt x="50" y="120"/>
                    <a:pt x="66" y="117"/>
                  </a:cubicBezTo>
                  <a:cubicBezTo>
                    <a:pt x="67" y="117"/>
                    <a:pt x="68" y="117"/>
                    <a:pt x="69" y="117"/>
                  </a:cubicBezTo>
                  <a:cubicBezTo>
                    <a:pt x="85" y="119"/>
                    <a:pt x="101" y="120"/>
                    <a:pt x="116" y="122"/>
                  </a:cubicBezTo>
                  <a:cubicBezTo>
                    <a:pt x="120" y="123"/>
                    <a:pt x="122" y="123"/>
                    <a:pt x="124" y="119"/>
                  </a:cubicBezTo>
                  <a:cubicBezTo>
                    <a:pt x="125" y="115"/>
                    <a:pt x="127" y="112"/>
                    <a:pt x="128" y="108"/>
                  </a:cubicBezTo>
                  <a:cubicBezTo>
                    <a:pt x="138" y="81"/>
                    <a:pt x="136" y="55"/>
                    <a:pt x="120" y="31"/>
                  </a:cubicBezTo>
                  <a:close/>
                  <a:moveTo>
                    <a:pt x="69" y="111"/>
                  </a:moveTo>
                  <a:cubicBezTo>
                    <a:pt x="55" y="111"/>
                    <a:pt x="42" y="106"/>
                    <a:pt x="32" y="97"/>
                  </a:cubicBezTo>
                  <a:cubicBezTo>
                    <a:pt x="24" y="89"/>
                    <a:pt x="19" y="77"/>
                    <a:pt x="19" y="64"/>
                  </a:cubicBezTo>
                  <a:cubicBezTo>
                    <a:pt x="23" y="62"/>
                    <a:pt x="26" y="61"/>
                    <a:pt x="30" y="59"/>
                  </a:cubicBezTo>
                  <a:cubicBezTo>
                    <a:pt x="39" y="55"/>
                    <a:pt x="48" y="52"/>
                    <a:pt x="57" y="48"/>
                  </a:cubicBezTo>
                  <a:cubicBezTo>
                    <a:pt x="65" y="45"/>
                    <a:pt x="72" y="40"/>
                    <a:pt x="78" y="34"/>
                  </a:cubicBezTo>
                  <a:cubicBezTo>
                    <a:pt x="84" y="29"/>
                    <a:pt x="86" y="26"/>
                    <a:pt x="91" y="21"/>
                  </a:cubicBezTo>
                  <a:cubicBezTo>
                    <a:pt x="112" y="34"/>
                    <a:pt x="121" y="54"/>
                    <a:pt x="114" y="76"/>
                  </a:cubicBezTo>
                  <a:cubicBezTo>
                    <a:pt x="107" y="96"/>
                    <a:pt x="91" y="109"/>
                    <a:pt x="70" y="111"/>
                  </a:cubicBezTo>
                  <a:cubicBezTo>
                    <a:pt x="70" y="111"/>
                    <a:pt x="69" y="111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242"/>
            <p:cNvSpPr>
              <a:spLocks noChangeArrowheads="1"/>
            </p:cNvSpPr>
            <p:nvPr/>
          </p:nvSpPr>
          <p:spPr bwMode="auto">
            <a:xfrm>
              <a:off x="7505700" y="5322888"/>
              <a:ext cx="38100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243"/>
            <p:cNvSpPr>
              <a:spLocks noChangeArrowheads="1"/>
            </p:cNvSpPr>
            <p:nvPr/>
          </p:nvSpPr>
          <p:spPr bwMode="auto">
            <a:xfrm>
              <a:off x="7586663" y="5322888"/>
              <a:ext cx="41275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44"/>
            <p:cNvSpPr>
              <a:spLocks/>
            </p:cNvSpPr>
            <p:nvPr/>
          </p:nvSpPr>
          <p:spPr bwMode="auto">
            <a:xfrm>
              <a:off x="7510463" y="5402263"/>
              <a:ext cx="109537" cy="25400"/>
            </a:xfrm>
            <a:custGeom>
              <a:avLst/>
              <a:gdLst>
                <a:gd name="T0" fmla="*/ 33 w 37"/>
                <a:gd name="T1" fmla="*/ 9 h 9"/>
                <a:gd name="T2" fmla="*/ 4 w 37"/>
                <a:gd name="T3" fmla="*/ 9 h 9"/>
                <a:gd name="T4" fmla="*/ 0 w 37"/>
                <a:gd name="T5" fmla="*/ 5 h 9"/>
                <a:gd name="T6" fmla="*/ 0 w 37"/>
                <a:gd name="T7" fmla="*/ 4 h 9"/>
                <a:gd name="T8" fmla="*/ 4 w 37"/>
                <a:gd name="T9" fmla="*/ 0 h 9"/>
                <a:gd name="T10" fmla="*/ 33 w 37"/>
                <a:gd name="T11" fmla="*/ 0 h 9"/>
                <a:gd name="T12" fmla="*/ 37 w 37"/>
                <a:gd name="T13" fmla="*/ 4 h 9"/>
                <a:gd name="T14" fmla="*/ 37 w 37"/>
                <a:gd name="T15" fmla="*/ 5 h 9"/>
                <a:gd name="T16" fmla="*/ 33 w 3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9">
                  <a:moveTo>
                    <a:pt x="33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7" y="2"/>
                    <a:pt x="37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7"/>
                    <a:pt x="35" y="9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83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180" y="366846"/>
            <a:ext cx="9889486" cy="875588"/>
          </a:xfrm>
        </p:spPr>
        <p:txBody>
          <a:bodyPr>
            <a:noAutofit/>
          </a:bodyPr>
          <a:lstStyle/>
          <a:p>
            <a:pPr algn="ctr"/>
            <a:r>
              <a:rPr lang="en-GB" sz="4600" dirty="0">
                <a:solidFill>
                  <a:srgbClr val="6F397F"/>
                </a:solidFill>
                <a:latin typeface="Corbel" panose="020B0503020204020204" pitchFamily="34" charset="0"/>
              </a:rPr>
              <a:t>Debt, Income and Expenditure</a:t>
            </a:r>
            <a:endParaRPr lang="en-GB" sz="4600" dirty="0"/>
          </a:p>
        </p:txBody>
      </p:sp>
      <p:sp>
        <p:nvSpPr>
          <p:cNvPr id="7" name="TextBox 6"/>
          <p:cNvSpPr txBox="1"/>
          <p:nvPr/>
        </p:nvSpPr>
        <p:spPr>
          <a:xfrm>
            <a:off x="533832" y="6350336"/>
            <a:ext cx="3816424" cy="29236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defTabSz="521309"/>
            <a:r>
              <a:rPr lang="en-GB" sz="1300" dirty="0">
                <a:solidFill>
                  <a:srgbClr val="6F397F"/>
                </a:solidFill>
              </a:rPr>
              <a:t>Source: Scotland in the Red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4070" y="5131375"/>
            <a:ext cx="9090560" cy="42847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en-GB" dirty="0">
                <a:solidFill>
                  <a:srgbClr val="6F397F"/>
                </a:solidFill>
              </a:rPr>
              <a:t>Costs have risen faster than income, so incomes are down in real terms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23846200"/>
              </p:ext>
            </p:extLst>
          </p:nvPr>
        </p:nvGraphicFramePr>
        <p:xfrm>
          <a:off x="967384" y="1478569"/>
          <a:ext cx="8669700" cy="3590651"/>
        </p:xfrm>
        <a:graphic>
          <a:graphicData uri="http://schemas.openxmlformats.org/drawingml/2006/table">
            <a:tbl>
              <a:tblPr/>
              <a:tblGrid>
                <a:gridCol w="343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9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41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239" marR="4239" marT="39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4239" marR="423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6F397F"/>
                          </a:solidFill>
                          <a:effectLst/>
                          <a:latin typeface="Arial"/>
                        </a:rPr>
                        <a:t>2013-2017 change (£)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6F397F"/>
                          </a:solidFill>
                          <a:effectLst/>
                          <a:latin typeface="Arial"/>
                        </a:rPr>
                        <a:t>2013-2017 change (%)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/>
                        </a:rPr>
                        <a:t>Average unsecured debt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Arial"/>
                        </a:rPr>
                        <a:t>£13,533</a:t>
                      </a:r>
                    </a:p>
                  </a:txBody>
                  <a:tcPr marL="4239" marR="423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Arial"/>
                        </a:rPr>
                        <a:t>£12,488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-£1,461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-11%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/>
                        </a:rPr>
                        <a:t>Average monthly income (net)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Arial"/>
                        </a:rPr>
                        <a:t>£1,193</a:t>
                      </a:r>
                    </a:p>
                  </a:txBody>
                  <a:tcPr marL="4239" marR="423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Arial"/>
                        </a:rPr>
                        <a:t>£1,253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/>
                        </a:rPr>
                        <a:t>£60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/>
                        </a:rPr>
                        <a:t>Budget surplus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Arial"/>
                        </a:rPr>
                        <a:t>£24</a:t>
                      </a:r>
                    </a:p>
                  </a:txBody>
                  <a:tcPr marL="4239" marR="423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Arial"/>
                        </a:rPr>
                        <a:t>£15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-£9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-37%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/>
                        </a:rPr>
                        <a:t>% of income spent on priorities 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L="4239" marR="423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F08B1E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>
                        <a:solidFill>
                          <a:srgbClr val="F08B1E"/>
                        </a:solidFill>
                        <a:effectLst/>
                        <a:latin typeface="Arial"/>
                      </a:endParaRP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4239" marR="4239" marT="3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99039" y="5210784"/>
            <a:ext cx="421236" cy="322121"/>
            <a:chOff x="2122488" y="3727450"/>
            <a:chExt cx="360362" cy="292100"/>
          </a:xfrm>
          <a:solidFill>
            <a:schemeClr val="accent2"/>
          </a:solidFill>
        </p:grpSpPr>
        <p:sp>
          <p:nvSpPr>
            <p:cNvPr id="9" name="Freeform 178"/>
            <p:cNvSpPr>
              <a:spLocks/>
            </p:cNvSpPr>
            <p:nvPr/>
          </p:nvSpPr>
          <p:spPr bwMode="auto">
            <a:xfrm>
              <a:off x="2344738" y="3862388"/>
              <a:ext cx="23812" cy="2381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4 h 9"/>
                <a:gd name="T4" fmla="*/ 4 w 9"/>
                <a:gd name="T5" fmla="*/ 9 h 9"/>
                <a:gd name="T6" fmla="*/ 0 w 9"/>
                <a:gd name="T7" fmla="*/ 4 h 9"/>
                <a:gd name="T8" fmla="*/ 4 w 9"/>
                <a:gd name="T9" fmla="*/ 0 h 9"/>
                <a:gd name="T10" fmla="*/ 9 w 9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79"/>
            <p:cNvSpPr>
              <a:spLocks noEditPoints="1"/>
            </p:cNvSpPr>
            <p:nvPr/>
          </p:nvSpPr>
          <p:spPr bwMode="auto">
            <a:xfrm>
              <a:off x="2122488" y="3727450"/>
              <a:ext cx="360362" cy="292100"/>
            </a:xfrm>
            <a:custGeom>
              <a:avLst/>
              <a:gdLst>
                <a:gd name="T0" fmla="*/ 124 w 133"/>
                <a:gd name="T1" fmla="*/ 37 h 108"/>
                <a:gd name="T2" fmla="*/ 124 w 133"/>
                <a:gd name="T3" fmla="*/ 14 h 108"/>
                <a:gd name="T4" fmla="*/ 111 w 133"/>
                <a:gd name="T5" fmla="*/ 0 h 108"/>
                <a:gd name="T6" fmla="*/ 21 w 133"/>
                <a:gd name="T7" fmla="*/ 0 h 108"/>
                <a:gd name="T8" fmla="*/ 18 w 133"/>
                <a:gd name="T9" fmla="*/ 2 h 108"/>
                <a:gd name="T10" fmla="*/ 22 w 133"/>
                <a:gd name="T11" fmla="*/ 14 h 108"/>
                <a:gd name="T12" fmla="*/ 111 w 133"/>
                <a:gd name="T13" fmla="*/ 14 h 108"/>
                <a:gd name="T14" fmla="*/ 111 w 133"/>
                <a:gd name="T15" fmla="*/ 37 h 108"/>
                <a:gd name="T16" fmla="*/ 85 w 133"/>
                <a:gd name="T17" fmla="*/ 37 h 108"/>
                <a:gd name="T18" fmla="*/ 68 w 133"/>
                <a:gd name="T19" fmla="*/ 54 h 108"/>
                <a:gd name="T20" fmla="*/ 85 w 133"/>
                <a:gd name="T21" fmla="*/ 72 h 108"/>
                <a:gd name="T22" fmla="*/ 111 w 133"/>
                <a:gd name="T23" fmla="*/ 72 h 108"/>
                <a:gd name="T24" fmla="*/ 111 w 133"/>
                <a:gd name="T25" fmla="*/ 92 h 108"/>
                <a:gd name="T26" fmla="*/ 111 w 133"/>
                <a:gd name="T27" fmla="*/ 95 h 108"/>
                <a:gd name="T28" fmla="*/ 13 w 133"/>
                <a:gd name="T29" fmla="*/ 95 h 108"/>
                <a:gd name="T30" fmla="*/ 13 w 133"/>
                <a:gd name="T31" fmla="*/ 22 h 108"/>
                <a:gd name="T32" fmla="*/ 11 w 133"/>
                <a:gd name="T33" fmla="*/ 18 h 108"/>
                <a:gd name="T34" fmla="*/ 0 w 133"/>
                <a:gd name="T35" fmla="*/ 23 h 108"/>
                <a:gd name="T36" fmla="*/ 0 w 133"/>
                <a:gd name="T37" fmla="*/ 95 h 108"/>
                <a:gd name="T38" fmla="*/ 13 w 133"/>
                <a:gd name="T39" fmla="*/ 108 h 108"/>
                <a:gd name="T40" fmla="*/ 110 w 133"/>
                <a:gd name="T41" fmla="*/ 108 h 108"/>
                <a:gd name="T42" fmla="*/ 124 w 133"/>
                <a:gd name="T43" fmla="*/ 94 h 108"/>
                <a:gd name="T44" fmla="*/ 124 w 133"/>
                <a:gd name="T45" fmla="*/ 92 h 108"/>
                <a:gd name="T46" fmla="*/ 124 w 133"/>
                <a:gd name="T47" fmla="*/ 72 h 108"/>
                <a:gd name="T48" fmla="*/ 133 w 133"/>
                <a:gd name="T49" fmla="*/ 63 h 108"/>
                <a:gd name="T50" fmla="*/ 133 w 133"/>
                <a:gd name="T51" fmla="*/ 46 h 108"/>
                <a:gd name="T52" fmla="*/ 124 w 133"/>
                <a:gd name="T53" fmla="*/ 37 h 108"/>
                <a:gd name="T54" fmla="*/ 124 w 133"/>
                <a:gd name="T55" fmla="*/ 63 h 108"/>
                <a:gd name="T56" fmla="*/ 120 w 133"/>
                <a:gd name="T57" fmla="*/ 63 h 108"/>
                <a:gd name="T58" fmla="*/ 85 w 133"/>
                <a:gd name="T59" fmla="*/ 63 h 108"/>
                <a:gd name="T60" fmla="*/ 78 w 133"/>
                <a:gd name="T61" fmla="*/ 49 h 108"/>
                <a:gd name="T62" fmla="*/ 84 w 133"/>
                <a:gd name="T63" fmla="*/ 46 h 108"/>
                <a:gd name="T64" fmla="*/ 115 w 133"/>
                <a:gd name="T65" fmla="*/ 46 h 108"/>
                <a:gd name="T66" fmla="*/ 124 w 133"/>
                <a:gd name="T67" fmla="*/ 46 h 108"/>
                <a:gd name="T68" fmla="*/ 124 w 133"/>
                <a:gd name="T69" fmla="*/ 6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08">
                  <a:moveTo>
                    <a:pt x="124" y="37"/>
                  </a:moveTo>
                  <a:cubicBezTo>
                    <a:pt x="124" y="14"/>
                    <a:pt x="124" y="14"/>
                    <a:pt x="124" y="14"/>
                  </a:cubicBezTo>
                  <a:cubicBezTo>
                    <a:pt x="124" y="6"/>
                    <a:pt x="118" y="0"/>
                    <a:pt x="11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1"/>
                    <a:pt x="18" y="2"/>
                  </a:cubicBezTo>
                  <a:cubicBezTo>
                    <a:pt x="13" y="8"/>
                    <a:pt x="17" y="14"/>
                    <a:pt x="22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76" y="37"/>
                    <a:pt x="68" y="45"/>
                    <a:pt x="68" y="54"/>
                  </a:cubicBezTo>
                  <a:cubicBezTo>
                    <a:pt x="68" y="64"/>
                    <a:pt x="76" y="72"/>
                    <a:pt x="85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2" y="19"/>
                    <a:pt x="11" y="18"/>
                  </a:cubicBezTo>
                  <a:cubicBezTo>
                    <a:pt x="6" y="14"/>
                    <a:pt x="0" y="18"/>
                    <a:pt x="0" y="2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2"/>
                    <a:pt x="6" y="108"/>
                    <a:pt x="13" y="108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118" y="108"/>
                    <a:pt x="124" y="102"/>
                    <a:pt x="124" y="94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9" y="72"/>
                    <a:pt x="133" y="68"/>
                    <a:pt x="133" y="63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1"/>
                    <a:pt x="129" y="37"/>
                    <a:pt x="124" y="37"/>
                  </a:cubicBezTo>
                  <a:close/>
                  <a:moveTo>
                    <a:pt x="124" y="63"/>
                  </a:moveTo>
                  <a:cubicBezTo>
                    <a:pt x="120" y="63"/>
                    <a:pt x="120" y="63"/>
                    <a:pt x="120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79" y="63"/>
                    <a:pt x="74" y="56"/>
                    <a:pt x="78" y="49"/>
                  </a:cubicBezTo>
                  <a:cubicBezTo>
                    <a:pt x="80" y="47"/>
                    <a:pt x="82" y="46"/>
                    <a:pt x="84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24" y="46"/>
                    <a:pt x="124" y="46"/>
                    <a:pt x="124" y="46"/>
                  </a:cubicBezTo>
                  <a:lnTo>
                    <a:pt x="12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8662" y="5682751"/>
            <a:ext cx="421236" cy="322121"/>
            <a:chOff x="2122488" y="3727450"/>
            <a:chExt cx="360362" cy="292100"/>
          </a:xfrm>
          <a:solidFill>
            <a:schemeClr val="accent2"/>
          </a:solidFill>
        </p:grpSpPr>
        <p:sp>
          <p:nvSpPr>
            <p:cNvPr id="12" name="Freeform 178"/>
            <p:cNvSpPr>
              <a:spLocks/>
            </p:cNvSpPr>
            <p:nvPr/>
          </p:nvSpPr>
          <p:spPr bwMode="auto">
            <a:xfrm>
              <a:off x="2344738" y="3862388"/>
              <a:ext cx="23812" cy="2381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4 h 9"/>
                <a:gd name="T4" fmla="*/ 4 w 9"/>
                <a:gd name="T5" fmla="*/ 9 h 9"/>
                <a:gd name="T6" fmla="*/ 0 w 9"/>
                <a:gd name="T7" fmla="*/ 4 h 9"/>
                <a:gd name="T8" fmla="*/ 4 w 9"/>
                <a:gd name="T9" fmla="*/ 0 h 9"/>
                <a:gd name="T10" fmla="*/ 9 w 9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79"/>
            <p:cNvSpPr>
              <a:spLocks noEditPoints="1"/>
            </p:cNvSpPr>
            <p:nvPr/>
          </p:nvSpPr>
          <p:spPr bwMode="auto">
            <a:xfrm>
              <a:off x="2122488" y="3727450"/>
              <a:ext cx="360362" cy="292100"/>
            </a:xfrm>
            <a:custGeom>
              <a:avLst/>
              <a:gdLst>
                <a:gd name="T0" fmla="*/ 124 w 133"/>
                <a:gd name="T1" fmla="*/ 37 h 108"/>
                <a:gd name="T2" fmla="*/ 124 w 133"/>
                <a:gd name="T3" fmla="*/ 14 h 108"/>
                <a:gd name="T4" fmla="*/ 111 w 133"/>
                <a:gd name="T5" fmla="*/ 0 h 108"/>
                <a:gd name="T6" fmla="*/ 21 w 133"/>
                <a:gd name="T7" fmla="*/ 0 h 108"/>
                <a:gd name="T8" fmla="*/ 18 w 133"/>
                <a:gd name="T9" fmla="*/ 2 h 108"/>
                <a:gd name="T10" fmla="*/ 22 w 133"/>
                <a:gd name="T11" fmla="*/ 14 h 108"/>
                <a:gd name="T12" fmla="*/ 111 w 133"/>
                <a:gd name="T13" fmla="*/ 14 h 108"/>
                <a:gd name="T14" fmla="*/ 111 w 133"/>
                <a:gd name="T15" fmla="*/ 37 h 108"/>
                <a:gd name="T16" fmla="*/ 85 w 133"/>
                <a:gd name="T17" fmla="*/ 37 h 108"/>
                <a:gd name="T18" fmla="*/ 68 w 133"/>
                <a:gd name="T19" fmla="*/ 54 h 108"/>
                <a:gd name="T20" fmla="*/ 85 w 133"/>
                <a:gd name="T21" fmla="*/ 72 h 108"/>
                <a:gd name="T22" fmla="*/ 111 w 133"/>
                <a:gd name="T23" fmla="*/ 72 h 108"/>
                <a:gd name="T24" fmla="*/ 111 w 133"/>
                <a:gd name="T25" fmla="*/ 92 h 108"/>
                <a:gd name="T26" fmla="*/ 111 w 133"/>
                <a:gd name="T27" fmla="*/ 95 h 108"/>
                <a:gd name="T28" fmla="*/ 13 w 133"/>
                <a:gd name="T29" fmla="*/ 95 h 108"/>
                <a:gd name="T30" fmla="*/ 13 w 133"/>
                <a:gd name="T31" fmla="*/ 22 h 108"/>
                <a:gd name="T32" fmla="*/ 11 w 133"/>
                <a:gd name="T33" fmla="*/ 18 h 108"/>
                <a:gd name="T34" fmla="*/ 0 w 133"/>
                <a:gd name="T35" fmla="*/ 23 h 108"/>
                <a:gd name="T36" fmla="*/ 0 w 133"/>
                <a:gd name="T37" fmla="*/ 95 h 108"/>
                <a:gd name="T38" fmla="*/ 13 w 133"/>
                <a:gd name="T39" fmla="*/ 108 h 108"/>
                <a:gd name="T40" fmla="*/ 110 w 133"/>
                <a:gd name="T41" fmla="*/ 108 h 108"/>
                <a:gd name="T42" fmla="*/ 124 w 133"/>
                <a:gd name="T43" fmla="*/ 94 h 108"/>
                <a:gd name="T44" fmla="*/ 124 w 133"/>
                <a:gd name="T45" fmla="*/ 92 h 108"/>
                <a:gd name="T46" fmla="*/ 124 w 133"/>
                <a:gd name="T47" fmla="*/ 72 h 108"/>
                <a:gd name="T48" fmla="*/ 133 w 133"/>
                <a:gd name="T49" fmla="*/ 63 h 108"/>
                <a:gd name="T50" fmla="*/ 133 w 133"/>
                <a:gd name="T51" fmla="*/ 46 h 108"/>
                <a:gd name="T52" fmla="*/ 124 w 133"/>
                <a:gd name="T53" fmla="*/ 37 h 108"/>
                <a:gd name="T54" fmla="*/ 124 w 133"/>
                <a:gd name="T55" fmla="*/ 63 h 108"/>
                <a:gd name="T56" fmla="*/ 120 w 133"/>
                <a:gd name="T57" fmla="*/ 63 h 108"/>
                <a:gd name="T58" fmla="*/ 85 w 133"/>
                <a:gd name="T59" fmla="*/ 63 h 108"/>
                <a:gd name="T60" fmla="*/ 78 w 133"/>
                <a:gd name="T61" fmla="*/ 49 h 108"/>
                <a:gd name="T62" fmla="*/ 84 w 133"/>
                <a:gd name="T63" fmla="*/ 46 h 108"/>
                <a:gd name="T64" fmla="*/ 115 w 133"/>
                <a:gd name="T65" fmla="*/ 46 h 108"/>
                <a:gd name="T66" fmla="*/ 124 w 133"/>
                <a:gd name="T67" fmla="*/ 46 h 108"/>
                <a:gd name="T68" fmla="*/ 124 w 133"/>
                <a:gd name="T69" fmla="*/ 6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08">
                  <a:moveTo>
                    <a:pt x="124" y="37"/>
                  </a:moveTo>
                  <a:cubicBezTo>
                    <a:pt x="124" y="14"/>
                    <a:pt x="124" y="14"/>
                    <a:pt x="124" y="14"/>
                  </a:cubicBezTo>
                  <a:cubicBezTo>
                    <a:pt x="124" y="6"/>
                    <a:pt x="118" y="0"/>
                    <a:pt x="11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1"/>
                    <a:pt x="18" y="2"/>
                  </a:cubicBezTo>
                  <a:cubicBezTo>
                    <a:pt x="13" y="8"/>
                    <a:pt x="17" y="14"/>
                    <a:pt x="22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76" y="37"/>
                    <a:pt x="68" y="45"/>
                    <a:pt x="68" y="54"/>
                  </a:cubicBezTo>
                  <a:cubicBezTo>
                    <a:pt x="68" y="64"/>
                    <a:pt x="76" y="72"/>
                    <a:pt x="85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2" y="19"/>
                    <a:pt x="11" y="18"/>
                  </a:cubicBezTo>
                  <a:cubicBezTo>
                    <a:pt x="6" y="14"/>
                    <a:pt x="0" y="18"/>
                    <a:pt x="0" y="2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2"/>
                    <a:pt x="6" y="108"/>
                    <a:pt x="13" y="108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118" y="108"/>
                    <a:pt x="124" y="102"/>
                    <a:pt x="124" y="94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9" y="72"/>
                    <a:pt x="133" y="68"/>
                    <a:pt x="133" y="63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1"/>
                    <a:pt x="129" y="37"/>
                    <a:pt x="124" y="37"/>
                  </a:cubicBezTo>
                  <a:close/>
                  <a:moveTo>
                    <a:pt x="124" y="63"/>
                  </a:moveTo>
                  <a:cubicBezTo>
                    <a:pt x="120" y="63"/>
                    <a:pt x="120" y="63"/>
                    <a:pt x="120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79" y="63"/>
                    <a:pt x="74" y="56"/>
                    <a:pt x="78" y="49"/>
                  </a:cubicBezTo>
                  <a:cubicBezTo>
                    <a:pt x="80" y="47"/>
                    <a:pt x="82" y="46"/>
                    <a:pt x="84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24" y="46"/>
                    <a:pt x="124" y="46"/>
                    <a:pt x="124" y="46"/>
                  </a:cubicBezTo>
                  <a:lnTo>
                    <a:pt x="12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04070" y="5597582"/>
            <a:ext cx="8922217" cy="75163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en-GB" dirty="0">
                <a:solidFill>
                  <a:srgbClr val="6F397F"/>
                </a:solidFill>
              </a:rPr>
              <a:t>Council tax continues to be an issue for our clients with 41% being in arrears, up from 37% in 2013  </a:t>
            </a:r>
          </a:p>
        </p:txBody>
      </p:sp>
    </p:spTree>
    <p:extLst>
      <p:ext uri="{BB962C8B-B14F-4D97-AF65-F5344CB8AC3E}">
        <p14:creationId xmlns:p14="http://schemas.microsoft.com/office/powerpoint/2010/main" val="16591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mess\Downloads\Averagearrearsamou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36" y="1162822"/>
            <a:ext cx="8705299" cy="62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005984" cy="921754"/>
          </a:xfrm>
        </p:spPr>
        <p:txBody>
          <a:bodyPr/>
          <a:lstStyle/>
          <a:p>
            <a:r>
              <a:rPr lang="en-GB" sz="4100" b="1" dirty="0">
                <a:solidFill>
                  <a:srgbClr val="7030A0"/>
                </a:solidFill>
              </a:rPr>
              <a:t>Arrears on Essential Household Bills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2012" y="2563491"/>
            <a:ext cx="840402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600" b="1" dirty="0">
                <a:latin typeface="Arial Black" panose="020B0A04020102020204" pitchFamily="34" charset="0"/>
              </a:rPr>
              <a:t>£740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8365" y="2996906"/>
            <a:ext cx="1088821" cy="35394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700" b="1" dirty="0">
                <a:latin typeface="Arial Black" panose="020B0A04020102020204" pitchFamily="34" charset="0"/>
              </a:rPr>
              <a:t>£</a:t>
            </a:r>
            <a:r>
              <a:rPr lang="en-GB" sz="1600" b="1" dirty="0">
                <a:latin typeface="Arial Black" panose="020B0A04020102020204" pitchFamily="34" charset="0"/>
              </a:rPr>
              <a:t>3,523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6930" y="4455719"/>
            <a:ext cx="840402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600" b="1" dirty="0">
                <a:latin typeface="Arial Black" panose="020B0A04020102020204" pitchFamily="34" charset="0"/>
              </a:rPr>
              <a:t>£745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7938" y="5988527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latin typeface="Arial Black" panose="020B0A04020102020204" pitchFamily="34" charset="0"/>
              </a:rPr>
              <a:t>£</a:t>
            </a:r>
            <a:r>
              <a:rPr lang="en-GB" sz="1600" b="1" dirty="0">
                <a:latin typeface="Arial Black" panose="020B0A04020102020204" pitchFamily="34" charset="0"/>
              </a:rPr>
              <a:t>467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5103" y="6777289"/>
            <a:ext cx="105711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600" b="1" dirty="0">
                <a:latin typeface="Arial Black" panose="020B0A04020102020204" pitchFamily="34" charset="0"/>
              </a:rPr>
              <a:t>£1,983</a:t>
            </a:r>
          </a:p>
        </p:txBody>
      </p:sp>
      <p:sp>
        <p:nvSpPr>
          <p:cNvPr id="11" name="Up Arrow 10"/>
          <p:cNvSpPr/>
          <p:nvPr/>
        </p:nvSpPr>
        <p:spPr>
          <a:xfrm>
            <a:off x="5244904" y="1284389"/>
            <a:ext cx="484632" cy="396417"/>
          </a:xfrm>
          <a:prstGeom prst="upArrow">
            <a:avLst/>
          </a:prstGeom>
          <a:solidFill>
            <a:srgbClr val="E45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13" name="Up Arrow 12"/>
          <p:cNvSpPr/>
          <p:nvPr/>
        </p:nvSpPr>
        <p:spPr>
          <a:xfrm>
            <a:off x="1290433" y="2023485"/>
            <a:ext cx="484632" cy="396417"/>
          </a:xfrm>
          <a:prstGeom prst="upArrow">
            <a:avLst/>
          </a:prstGeom>
          <a:solidFill>
            <a:srgbClr val="E45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1231350" y="3587126"/>
            <a:ext cx="484632" cy="396417"/>
          </a:xfrm>
          <a:prstGeom prst="upArrow">
            <a:avLst/>
          </a:prstGeom>
          <a:solidFill>
            <a:srgbClr val="E45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>
            <a:off x="2757993" y="6777289"/>
            <a:ext cx="484632" cy="396417"/>
          </a:xfrm>
          <a:prstGeom prst="upArrow">
            <a:avLst/>
          </a:prstGeom>
          <a:solidFill>
            <a:srgbClr val="E45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878220" y="5228877"/>
            <a:ext cx="484632" cy="489204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9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180" y="366846"/>
            <a:ext cx="9889486" cy="875588"/>
          </a:xfrm>
        </p:spPr>
        <p:txBody>
          <a:bodyPr>
            <a:noAutofit/>
          </a:bodyPr>
          <a:lstStyle/>
          <a:p>
            <a:pPr algn="ctr"/>
            <a:r>
              <a:rPr lang="en-GB" sz="4600" dirty="0">
                <a:solidFill>
                  <a:srgbClr val="6F397F"/>
                </a:solidFill>
                <a:latin typeface="Corbel" panose="020B0503020204020204" pitchFamily="34" charset="0"/>
              </a:rPr>
              <a:t>Highest budget deficit by constituency</a:t>
            </a:r>
            <a:endParaRPr lang="en-GB" sz="4600" dirty="0"/>
          </a:p>
        </p:txBody>
      </p:sp>
      <p:sp>
        <p:nvSpPr>
          <p:cNvPr id="7" name="TextBox 6"/>
          <p:cNvSpPr txBox="1"/>
          <p:nvPr/>
        </p:nvSpPr>
        <p:spPr>
          <a:xfrm>
            <a:off x="517833" y="6523027"/>
            <a:ext cx="3816424" cy="29236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defTabSz="521309"/>
            <a:r>
              <a:rPr lang="en-GB" sz="1300" dirty="0">
                <a:solidFill>
                  <a:srgbClr val="6F397F"/>
                </a:solidFill>
              </a:rPr>
              <a:t>Source: Scotland in the Red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2414" y="1478570"/>
            <a:ext cx="9090560" cy="139796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en-GB" dirty="0">
                <a:solidFill>
                  <a:srgbClr val="6F397F"/>
                </a:solidFill>
              </a:rPr>
              <a:t>Of the 73 Scottish Parliamentary constituencies, 26 have clients who, on average, have a deficit budget</a:t>
            </a:r>
          </a:p>
          <a:p>
            <a:endParaRPr lang="en-GB" dirty="0">
              <a:solidFill>
                <a:srgbClr val="6F397F"/>
              </a:solidFill>
            </a:endParaRPr>
          </a:p>
          <a:p>
            <a:r>
              <a:rPr lang="en-GB" dirty="0">
                <a:solidFill>
                  <a:srgbClr val="6F397F"/>
                </a:solidFill>
              </a:rPr>
              <a:t>Average budget deficits are much higher in 2017 than five years ago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96522"/>
              </p:ext>
            </p:extLst>
          </p:nvPr>
        </p:nvGraphicFramePr>
        <p:xfrm>
          <a:off x="799039" y="2969473"/>
          <a:ext cx="9090561" cy="3525570"/>
        </p:xfrm>
        <a:graphic>
          <a:graphicData uri="http://schemas.openxmlformats.org/drawingml/2006/table">
            <a:tbl>
              <a:tblPr/>
              <a:tblGrid>
                <a:gridCol w="319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6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Constituency 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Deficits 2013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Constituency 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6F39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Deficits 2017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Stirling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-£145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Galloway and West Dumfries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-£206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Perthshire South and </a:t>
                      </a:r>
                      <a:r>
                        <a:rPr lang="en-GB" sz="2000" b="0" i="0" u="none" strike="noStrike" dirty="0" err="1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Kinrossshire</a:t>
                      </a:r>
                      <a:endParaRPr lang="en-GB" sz="2000" b="0" i="0" u="none" strike="noStrike" dirty="0">
                        <a:solidFill>
                          <a:srgbClr val="F08B1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-£112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Aberdeen South and North Kincardine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-£121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Eastwood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-£110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Eastwood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-£115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Argyll and Bute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-£48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Aberdeenshire West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-£108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Hamilton, </a:t>
                      </a:r>
                      <a:r>
                        <a:rPr lang="en-GB" sz="2000" b="0" i="0" u="none" strike="noStrike" dirty="0" err="1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Larkhall</a:t>
                      </a:r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Stonehouse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-£41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08B1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Aberdeenshire East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-£84</a:t>
                      </a:r>
                    </a:p>
                  </a:txBody>
                  <a:tcPr marL="5568" marR="5568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382" y="1636249"/>
            <a:ext cx="421236" cy="397399"/>
            <a:chOff x="4771232" y="3274176"/>
            <a:chExt cx="360362" cy="360362"/>
          </a:xfrm>
          <a:solidFill>
            <a:schemeClr val="accent2"/>
          </a:solidFill>
        </p:grpSpPr>
        <p:sp>
          <p:nvSpPr>
            <p:cNvPr id="10" name="Freeform 159"/>
            <p:cNvSpPr>
              <a:spLocks/>
            </p:cNvSpPr>
            <p:nvPr/>
          </p:nvSpPr>
          <p:spPr bwMode="auto">
            <a:xfrm>
              <a:off x="4893469" y="3380538"/>
              <a:ext cx="112712" cy="147637"/>
            </a:xfrm>
            <a:custGeom>
              <a:avLst/>
              <a:gdLst>
                <a:gd name="T0" fmla="*/ 7 w 42"/>
                <a:gd name="T1" fmla="*/ 24 h 55"/>
                <a:gd name="T2" fmla="*/ 7 w 42"/>
                <a:gd name="T3" fmla="*/ 24 h 55"/>
                <a:gd name="T4" fmla="*/ 7 w 42"/>
                <a:gd name="T5" fmla="*/ 14 h 55"/>
                <a:gd name="T6" fmla="*/ 24 w 42"/>
                <a:gd name="T7" fmla="*/ 0 h 55"/>
                <a:gd name="T8" fmla="*/ 39 w 42"/>
                <a:gd name="T9" fmla="*/ 8 h 55"/>
                <a:gd name="T10" fmla="*/ 34 w 42"/>
                <a:gd name="T11" fmla="*/ 13 h 55"/>
                <a:gd name="T12" fmla="*/ 24 w 42"/>
                <a:gd name="T13" fmla="*/ 9 h 55"/>
                <a:gd name="T14" fmla="*/ 18 w 42"/>
                <a:gd name="T15" fmla="*/ 14 h 55"/>
                <a:gd name="T16" fmla="*/ 18 w 42"/>
                <a:gd name="T17" fmla="*/ 24 h 55"/>
                <a:gd name="T18" fmla="*/ 29 w 42"/>
                <a:gd name="T19" fmla="*/ 24 h 55"/>
                <a:gd name="T20" fmla="*/ 34 w 42"/>
                <a:gd name="T21" fmla="*/ 28 h 55"/>
                <a:gd name="T22" fmla="*/ 29 w 42"/>
                <a:gd name="T23" fmla="*/ 33 h 55"/>
                <a:gd name="T24" fmla="*/ 18 w 42"/>
                <a:gd name="T25" fmla="*/ 33 h 55"/>
                <a:gd name="T26" fmla="*/ 18 w 42"/>
                <a:gd name="T27" fmla="*/ 46 h 55"/>
                <a:gd name="T28" fmla="*/ 37 w 42"/>
                <a:gd name="T29" fmla="*/ 46 h 55"/>
                <a:gd name="T30" fmla="*/ 42 w 42"/>
                <a:gd name="T31" fmla="*/ 50 h 55"/>
                <a:gd name="T32" fmla="*/ 37 w 42"/>
                <a:gd name="T33" fmla="*/ 55 h 55"/>
                <a:gd name="T34" fmla="*/ 7 w 42"/>
                <a:gd name="T35" fmla="*/ 55 h 55"/>
                <a:gd name="T36" fmla="*/ 2 w 42"/>
                <a:gd name="T37" fmla="*/ 50 h 55"/>
                <a:gd name="T38" fmla="*/ 7 w 42"/>
                <a:gd name="T39" fmla="*/ 46 h 55"/>
                <a:gd name="T40" fmla="*/ 7 w 42"/>
                <a:gd name="T41" fmla="*/ 33 h 55"/>
                <a:gd name="T42" fmla="*/ 5 w 42"/>
                <a:gd name="T43" fmla="*/ 33 h 55"/>
                <a:gd name="T44" fmla="*/ 0 w 42"/>
                <a:gd name="T45" fmla="*/ 28 h 55"/>
                <a:gd name="T46" fmla="*/ 5 w 42"/>
                <a:gd name="T47" fmla="*/ 24 h 55"/>
                <a:gd name="T48" fmla="*/ 7 w 42"/>
                <a:gd name="T49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55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6"/>
                    <a:pt x="14" y="0"/>
                    <a:pt x="24" y="0"/>
                  </a:cubicBezTo>
                  <a:cubicBezTo>
                    <a:pt x="31" y="0"/>
                    <a:pt x="39" y="3"/>
                    <a:pt x="39" y="8"/>
                  </a:cubicBezTo>
                  <a:cubicBezTo>
                    <a:pt x="39" y="11"/>
                    <a:pt x="37" y="13"/>
                    <a:pt x="34" y="13"/>
                  </a:cubicBezTo>
                  <a:cubicBezTo>
                    <a:pt x="31" y="13"/>
                    <a:pt x="29" y="9"/>
                    <a:pt x="24" y="9"/>
                  </a:cubicBezTo>
                  <a:cubicBezTo>
                    <a:pt x="20" y="9"/>
                    <a:pt x="18" y="12"/>
                    <a:pt x="18" y="1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1" y="24"/>
                    <a:pt x="34" y="26"/>
                    <a:pt x="34" y="28"/>
                  </a:cubicBezTo>
                  <a:cubicBezTo>
                    <a:pt x="34" y="31"/>
                    <a:pt x="31" y="33"/>
                    <a:pt x="29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1" y="46"/>
                    <a:pt x="42" y="48"/>
                    <a:pt x="42" y="50"/>
                  </a:cubicBezTo>
                  <a:cubicBezTo>
                    <a:pt x="42" y="53"/>
                    <a:pt x="41" y="55"/>
                    <a:pt x="3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4" y="55"/>
                    <a:pt x="2" y="53"/>
                    <a:pt x="2" y="50"/>
                  </a:cubicBezTo>
                  <a:cubicBezTo>
                    <a:pt x="2" y="48"/>
                    <a:pt x="3" y="46"/>
                    <a:pt x="7" y="4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26"/>
                    <a:pt x="2" y="24"/>
                    <a:pt x="5" y="24"/>
                  </a:cubicBezTo>
                  <a:lnTo>
                    <a:pt x="7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60"/>
            <p:cNvSpPr>
              <a:spLocks noEditPoints="1"/>
            </p:cNvSpPr>
            <p:nvPr/>
          </p:nvSpPr>
          <p:spPr bwMode="auto">
            <a:xfrm>
              <a:off x="4771232" y="3274176"/>
              <a:ext cx="360362" cy="36036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6 h 133"/>
                <a:gd name="T4" fmla="*/ 66 w 133"/>
                <a:gd name="T5" fmla="*/ 133 h 133"/>
                <a:gd name="T6" fmla="*/ 133 w 133"/>
                <a:gd name="T7" fmla="*/ 66 h 133"/>
                <a:gd name="T8" fmla="*/ 66 w 133"/>
                <a:gd name="T9" fmla="*/ 0 h 133"/>
                <a:gd name="T10" fmla="*/ 66 w 133"/>
                <a:gd name="T11" fmla="*/ 119 h 133"/>
                <a:gd name="T12" fmla="*/ 14 w 133"/>
                <a:gd name="T13" fmla="*/ 66 h 133"/>
                <a:gd name="T14" fmla="*/ 66 w 133"/>
                <a:gd name="T15" fmla="*/ 14 h 133"/>
                <a:gd name="T16" fmla="*/ 119 w 133"/>
                <a:gd name="T17" fmla="*/ 66 h 133"/>
                <a:gd name="T18" fmla="*/ 66 w 133"/>
                <a:gd name="T19" fmla="*/ 1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6" y="119"/>
                  </a:moveTo>
                  <a:cubicBezTo>
                    <a:pt x="37" y="119"/>
                    <a:pt x="14" y="95"/>
                    <a:pt x="14" y="66"/>
                  </a:cubicBezTo>
                  <a:cubicBezTo>
                    <a:pt x="14" y="37"/>
                    <a:pt x="37" y="14"/>
                    <a:pt x="66" y="14"/>
                  </a:cubicBezTo>
                  <a:cubicBezTo>
                    <a:pt x="95" y="14"/>
                    <a:pt x="119" y="37"/>
                    <a:pt x="119" y="66"/>
                  </a:cubicBezTo>
                  <a:cubicBezTo>
                    <a:pt x="119" y="95"/>
                    <a:pt x="95" y="119"/>
                    <a:pt x="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5526" y="2352066"/>
            <a:ext cx="421236" cy="397399"/>
            <a:chOff x="4771232" y="3274176"/>
            <a:chExt cx="360362" cy="360362"/>
          </a:xfrm>
          <a:solidFill>
            <a:schemeClr val="accent2"/>
          </a:solidFill>
        </p:grpSpPr>
        <p:sp>
          <p:nvSpPr>
            <p:cNvPr id="13" name="Freeform 159"/>
            <p:cNvSpPr>
              <a:spLocks/>
            </p:cNvSpPr>
            <p:nvPr/>
          </p:nvSpPr>
          <p:spPr bwMode="auto">
            <a:xfrm>
              <a:off x="4893469" y="3380538"/>
              <a:ext cx="112712" cy="147637"/>
            </a:xfrm>
            <a:custGeom>
              <a:avLst/>
              <a:gdLst>
                <a:gd name="T0" fmla="*/ 7 w 42"/>
                <a:gd name="T1" fmla="*/ 24 h 55"/>
                <a:gd name="T2" fmla="*/ 7 w 42"/>
                <a:gd name="T3" fmla="*/ 24 h 55"/>
                <a:gd name="T4" fmla="*/ 7 w 42"/>
                <a:gd name="T5" fmla="*/ 14 h 55"/>
                <a:gd name="T6" fmla="*/ 24 w 42"/>
                <a:gd name="T7" fmla="*/ 0 h 55"/>
                <a:gd name="T8" fmla="*/ 39 w 42"/>
                <a:gd name="T9" fmla="*/ 8 h 55"/>
                <a:gd name="T10" fmla="*/ 34 w 42"/>
                <a:gd name="T11" fmla="*/ 13 h 55"/>
                <a:gd name="T12" fmla="*/ 24 w 42"/>
                <a:gd name="T13" fmla="*/ 9 h 55"/>
                <a:gd name="T14" fmla="*/ 18 w 42"/>
                <a:gd name="T15" fmla="*/ 14 h 55"/>
                <a:gd name="T16" fmla="*/ 18 w 42"/>
                <a:gd name="T17" fmla="*/ 24 h 55"/>
                <a:gd name="T18" fmla="*/ 29 w 42"/>
                <a:gd name="T19" fmla="*/ 24 h 55"/>
                <a:gd name="T20" fmla="*/ 34 w 42"/>
                <a:gd name="T21" fmla="*/ 28 h 55"/>
                <a:gd name="T22" fmla="*/ 29 w 42"/>
                <a:gd name="T23" fmla="*/ 33 h 55"/>
                <a:gd name="T24" fmla="*/ 18 w 42"/>
                <a:gd name="T25" fmla="*/ 33 h 55"/>
                <a:gd name="T26" fmla="*/ 18 w 42"/>
                <a:gd name="T27" fmla="*/ 46 h 55"/>
                <a:gd name="T28" fmla="*/ 37 w 42"/>
                <a:gd name="T29" fmla="*/ 46 h 55"/>
                <a:gd name="T30" fmla="*/ 42 w 42"/>
                <a:gd name="T31" fmla="*/ 50 h 55"/>
                <a:gd name="T32" fmla="*/ 37 w 42"/>
                <a:gd name="T33" fmla="*/ 55 h 55"/>
                <a:gd name="T34" fmla="*/ 7 w 42"/>
                <a:gd name="T35" fmla="*/ 55 h 55"/>
                <a:gd name="T36" fmla="*/ 2 w 42"/>
                <a:gd name="T37" fmla="*/ 50 h 55"/>
                <a:gd name="T38" fmla="*/ 7 w 42"/>
                <a:gd name="T39" fmla="*/ 46 h 55"/>
                <a:gd name="T40" fmla="*/ 7 w 42"/>
                <a:gd name="T41" fmla="*/ 33 h 55"/>
                <a:gd name="T42" fmla="*/ 5 w 42"/>
                <a:gd name="T43" fmla="*/ 33 h 55"/>
                <a:gd name="T44" fmla="*/ 0 w 42"/>
                <a:gd name="T45" fmla="*/ 28 h 55"/>
                <a:gd name="T46" fmla="*/ 5 w 42"/>
                <a:gd name="T47" fmla="*/ 24 h 55"/>
                <a:gd name="T48" fmla="*/ 7 w 42"/>
                <a:gd name="T49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55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6"/>
                    <a:pt x="14" y="0"/>
                    <a:pt x="24" y="0"/>
                  </a:cubicBezTo>
                  <a:cubicBezTo>
                    <a:pt x="31" y="0"/>
                    <a:pt x="39" y="3"/>
                    <a:pt x="39" y="8"/>
                  </a:cubicBezTo>
                  <a:cubicBezTo>
                    <a:pt x="39" y="11"/>
                    <a:pt x="37" y="13"/>
                    <a:pt x="34" y="13"/>
                  </a:cubicBezTo>
                  <a:cubicBezTo>
                    <a:pt x="31" y="13"/>
                    <a:pt x="29" y="9"/>
                    <a:pt x="24" y="9"/>
                  </a:cubicBezTo>
                  <a:cubicBezTo>
                    <a:pt x="20" y="9"/>
                    <a:pt x="18" y="12"/>
                    <a:pt x="18" y="1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1" y="24"/>
                    <a:pt x="34" y="26"/>
                    <a:pt x="34" y="28"/>
                  </a:cubicBezTo>
                  <a:cubicBezTo>
                    <a:pt x="34" y="31"/>
                    <a:pt x="31" y="33"/>
                    <a:pt x="29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1" y="46"/>
                    <a:pt x="42" y="48"/>
                    <a:pt x="42" y="50"/>
                  </a:cubicBezTo>
                  <a:cubicBezTo>
                    <a:pt x="42" y="53"/>
                    <a:pt x="41" y="55"/>
                    <a:pt x="3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4" y="55"/>
                    <a:pt x="2" y="53"/>
                    <a:pt x="2" y="50"/>
                  </a:cubicBezTo>
                  <a:cubicBezTo>
                    <a:pt x="2" y="48"/>
                    <a:pt x="3" y="46"/>
                    <a:pt x="7" y="4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26"/>
                    <a:pt x="2" y="24"/>
                    <a:pt x="5" y="24"/>
                  </a:cubicBezTo>
                  <a:lnTo>
                    <a:pt x="7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0"/>
            <p:cNvSpPr>
              <a:spLocks noEditPoints="1"/>
            </p:cNvSpPr>
            <p:nvPr/>
          </p:nvSpPr>
          <p:spPr bwMode="auto">
            <a:xfrm>
              <a:off x="4771232" y="3274176"/>
              <a:ext cx="360362" cy="36036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6 h 133"/>
                <a:gd name="T4" fmla="*/ 66 w 133"/>
                <a:gd name="T5" fmla="*/ 133 h 133"/>
                <a:gd name="T6" fmla="*/ 133 w 133"/>
                <a:gd name="T7" fmla="*/ 66 h 133"/>
                <a:gd name="T8" fmla="*/ 66 w 133"/>
                <a:gd name="T9" fmla="*/ 0 h 133"/>
                <a:gd name="T10" fmla="*/ 66 w 133"/>
                <a:gd name="T11" fmla="*/ 119 h 133"/>
                <a:gd name="T12" fmla="*/ 14 w 133"/>
                <a:gd name="T13" fmla="*/ 66 h 133"/>
                <a:gd name="T14" fmla="*/ 66 w 133"/>
                <a:gd name="T15" fmla="*/ 14 h 133"/>
                <a:gd name="T16" fmla="*/ 119 w 133"/>
                <a:gd name="T17" fmla="*/ 66 h 133"/>
                <a:gd name="T18" fmla="*/ 66 w 133"/>
                <a:gd name="T19" fmla="*/ 1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6" y="119"/>
                  </a:moveTo>
                  <a:cubicBezTo>
                    <a:pt x="37" y="119"/>
                    <a:pt x="14" y="95"/>
                    <a:pt x="14" y="66"/>
                  </a:cubicBezTo>
                  <a:cubicBezTo>
                    <a:pt x="14" y="37"/>
                    <a:pt x="37" y="14"/>
                    <a:pt x="66" y="14"/>
                  </a:cubicBezTo>
                  <a:cubicBezTo>
                    <a:pt x="95" y="14"/>
                    <a:pt x="119" y="37"/>
                    <a:pt x="119" y="66"/>
                  </a:cubicBezTo>
                  <a:cubicBezTo>
                    <a:pt x="119" y="95"/>
                    <a:pt x="95" y="119"/>
                    <a:pt x="6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12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11451"/>
          <a:stretch/>
        </p:blipFill>
        <p:spPr bwMode="auto">
          <a:xfrm>
            <a:off x="692406" y="1098342"/>
            <a:ext cx="9244423" cy="5676428"/>
          </a:xfrm>
          <a:prstGeom prst="rect">
            <a:avLst/>
          </a:prstGeom>
          <a:solidFill>
            <a:srgbClr val="F6871F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clients’ debts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686" y="2066651"/>
            <a:ext cx="745261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£7,002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3178" y="2556145"/>
            <a:ext cx="560267" cy="2616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532810" y="4069876"/>
            <a:ext cx="763762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£1,452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1980" y="5502259"/>
            <a:ext cx="745262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£7,503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6702" y="6009671"/>
            <a:ext cx="755833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£1,832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9356" y="5502259"/>
            <a:ext cx="718835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£980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0027" y="4022304"/>
            <a:ext cx="745262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£1,095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11436" y="2066651"/>
            <a:ext cx="750548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£1,676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6616" y="2458946"/>
            <a:ext cx="613123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F6871F"/>
                </a:solidFill>
              </a:rPr>
              <a:t>64%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0917" y="3752741"/>
            <a:ext cx="623694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F6871F"/>
                </a:solidFill>
              </a:rPr>
              <a:t>53</a:t>
            </a:r>
            <a:r>
              <a:rPr lang="en-GB" sz="1100" b="1" dirty="0">
                <a:solidFill>
                  <a:srgbClr val="F6871F"/>
                </a:solidFill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43445" y="4022304"/>
            <a:ext cx="655408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F6871F"/>
                </a:solidFill>
              </a:rPr>
              <a:t>49%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89559" y="5079415"/>
            <a:ext cx="650123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F6871F"/>
                </a:solidFill>
              </a:rPr>
              <a:t>39%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6960" y="4014351"/>
            <a:ext cx="623693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F6871F"/>
                </a:solidFill>
              </a:rPr>
              <a:t>  9%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8771" y="3769812"/>
            <a:ext cx="576125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F6871F"/>
                </a:solidFill>
              </a:rPr>
              <a:t>11%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6645" y="2458946"/>
            <a:ext cx="634266" cy="307766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5" rIns="91428" bIns="45715" rtlCol="0">
            <a:spAutoFit/>
          </a:bodyPr>
          <a:lstStyle/>
          <a:p>
            <a:r>
              <a:rPr lang="en-GB" sz="1400" b="1" dirty="0">
                <a:solidFill>
                  <a:srgbClr val="F6871F"/>
                </a:solidFill>
              </a:rPr>
              <a:t>10%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546870" y="2361465"/>
            <a:ext cx="442348" cy="38936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>
            <a:off x="1083540" y="4322128"/>
            <a:ext cx="483626" cy="376727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2518565" y="5808888"/>
            <a:ext cx="494198" cy="401563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29" name="Up Arrow 28"/>
          <p:cNvSpPr/>
          <p:nvPr/>
        </p:nvSpPr>
        <p:spPr>
          <a:xfrm>
            <a:off x="5692535" y="6163558"/>
            <a:ext cx="484632" cy="369382"/>
          </a:xfrm>
          <a:prstGeom prst="upArrow">
            <a:avLst/>
          </a:prstGeom>
          <a:solidFill>
            <a:srgbClr val="F687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>
            <a:off x="7671537" y="5656145"/>
            <a:ext cx="494198" cy="401563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33" name="Up Arrow 32"/>
          <p:cNvSpPr/>
          <p:nvPr/>
        </p:nvSpPr>
        <p:spPr>
          <a:xfrm>
            <a:off x="9060252" y="4223763"/>
            <a:ext cx="484632" cy="364095"/>
          </a:xfrm>
          <a:prstGeom prst="upArrow">
            <a:avLst/>
          </a:prstGeom>
          <a:solidFill>
            <a:srgbClr val="F687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34" name="Up Arrow 33"/>
          <p:cNvSpPr/>
          <p:nvPr/>
        </p:nvSpPr>
        <p:spPr>
          <a:xfrm>
            <a:off x="9302568" y="2596977"/>
            <a:ext cx="484632" cy="336504"/>
          </a:xfrm>
          <a:prstGeom prst="upArrow">
            <a:avLst/>
          </a:prstGeom>
          <a:solidFill>
            <a:srgbClr val="F687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93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180" y="366846"/>
            <a:ext cx="9889486" cy="875588"/>
          </a:xfrm>
        </p:spPr>
        <p:txBody>
          <a:bodyPr>
            <a:noAutofit/>
          </a:bodyPr>
          <a:lstStyle/>
          <a:p>
            <a:pPr algn="ctr"/>
            <a:r>
              <a:rPr lang="en-GB" sz="4600" dirty="0">
                <a:solidFill>
                  <a:srgbClr val="6F397F"/>
                </a:solidFill>
                <a:latin typeface="Corbel" panose="020B0503020204020204" pitchFamily="34" charset="0"/>
              </a:rPr>
              <a:t>Debt and Housing</a:t>
            </a:r>
            <a:endParaRPr lang="en-GB" sz="4600" dirty="0"/>
          </a:p>
        </p:txBody>
      </p:sp>
      <p:sp>
        <p:nvSpPr>
          <p:cNvPr id="7" name="TextBox 6"/>
          <p:cNvSpPr txBox="1"/>
          <p:nvPr/>
        </p:nvSpPr>
        <p:spPr>
          <a:xfrm>
            <a:off x="294007" y="6560734"/>
            <a:ext cx="3816424" cy="29236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defTabSz="521309"/>
            <a:r>
              <a:rPr lang="en-GB" sz="1300" dirty="0">
                <a:solidFill>
                  <a:srgbClr val="6F397F"/>
                </a:solidFill>
              </a:rPr>
              <a:t>Source: Scotland in the Red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3359" y="1303100"/>
            <a:ext cx="8669701" cy="2690630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en-GB" dirty="0">
                <a:solidFill>
                  <a:srgbClr val="6F397F"/>
                </a:solidFill>
              </a:rPr>
              <a:t>Clients in rented accommodation has increased from 44% in 2013 to 61% in 2017</a:t>
            </a:r>
          </a:p>
          <a:p>
            <a:endParaRPr lang="en-GB" dirty="0">
              <a:solidFill>
                <a:srgbClr val="6F397F"/>
              </a:solidFill>
            </a:endParaRPr>
          </a:p>
          <a:p>
            <a:r>
              <a:rPr lang="en-GB" dirty="0">
                <a:solidFill>
                  <a:srgbClr val="6F397F"/>
                </a:solidFill>
              </a:rPr>
              <a:t>Over half of all constituencies in Scotland had one in four clients in rent arrears</a:t>
            </a:r>
          </a:p>
          <a:p>
            <a:endParaRPr lang="en-GB" dirty="0">
              <a:solidFill>
                <a:srgbClr val="6F397F"/>
              </a:solidFill>
            </a:endParaRPr>
          </a:p>
          <a:p>
            <a:r>
              <a:rPr lang="en-GB" dirty="0">
                <a:solidFill>
                  <a:srgbClr val="6F397F"/>
                </a:solidFill>
              </a:rPr>
              <a:t>UC constituencies show a higher than average level of rent arrears compared to the national level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42" y="3944008"/>
            <a:ext cx="7827983" cy="253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117"/>
          <p:cNvSpPr>
            <a:spLocks/>
          </p:cNvSpPr>
          <p:nvPr/>
        </p:nvSpPr>
        <p:spPr bwMode="auto">
          <a:xfrm>
            <a:off x="869845" y="1319752"/>
            <a:ext cx="434226" cy="397399"/>
          </a:xfrm>
          <a:custGeom>
            <a:avLst/>
            <a:gdLst>
              <a:gd name="T0" fmla="*/ 112 w 135"/>
              <a:gd name="T1" fmla="*/ 80 h 131"/>
              <a:gd name="T2" fmla="*/ 133 w 135"/>
              <a:gd name="T3" fmla="*/ 71 h 131"/>
              <a:gd name="T4" fmla="*/ 130 w 135"/>
              <a:gd name="T5" fmla="*/ 56 h 131"/>
              <a:gd name="T6" fmla="*/ 67 w 135"/>
              <a:gd name="T7" fmla="*/ 1 h 131"/>
              <a:gd name="T8" fmla="*/ 53 w 135"/>
              <a:gd name="T9" fmla="*/ 8 h 131"/>
              <a:gd name="T10" fmla="*/ 46 w 135"/>
              <a:gd name="T11" fmla="*/ 0 h 131"/>
              <a:gd name="T12" fmla="*/ 39 w 135"/>
              <a:gd name="T13" fmla="*/ 25 h 131"/>
              <a:gd name="T14" fmla="*/ 39 w 135"/>
              <a:gd name="T15" fmla="*/ 26 h 131"/>
              <a:gd name="T16" fmla="*/ 39 w 135"/>
              <a:gd name="T17" fmla="*/ 27 h 131"/>
              <a:gd name="T18" fmla="*/ 39 w 135"/>
              <a:gd name="T19" fmla="*/ 28 h 131"/>
              <a:gd name="T20" fmla="*/ 40 w 135"/>
              <a:gd name="T21" fmla="*/ 28 h 131"/>
              <a:gd name="T22" fmla="*/ 40 w 135"/>
              <a:gd name="T23" fmla="*/ 29 h 131"/>
              <a:gd name="T24" fmla="*/ 40 w 135"/>
              <a:gd name="T25" fmla="*/ 30 h 131"/>
              <a:gd name="T26" fmla="*/ 41 w 135"/>
              <a:gd name="T27" fmla="*/ 30 h 131"/>
              <a:gd name="T28" fmla="*/ 41 w 135"/>
              <a:gd name="T29" fmla="*/ 30 h 131"/>
              <a:gd name="T30" fmla="*/ 42 w 135"/>
              <a:gd name="T31" fmla="*/ 31 h 131"/>
              <a:gd name="T32" fmla="*/ 42 w 135"/>
              <a:gd name="T33" fmla="*/ 31 h 131"/>
              <a:gd name="T34" fmla="*/ 43 w 135"/>
              <a:gd name="T35" fmla="*/ 32 h 131"/>
              <a:gd name="T36" fmla="*/ 43 w 135"/>
              <a:gd name="T37" fmla="*/ 32 h 131"/>
              <a:gd name="T38" fmla="*/ 44 w 135"/>
              <a:gd name="T39" fmla="*/ 32 h 131"/>
              <a:gd name="T40" fmla="*/ 45 w 135"/>
              <a:gd name="T41" fmla="*/ 32 h 131"/>
              <a:gd name="T42" fmla="*/ 45 w 135"/>
              <a:gd name="T43" fmla="*/ 32 h 131"/>
              <a:gd name="T44" fmla="*/ 46 w 135"/>
              <a:gd name="T45" fmla="*/ 32 h 131"/>
              <a:gd name="T46" fmla="*/ 47 w 135"/>
              <a:gd name="T47" fmla="*/ 32 h 131"/>
              <a:gd name="T48" fmla="*/ 48 w 135"/>
              <a:gd name="T49" fmla="*/ 32 h 131"/>
              <a:gd name="T50" fmla="*/ 48 w 135"/>
              <a:gd name="T51" fmla="*/ 32 h 131"/>
              <a:gd name="T52" fmla="*/ 49 w 135"/>
              <a:gd name="T53" fmla="*/ 32 h 131"/>
              <a:gd name="T54" fmla="*/ 50 w 135"/>
              <a:gd name="T55" fmla="*/ 32 h 131"/>
              <a:gd name="T56" fmla="*/ 50 w 135"/>
              <a:gd name="T57" fmla="*/ 31 h 131"/>
              <a:gd name="T58" fmla="*/ 51 w 135"/>
              <a:gd name="T59" fmla="*/ 31 h 131"/>
              <a:gd name="T60" fmla="*/ 51 w 135"/>
              <a:gd name="T61" fmla="*/ 30 h 131"/>
              <a:gd name="T62" fmla="*/ 120 w 135"/>
              <a:gd name="T63" fmla="*/ 66 h 131"/>
              <a:gd name="T64" fmla="*/ 98 w 135"/>
              <a:gd name="T65" fmla="*/ 80 h 131"/>
              <a:gd name="T66" fmla="*/ 96 w 135"/>
              <a:gd name="T67" fmla="*/ 117 h 131"/>
              <a:gd name="T68" fmla="*/ 37 w 135"/>
              <a:gd name="T69" fmla="*/ 80 h 131"/>
              <a:gd name="T70" fmla="*/ 15 w 135"/>
              <a:gd name="T71" fmla="*/ 66 h 131"/>
              <a:gd name="T72" fmla="*/ 31 w 135"/>
              <a:gd name="T73" fmla="*/ 40 h 131"/>
              <a:gd name="T74" fmla="*/ 21 w 135"/>
              <a:gd name="T75" fmla="*/ 40 h 131"/>
              <a:gd name="T76" fmla="*/ 2 w 135"/>
              <a:gd name="T77" fmla="*/ 71 h 131"/>
              <a:gd name="T78" fmla="*/ 22 w 135"/>
              <a:gd name="T79" fmla="*/ 80 h 131"/>
              <a:gd name="T80" fmla="*/ 37 w 135"/>
              <a:gd name="T81" fmla="*/ 131 h 131"/>
              <a:gd name="T82" fmla="*/ 96 w 135"/>
              <a:gd name="T83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5" h="131">
                <a:moveTo>
                  <a:pt x="112" y="117"/>
                </a:moveTo>
                <a:cubicBezTo>
                  <a:pt x="112" y="80"/>
                  <a:pt x="112" y="80"/>
                  <a:pt x="112" y="8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6" y="80"/>
                  <a:pt x="131" y="77"/>
                  <a:pt x="133" y="71"/>
                </a:cubicBezTo>
                <a:cubicBezTo>
                  <a:pt x="135" y="66"/>
                  <a:pt x="134" y="60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1" y="1"/>
                  <a:pt x="67" y="1"/>
                </a:cubicBezTo>
                <a:cubicBezTo>
                  <a:pt x="64" y="1"/>
                  <a:pt x="60" y="2"/>
                  <a:pt x="57" y="5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3"/>
                  <a:pt x="50" y="0"/>
                  <a:pt x="46" y="0"/>
                </a:cubicBezTo>
                <a:cubicBezTo>
                  <a:pt x="42" y="0"/>
                  <a:pt x="39" y="3"/>
                  <a:pt x="39" y="7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1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31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1" y="31"/>
                  <a:pt x="51" y="31"/>
                </a:cubicBezTo>
                <a:cubicBezTo>
                  <a:pt x="51" y="31"/>
                  <a:pt x="51" y="31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67" y="15"/>
                  <a:pt x="67" y="15"/>
                  <a:pt x="67" y="15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04" y="66"/>
                  <a:pt x="98" y="72"/>
                  <a:pt x="98" y="80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72"/>
                  <a:pt x="30" y="66"/>
                  <a:pt x="22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31" y="50"/>
                  <a:pt x="31" y="50"/>
                  <a:pt x="31" y="50"/>
                </a:cubicBezTo>
                <a:cubicBezTo>
                  <a:pt x="34" y="47"/>
                  <a:pt x="34" y="43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28" y="38"/>
                  <a:pt x="24" y="38"/>
                  <a:pt x="21" y="40"/>
                </a:cubicBezTo>
                <a:cubicBezTo>
                  <a:pt x="5" y="56"/>
                  <a:pt x="5" y="56"/>
                  <a:pt x="5" y="56"/>
                </a:cubicBezTo>
                <a:cubicBezTo>
                  <a:pt x="1" y="60"/>
                  <a:pt x="0" y="66"/>
                  <a:pt x="2" y="71"/>
                </a:cubicBezTo>
                <a:cubicBezTo>
                  <a:pt x="4" y="77"/>
                  <a:pt x="9" y="80"/>
                  <a:pt x="15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22" y="124"/>
                  <a:pt x="29" y="131"/>
                  <a:pt x="37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105" y="131"/>
                  <a:pt x="112" y="126"/>
                  <a:pt x="112" y="1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17"/>
          <p:cNvSpPr>
            <a:spLocks/>
          </p:cNvSpPr>
          <p:nvPr/>
        </p:nvSpPr>
        <p:spPr bwMode="auto">
          <a:xfrm>
            <a:off x="869845" y="2113485"/>
            <a:ext cx="434226" cy="397399"/>
          </a:xfrm>
          <a:custGeom>
            <a:avLst/>
            <a:gdLst>
              <a:gd name="T0" fmla="*/ 112 w 135"/>
              <a:gd name="T1" fmla="*/ 80 h 131"/>
              <a:gd name="T2" fmla="*/ 133 w 135"/>
              <a:gd name="T3" fmla="*/ 71 h 131"/>
              <a:gd name="T4" fmla="*/ 130 w 135"/>
              <a:gd name="T5" fmla="*/ 56 h 131"/>
              <a:gd name="T6" fmla="*/ 67 w 135"/>
              <a:gd name="T7" fmla="*/ 1 h 131"/>
              <a:gd name="T8" fmla="*/ 53 w 135"/>
              <a:gd name="T9" fmla="*/ 8 h 131"/>
              <a:gd name="T10" fmla="*/ 46 w 135"/>
              <a:gd name="T11" fmla="*/ 0 h 131"/>
              <a:gd name="T12" fmla="*/ 39 w 135"/>
              <a:gd name="T13" fmla="*/ 25 h 131"/>
              <a:gd name="T14" fmla="*/ 39 w 135"/>
              <a:gd name="T15" fmla="*/ 26 h 131"/>
              <a:gd name="T16" fmla="*/ 39 w 135"/>
              <a:gd name="T17" fmla="*/ 27 h 131"/>
              <a:gd name="T18" fmla="*/ 39 w 135"/>
              <a:gd name="T19" fmla="*/ 28 h 131"/>
              <a:gd name="T20" fmla="*/ 40 w 135"/>
              <a:gd name="T21" fmla="*/ 28 h 131"/>
              <a:gd name="T22" fmla="*/ 40 w 135"/>
              <a:gd name="T23" fmla="*/ 29 h 131"/>
              <a:gd name="T24" fmla="*/ 40 w 135"/>
              <a:gd name="T25" fmla="*/ 30 h 131"/>
              <a:gd name="T26" fmla="*/ 41 w 135"/>
              <a:gd name="T27" fmla="*/ 30 h 131"/>
              <a:gd name="T28" fmla="*/ 41 w 135"/>
              <a:gd name="T29" fmla="*/ 30 h 131"/>
              <a:gd name="T30" fmla="*/ 42 w 135"/>
              <a:gd name="T31" fmla="*/ 31 h 131"/>
              <a:gd name="T32" fmla="*/ 42 w 135"/>
              <a:gd name="T33" fmla="*/ 31 h 131"/>
              <a:gd name="T34" fmla="*/ 43 w 135"/>
              <a:gd name="T35" fmla="*/ 32 h 131"/>
              <a:gd name="T36" fmla="*/ 43 w 135"/>
              <a:gd name="T37" fmla="*/ 32 h 131"/>
              <a:gd name="T38" fmla="*/ 44 w 135"/>
              <a:gd name="T39" fmla="*/ 32 h 131"/>
              <a:gd name="T40" fmla="*/ 45 w 135"/>
              <a:gd name="T41" fmla="*/ 32 h 131"/>
              <a:gd name="T42" fmla="*/ 45 w 135"/>
              <a:gd name="T43" fmla="*/ 32 h 131"/>
              <a:gd name="T44" fmla="*/ 46 w 135"/>
              <a:gd name="T45" fmla="*/ 32 h 131"/>
              <a:gd name="T46" fmla="*/ 47 w 135"/>
              <a:gd name="T47" fmla="*/ 32 h 131"/>
              <a:gd name="T48" fmla="*/ 48 w 135"/>
              <a:gd name="T49" fmla="*/ 32 h 131"/>
              <a:gd name="T50" fmla="*/ 48 w 135"/>
              <a:gd name="T51" fmla="*/ 32 h 131"/>
              <a:gd name="T52" fmla="*/ 49 w 135"/>
              <a:gd name="T53" fmla="*/ 32 h 131"/>
              <a:gd name="T54" fmla="*/ 50 w 135"/>
              <a:gd name="T55" fmla="*/ 32 h 131"/>
              <a:gd name="T56" fmla="*/ 50 w 135"/>
              <a:gd name="T57" fmla="*/ 31 h 131"/>
              <a:gd name="T58" fmla="*/ 51 w 135"/>
              <a:gd name="T59" fmla="*/ 31 h 131"/>
              <a:gd name="T60" fmla="*/ 51 w 135"/>
              <a:gd name="T61" fmla="*/ 30 h 131"/>
              <a:gd name="T62" fmla="*/ 120 w 135"/>
              <a:gd name="T63" fmla="*/ 66 h 131"/>
              <a:gd name="T64" fmla="*/ 98 w 135"/>
              <a:gd name="T65" fmla="*/ 80 h 131"/>
              <a:gd name="T66" fmla="*/ 96 w 135"/>
              <a:gd name="T67" fmla="*/ 117 h 131"/>
              <a:gd name="T68" fmla="*/ 37 w 135"/>
              <a:gd name="T69" fmla="*/ 80 h 131"/>
              <a:gd name="T70" fmla="*/ 15 w 135"/>
              <a:gd name="T71" fmla="*/ 66 h 131"/>
              <a:gd name="T72" fmla="*/ 31 w 135"/>
              <a:gd name="T73" fmla="*/ 40 h 131"/>
              <a:gd name="T74" fmla="*/ 21 w 135"/>
              <a:gd name="T75" fmla="*/ 40 h 131"/>
              <a:gd name="T76" fmla="*/ 2 w 135"/>
              <a:gd name="T77" fmla="*/ 71 h 131"/>
              <a:gd name="T78" fmla="*/ 22 w 135"/>
              <a:gd name="T79" fmla="*/ 80 h 131"/>
              <a:gd name="T80" fmla="*/ 37 w 135"/>
              <a:gd name="T81" fmla="*/ 131 h 131"/>
              <a:gd name="T82" fmla="*/ 96 w 135"/>
              <a:gd name="T83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5" h="131">
                <a:moveTo>
                  <a:pt x="112" y="117"/>
                </a:moveTo>
                <a:cubicBezTo>
                  <a:pt x="112" y="80"/>
                  <a:pt x="112" y="80"/>
                  <a:pt x="112" y="8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6" y="80"/>
                  <a:pt x="131" y="77"/>
                  <a:pt x="133" y="71"/>
                </a:cubicBezTo>
                <a:cubicBezTo>
                  <a:pt x="135" y="66"/>
                  <a:pt x="134" y="60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1" y="1"/>
                  <a:pt x="67" y="1"/>
                </a:cubicBezTo>
                <a:cubicBezTo>
                  <a:pt x="64" y="1"/>
                  <a:pt x="60" y="2"/>
                  <a:pt x="57" y="5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3"/>
                  <a:pt x="50" y="0"/>
                  <a:pt x="46" y="0"/>
                </a:cubicBezTo>
                <a:cubicBezTo>
                  <a:pt x="42" y="0"/>
                  <a:pt x="39" y="3"/>
                  <a:pt x="39" y="7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1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31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1" y="31"/>
                  <a:pt x="51" y="31"/>
                </a:cubicBezTo>
                <a:cubicBezTo>
                  <a:pt x="51" y="31"/>
                  <a:pt x="51" y="31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67" y="15"/>
                  <a:pt x="67" y="15"/>
                  <a:pt x="67" y="15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04" y="66"/>
                  <a:pt x="98" y="72"/>
                  <a:pt x="98" y="80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72"/>
                  <a:pt x="30" y="66"/>
                  <a:pt x="22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31" y="50"/>
                  <a:pt x="31" y="50"/>
                  <a:pt x="31" y="50"/>
                </a:cubicBezTo>
                <a:cubicBezTo>
                  <a:pt x="34" y="47"/>
                  <a:pt x="34" y="43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28" y="38"/>
                  <a:pt x="24" y="38"/>
                  <a:pt x="21" y="40"/>
                </a:cubicBezTo>
                <a:cubicBezTo>
                  <a:pt x="5" y="56"/>
                  <a:pt x="5" y="56"/>
                  <a:pt x="5" y="56"/>
                </a:cubicBezTo>
                <a:cubicBezTo>
                  <a:pt x="1" y="60"/>
                  <a:pt x="0" y="66"/>
                  <a:pt x="2" y="71"/>
                </a:cubicBezTo>
                <a:cubicBezTo>
                  <a:pt x="4" y="77"/>
                  <a:pt x="9" y="80"/>
                  <a:pt x="15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22" y="124"/>
                  <a:pt x="29" y="131"/>
                  <a:pt x="37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105" y="131"/>
                  <a:pt x="112" y="126"/>
                  <a:pt x="112" y="1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7"/>
          <p:cNvSpPr>
            <a:spLocks/>
          </p:cNvSpPr>
          <p:nvPr/>
        </p:nvSpPr>
        <p:spPr bwMode="auto">
          <a:xfrm>
            <a:off x="869845" y="2907573"/>
            <a:ext cx="434226" cy="397399"/>
          </a:xfrm>
          <a:custGeom>
            <a:avLst/>
            <a:gdLst>
              <a:gd name="T0" fmla="*/ 112 w 135"/>
              <a:gd name="T1" fmla="*/ 80 h 131"/>
              <a:gd name="T2" fmla="*/ 133 w 135"/>
              <a:gd name="T3" fmla="*/ 71 h 131"/>
              <a:gd name="T4" fmla="*/ 130 w 135"/>
              <a:gd name="T5" fmla="*/ 56 h 131"/>
              <a:gd name="T6" fmla="*/ 67 w 135"/>
              <a:gd name="T7" fmla="*/ 1 h 131"/>
              <a:gd name="T8" fmla="*/ 53 w 135"/>
              <a:gd name="T9" fmla="*/ 8 h 131"/>
              <a:gd name="T10" fmla="*/ 46 w 135"/>
              <a:gd name="T11" fmla="*/ 0 h 131"/>
              <a:gd name="T12" fmla="*/ 39 w 135"/>
              <a:gd name="T13" fmla="*/ 25 h 131"/>
              <a:gd name="T14" fmla="*/ 39 w 135"/>
              <a:gd name="T15" fmla="*/ 26 h 131"/>
              <a:gd name="T16" fmla="*/ 39 w 135"/>
              <a:gd name="T17" fmla="*/ 27 h 131"/>
              <a:gd name="T18" fmla="*/ 39 w 135"/>
              <a:gd name="T19" fmla="*/ 28 h 131"/>
              <a:gd name="T20" fmla="*/ 40 w 135"/>
              <a:gd name="T21" fmla="*/ 28 h 131"/>
              <a:gd name="T22" fmla="*/ 40 w 135"/>
              <a:gd name="T23" fmla="*/ 29 h 131"/>
              <a:gd name="T24" fmla="*/ 40 w 135"/>
              <a:gd name="T25" fmla="*/ 30 h 131"/>
              <a:gd name="T26" fmla="*/ 41 w 135"/>
              <a:gd name="T27" fmla="*/ 30 h 131"/>
              <a:gd name="T28" fmla="*/ 41 w 135"/>
              <a:gd name="T29" fmla="*/ 30 h 131"/>
              <a:gd name="T30" fmla="*/ 42 w 135"/>
              <a:gd name="T31" fmla="*/ 31 h 131"/>
              <a:gd name="T32" fmla="*/ 42 w 135"/>
              <a:gd name="T33" fmla="*/ 31 h 131"/>
              <a:gd name="T34" fmla="*/ 43 w 135"/>
              <a:gd name="T35" fmla="*/ 32 h 131"/>
              <a:gd name="T36" fmla="*/ 43 w 135"/>
              <a:gd name="T37" fmla="*/ 32 h 131"/>
              <a:gd name="T38" fmla="*/ 44 w 135"/>
              <a:gd name="T39" fmla="*/ 32 h 131"/>
              <a:gd name="T40" fmla="*/ 45 w 135"/>
              <a:gd name="T41" fmla="*/ 32 h 131"/>
              <a:gd name="T42" fmla="*/ 45 w 135"/>
              <a:gd name="T43" fmla="*/ 32 h 131"/>
              <a:gd name="T44" fmla="*/ 46 w 135"/>
              <a:gd name="T45" fmla="*/ 32 h 131"/>
              <a:gd name="T46" fmla="*/ 47 w 135"/>
              <a:gd name="T47" fmla="*/ 32 h 131"/>
              <a:gd name="T48" fmla="*/ 48 w 135"/>
              <a:gd name="T49" fmla="*/ 32 h 131"/>
              <a:gd name="T50" fmla="*/ 48 w 135"/>
              <a:gd name="T51" fmla="*/ 32 h 131"/>
              <a:gd name="T52" fmla="*/ 49 w 135"/>
              <a:gd name="T53" fmla="*/ 32 h 131"/>
              <a:gd name="T54" fmla="*/ 50 w 135"/>
              <a:gd name="T55" fmla="*/ 32 h 131"/>
              <a:gd name="T56" fmla="*/ 50 w 135"/>
              <a:gd name="T57" fmla="*/ 31 h 131"/>
              <a:gd name="T58" fmla="*/ 51 w 135"/>
              <a:gd name="T59" fmla="*/ 31 h 131"/>
              <a:gd name="T60" fmla="*/ 51 w 135"/>
              <a:gd name="T61" fmla="*/ 30 h 131"/>
              <a:gd name="T62" fmla="*/ 120 w 135"/>
              <a:gd name="T63" fmla="*/ 66 h 131"/>
              <a:gd name="T64" fmla="*/ 98 w 135"/>
              <a:gd name="T65" fmla="*/ 80 h 131"/>
              <a:gd name="T66" fmla="*/ 96 w 135"/>
              <a:gd name="T67" fmla="*/ 117 h 131"/>
              <a:gd name="T68" fmla="*/ 37 w 135"/>
              <a:gd name="T69" fmla="*/ 80 h 131"/>
              <a:gd name="T70" fmla="*/ 15 w 135"/>
              <a:gd name="T71" fmla="*/ 66 h 131"/>
              <a:gd name="T72" fmla="*/ 31 w 135"/>
              <a:gd name="T73" fmla="*/ 40 h 131"/>
              <a:gd name="T74" fmla="*/ 21 w 135"/>
              <a:gd name="T75" fmla="*/ 40 h 131"/>
              <a:gd name="T76" fmla="*/ 2 w 135"/>
              <a:gd name="T77" fmla="*/ 71 h 131"/>
              <a:gd name="T78" fmla="*/ 22 w 135"/>
              <a:gd name="T79" fmla="*/ 80 h 131"/>
              <a:gd name="T80" fmla="*/ 37 w 135"/>
              <a:gd name="T81" fmla="*/ 131 h 131"/>
              <a:gd name="T82" fmla="*/ 96 w 135"/>
              <a:gd name="T83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5" h="131">
                <a:moveTo>
                  <a:pt x="112" y="117"/>
                </a:moveTo>
                <a:cubicBezTo>
                  <a:pt x="112" y="80"/>
                  <a:pt x="112" y="80"/>
                  <a:pt x="112" y="8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6" y="80"/>
                  <a:pt x="131" y="77"/>
                  <a:pt x="133" y="71"/>
                </a:cubicBezTo>
                <a:cubicBezTo>
                  <a:pt x="135" y="66"/>
                  <a:pt x="134" y="60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1" y="1"/>
                  <a:pt x="67" y="1"/>
                </a:cubicBezTo>
                <a:cubicBezTo>
                  <a:pt x="64" y="1"/>
                  <a:pt x="60" y="2"/>
                  <a:pt x="57" y="5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3"/>
                  <a:pt x="50" y="0"/>
                  <a:pt x="46" y="0"/>
                </a:cubicBezTo>
                <a:cubicBezTo>
                  <a:pt x="42" y="0"/>
                  <a:pt x="39" y="3"/>
                  <a:pt x="39" y="7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1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31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1" y="31"/>
                  <a:pt x="51" y="31"/>
                </a:cubicBezTo>
                <a:cubicBezTo>
                  <a:pt x="51" y="31"/>
                  <a:pt x="51" y="31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67" y="15"/>
                  <a:pt x="67" y="15"/>
                  <a:pt x="67" y="15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04" y="66"/>
                  <a:pt x="98" y="72"/>
                  <a:pt x="98" y="80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72"/>
                  <a:pt x="30" y="66"/>
                  <a:pt x="22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31" y="50"/>
                  <a:pt x="31" y="50"/>
                  <a:pt x="31" y="50"/>
                </a:cubicBezTo>
                <a:cubicBezTo>
                  <a:pt x="34" y="47"/>
                  <a:pt x="34" y="43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28" y="38"/>
                  <a:pt x="24" y="38"/>
                  <a:pt x="21" y="40"/>
                </a:cubicBezTo>
                <a:cubicBezTo>
                  <a:pt x="5" y="56"/>
                  <a:pt x="5" y="56"/>
                  <a:pt x="5" y="56"/>
                </a:cubicBezTo>
                <a:cubicBezTo>
                  <a:pt x="1" y="60"/>
                  <a:pt x="0" y="66"/>
                  <a:pt x="2" y="71"/>
                </a:cubicBezTo>
                <a:cubicBezTo>
                  <a:pt x="4" y="77"/>
                  <a:pt x="9" y="80"/>
                  <a:pt x="15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22" y="124"/>
                  <a:pt x="29" y="131"/>
                  <a:pt x="37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105" y="131"/>
                  <a:pt x="112" y="126"/>
                  <a:pt x="112" y="1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Locked Out Report 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8" y="3840244"/>
            <a:ext cx="4783138" cy="246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4" y="3365355"/>
            <a:ext cx="4791075" cy="294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927" y="1409457"/>
            <a:ext cx="4700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Our clients live in fear of eviction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Debt affects access to housing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23322" y="1409457"/>
            <a:ext cx="49620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Being in debt limits affordable housing options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Housing benefits don’t cover housing costs</a:t>
            </a:r>
          </a:p>
        </p:txBody>
      </p:sp>
    </p:spTree>
    <p:extLst>
      <p:ext uri="{BB962C8B-B14F-4D97-AF65-F5344CB8AC3E}">
        <p14:creationId xmlns:p14="http://schemas.microsoft.com/office/powerpoint/2010/main" val="423456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1520945" y="403522"/>
            <a:ext cx="7606227" cy="859359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pPr algn="ctr"/>
            <a:r>
              <a:rPr lang="en-GB" sz="4900" dirty="0">
                <a:solidFill>
                  <a:srgbClr val="6F397F"/>
                </a:solidFill>
                <a:latin typeface="Corbel" panose="020B0503020204020204" pitchFamily="34" charset="0"/>
              </a:rPr>
              <a:t>StepChange Debt Charity</a:t>
            </a:r>
          </a:p>
        </p:txBody>
      </p:sp>
      <p:sp>
        <p:nvSpPr>
          <p:cNvPr id="4" name="Stats"/>
          <p:cNvSpPr txBox="1"/>
          <p:nvPr/>
        </p:nvSpPr>
        <p:spPr>
          <a:xfrm>
            <a:off x="630695" y="1278269"/>
            <a:ext cx="9343076" cy="5044963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UK’s </a:t>
            </a:r>
            <a:r>
              <a:rPr lang="en-GB" sz="2000" dirty="0">
                <a:solidFill>
                  <a:srgbClr val="F6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debt charity</a:t>
            </a:r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we help over half a million people overcome their debt problems each year.</a:t>
            </a:r>
          </a:p>
          <a:p>
            <a:endParaRPr lang="en-GB" sz="2000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registered as a charity in Scotland, and we provide UK wide coverage with centres in Scotland, England, Wales and Northern Ireland.</a:t>
            </a:r>
          </a:p>
          <a:p>
            <a:pPr marL="325414" indent="-325414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</a:t>
            </a:r>
            <a:r>
              <a:rPr lang="en-GB" sz="2000" dirty="0">
                <a:solidFill>
                  <a:srgbClr val="F6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independent, impartial </a:t>
            </a:r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solidFill>
                  <a:srgbClr val="F6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advice to people in  problem debt.</a:t>
            </a:r>
          </a:p>
          <a:p>
            <a:pPr marL="325414" indent="-325414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service is </a:t>
            </a:r>
            <a:r>
              <a:rPr lang="en-GB" sz="2000" dirty="0">
                <a:solidFill>
                  <a:srgbClr val="F6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clients; we receive funding from various sources, including </a:t>
            </a:r>
            <a:r>
              <a:rPr lang="en-GB" sz="2000" dirty="0">
                <a:solidFill>
                  <a:srgbClr val="F6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donations</a:t>
            </a:r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financial services industry.</a:t>
            </a:r>
          </a:p>
          <a:p>
            <a:pPr marL="325414" indent="-325414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work with over </a:t>
            </a:r>
            <a:r>
              <a:rPr lang="en-GB" sz="2000" dirty="0">
                <a:solidFill>
                  <a:srgbClr val="F6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 organisations and deal with both secured and unsecured debt.</a:t>
            </a:r>
          </a:p>
          <a:p>
            <a:endParaRPr lang="en-GB" sz="2000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total we’re managing over </a:t>
            </a:r>
            <a:r>
              <a:rPr lang="en-GB" sz="2000" dirty="0">
                <a:solidFill>
                  <a:srgbClr val="F6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£4.4 billion </a:t>
            </a:r>
            <a:r>
              <a:rPr lang="en-GB" sz="20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 of debt for our clients</a:t>
            </a: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2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1520945" y="403522"/>
            <a:ext cx="7606227" cy="859359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pPr algn="ctr"/>
            <a:r>
              <a:rPr lang="en-GB" sz="4900" dirty="0">
                <a:solidFill>
                  <a:srgbClr val="6F397F"/>
                </a:solidFill>
                <a:latin typeface="Corbel" panose="020B0503020204020204" pitchFamily="34" charset="0"/>
              </a:rPr>
              <a:t>Conclusion </a:t>
            </a:r>
          </a:p>
        </p:txBody>
      </p:sp>
      <p:sp>
        <p:nvSpPr>
          <p:cNvPr id="4" name="Stats"/>
          <p:cNvSpPr txBox="1"/>
          <p:nvPr/>
        </p:nvSpPr>
        <p:spPr>
          <a:xfrm>
            <a:off x="1388242" y="1240343"/>
            <a:ext cx="7912154" cy="5598961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pPr marL="325898" indent="-325898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debt </a:t>
            </a: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 to be an </a:t>
            </a:r>
            <a:r>
              <a:rPr lang="en-GB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Scotland.</a:t>
            </a:r>
          </a:p>
          <a:p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sector </a:t>
            </a: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GB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increasing </a:t>
            </a:r>
            <a:r>
              <a:rPr lang="en-GB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to play </a:t>
            </a: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supporting people experiencing problem debt.</a:t>
            </a:r>
          </a:p>
          <a:p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flexible and impactful solutions are required to help provide increasingly </a:t>
            </a:r>
            <a:r>
              <a:rPr lang="en-GB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effective services</a:t>
            </a: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clients can be supported through a greater blend:</a:t>
            </a:r>
          </a:p>
          <a:p>
            <a:pPr marL="846559" lvl="1" indent="-325898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to face support</a:t>
            </a:r>
          </a:p>
          <a:p>
            <a:pPr marL="846559" lvl="1" indent="-325898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</a:t>
            </a:r>
          </a:p>
          <a:p>
            <a:pPr marL="846559" lvl="1" indent="-325898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08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web chat support </a:t>
            </a:r>
          </a:p>
          <a:p>
            <a:pPr lvl="1"/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5898" indent="-325898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StepChange aspires to support higher volumes of Scottish residents experiencing problem debt</a:t>
            </a:r>
          </a:p>
          <a:p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59764" y="787450"/>
            <a:ext cx="6902092" cy="2041069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rgbClr val="6F397F"/>
                </a:solidFill>
                <a:latin typeface="Corbel" panose="020B0503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204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hone icon" descr="C:\Users\Johnk\Desktop\Picture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5" b="18562"/>
          <a:stretch/>
        </p:blipFill>
        <p:spPr bwMode="auto">
          <a:xfrm>
            <a:off x="-21039" y="1406657"/>
            <a:ext cx="4405130" cy="61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Wifi dot"/>
          <p:cNvSpPr/>
          <p:nvPr/>
        </p:nvSpPr>
        <p:spPr>
          <a:xfrm>
            <a:off x="7374510" y="4337287"/>
            <a:ext cx="750800" cy="708314"/>
          </a:xfrm>
          <a:prstGeom prst="ellipse">
            <a:avLst/>
          </a:prstGeom>
          <a:solidFill>
            <a:srgbClr val="6F397F"/>
          </a:solidFill>
          <a:ln>
            <a:solidFill>
              <a:srgbClr val="6F3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34" tIns="52066" rIns="104134" bIns="52066" rtlCol="0" anchor="ctr"/>
          <a:lstStyle/>
          <a:p>
            <a:pPr algn="ctr"/>
            <a:endParaRPr lang="en-GB" dirty="0"/>
          </a:p>
        </p:txBody>
      </p:sp>
      <p:sp>
        <p:nvSpPr>
          <p:cNvPr id="37" name="Wifi arc 1"/>
          <p:cNvSpPr/>
          <p:nvPr/>
        </p:nvSpPr>
        <p:spPr>
          <a:xfrm rot="18812782">
            <a:off x="6654239" y="3553804"/>
            <a:ext cx="2203644" cy="2335822"/>
          </a:xfrm>
          <a:prstGeom prst="blockArc">
            <a:avLst>
              <a:gd name="adj1" fmla="val 16379136"/>
              <a:gd name="adj2" fmla="val 26223"/>
              <a:gd name="adj3" fmla="val 16787"/>
            </a:avLst>
          </a:prstGeom>
          <a:solidFill>
            <a:srgbClr val="6F397F"/>
          </a:solidFill>
          <a:ln>
            <a:solidFill>
              <a:srgbClr val="6F3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34" tIns="52066" rIns="104134" bIns="52066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Wifi arc 2"/>
          <p:cNvSpPr/>
          <p:nvPr/>
        </p:nvSpPr>
        <p:spPr>
          <a:xfrm rot="18875554">
            <a:off x="6057827" y="2817493"/>
            <a:ext cx="3384168" cy="3587154"/>
          </a:xfrm>
          <a:prstGeom prst="blockArc">
            <a:avLst>
              <a:gd name="adj1" fmla="val 16210092"/>
              <a:gd name="adj2" fmla="val 100869"/>
              <a:gd name="adj3" fmla="val 10707"/>
            </a:avLst>
          </a:prstGeom>
          <a:solidFill>
            <a:srgbClr val="6F397F"/>
          </a:solidFill>
          <a:ln>
            <a:solidFill>
              <a:srgbClr val="6F3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34" tIns="52066" rIns="104134" bIns="52066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wifi arc 3"/>
          <p:cNvSpPr/>
          <p:nvPr/>
        </p:nvSpPr>
        <p:spPr>
          <a:xfrm rot="18896201">
            <a:off x="5443696" y="2066903"/>
            <a:ext cx="4635904" cy="4913970"/>
          </a:xfrm>
          <a:prstGeom prst="blockArc">
            <a:avLst>
              <a:gd name="adj1" fmla="val 16212978"/>
              <a:gd name="adj2" fmla="val 117695"/>
              <a:gd name="adj3" fmla="val 8204"/>
            </a:avLst>
          </a:prstGeom>
          <a:solidFill>
            <a:srgbClr val="6F397F"/>
          </a:solidFill>
          <a:ln>
            <a:solidFill>
              <a:srgbClr val="6F3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34" tIns="52066" rIns="104134" bIns="52066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le"/>
          <p:cNvSpPr txBox="1"/>
          <p:nvPr/>
        </p:nvSpPr>
        <p:spPr>
          <a:xfrm>
            <a:off x="727924" y="397009"/>
            <a:ext cx="8971098" cy="1520921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pPr algn="ctr"/>
            <a:r>
              <a:rPr lang="en-GB" sz="4600" dirty="0">
                <a:solidFill>
                  <a:srgbClr val="F6871F"/>
                </a:solidFill>
                <a:latin typeface="Corbel" panose="020B0503020204020204" pitchFamily="34" charset="0"/>
              </a:rPr>
              <a:t>StepChange Debt Charity -Telephone and online</a:t>
            </a:r>
          </a:p>
        </p:txBody>
      </p:sp>
      <p:grpSp>
        <p:nvGrpSpPr>
          <p:cNvPr id="2" name="Helpline info"/>
          <p:cNvGrpSpPr/>
          <p:nvPr/>
        </p:nvGrpSpPr>
        <p:grpSpPr>
          <a:xfrm>
            <a:off x="1388242" y="5146759"/>
            <a:ext cx="3357074" cy="1469121"/>
            <a:chOff x="1187624" y="4636293"/>
            <a:chExt cx="2871936" cy="1332200"/>
          </a:xfrm>
        </p:grpSpPr>
        <p:sp>
          <p:nvSpPr>
            <p:cNvPr id="8" name="TextBox 7"/>
            <p:cNvSpPr txBox="1"/>
            <p:nvPr/>
          </p:nvSpPr>
          <p:spPr>
            <a:xfrm>
              <a:off x="1792327" y="4636293"/>
              <a:ext cx="1651247" cy="37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6F39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Telephone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624" y="5005625"/>
              <a:ext cx="2871936" cy="962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6F39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0800 138 1111</a:t>
              </a:r>
            </a:p>
            <a:p>
              <a:pPr algn="ctr"/>
              <a:r>
                <a:rPr lang="en-GB" dirty="0">
                  <a:solidFill>
                    <a:srgbClr val="6F39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  <a:p>
              <a:pPr algn="ctr"/>
              <a:r>
                <a:rPr lang="en-GB" dirty="0">
                  <a:solidFill>
                    <a:srgbClr val="6F39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Warm Transfer</a:t>
              </a:r>
            </a:p>
          </p:txBody>
        </p:sp>
      </p:grpSp>
      <p:grpSp>
        <p:nvGrpSpPr>
          <p:cNvPr id="3" name="Online info"/>
          <p:cNvGrpSpPr/>
          <p:nvPr/>
        </p:nvGrpSpPr>
        <p:grpSpPr>
          <a:xfrm>
            <a:off x="6195838" y="5257863"/>
            <a:ext cx="3357074" cy="1211513"/>
            <a:chOff x="5300464" y="4899351"/>
            <a:chExt cx="2871936" cy="1098601"/>
          </a:xfrm>
        </p:grpSpPr>
        <p:sp>
          <p:nvSpPr>
            <p:cNvPr id="17" name="TextBox 16"/>
            <p:cNvSpPr txBox="1"/>
            <p:nvPr/>
          </p:nvSpPr>
          <p:spPr>
            <a:xfrm>
              <a:off x="5910809" y="4899351"/>
              <a:ext cx="1651247" cy="37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6F39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0449" y="5260264"/>
              <a:ext cx="2471967" cy="37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6F39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Debt Remedy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00464" y="5621178"/>
              <a:ext cx="2871936" cy="37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6F39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and advice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 txBox="1"/>
          <p:nvPr/>
        </p:nvSpPr>
        <p:spPr>
          <a:xfrm>
            <a:off x="2713360" y="397008"/>
            <a:ext cx="5261920" cy="813035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pPr algn="ctr"/>
            <a:r>
              <a:rPr lang="en-GB" sz="4600" dirty="0">
                <a:solidFill>
                  <a:srgbClr val="6F397F"/>
                </a:solidFill>
                <a:latin typeface="Corbel" panose="020B0503020204020204" pitchFamily="34" charset="0"/>
              </a:rPr>
              <a:t>Our process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8193" y="2364084"/>
            <a:ext cx="2271212" cy="1057273"/>
          </a:xfrm>
          <a:prstGeom prst="roundRect">
            <a:avLst/>
          </a:prstGeom>
          <a:solidFill>
            <a:srgbClr val="6B337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Debt Advice Session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36642" y="2410028"/>
            <a:ext cx="2525156" cy="965385"/>
          </a:xfrm>
          <a:prstGeom prst="roundRect">
            <a:avLst/>
          </a:prstGeom>
          <a:solidFill>
            <a:srgbClr val="F687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Tailored Sessions with Advocacy Team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2060" y="3544959"/>
            <a:ext cx="2564523" cy="644238"/>
          </a:xfrm>
          <a:prstGeom prst="roundRect">
            <a:avLst/>
          </a:prstGeom>
          <a:solidFill>
            <a:srgbClr val="F687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Complete Budget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62061" y="4734331"/>
            <a:ext cx="2564523" cy="940706"/>
          </a:xfrm>
          <a:prstGeom prst="roundRect">
            <a:avLst/>
          </a:prstGeom>
          <a:solidFill>
            <a:srgbClr val="F687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Explain All Solutions Available and Recommendation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62061" y="5925463"/>
            <a:ext cx="2564523" cy="714679"/>
          </a:xfrm>
          <a:prstGeom prst="roundRect">
            <a:avLst/>
          </a:prstGeom>
          <a:solidFill>
            <a:srgbClr val="6B337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Personal Action Plan</a:t>
            </a:r>
          </a:p>
        </p:txBody>
      </p:sp>
      <p:cxnSp>
        <p:nvCxnSpPr>
          <p:cNvPr id="15" name="Straight Arrow Connector 14"/>
          <p:cNvCxnSpPr>
            <a:stCxn id="7" idx="2"/>
            <a:endCxn id="40" idx="0"/>
          </p:cNvCxnSpPr>
          <p:nvPr/>
        </p:nvCxnSpPr>
        <p:spPr>
          <a:xfrm>
            <a:off x="8899220" y="3375413"/>
            <a:ext cx="0" cy="16954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46523" y="4358747"/>
            <a:ext cx="2564523" cy="786589"/>
          </a:xfrm>
          <a:prstGeom prst="roundRect">
            <a:avLst/>
          </a:prstGeom>
          <a:solidFill>
            <a:srgbClr val="F687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Tailored Advice on Client’s Circumstances</a:t>
            </a:r>
          </a:p>
        </p:txBody>
      </p:sp>
      <p:cxnSp>
        <p:nvCxnSpPr>
          <p:cNvPr id="17" name="Straight Arrow Connector 16"/>
          <p:cNvCxnSpPr>
            <a:stCxn id="6" idx="3"/>
            <a:endCxn id="7" idx="1"/>
          </p:cNvCxnSpPr>
          <p:nvPr/>
        </p:nvCxnSpPr>
        <p:spPr>
          <a:xfrm>
            <a:off x="6469405" y="2892721"/>
            <a:ext cx="1167238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6" idx="0"/>
          </p:cNvCxnSpPr>
          <p:nvPr/>
        </p:nvCxnSpPr>
        <p:spPr>
          <a:xfrm flipH="1">
            <a:off x="1828784" y="4189211"/>
            <a:ext cx="5538" cy="169547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44319" y="5675043"/>
            <a:ext cx="0" cy="25042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24273" y="1211582"/>
            <a:ext cx="2271212" cy="1057273"/>
          </a:xfrm>
          <a:prstGeom prst="roundRect">
            <a:avLst/>
          </a:prstGeom>
          <a:solidFill>
            <a:srgbClr val="6B337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Telephone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903726" y="1211582"/>
            <a:ext cx="2271212" cy="1057273"/>
          </a:xfrm>
          <a:prstGeom prst="roundRect">
            <a:avLst/>
          </a:prstGeom>
          <a:solidFill>
            <a:srgbClr val="6B337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Debt Remedy</a:t>
            </a:r>
          </a:p>
        </p:txBody>
      </p:sp>
      <p:cxnSp>
        <p:nvCxnSpPr>
          <p:cNvPr id="38" name="Elbow Connector 37"/>
          <p:cNvCxnSpPr/>
          <p:nvPr/>
        </p:nvCxnSpPr>
        <p:spPr>
          <a:xfrm rot="16200000" flipH="1">
            <a:off x="4620763" y="1914944"/>
            <a:ext cx="623868" cy="274417"/>
          </a:xfrm>
          <a:prstGeom prst="bentConnector3">
            <a:avLst>
              <a:gd name="adj1" fmla="val -510"/>
            </a:avLst>
          </a:prstGeom>
          <a:ln w="19050">
            <a:solidFill>
              <a:srgbClr val="7030A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6" idx="1"/>
          </p:cNvCxnSpPr>
          <p:nvPr/>
        </p:nvCxnSpPr>
        <p:spPr>
          <a:xfrm rot="10800000" flipV="1">
            <a:off x="5618735" y="1740218"/>
            <a:ext cx="284991" cy="623866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6" idx="2"/>
            <a:endCxn id="12" idx="1"/>
          </p:cNvCxnSpPr>
          <p:nvPr/>
        </p:nvCxnSpPr>
        <p:spPr>
          <a:xfrm rot="16200000" flipH="1">
            <a:off x="2915744" y="4058377"/>
            <a:ext cx="59352" cy="2233274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616959" y="3544959"/>
            <a:ext cx="2564523" cy="644238"/>
          </a:xfrm>
          <a:prstGeom prst="roundRect">
            <a:avLst/>
          </a:prstGeom>
          <a:solidFill>
            <a:srgbClr val="F687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Complete Budget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16959" y="4349329"/>
            <a:ext cx="2564523" cy="786589"/>
          </a:xfrm>
          <a:prstGeom prst="roundRect">
            <a:avLst/>
          </a:prstGeom>
          <a:solidFill>
            <a:srgbClr val="F687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21" tIns="52059" rIns="104121" bIns="52059" rtlCol="0" anchor="ctr"/>
          <a:lstStyle/>
          <a:p>
            <a:pPr algn="ctr"/>
            <a:r>
              <a:rPr lang="en-GB" sz="1800" dirty="0"/>
              <a:t>Tailored Advice on Client’s Circumstances</a:t>
            </a: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>
            <a:off x="8899220" y="4189197"/>
            <a:ext cx="0" cy="16013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1" idx="2"/>
            <a:endCxn id="12" idx="3"/>
          </p:cNvCxnSpPr>
          <p:nvPr/>
        </p:nvCxnSpPr>
        <p:spPr>
          <a:xfrm rot="5400000">
            <a:off x="7728522" y="4033981"/>
            <a:ext cx="68766" cy="2272640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endCxn id="11" idx="0"/>
          </p:cNvCxnSpPr>
          <p:nvPr/>
        </p:nvCxnSpPr>
        <p:spPr>
          <a:xfrm rot="10800000" flipV="1">
            <a:off x="1834338" y="2846777"/>
            <a:ext cx="2374391" cy="698182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6" grpId="0" animBg="1"/>
      <p:bldP spid="35" grpId="0" animBg="1"/>
      <p:bldP spid="36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51833724"/>
              </p:ext>
            </p:extLst>
          </p:nvPr>
        </p:nvGraphicFramePr>
        <p:xfrm>
          <a:off x="714867" y="1438870"/>
          <a:ext cx="9258904" cy="468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"/>
          <p:cNvSpPr txBox="1"/>
          <p:nvPr/>
        </p:nvSpPr>
        <p:spPr>
          <a:xfrm>
            <a:off x="2713360" y="397008"/>
            <a:ext cx="5261920" cy="813035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pPr algn="ctr"/>
            <a:r>
              <a:rPr lang="en-GB" sz="4600" dirty="0">
                <a:solidFill>
                  <a:srgbClr val="6F397F"/>
                </a:solidFill>
                <a:latin typeface="Corbel" panose="020B0503020204020204" pitchFamily="34" charset="0"/>
              </a:rPr>
              <a:t>Debt Solutions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4142" y="6322507"/>
            <a:ext cx="252516" cy="158818"/>
          </a:xfrm>
          <a:prstGeom prst="roundRect">
            <a:avLst/>
          </a:prstGeom>
          <a:solidFill>
            <a:srgbClr val="F08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94007" y="6651800"/>
            <a:ext cx="252516" cy="158818"/>
          </a:xfrm>
          <a:prstGeom prst="roundRect">
            <a:avLst/>
          </a:prstGeom>
          <a:solidFill>
            <a:srgbClr val="6F3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46009" y="6267432"/>
            <a:ext cx="2861843" cy="61093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en-GB" sz="11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solutions available in Scotland</a:t>
            </a:r>
          </a:p>
          <a:p>
            <a:endParaRPr lang="en-GB" sz="1100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solutions not available in Scotland</a:t>
            </a:r>
          </a:p>
        </p:txBody>
      </p:sp>
    </p:spTree>
    <p:extLst>
      <p:ext uri="{BB962C8B-B14F-4D97-AF65-F5344CB8AC3E}">
        <p14:creationId xmlns:p14="http://schemas.microsoft.com/office/powerpoint/2010/main" val="16204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 txBox="1"/>
          <p:nvPr/>
        </p:nvSpPr>
        <p:spPr>
          <a:xfrm>
            <a:off x="2484874" y="401130"/>
            <a:ext cx="5261920" cy="813035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pPr algn="ctr"/>
            <a:r>
              <a:rPr lang="en-GB" sz="4600" dirty="0">
                <a:solidFill>
                  <a:srgbClr val="6F397F"/>
                </a:solidFill>
                <a:latin typeface="Corbel" panose="020B0503020204020204" pitchFamily="34" charset="0"/>
              </a:rPr>
              <a:t>Aftercare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572" y="1474860"/>
            <a:ext cx="10016451" cy="751480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receiving debt advice the client will have ongoing support from us regarding any queries, concerns or changes to circumstances they may have.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587" y="3860836"/>
            <a:ext cx="3684895" cy="2044141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r>
              <a:rPr lang="en-GB" dirty="0">
                <a:solidFill>
                  <a:srgbClr val="F6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clients; </a:t>
            </a:r>
          </a:p>
          <a:p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414" indent="-325414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Plus team</a:t>
            </a:r>
          </a:p>
          <a:p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414" indent="-325414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support team</a:t>
            </a:r>
          </a:p>
          <a:p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5741" y="3860836"/>
            <a:ext cx="4697869" cy="2044141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r>
              <a:rPr lang="en-GB" dirty="0">
                <a:solidFill>
                  <a:srgbClr val="F6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creditor &amp; partners; </a:t>
            </a:r>
          </a:p>
          <a:p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414" indent="-325414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 team</a:t>
            </a:r>
          </a:p>
          <a:p>
            <a:pPr marL="325414" indent="-325414">
              <a:buFont typeface="Wingdings" panose="05000000000000000000" pitchFamily="2" charset="2"/>
              <a:buChar char="ü"/>
            </a:pPr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414" indent="-325414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our portal</a:t>
            </a:r>
          </a:p>
          <a:p>
            <a:endParaRPr lang="en-GB" dirty="0">
              <a:solidFill>
                <a:srgbClr val="6F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45917" y="2187612"/>
            <a:ext cx="2339822" cy="1905812"/>
            <a:chOff x="5632450" y="5942013"/>
            <a:chExt cx="417513" cy="360362"/>
          </a:xfrm>
          <a:solidFill>
            <a:srgbClr val="F6871F"/>
          </a:solidFill>
        </p:grpSpPr>
        <p:sp>
          <p:nvSpPr>
            <p:cNvPr id="15" name="Oval 338"/>
            <p:cNvSpPr>
              <a:spLocks noChangeArrowheads="1"/>
            </p:cNvSpPr>
            <p:nvPr/>
          </p:nvSpPr>
          <p:spPr bwMode="auto">
            <a:xfrm>
              <a:off x="5783263" y="6129338"/>
              <a:ext cx="38100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339"/>
            <p:cNvSpPr>
              <a:spLocks noChangeArrowheads="1"/>
            </p:cNvSpPr>
            <p:nvPr/>
          </p:nvSpPr>
          <p:spPr bwMode="auto">
            <a:xfrm>
              <a:off x="5861050" y="6129338"/>
              <a:ext cx="38100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40"/>
            <p:cNvSpPr>
              <a:spLocks noEditPoints="1"/>
            </p:cNvSpPr>
            <p:nvPr/>
          </p:nvSpPr>
          <p:spPr bwMode="auto">
            <a:xfrm>
              <a:off x="5632450" y="5942013"/>
              <a:ext cx="417513" cy="360362"/>
            </a:xfrm>
            <a:custGeom>
              <a:avLst/>
              <a:gdLst>
                <a:gd name="T0" fmla="*/ 127 w 133"/>
                <a:gd name="T1" fmla="*/ 51 h 115"/>
                <a:gd name="T2" fmla="*/ 66 w 133"/>
                <a:gd name="T3" fmla="*/ 0 h 115"/>
                <a:gd name="T4" fmla="*/ 6 w 133"/>
                <a:gd name="T5" fmla="*/ 51 h 115"/>
                <a:gd name="T6" fmla="*/ 0 w 133"/>
                <a:gd name="T7" fmla="*/ 58 h 115"/>
                <a:gd name="T8" fmla="*/ 0 w 133"/>
                <a:gd name="T9" fmla="*/ 70 h 115"/>
                <a:gd name="T10" fmla="*/ 7 w 133"/>
                <a:gd name="T11" fmla="*/ 78 h 115"/>
                <a:gd name="T12" fmla="*/ 10 w 133"/>
                <a:gd name="T13" fmla="*/ 78 h 115"/>
                <a:gd name="T14" fmla="*/ 20 w 133"/>
                <a:gd name="T15" fmla="*/ 87 h 115"/>
                <a:gd name="T16" fmla="*/ 66 w 133"/>
                <a:gd name="T17" fmla="*/ 115 h 115"/>
                <a:gd name="T18" fmla="*/ 117 w 133"/>
                <a:gd name="T19" fmla="*/ 77 h 115"/>
                <a:gd name="T20" fmla="*/ 117 w 133"/>
                <a:gd name="T21" fmla="*/ 78 h 115"/>
                <a:gd name="T22" fmla="*/ 126 w 133"/>
                <a:gd name="T23" fmla="*/ 78 h 115"/>
                <a:gd name="T24" fmla="*/ 133 w 133"/>
                <a:gd name="T25" fmla="*/ 70 h 115"/>
                <a:gd name="T26" fmla="*/ 133 w 133"/>
                <a:gd name="T27" fmla="*/ 58 h 115"/>
                <a:gd name="T28" fmla="*/ 127 w 133"/>
                <a:gd name="T29" fmla="*/ 51 h 115"/>
                <a:gd name="T30" fmla="*/ 66 w 133"/>
                <a:gd name="T31" fmla="*/ 7 h 115"/>
                <a:gd name="T32" fmla="*/ 120 w 133"/>
                <a:gd name="T33" fmla="*/ 51 h 115"/>
                <a:gd name="T34" fmla="*/ 118 w 133"/>
                <a:gd name="T35" fmla="*/ 51 h 115"/>
                <a:gd name="T36" fmla="*/ 66 w 133"/>
                <a:gd name="T37" fmla="*/ 10 h 115"/>
                <a:gd name="T38" fmla="*/ 15 w 133"/>
                <a:gd name="T39" fmla="*/ 51 h 115"/>
                <a:gd name="T40" fmla="*/ 13 w 133"/>
                <a:gd name="T41" fmla="*/ 51 h 115"/>
                <a:gd name="T42" fmla="*/ 66 w 133"/>
                <a:gd name="T43" fmla="*/ 7 h 115"/>
                <a:gd name="T44" fmla="*/ 66 w 133"/>
                <a:gd name="T45" fmla="*/ 105 h 115"/>
                <a:gd name="T46" fmla="*/ 42 w 133"/>
                <a:gd name="T47" fmla="*/ 97 h 115"/>
                <a:gd name="T48" fmla="*/ 51 w 133"/>
                <a:gd name="T49" fmla="*/ 98 h 115"/>
                <a:gd name="T50" fmla="*/ 56 w 133"/>
                <a:gd name="T51" fmla="*/ 98 h 115"/>
                <a:gd name="T52" fmla="*/ 63 w 133"/>
                <a:gd name="T53" fmla="*/ 99 h 115"/>
                <a:gd name="T54" fmla="*/ 69 w 133"/>
                <a:gd name="T55" fmla="*/ 92 h 115"/>
                <a:gd name="T56" fmla="*/ 61 w 133"/>
                <a:gd name="T57" fmla="*/ 88 h 115"/>
                <a:gd name="T58" fmla="*/ 55 w 133"/>
                <a:gd name="T59" fmla="*/ 91 h 115"/>
                <a:gd name="T60" fmla="*/ 31 w 133"/>
                <a:gd name="T61" fmla="*/ 87 h 115"/>
                <a:gd name="T62" fmla="*/ 23 w 133"/>
                <a:gd name="T63" fmla="*/ 62 h 115"/>
                <a:gd name="T64" fmla="*/ 27 w 133"/>
                <a:gd name="T65" fmla="*/ 45 h 115"/>
                <a:gd name="T66" fmla="*/ 33 w 133"/>
                <a:gd name="T67" fmla="*/ 40 h 115"/>
                <a:gd name="T68" fmla="*/ 36 w 133"/>
                <a:gd name="T69" fmla="*/ 40 h 115"/>
                <a:gd name="T70" fmla="*/ 64 w 133"/>
                <a:gd name="T71" fmla="*/ 51 h 115"/>
                <a:gd name="T72" fmla="*/ 89 w 133"/>
                <a:gd name="T73" fmla="*/ 51 h 115"/>
                <a:gd name="T74" fmla="*/ 103 w 133"/>
                <a:gd name="T75" fmla="*/ 43 h 115"/>
                <a:gd name="T76" fmla="*/ 106 w 133"/>
                <a:gd name="T77" fmla="*/ 47 h 115"/>
                <a:gd name="T78" fmla="*/ 109 w 133"/>
                <a:gd name="T79" fmla="*/ 62 h 115"/>
                <a:gd name="T80" fmla="*/ 66 w 133"/>
                <a:gd name="T81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115">
                  <a:moveTo>
                    <a:pt x="127" y="51"/>
                  </a:moveTo>
                  <a:cubicBezTo>
                    <a:pt x="122" y="22"/>
                    <a:pt x="97" y="0"/>
                    <a:pt x="66" y="0"/>
                  </a:cubicBezTo>
                  <a:cubicBezTo>
                    <a:pt x="36" y="0"/>
                    <a:pt x="11" y="22"/>
                    <a:pt x="6" y="51"/>
                  </a:cubicBezTo>
                  <a:cubicBezTo>
                    <a:pt x="2" y="51"/>
                    <a:pt x="0" y="54"/>
                    <a:pt x="0" y="5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3" y="78"/>
                    <a:pt x="7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3" y="81"/>
                    <a:pt x="17" y="84"/>
                    <a:pt x="20" y="87"/>
                  </a:cubicBezTo>
                  <a:cubicBezTo>
                    <a:pt x="29" y="103"/>
                    <a:pt x="46" y="115"/>
                    <a:pt x="66" y="115"/>
                  </a:cubicBezTo>
                  <a:cubicBezTo>
                    <a:pt x="90" y="115"/>
                    <a:pt x="110" y="99"/>
                    <a:pt x="117" y="77"/>
                  </a:cubicBezTo>
                  <a:cubicBezTo>
                    <a:pt x="117" y="77"/>
                    <a:pt x="117" y="78"/>
                    <a:pt x="117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0" y="78"/>
                    <a:pt x="133" y="74"/>
                    <a:pt x="133" y="70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4"/>
                    <a:pt x="130" y="51"/>
                    <a:pt x="127" y="51"/>
                  </a:cubicBezTo>
                  <a:close/>
                  <a:moveTo>
                    <a:pt x="66" y="7"/>
                  </a:moveTo>
                  <a:cubicBezTo>
                    <a:pt x="93" y="7"/>
                    <a:pt x="114" y="26"/>
                    <a:pt x="120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27"/>
                    <a:pt x="91" y="10"/>
                    <a:pt x="66" y="10"/>
                  </a:cubicBezTo>
                  <a:cubicBezTo>
                    <a:pt x="41" y="10"/>
                    <a:pt x="20" y="27"/>
                    <a:pt x="15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8" y="26"/>
                    <a:pt x="40" y="7"/>
                    <a:pt x="66" y="7"/>
                  </a:cubicBezTo>
                  <a:close/>
                  <a:moveTo>
                    <a:pt x="66" y="105"/>
                  </a:moveTo>
                  <a:cubicBezTo>
                    <a:pt x="57" y="105"/>
                    <a:pt x="49" y="102"/>
                    <a:pt x="42" y="97"/>
                  </a:cubicBezTo>
                  <a:cubicBezTo>
                    <a:pt x="45" y="98"/>
                    <a:pt x="48" y="98"/>
                    <a:pt x="51" y="98"/>
                  </a:cubicBezTo>
                  <a:cubicBezTo>
                    <a:pt x="53" y="98"/>
                    <a:pt x="55" y="98"/>
                    <a:pt x="56" y="98"/>
                  </a:cubicBezTo>
                  <a:cubicBezTo>
                    <a:pt x="58" y="99"/>
                    <a:pt x="61" y="100"/>
                    <a:pt x="63" y="99"/>
                  </a:cubicBezTo>
                  <a:cubicBezTo>
                    <a:pt x="67" y="98"/>
                    <a:pt x="70" y="95"/>
                    <a:pt x="69" y="92"/>
                  </a:cubicBezTo>
                  <a:cubicBezTo>
                    <a:pt x="68" y="89"/>
                    <a:pt x="65" y="87"/>
                    <a:pt x="61" y="88"/>
                  </a:cubicBezTo>
                  <a:cubicBezTo>
                    <a:pt x="58" y="88"/>
                    <a:pt x="56" y="90"/>
                    <a:pt x="55" y="91"/>
                  </a:cubicBezTo>
                  <a:cubicBezTo>
                    <a:pt x="47" y="92"/>
                    <a:pt x="39" y="91"/>
                    <a:pt x="31" y="87"/>
                  </a:cubicBezTo>
                  <a:cubicBezTo>
                    <a:pt x="26" y="80"/>
                    <a:pt x="23" y="71"/>
                    <a:pt x="23" y="62"/>
                  </a:cubicBezTo>
                  <a:cubicBezTo>
                    <a:pt x="23" y="56"/>
                    <a:pt x="25" y="50"/>
                    <a:pt x="27" y="45"/>
                  </a:cubicBezTo>
                  <a:cubicBezTo>
                    <a:pt x="29" y="43"/>
                    <a:pt x="31" y="41"/>
                    <a:pt x="33" y="40"/>
                  </a:cubicBezTo>
                  <a:cubicBezTo>
                    <a:pt x="34" y="39"/>
                    <a:pt x="35" y="39"/>
                    <a:pt x="36" y="40"/>
                  </a:cubicBezTo>
                  <a:cubicBezTo>
                    <a:pt x="45" y="46"/>
                    <a:pt x="54" y="50"/>
                    <a:pt x="64" y="51"/>
                  </a:cubicBezTo>
                  <a:cubicBezTo>
                    <a:pt x="72" y="53"/>
                    <a:pt x="80" y="53"/>
                    <a:pt x="89" y="51"/>
                  </a:cubicBezTo>
                  <a:cubicBezTo>
                    <a:pt x="95" y="49"/>
                    <a:pt x="98" y="48"/>
                    <a:pt x="103" y="43"/>
                  </a:cubicBezTo>
                  <a:cubicBezTo>
                    <a:pt x="105" y="44"/>
                    <a:pt x="106" y="46"/>
                    <a:pt x="106" y="47"/>
                  </a:cubicBezTo>
                  <a:cubicBezTo>
                    <a:pt x="108" y="52"/>
                    <a:pt x="109" y="57"/>
                    <a:pt x="109" y="62"/>
                  </a:cubicBezTo>
                  <a:cubicBezTo>
                    <a:pt x="109" y="86"/>
                    <a:pt x="90" y="105"/>
                    <a:pt x="66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5574" y="6253355"/>
            <a:ext cx="10134562" cy="428314"/>
          </a:xfrm>
          <a:prstGeom prst="rect">
            <a:avLst/>
          </a:prstGeom>
          <a:noFill/>
        </p:spPr>
        <p:txBody>
          <a:bodyPr wrap="square" lIns="104134" tIns="52066" rIns="104134" bIns="52066" rtlCol="0">
            <a:spAutoFit/>
          </a:bodyPr>
          <a:lstStyle/>
          <a:p>
            <a:r>
              <a:rPr lang="en-GB" dirty="0">
                <a:solidFill>
                  <a:srgbClr val="6F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complete annual budget reviews with clients and re-advise where suitable</a:t>
            </a:r>
          </a:p>
        </p:txBody>
      </p:sp>
    </p:spTree>
    <p:extLst>
      <p:ext uri="{BB962C8B-B14F-4D97-AF65-F5344CB8AC3E}">
        <p14:creationId xmlns:p14="http://schemas.microsoft.com/office/powerpoint/2010/main" val="3776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7030A0"/>
                </a:solidFill>
              </a:rPr>
              <a:t>   Stepping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5928" y="1626933"/>
            <a:ext cx="5116735" cy="5035137"/>
          </a:xfrm>
        </p:spPr>
        <p:txBody>
          <a:bodyPr>
            <a:normAutofit/>
          </a:bodyPr>
          <a:lstStyle/>
          <a:p>
            <a:r>
              <a:rPr lang="en-GB" sz="2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2022, it's estimated more than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million people</a:t>
            </a:r>
            <a:r>
              <a:rPr lang="en-GB" sz="2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need debt advice every year. </a:t>
            </a:r>
          </a:p>
          <a:p>
            <a:r>
              <a:rPr lang="en-GB" sz="2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UK's leading debt charity, it's vital that we step up to our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responsibility </a:t>
            </a:r>
            <a:r>
              <a:rPr lang="en-GB" sz="2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play our part in meeting this need.</a:t>
            </a:r>
          </a:p>
          <a:p>
            <a:endParaRPr lang="en-GB" sz="2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www.stepchange.org</a:t>
            </a:r>
          </a:p>
          <a:p>
            <a:endParaRPr lang="en-GB" sz="2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94" y="287438"/>
            <a:ext cx="4294078" cy="64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Stepping Forward – Helping More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5928" y="1478570"/>
            <a:ext cx="6800173" cy="5183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 the next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four</a:t>
            </a:r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years, we're: </a:t>
            </a:r>
          </a:p>
          <a:p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Investing in both our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 </a:t>
            </a:r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telephone</a:t>
            </a:r>
            <a:r>
              <a:rPr lang="en-GB" sz="210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services</a:t>
            </a:r>
          </a:p>
          <a:p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Offering a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range of solutions </a:t>
            </a:r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clients based entirely on their needs</a:t>
            </a:r>
          </a:p>
          <a:p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Introducing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earlier interventions</a:t>
            </a:r>
            <a:r>
              <a:rPr lang="en-GB" sz="210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help more people before debt pressures reach crisis point</a:t>
            </a:r>
          </a:p>
          <a:p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Maximising efficiency and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working with others </a:t>
            </a:r>
          </a:p>
          <a:p>
            <a:pPr marL="0" indent="0">
              <a:buNone/>
            </a:pPr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to deliver value and impact</a:t>
            </a:r>
          </a:p>
          <a:p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Campaigning to reduce the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stigma of problem debt</a:t>
            </a:r>
            <a:r>
              <a:rPr lang="en-GB" sz="210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 </a:t>
            </a:r>
            <a:r>
              <a:rPr lang="en-GB" sz="21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more people access support </a:t>
            </a:r>
            <a:r>
              <a:rPr lang="en-GB" sz="2100" dirty="0">
                <a:solidFill>
                  <a:srgbClr val="6F39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without fear or shame</a:t>
            </a: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00" y="2352066"/>
            <a:ext cx="3492538" cy="38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8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0302" y="2328376"/>
            <a:ext cx="2570098" cy="659305"/>
          </a:xfrm>
          <a:prstGeom prst="rect">
            <a:avLst/>
          </a:prstGeom>
          <a:noFill/>
        </p:spPr>
        <p:txBody>
          <a:bodyPr lIns="104223" tIns="52111" rIns="104223" bIns="521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anxious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1743" y="2585727"/>
            <a:ext cx="2661026" cy="8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600">
                <a:solidFill>
                  <a:prstClr val="black"/>
                </a:solidFill>
                <a:latin typeface="Arial" charset="0"/>
              </a:rPr>
              <a:t>restless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89" y="1341069"/>
            <a:ext cx="4689268" cy="1151747"/>
          </a:xfrm>
          <a:prstGeom prst="rect">
            <a:avLst/>
          </a:prstGeom>
          <a:noFill/>
        </p:spPr>
        <p:txBody>
          <a:bodyPr lIns="104223" tIns="52111" rIns="104223" bIns="521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800" b="1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depressed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75423" y="1736654"/>
            <a:ext cx="2232366" cy="8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5000" b="1" dirty="0">
                <a:solidFill>
                  <a:srgbClr val="ED8B00"/>
                </a:solidFill>
                <a:latin typeface="Arial" charset="0"/>
              </a:rPr>
              <a:t>angry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7224" y="5567718"/>
            <a:ext cx="2473604" cy="597749"/>
          </a:xfrm>
          <a:prstGeom prst="rect">
            <a:avLst/>
          </a:prstGeom>
          <a:noFill/>
        </p:spPr>
        <p:txBody>
          <a:bodyPr lIns="104223" tIns="52111" rIns="104223" bIns="521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7030A0"/>
                </a:solidFill>
                <a:latin typeface="Arial" charset="0"/>
              </a:rPr>
              <a:t>frustrated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45358" y="2794059"/>
            <a:ext cx="4776485" cy="212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3100" b="1" dirty="0">
                <a:solidFill>
                  <a:srgbClr val="ED8B00"/>
                </a:solidFill>
                <a:latin typeface="Arial" charset="0"/>
              </a:rPr>
              <a:t>guilt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43494" y="4798559"/>
            <a:ext cx="2802056" cy="136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200" dirty="0">
                <a:solidFill>
                  <a:srgbClr val="7030A0"/>
                </a:solidFill>
                <a:latin typeface="Arial" charset="0"/>
              </a:rPr>
              <a:t>panic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72474" y="1104537"/>
            <a:ext cx="3113808" cy="8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600" dirty="0">
                <a:solidFill>
                  <a:srgbClr val="7030A0"/>
                </a:solidFill>
                <a:latin typeface="Arial" charset="0"/>
              </a:rPr>
              <a:t>ashamed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7413" y="4702274"/>
            <a:ext cx="1989274" cy="659305"/>
          </a:xfrm>
          <a:prstGeom prst="rect">
            <a:avLst/>
          </a:prstGeom>
          <a:noFill/>
        </p:spPr>
        <p:txBody>
          <a:bodyPr lIns="104223" tIns="52111" rIns="104223" bIns="521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denial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3400" y="4077293"/>
            <a:ext cx="3681642" cy="597749"/>
          </a:xfrm>
          <a:prstGeom prst="rect">
            <a:avLst/>
          </a:prstGeom>
          <a:noFill/>
        </p:spPr>
        <p:txBody>
          <a:bodyPr lIns="104223" tIns="52111" rIns="104223" bIns="521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emotional turmoil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7834" y="3039145"/>
            <a:ext cx="4603908" cy="8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5000" b="1" dirty="0">
                <a:solidFill>
                  <a:srgbClr val="7030A0"/>
                </a:solidFill>
                <a:latin typeface="Arial" charset="0"/>
              </a:rPr>
              <a:t>overwhelmed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68242" y="3581850"/>
            <a:ext cx="2783499" cy="73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100">
                <a:solidFill>
                  <a:prstClr val="black"/>
                </a:solidFill>
                <a:latin typeface="Arial" charset="0"/>
              </a:rPr>
              <a:t>desperate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09277" y="2734538"/>
            <a:ext cx="1911336" cy="5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7030A0"/>
                </a:solidFill>
                <a:latin typeface="Arial" charset="0"/>
              </a:rPr>
              <a:t>bullied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43586" y="2717028"/>
            <a:ext cx="3258870" cy="5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7030A0"/>
                </a:solidFill>
                <a:latin typeface="Arial" charset="0"/>
              </a:rPr>
              <a:t>embarrassed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20825" y="4313631"/>
            <a:ext cx="2091337" cy="115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6800" dirty="0">
                <a:solidFill>
                  <a:srgbClr val="ED8B00"/>
                </a:solidFill>
                <a:latin typeface="Arial" charset="0"/>
              </a:rPr>
              <a:t>fear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892152" y="4788061"/>
            <a:ext cx="1601439" cy="5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Arial" charset="0"/>
              </a:rPr>
              <a:t>alone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17718" y="4313628"/>
            <a:ext cx="3794838" cy="8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600" dirty="0">
                <a:solidFill>
                  <a:srgbClr val="ED8B00"/>
                </a:solidFill>
                <a:latin typeface="Arial" charset="0"/>
              </a:rPr>
              <a:t>out of control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64933" y="6234104"/>
            <a:ext cx="2332573" cy="5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7030A0"/>
                </a:solidFill>
                <a:latin typeface="Arial" charset="0"/>
              </a:rPr>
              <a:t>worthless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4222" y="5052410"/>
            <a:ext cx="1070720" cy="597749"/>
          </a:xfrm>
          <a:prstGeom prst="rect">
            <a:avLst/>
          </a:prstGeom>
          <a:noFill/>
        </p:spPr>
        <p:txBody>
          <a:bodyPr lIns="104223" tIns="52111" rIns="104223" bIns="521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lost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39722" y="4566126"/>
            <a:ext cx="2018965" cy="5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700" dirty="0">
                <a:solidFill>
                  <a:srgbClr val="7030A0"/>
                </a:solidFill>
                <a:latin typeface="Arial" charset="0"/>
              </a:rPr>
              <a:t>motiveless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78962" y="5691396"/>
            <a:ext cx="3685353" cy="8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5000">
                <a:solidFill>
                  <a:srgbClr val="ED8B00"/>
                </a:solidFill>
                <a:latin typeface="Arial" charset="0"/>
              </a:rPr>
              <a:t>threatened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6187" y="4958995"/>
            <a:ext cx="3264118" cy="7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3" tIns="52111" rIns="104223" bIns="5211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dirty="0">
                <a:solidFill>
                  <a:srgbClr val="ED8B00"/>
                </a:solidFill>
                <a:latin typeface="Arial" charset="0"/>
              </a:rPr>
              <a:t>victimised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91735" y="3378775"/>
            <a:ext cx="2020821" cy="520804"/>
          </a:xfrm>
          <a:prstGeom prst="rect">
            <a:avLst/>
          </a:prstGeom>
          <a:noFill/>
        </p:spPr>
        <p:txBody>
          <a:bodyPr lIns="104223" tIns="52111" rIns="104223" bIns="521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vulnerable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8351" y="1883579"/>
            <a:ext cx="3702054" cy="951692"/>
          </a:xfrm>
          <a:prstGeom prst="rect">
            <a:avLst/>
          </a:prstGeom>
          <a:noFill/>
        </p:spPr>
        <p:txBody>
          <a:bodyPr lIns="104223" tIns="52111" rIns="104223" bIns="521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5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helpless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31231" y="5232725"/>
            <a:ext cx="3527622" cy="951692"/>
          </a:xfrm>
          <a:prstGeom prst="rect">
            <a:avLst/>
          </a:prstGeom>
          <a:noFill/>
        </p:spPr>
        <p:txBody>
          <a:bodyPr lIns="104223" tIns="52111" rIns="104223" bIns="521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500" dirty="0">
                <a:solidFill>
                  <a:prstClr val="black">
                    <a:lumMod val="95000"/>
                    <a:lumOff val="5000"/>
                  </a:prstClr>
                </a:solidFill>
                <a:latin typeface="Arial" charset="0"/>
              </a:rPr>
              <a:t>stressed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1698" y="228009"/>
            <a:ext cx="6385249" cy="751571"/>
          </a:xfrm>
          <a:prstGeom prst="rect">
            <a:avLst/>
          </a:prstGeom>
        </p:spPr>
        <p:txBody>
          <a:bodyPr wrap="none" lIns="104223" tIns="52111" rIns="104223" bIns="52111">
            <a:spAutoFit/>
          </a:bodyPr>
          <a:lstStyle/>
          <a:p>
            <a:pPr algn="ctr"/>
            <a:r>
              <a:rPr lang="en-GB" sz="4200" dirty="0">
                <a:solidFill>
                  <a:srgbClr val="6F397F"/>
                </a:solidFill>
                <a:latin typeface="Corbel" panose="020B0503020204020204" pitchFamily="34" charset="0"/>
              </a:rPr>
              <a:t>The effects of problem debt</a:t>
            </a:r>
          </a:p>
        </p:txBody>
      </p:sp>
    </p:spTree>
    <p:extLst>
      <p:ext uri="{BB962C8B-B14F-4D97-AF65-F5344CB8AC3E}">
        <p14:creationId xmlns:p14="http://schemas.microsoft.com/office/powerpoint/2010/main" val="932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3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9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2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8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1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4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7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3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6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9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92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4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98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1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4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7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63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16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69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PPT_Template_General_EG_template_test">
  <a:themeElements>
    <a:clrScheme name="Charts Alt">
      <a:dk1>
        <a:srgbClr val="333333"/>
      </a:dk1>
      <a:lt1>
        <a:srgbClr val="FFFFFF"/>
      </a:lt1>
      <a:dk2>
        <a:srgbClr val="AAAAAA"/>
      </a:dk2>
      <a:lt2>
        <a:srgbClr val="EEEEEE"/>
      </a:lt2>
      <a:accent1>
        <a:srgbClr val="6B3374"/>
      </a:accent1>
      <a:accent2>
        <a:srgbClr val="F08B1E"/>
      </a:accent2>
      <a:accent3>
        <a:srgbClr val="057EAB"/>
      </a:accent3>
      <a:accent4>
        <a:srgbClr val="E4521B"/>
      </a:accent4>
      <a:accent5>
        <a:srgbClr val="AFC82B"/>
      </a:accent5>
      <a:accent6>
        <a:srgbClr val="DF4BDA"/>
      </a:accent6>
      <a:hlink>
        <a:srgbClr val="6B3374"/>
      </a:hlink>
      <a:folHlink>
        <a:srgbClr val="E1C2E4"/>
      </a:folHlink>
    </a:clrScheme>
    <a:fontScheme name="StepChang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epChange Debt Charity">
      <a:dk1>
        <a:srgbClr val="000000"/>
      </a:dk1>
      <a:lt1>
        <a:srgbClr val="FFFFFF"/>
      </a:lt1>
      <a:dk2>
        <a:srgbClr val="6D6E71"/>
      </a:dk2>
      <a:lt2>
        <a:srgbClr val="CAD5DA"/>
      </a:lt2>
      <a:accent1>
        <a:srgbClr val="F6871F"/>
      </a:accent1>
      <a:accent2>
        <a:srgbClr val="6F397F"/>
      </a:accent2>
      <a:accent3>
        <a:srgbClr val="EC5E24"/>
      </a:accent3>
      <a:accent4>
        <a:srgbClr val="FCB316"/>
      </a:accent4>
      <a:accent5>
        <a:srgbClr val="00AE71"/>
      </a:accent5>
      <a:accent6>
        <a:srgbClr val="92BCE9"/>
      </a:accent6>
      <a:hlink>
        <a:srgbClr val="6F397F"/>
      </a:hlink>
      <a:folHlink>
        <a:srgbClr val="C1A1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tepChange Debt Charity">
      <a:dk1>
        <a:srgbClr val="000000"/>
      </a:dk1>
      <a:lt1>
        <a:srgbClr val="FFFFFF"/>
      </a:lt1>
      <a:dk2>
        <a:srgbClr val="6D6E71"/>
      </a:dk2>
      <a:lt2>
        <a:srgbClr val="CAD5DA"/>
      </a:lt2>
      <a:accent1>
        <a:srgbClr val="F6871F"/>
      </a:accent1>
      <a:accent2>
        <a:srgbClr val="6F397F"/>
      </a:accent2>
      <a:accent3>
        <a:srgbClr val="EC5E24"/>
      </a:accent3>
      <a:accent4>
        <a:srgbClr val="FCB316"/>
      </a:accent4>
      <a:accent5>
        <a:srgbClr val="00AE71"/>
      </a:accent5>
      <a:accent6>
        <a:srgbClr val="92BCE9"/>
      </a:accent6>
      <a:hlink>
        <a:srgbClr val="6F397F"/>
      </a:hlink>
      <a:folHlink>
        <a:srgbClr val="C1A1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B37618F89864ABE738DE1DBF7EE19" ma:contentTypeVersion="10" ma:contentTypeDescription="Create a new document." ma:contentTypeScope="" ma:versionID="bd0697fc0a623c33294c34e2225a29fe">
  <xsd:schema xmlns:xsd="http://www.w3.org/2001/XMLSchema" xmlns:xs="http://www.w3.org/2001/XMLSchema" xmlns:p="http://schemas.microsoft.com/office/2006/metadata/properties" xmlns:ns2="1543e12e-b41e-4b3f-8a83-41e12152c6a2" xmlns:ns3="4ea622ab-6d0b-4c8a-8736-27bd26b1fd54" targetNamespace="http://schemas.microsoft.com/office/2006/metadata/properties" ma:root="true" ma:fieldsID="6dbaea1437b34ea2aec642e3c1182584" ns2:_="" ns3:_="">
    <xsd:import namespace="1543e12e-b41e-4b3f-8a83-41e12152c6a2"/>
    <xsd:import namespace="4ea622ab-6d0b-4c8a-8736-27bd26b1f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e12e-b41e-4b3f-8a83-41e12152c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22ab-6d0b-4c8a-8736-27bd26b1f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DA8115-28C2-4D45-B7E4-25DBA980B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3e12e-b41e-4b3f-8a83-41e12152c6a2"/>
    <ds:schemaRef ds:uri="4ea622ab-6d0b-4c8a-8736-27bd26b1f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50CB8A-8D2B-4C4D-A8FB-69FE39B7AF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B8E212-F8AA-4FFD-B6D1-759F59C4C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PPT_Template_General_EG_template_test</Template>
  <TotalTime>661</TotalTime>
  <Words>1094</Words>
  <Application>Microsoft Macintosh PowerPoint</Application>
  <PresentationFormat>Custom</PresentationFormat>
  <Paragraphs>274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Corbel</vt:lpstr>
      <vt:lpstr>Wingdings</vt:lpstr>
      <vt:lpstr>PPT_Template_General_EG_template_test</vt:lpstr>
      <vt:lpstr>Talk Money Week: Aberdeen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Stepping Forward</vt:lpstr>
      <vt:lpstr>Stepping Forward – Helping More People</vt:lpstr>
      <vt:lpstr>PowerPoint Presentation</vt:lpstr>
      <vt:lpstr>PowerPoint Presentation</vt:lpstr>
      <vt:lpstr>PowerPoint Presentation</vt:lpstr>
      <vt:lpstr>Our Clients in Scotland </vt:lpstr>
      <vt:lpstr>Reasons for Debt</vt:lpstr>
      <vt:lpstr>Debt, Income and Expenditure</vt:lpstr>
      <vt:lpstr>Arrears on Essential Household Bills</vt:lpstr>
      <vt:lpstr>Highest budget deficit by constituency</vt:lpstr>
      <vt:lpstr>Our clients’ debts</vt:lpstr>
      <vt:lpstr>Debt and Housing</vt:lpstr>
      <vt:lpstr>Locked Out Report :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StepChange Scotland Branded</dc:title>
  <dc:creator>Roshine Bagha;UX and Design StepChange</dc:creator>
  <cp:lastModifiedBy>Louise Jenkins</cp:lastModifiedBy>
  <cp:revision>86</cp:revision>
  <cp:lastPrinted>2018-11-13T14:52:20Z</cp:lastPrinted>
  <dcterms:created xsi:type="dcterms:W3CDTF">2017-01-16T12:06:31Z</dcterms:created>
  <dcterms:modified xsi:type="dcterms:W3CDTF">2019-12-06T09:31:48Z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0x0101008D8B37618F89864ABE738DE1DBF7EE19</vt:lpwstr>
  </property>
</Properties>
</file>