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1_231B7B75.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51"/>
  </p:notesMasterIdLst>
  <p:sldIdLst>
    <p:sldId id="12972" r:id="rId5"/>
    <p:sldId id="1256" r:id="rId6"/>
    <p:sldId id="12975" r:id="rId7"/>
    <p:sldId id="257" r:id="rId8"/>
    <p:sldId id="12971" r:id="rId9"/>
    <p:sldId id="12976" r:id="rId10"/>
    <p:sldId id="12947" r:id="rId11"/>
    <p:sldId id="12948" r:id="rId12"/>
    <p:sldId id="1281" r:id="rId13"/>
    <p:sldId id="1282" r:id="rId14"/>
    <p:sldId id="1267" r:id="rId15"/>
    <p:sldId id="1266" r:id="rId16"/>
    <p:sldId id="12969" r:id="rId17"/>
    <p:sldId id="12970" r:id="rId18"/>
    <p:sldId id="1260" r:id="rId19"/>
    <p:sldId id="1262" r:id="rId20"/>
    <p:sldId id="1259" r:id="rId21"/>
    <p:sldId id="1264" r:id="rId22"/>
    <p:sldId id="12962" r:id="rId23"/>
    <p:sldId id="1304" r:id="rId24"/>
    <p:sldId id="12964" r:id="rId25"/>
    <p:sldId id="1268" r:id="rId26"/>
    <p:sldId id="1243" r:id="rId27"/>
    <p:sldId id="1270" r:id="rId28"/>
    <p:sldId id="1278" r:id="rId29"/>
    <p:sldId id="1279" r:id="rId30"/>
    <p:sldId id="12963" r:id="rId31"/>
    <p:sldId id="265" r:id="rId32"/>
    <p:sldId id="267" r:id="rId33"/>
    <p:sldId id="12968" r:id="rId34"/>
    <p:sldId id="12977" r:id="rId35"/>
    <p:sldId id="1289" r:id="rId36"/>
    <p:sldId id="1291" r:id="rId37"/>
    <p:sldId id="12966" r:id="rId38"/>
    <p:sldId id="1293" r:id="rId39"/>
    <p:sldId id="418" r:id="rId40"/>
    <p:sldId id="1296" r:id="rId41"/>
    <p:sldId id="1298" r:id="rId42"/>
    <p:sldId id="1297" r:id="rId43"/>
    <p:sldId id="392" r:id="rId44"/>
    <p:sldId id="1308" r:id="rId45"/>
    <p:sldId id="1307" r:id="rId46"/>
    <p:sldId id="12965" r:id="rId47"/>
    <p:sldId id="1301" r:id="rId48"/>
    <p:sldId id="1302" r:id="rId49"/>
    <p:sldId id="1303" r:id="rId5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37056-923B-8929-3252-1B14DE114F3E}" name="Louise Jenkins" initials="LJ" userId="S::Louise.Jenkins@improvementservice.org.uk::2192a1e8-2516-424c-a100-efd82cc902fc" providerId="AD"/>
  <p188:author id="{8C1D3262-CF5A-DDCC-02A4-A27D95C13392}" name="Alex Wilde" initials="AW" userId="S::alex.wilde@improvementservice.org.uk::ecee4a54-443c-401e-86f4-55bd2da66e41" providerId="AD"/>
  <p188:author id="{20326FB9-C1AC-9A59-89C3-84B45E291AFE}" name="Becky Hothersall" initials="BH" userId="S::becky.hothersall@improvementservice.org.uk::99d0d2e4-1a01-49a0-8b6e-73e85b3dfe51" providerId="AD"/>
  <p188:author id="{FFF10BF8-529C-7EFB-8D76-77BBEBFAE6D3}" name="Jennifer Robertson" initials="JR" userId="S::jennifer.robertson@improvementservice.org.uk::85e3a0d7-fd51-4783-9f32-6118bac1a7c4" providerId="AD"/>
  <p188:author id="{9ED588FF-3944-4917-2F76-8A5A9C9C645E}" name="Alice Collins" initials="AC" userId="S::alice.collins@improvementservice.org.uk::714f6556-3629-47d6-8b05-d2219e78f3e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 Wilde" initials="AW" lastIdx="2" clrIdx="0">
    <p:extLst>
      <p:ext uri="{19B8F6BF-5375-455C-9EA6-DF929625EA0E}">
        <p15:presenceInfo xmlns:p15="http://schemas.microsoft.com/office/powerpoint/2012/main" userId="S-1-5-21-3049203233-2067060792-4062635348-908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4091"/>
    <a:srgbClr val="D3E8EB"/>
    <a:srgbClr val="F29FA9"/>
    <a:srgbClr val="D3E8EA"/>
    <a:srgbClr val="F6AE82"/>
    <a:srgbClr val="CFD5EA"/>
    <a:srgbClr val="23758F"/>
    <a:srgbClr val="DAECF6"/>
    <a:srgbClr val="B4C7E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66"/>
    <p:restoredTop sz="94686"/>
  </p:normalViewPr>
  <p:slideViewPr>
    <p:cSldViewPr snapToGrid="0">
      <p:cViewPr varScale="1">
        <p:scale>
          <a:sx n="133" d="100"/>
          <a:sy n="133" d="100"/>
        </p:scale>
        <p:origin x="1400" y="192"/>
      </p:cViewPr>
      <p:guideLst/>
    </p:cSldViewPr>
  </p:slideViewPr>
  <p:outlineViewPr>
    <p:cViewPr>
      <p:scale>
        <a:sx n="33" d="100"/>
        <a:sy n="33" d="100"/>
      </p:scale>
      <p:origin x="0" y="-31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omments/modernComment_101_231B7B75.xml><?xml version="1.0" encoding="utf-8"?>
<p188:cmLst xmlns:a="http://schemas.openxmlformats.org/drawingml/2006/main" xmlns:r="http://schemas.openxmlformats.org/officeDocument/2006/relationships" xmlns:p188="http://schemas.microsoft.com/office/powerpoint/2018/8/main">
  <p188:cm id="{01642A66-6099-4F1C-A090-5ED1CB79D4A4}" authorId="{FFF10BF8-529C-7EFB-8D76-77BBEBFAE6D3}" created="2024-09-27T07:54:58.056">
    <pc:sldMkLst xmlns:pc="http://schemas.microsoft.com/office/powerpoint/2013/main/command">
      <pc:docMk/>
      <pc:sldMk cId="589003637" sldId="257"/>
    </pc:sldMkLst>
    <p188:txBody>
      <a:bodyPr/>
      <a:lstStyle/>
      <a:p>
        <a:r>
          <a:rPr lang="en-US"/>
          <a:t>This slide shows all the different organisations, e.g. Scottish Government, Improvement Service Public Health Scotland, Third Sector, communities, local authorities, health and social care partnerships and NHS boards and how they all have a role in strategic decision making that impacts on a place.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B45E7-774B-4FCE-A2D0-0EEA70C480F5}" type="datetimeFigureOut">
              <a:rPr lang="en-GB" smtClean="0"/>
              <a:t>30/09/2024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66DA0-37D4-4083-AE9C-375184821078}" type="slidenum">
              <a:rPr lang="en-GB" smtClean="0"/>
              <a:t>‹#›</a:t>
            </a:fld>
            <a:endParaRPr lang="en-GB"/>
          </a:p>
        </p:txBody>
      </p:sp>
    </p:spTree>
    <p:extLst>
      <p:ext uri="{BB962C8B-B14F-4D97-AF65-F5344CB8AC3E}">
        <p14:creationId xmlns:p14="http://schemas.microsoft.com/office/powerpoint/2010/main" val="1471160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mprovementservice.org.uk/products-and-services/consultancy-and-support/planning-for-place-programme/place-and-wellbeing-outcom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https://www.improvementservice.org.uk/products-and-services/consultancy-and-support/planning-for-place-programme/place-and-wellbeing-outcomes</a:t>
            </a:r>
            <a:endParaRPr lang="en-US"/>
          </a:p>
          <a:p>
            <a:endParaRPr lang="en-US">
              <a:cs typeface="Calibri"/>
            </a:endParaRPr>
          </a:p>
          <a:p>
            <a:r>
              <a:rPr lang="en-US">
                <a:cs typeface="Calibri"/>
              </a:rPr>
              <a:t>Intro to the Place and Wellbeing Outcomes</a:t>
            </a:r>
          </a:p>
        </p:txBody>
      </p:sp>
      <p:sp>
        <p:nvSpPr>
          <p:cNvPr id="4" name="Slide Number Placeholder 3"/>
          <p:cNvSpPr>
            <a:spLocks noGrp="1"/>
          </p:cNvSpPr>
          <p:nvPr>
            <p:ph type="sldNum" sz="quarter" idx="5"/>
          </p:nvPr>
        </p:nvSpPr>
        <p:spPr/>
        <p:txBody>
          <a:bodyPr/>
          <a:lstStyle/>
          <a:p>
            <a:fld id="{3BA02C49-A1E2-401A-8CDB-F552304FD6F1}" type="slidenum">
              <a:t>23</a:t>
            </a:fld>
            <a:endParaRPr lang="en-US"/>
          </a:p>
        </p:txBody>
      </p:sp>
    </p:spTree>
    <p:extLst>
      <p:ext uri="{BB962C8B-B14F-4D97-AF65-F5344CB8AC3E}">
        <p14:creationId xmlns:p14="http://schemas.microsoft.com/office/powerpoint/2010/main" val="299196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66DA0-37D4-4083-AE9C-375184821078}" type="slidenum">
              <a:rPr lang="en-GB" smtClean="0"/>
              <a:t>24</a:t>
            </a:fld>
            <a:endParaRPr lang="en-GB"/>
          </a:p>
        </p:txBody>
      </p:sp>
    </p:spTree>
    <p:extLst>
      <p:ext uri="{BB962C8B-B14F-4D97-AF65-F5344CB8AC3E}">
        <p14:creationId xmlns:p14="http://schemas.microsoft.com/office/powerpoint/2010/main" val="215897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a:t>
            </a:r>
            <a:r>
              <a:rPr lang="en-US" err="1">
                <a:cs typeface="Calibri"/>
              </a:rPr>
              <a:t>summarising</a:t>
            </a:r>
            <a:r>
              <a:rPr lang="en-US">
                <a:cs typeface="Calibri"/>
              </a:rPr>
              <a:t> the </a:t>
            </a:r>
            <a:r>
              <a:rPr lang="en-US" err="1">
                <a:cs typeface="Calibri"/>
              </a:rPr>
              <a:t>programme</a:t>
            </a:r>
            <a:r>
              <a:rPr lang="en-US">
                <a:cs typeface="Calibri"/>
              </a:rPr>
              <a:t> activity </a:t>
            </a:r>
          </a:p>
        </p:txBody>
      </p:sp>
      <p:sp>
        <p:nvSpPr>
          <p:cNvPr id="4" name="Slide Number Placeholder 3"/>
          <p:cNvSpPr>
            <a:spLocks noGrp="1"/>
          </p:cNvSpPr>
          <p:nvPr>
            <p:ph type="sldNum" sz="quarter" idx="5"/>
          </p:nvPr>
        </p:nvSpPr>
        <p:spPr/>
        <p:txBody>
          <a:bodyPr/>
          <a:lstStyle/>
          <a:p>
            <a:fld id="{3BA02C49-A1E2-401A-8CDB-F552304FD6F1}" type="slidenum">
              <a:rPr lang="en-US"/>
              <a:t>28</a:t>
            </a:fld>
            <a:endParaRPr lang="en-US"/>
          </a:p>
        </p:txBody>
      </p:sp>
    </p:spTree>
    <p:extLst>
      <p:ext uri="{BB962C8B-B14F-4D97-AF65-F5344CB8AC3E}">
        <p14:creationId xmlns:p14="http://schemas.microsoft.com/office/powerpoint/2010/main" val="332007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these slides to what suits you presentation – don't need to include them all</a:t>
            </a:r>
          </a:p>
        </p:txBody>
      </p:sp>
      <p:sp>
        <p:nvSpPr>
          <p:cNvPr id="4" name="Slide Number Placeholder 3"/>
          <p:cNvSpPr>
            <a:spLocks noGrp="1"/>
          </p:cNvSpPr>
          <p:nvPr>
            <p:ph type="sldNum" sz="quarter" idx="5"/>
          </p:nvPr>
        </p:nvSpPr>
        <p:spPr/>
        <p:txBody>
          <a:bodyPr/>
          <a:lstStyle/>
          <a:p>
            <a:fld id="{3BA02C49-A1E2-401A-8CDB-F552304FD6F1}" type="slidenum">
              <a:rPr lang="en-US"/>
              <a:t>29</a:t>
            </a:fld>
            <a:endParaRPr lang="en-US"/>
          </a:p>
        </p:txBody>
      </p:sp>
    </p:spTree>
    <p:extLst>
      <p:ext uri="{BB962C8B-B14F-4D97-AF65-F5344CB8AC3E}">
        <p14:creationId xmlns:p14="http://schemas.microsoft.com/office/powerpoint/2010/main" val="91115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66DA0-37D4-4083-AE9C-375184821078}" type="slidenum">
              <a:rPr lang="en-GB" smtClean="0"/>
              <a:t>36</a:t>
            </a:fld>
            <a:endParaRPr lang="en-GB"/>
          </a:p>
        </p:txBody>
      </p:sp>
    </p:spTree>
    <p:extLst>
      <p:ext uri="{BB962C8B-B14F-4D97-AF65-F5344CB8AC3E}">
        <p14:creationId xmlns:p14="http://schemas.microsoft.com/office/powerpoint/2010/main" val="82716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8FC6-27B2-F24A-965F-19943304FC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8BEB025-DD00-3648-A95A-0238C9364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AD0C74E-D3B9-5A47-93DA-4D7DD78787CD}"/>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5" name="Footer Placeholder 4">
            <a:extLst>
              <a:ext uri="{FF2B5EF4-FFF2-40B4-BE49-F238E27FC236}">
                <a16:creationId xmlns:a16="http://schemas.microsoft.com/office/drawing/2014/main" id="{4FBBFADA-0BE7-6B47-990C-FA2EF1F2F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081DC-E8D9-0048-8951-DB1DBF0B5C33}"/>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79979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FE18-640D-D542-B5A4-C705F8728A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6EC6ED-F81D-7349-B68A-46A4B654B57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D938B1-C5E5-CF42-A674-029B2EF1DEA1}"/>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5" name="Footer Placeholder 4">
            <a:extLst>
              <a:ext uri="{FF2B5EF4-FFF2-40B4-BE49-F238E27FC236}">
                <a16:creationId xmlns:a16="http://schemas.microsoft.com/office/drawing/2014/main" id="{968518A5-A4AC-584B-82CF-1C677F010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633D8-E9F6-2E42-BC3F-29F16901634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26450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63DDE-74F9-F94F-8961-095D89C4149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22432C-2F9E-D74D-80A3-803B46E18D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D354DF-B153-B046-8FDE-C920BA01E83D}"/>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5" name="Footer Placeholder 4">
            <a:extLst>
              <a:ext uri="{FF2B5EF4-FFF2-40B4-BE49-F238E27FC236}">
                <a16:creationId xmlns:a16="http://schemas.microsoft.com/office/drawing/2014/main" id="{43AF22FD-5009-B04F-B324-25A07C50E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F5E84-5C93-8348-901E-C2F356B3949A}"/>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95300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A291-B44D-B240-ACEA-E6FC61E331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3BF35A-A202-B548-9735-CEF7AB98B85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84C40D-29AC-764F-B9DA-F68ACEA5808F}"/>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5" name="Footer Placeholder 4">
            <a:extLst>
              <a:ext uri="{FF2B5EF4-FFF2-40B4-BE49-F238E27FC236}">
                <a16:creationId xmlns:a16="http://schemas.microsoft.com/office/drawing/2014/main" id="{291A3C4F-9DEC-A541-84C4-6BA0344F0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45591-E044-A647-93A1-6270549D3491}"/>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233357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1165-B9F5-5C4B-BC47-F07A7167A8C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E9341D-22F1-8147-9158-DBB948166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27E988-5E10-B944-BDF3-2446EE4DB81D}"/>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5" name="Footer Placeholder 4">
            <a:extLst>
              <a:ext uri="{FF2B5EF4-FFF2-40B4-BE49-F238E27FC236}">
                <a16:creationId xmlns:a16="http://schemas.microsoft.com/office/drawing/2014/main" id="{FB42AA27-1523-1A40-BC0A-8014EC695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5C86D-5C48-D64D-9DA5-6ED11FB952CA}"/>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485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A805-30B4-6647-A0EB-2361C4AF9C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EDFCB3-C8B6-E44C-80B4-A119975DB0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14C4E14-452A-4A4D-8383-5EB1A4F081C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754233C-C46E-C64B-AF9D-C313343B2856}"/>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6" name="Footer Placeholder 5">
            <a:extLst>
              <a:ext uri="{FF2B5EF4-FFF2-40B4-BE49-F238E27FC236}">
                <a16:creationId xmlns:a16="http://schemas.microsoft.com/office/drawing/2014/main" id="{C17BF2C5-1597-124C-95DC-ACEA4B5540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1744C-DE1E-8F48-BC3F-F46D0771F369}"/>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74902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D5F4-05E4-9941-8599-1E4896E0D3D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75FCDF-7C75-0140-B091-0B8BAE3C4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DC28DA-68B6-1343-AF4C-49E149E141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C73F04-F8AE-A541-BE47-CDB972A80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8E9D0B-C0CF-1845-A846-37FF1D16B9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19E71B5-4E2B-2A40-AE75-7DC7B31C4BF9}"/>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8" name="Footer Placeholder 7">
            <a:extLst>
              <a:ext uri="{FF2B5EF4-FFF2-40B4-BE49-F238E27FC236}">
                <a16:creationId xmlns:a16="http://schemas.microsoft.com/office/drawing/2014/main" id="{917AF87C-EDFE-0247-B87A-0D82C3522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C14E43-9C12-3940-9479-EC647BE12B51}"/>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32934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D0A2-FCB4-1940-95AB-BF3289C2100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DA98E54-1D94-C247-B504-B244FC4B9AFA}"/>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4" name="Footer Placeholder 3">
            <a:extLst>
              <a:ext uri="{FF2B5EF4-FFF2-40B4-BE49-F238E27FC236}">
                <a16:creationId xmlns:a16="http://schemas.microsoft.com/office/drawing/2014/main" id="{4CF8F341-89B8-DA43-A66F-18E4D4890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4C0A1-8592-EB44-BC44-C9F8875B60DD}"/>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67978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EB18F-3E87-4E47-8895-971BCFD6A6DF}"/>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3" name="Footer Placeholder 2">
            <a:extLst>
              <a:ext uri="{FF2B5EF4-FFF2-40B4-BE49-F238E27FC236}">
                <a16:creationId xmlns:a16="http://schemas.microsoft.com/office/drawing/2014/main" id="{868F0F68-710A-9D4E-9859-A1BB9572B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A1F831-DF6E-3C43-8777-0AD474B3EB17}"/>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26884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A355-3567-CA47-B95E-8CDF73C8A1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05560A-F2E6-9D41-BEC1-CFFD22895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C4C567F-09ED-F34A-A169-2DB00CA53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656931-99D8-6749-8210-41A60A738874}"/>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6" name="Footer Placeholder 5">
            <a:extLst>
              <a:ext uri="{FF2B5EF4-FFF2-40B4-BE49-F238E27FC236}">
                <a16:creationId xmlns:a16="http://schemas.microsoft.com/office/drawing/2014/main" id="{BE534D7E-A7C7-DC47-9FE0-01573C25E0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07E52-23F4-5046-8AD4-B6E5ECF020D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42941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22220-111D-0742-AC7D-B6FCCD732E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BECA77-B53D-8F4B-BDC5-25861FBC2B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F42FD2-AC77-BC4A-936C-90AE1AE39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0BEEA1-A227-3448-8328-E2404490F5F9}"/>
              </a:ext>
            </a:extLst>
          </p:cNvPr>
          <p:cNvSpPr>
            <a:spLocks noGrp="1"/>
          </p:cNvSpPr>
          <p:nvPr>
            <p:ph type="dt" sz="half" idx="10"/>
          </p:nvPr>
        </p:nvSpPr>
        <p:spPr/>
        <p:txBody>
          <a:bodyPr/>
          <a:lstStyle/>
          <a:p>
            <a:fld id="{684BEC3A-2B96-6548-B45C-0C8C07D3EDA3}" type="datetimeFigureOut">
              <a:rPr lang="en-US" smtClean="0"/>
              <a:t>9/30/24</a:t>
            </a:fld>
            <a:endParaRPr lang="en-US"/>
          </a:p>
        </p:txBody>
      </p:sp>
      <p:sp>
        <p:nvSpPr>
          <p:cNvPr id="6" name="Footer Placeholder 5">
            <a:extLst>
              <a:ext uri="{FF2B5EF4-FFF2-40B4-BE49-F238E27FC236}">
                <a16:creationId xmlns:a16="http://schemas.microsoft.com/office/drawing/2014/main" id="{9D0617B1-7335-7340-AAB0-A52A73129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654A2-4024-E148-956C-22FC577EA40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82379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F7304-1672-D746-AE3E-203034A7E8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8E5595-344A-6A49-AF1B-8ED93D3812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88F664-63D0-0A4F-9D36-F07A74242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BEC3A-2B96-6548-B45C-0C8C07D3EDA3}" type="datetimeFigureOut">
              <a:rPr lang="en-US" smtClean="0"/>
              <a:t>9/30/24</a:t>
            </a:fld>
            <a:endParaRPr lang="en-US"/>
          </a:p>
        </p:txBody>
      </p:sp>
      <p:sp>
        <p:nvSpPr>
          <p:cNvPr id="5" name="Footer Placeholder 4">
            <a:extLst>
              <a:ext uri="{FF2B5EF4-FFF2-40B4-BE49-F238E27FC236}">
                <a16:creationId xmlns:a16="http://schemas.microsoft.com/office/drawing/2014/main" id="{ADB2460D-7D09-C142-8738-024A196BC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41DBC6-83B3-E648-94B7-443EA0BDB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BF5F8-4270-E643-B1E9-25C1F97BF96F}" type="slidenum">
              <a:rPr lang="en-US" smtClean="0"/>
              <a:t>‹#›</a:t>
            </a:fld>
            <a:endParaRPr lang="en-US"/>
          </a:p>
        </p:txBody>
      </p:sp>
    </p:spTree>
    <p:extLst>
      <p:ext uri="{BB962C8B-B14F-4D97-AF65-F5344CB8AC3E}">
        <p14:creationId xmlns:p14="http://schemas.microsoft.com/office/powerpoint/2010/main" val="3422659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hyperlink" Target="https://freepngimg.com/png/6122-money-in-hand-png-image-dollars-in-hands"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s://creativecommons.org/licenses/by-sa/3.0/" TargetMode="External"/><Relationship Id="rId9"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improvementservice.org.uk/products-and-services/consultancy-and-support/shaping-places-for-wellbeing-programme/place-and-wellbeing-assessment2/place-and-wellbeing-assessment-our-work-so-far"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microsoft.com/office/2018/10/relationships/comments" Target="../comments/modernComment_101_231B7B75.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events.teams.microsoft.com/event/45b3dc16-1faf-4b82-af60-e7ee8f30ce17@7bbe2037-c3dc-4e87-b17b-6bd2d2271f47"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events.teams.microsoft.com/event/4f3c6bc9-f8ad-4020-a06c-481b73901cc3@7bbe2037-c3dc-4e87-b17b-6bd2d2271f47" TargetMode="External"/><Relationship Id="rId4" Type="http://schemas.openxmlformats.org/officeDocument/2006/relationships/hyperlink" Target="https://events.teams.microsoft.com/event/c0a6c360-a684-40df-9f8e-ec26a01ce9a7@7bbe2037-c3dc-4e87-b17b-6bd2d2271f47"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hyperlink" Target="https://www.linkedin.com/company/103482132/admin/dashboard/" TargetMode="External"/><Relationship Id="rId3" Type="http://schemas.openxmlformats.org/officeDocument/2006/relationships/hyperlink" Target="https://www.improvementservice.org.uk/products-and-services/planning-and-place-based-approaches/shaping-places-for-wellbeing-programme/place-and-wellbeing-outcomes" TargetMode="External"/><Relationship Id="rId7" Type="http://schemas.openxmlformats.org/officeDocument/2006/relationships/hyperlink" Target="https://x.com/IreneBeautyma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x.com/PlaceNetworkSco" TargetMode="External"/><Relationship Id="rId5" Type="http://schemas.openxmlformats.org/officeDocument/2006/relationships/hyperlink" Target="https://x.com/place4wellbeing" TargetMode="External"/><Relationship Id="rId4" Type="http://schemas.openxmlformats.org/officeDocument/2006/relationships/hyperlink" Target="https://www.improvementservice.org.uk/products-and-services/planning-and-place-based-approaches/shaping-places-for-wellbeing-programme" TargetMode="External"/><Relationship Id="rId9" Type="http://schemas.openxmlformats.org/officeDocument/2006/relationships/hyperlink" Target="mailto:placeandwellbeing@improvementservice.org.uk"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5354"/>
            <a:ext cx="12202297" cy="6852646"/>
          </a:xfrm>
          <a:prstGeom prst="rect">
            <a:avLst/>
          </a:prstGeom>
        </p:spPr>
      </p:pic>
      <p:sp>
        <p:nvSpPr>
          <p:cNvPr id="8" name="Title 7">
            <a:extLst>
              <a:ext uri="{FF2B5EF4-FFF2-40B4-BE49-F238E27FC236}">
                <a16:creationId xmlns:a16="http://schemas.microsoft.com/office/drawing/2014/main" id="{06657FF4-DE42-520D-4018-C60819D11D9C}"/>
              </a:ext>
            </a:extLst>
          </p:cNvPr>
          <p:cNvSpPr txBox="1">
            <a:spLocks noGrp="1"/>
          </p:cNvSpPr>
          <p:nvPr>
            <p:ph type="title" idx="4294967295"/>
          </p:nvPr>
        </p:nvSpPr>
        <p:spPr>
          <a:xfrm>
            <a:off x="417485" y="763044"/>
            <a:ext cx="9251211"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a:rPr>
              <a:t>Place, Place-Based Approach</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​es and the Shaping Places for Wellbeing Approach</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rPr>
              <a:t>Masterclass</a:t>
            </a:r>
          </a:p>
        </p:txBody>
      </p:sp>
      <p:sp>
        <p:nvSpPr>
          <p:cNvPr id="10" name="Subtitle 3">
            <a:extLst>
              <a:ext uri="{FF2B5EF4-FFF2-40B4-BE49-F238E27FC236}">
                <a16:creationId xmlns:a16="http://schemas.microsoft.com/office/drawing/2014/main" id="{72E12496-9C5F-B69F-9640-934493EA2C6C}"/>
              </a:ext>
            </a:extLst>
          </p:cNvPr>
          <p:cNvSpPr txBox="1">
            <a:spLocks/>
          </p:cNvSpPr>
          <p:nvPr/>
        </p:nvSpPr>
        <p:spPr>
          <a:xfrm>
            <a:off x="417485" y="3647069"/>
            <a:ext cx="9144000" cy="179102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a:solidFill>
                  <a:schemeClr val="accent5">
                    <a:lumMod val="49000"/>
                  </a:schemeClr>
                </a:solidFill>
              </a:rPr>
              <a:t>Irene Beautyman</a:t>
            </a:r>
            <a:endParaRPr lang="en-US">
              <a:solidFill>
                <a:schemeClr val="accent5">
                  <a:lumMod val="49000"/>
                </a:schemeClr>
              </a:solidFill>
              <a:cs typeface="Calibri"/>
            </a:endParaRPr>
          </a:p>
          <a:p>
            <a:pPr marL="0" indent="0">
              <a:buNone/>
            </a:pPr>
            <a:r>
              <a:rPr lang="en-GB" sz="3600">
                <a:solidFill>
                  <a:schemeClr val="accent5">
                    <a:lumMod val="49000"/>
                  </a:schemeClr>
                </a:solidFill>
              </a:rPr>
              <a:t>Place and Wellbeing Partnership Lead</a:t>
            </a:r>
            <a:endParaRPr lang="en-GB" sz="3600">
              <a:solidFill>
                <a:schemeClr val="accent5">
                  <a:lumMod val="49000"/>
                </a:schemeClr>
              </a:solidFill>
              <a:cs typeface="Calibri" panose="020F0502020204030204"/>
            </a:endParaRPr>
          </a:p>
          <a:p>
            <a:pPr marL="0" indent="0">
              <a:buNone/>
            </a:pPr>
            <a:r>
              <a:rPr lang="en-GB" sz="3600">
                <a:solidFill>
                  <a:schemeClr val="accent5">
                    <a:lumMod val="49000"/>
                  </a:schemeClr>
                </a:solidFill>
              </a:rPr>
              <a:t>Improvement Service &amp; Public Health Scotland</a:t>
            </a:r>
            <a:endParaRPr lang="en-GB" sz="3600">
              <a:solidFill>
                <a:schemeClr val="accent5">
                  <a:lumMod val="49000"/>
                </a:schemeClr>
              </a:solidFill>
              <a:cs typeface="Calibri" panose="020F0502020204030204"/>
            </a:endParaRPr>
          </a:p>
        </p:txBody>
      </p:sp>
    </p:spTree>
    <p:extLst>
      <p:ext uri="{BB962C8B-B14F-4D97-AF65-F5344CB8AC3E}">
        <p14:creationId xmlns:p14="http://schemas.microsoft.com/office/powerpoint/2010/main" val="2864081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4" name="Title 2">
            <a:extLst>
              <a:ext uri="{FF2B5EF4-FFF2-40B4-BE49-F238E27FC236}">
                <a16:creationId xmlns:a16="http://schemas.microsoft.com/office/drawing/2014/main" id="{FB6441AF-E41F-879C-0237-39812623990A}"/>
              </a:ext>
            </a:extLst>
          </p:cNvPr>
          <p:cNvSpPr txBox="1">
            <a:spLocks noGrp="1"/>
          </p:cNvSpPr>
          <p:nvPr>
            <p:ph type="title" idx="4294967295"/>
          </p:nvPr>
        </p:nvSpPr>
        <p:spPr>
          <a:xfrm>
            <a:off x="185156" y="592103"/>
            <a:ext cx="11505375" cy="8241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Delivering a future for Scottish local authorities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schemeClr val="tx1"/>
              </a:solidFill>
              <a:effectLst/>
              <a:uLnTx/>
              <a:uFillTx/>
              <a:latin typeface="Calibri"/>
              <a:ea typeface="+mj-ea"/>
              <a:cs typeface="Calibri Light"/>
            </a:endParaRPr>
          </a:p>
        </p:txBody>
      </p:sp>
      <p:sp>
        <p:nvSpPr>
          <p:cNvPr id="7" name="Title 4">
            <a:extLst>
              <a:ext uri="{FF2B5EF4-FFF2-40B4-BE49-F238E27FC236}">
                <a16:creationId xmlns:a16="http://schemas.microsoft.com/office/drawing/2014/main" id="{4238D0E5-A528-9FED-8411-50EE884646FF}"/>
              </a:ext>
            </a:extLst>
          </p:cNvPr>
          <p:cNvSpPr txBox="1">
            <a:spLocks/>
          </p:cNvSpPr>
          <p:nvPr/>
        </p:nvSpPr>
        <p:spPr>
          <a:xfrm>
            <a:off x="703542" y="1946380"/>
            <a:ext cx="3234766" cy="394715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5">
                    <a:lumMod val="49000"/>
                  </a:schemeClr>
                </a:solidFill>
                <a:latin typeface="+mn-lt"/>
              </a:rPr>
              <a:t>S</a:t>
            </a:r>
            <a:r>
              <a:rPr lang="en-US" sz="3200" b="1" dirty="0">
                <a:solidFill>
                  <a:schemeClr val="accent5">
                    <a:lumMod val="49000"/>
                  </a:schemeClr>
                </a:solidFill>
                <a:latin typeface="+mn-lt"/>
              </a:rPr>
              <a:t>ix</a:t>
            </a:r>
            <a:r>
              <a:rPr lang="en-US" sz="3200" dirty="0">
                <a:solidFill>
                  <a:schemeClr val="accent5">
                    <a:lumMod val="49000"/>
                  </a:schemeClr>
                </a:solidFill>
                <a:latin typeface="+mn-lt"/>
              </a:rPr>
              <a:t> core anchors that underpin the role of the local government sector of the future:</a:t>
            </a:r>
            <a:br>
              <a:rPr lang="en-GB" sz="3200" dirty="0">
                <a:latin typeface="Calibri"/>
              </a:rPr>
            </a:br>
            <a:endParaRPr lang="en-US" dirty="0">
              <a:cs typeface="Calibri Light" panose="020F0302020204030204"/>
            </a:endParaRPr>
          </a:p>
        </p:txBody>
      </p:sp>
      <p:sp>
        <p:nvSpPr>
          <p:cNvPr id="17" name="TextBox 16">
            <a:extLst>
              <a:ext uri="{FF2B5EF4-FFF2-40B4-BE49-F238E27FC236}">
                <a16:creationId xmlns:a16="http://schemas.microsoft.com/office/drawing/2014/main" id="{DF77C150-DEB5-193E-9273-C2ACB9B6EADF}"/>
              </a:ext>
            </a:extLst>
          </p:cNvPr>
          <p:cNvSpPr txBox="1"/>
          <p:nvPr/>
        </p:nvSpPr>
        <p:spPr>
          <a:xfrm>
            <a:off x="4653762" y="1413430"/>
            <a:ext cx="2885030" cy="369332"/>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Unlock community action </a:t>
            </a:r>
            <a:endParaRPr lang="en-US" dirty="0"/>
          </a:p>
        </p:txBody>
      </p:sp>
      <p:sp>
        <p:nvSpPr>
          <p:cNvPr id="20" name="TextBox 19">
            <a:extLst>
              <a:ext uri="{FF2B5EF4-FFF2-40B4-BE49-F238E27FC236}">
                <a16:creationId xmlns:a16="http://schemas.microsoft.com/office/drawing/2014/main" id="{65D19E6B-633B-C833-6859-528E674269BC}"/>
              </a:ext>
            </a:extLst>
          </p:cNvPr>
          <p:cNvSpPr txBox="1"/>
          <p:nvPr/>
        </p:nvSpPr>
        <p:spPr>
          <a:xfrm>
            <a:off x="4666676" y="2020446"/>
            <a:ext cx="2885030" cy="369332"/>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Partnerships and outcomes </a:t>
            </a:r>
          </a:p>
        </p:txBody>
      </p:sp>
      <p:sp>
        <p:nvSpPr>
          <p:cNvPr id="21" name="TextBox 20">
            <a:extLst>
              <a:ext uri="{FF2B5EF4-FFF2-40B4-BE49-F238E27FC236}">
                <a16:creationId xmlns:a16="http://schemas.microsoft.com/office/drawing/2014/main" id="{178C56F0-0400-791F-9668-BD53D4D7A782}"/>
              </a:ext>
            </a:extLst>
          </p:cNvPr>
          <p:cNvSpPr txBox="1"/>
          <p:nvPr/>
        </p:nvSpPr>
        <p:spPr>
          <a:xfrm>
            <a:off x="4653761" y="2653294"/>
            <a:ext cx="2885030" cy="646331"/>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Local and central government relationships </a:t>
            </a:r>
          </a:p>
        </p:txBody>
      </p:sp>
      <p:sp>
        <p:nvSpPr>
          <p:cNvPr id="22" name="TextBox 21">
            <a:extLst>
              <a:ext uri="{FF2B5EF4-FFF2-40B4-BE49-F238E27FC236}">
                <a16:creationId xmlns:a16="http://schemas.microsoft.com/office/drawing/2014/main" id="{14A29989-8342-A0C3-A980-184CE3EE0E67}"/>
              </a:ext>
            </a:extLst>
          </p:cNvPr>
          <p:cNvSpPr txBox="1"/>
          <p:nvPr/>
        </p:nvSpPr>
        <p:spPr>
          <a:xfrm>
            <a:off x="4653760" y="3544445"/>
            <a:ext cx="2885030" cy="369332"/>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Understand people's needs </a:t>
            </a:r>
          </a:p>
        </p:txBody>
      </p:sp>
      <p:sp>
        <p:nvSpPr>
          <p:cNvPr id="23" name="TextBox 22">
            <a:extLst>
              <a:ext uri="{FF2B5EF4-FFF2-40B4-BE49-F238E27FC236}">
                <a16:creationId xmlns:a16="http://schemas.microsoft.com/office/drawing/2014/main" id="{3C07D44D-F458-6AF3-0F32-5F4CDBE5BE3E}"/>
              </a:ext>
            </a:extLst>
          </p:cNvPr>
          <p:cNvSpPr txBox="1"/>
          <p:nvPr/>
        </p:nvSpPr>
        <p:spPr>
          <a:xfrm>
            <a:off x="4653759" y="4190207"/>
            <a:ext cx="2885030" cy="369332"/>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Data informed decisions </a:t>
            </a:r>
          </a:p>
        </p:txBody>
      </p:sp>
      <p:sp>
        <p:nvSpPr>
          <p:cNvPr id="24" name="TextBox 23">
            <a:extLst>
              <a:ext uri="{FF2B5EF4-FFF2-40B4-BE49-F238E27FC236}">
                <a16:creationId xmlns:a16="http://schemas.microsoft.com/office/drawing/2014/main" id="{4DD42081-2CF7-1992-E6F4-A61781646CA0}"/>
              </a:ext>
            </a:extLst>
          </p:cNvPr>
          <p:cNvSpPr txBox="1"/>
          <p:nvPr/>
        </p:nvSpPr>
        <p:spPr>
          <a:xfrm>
            <a:off x="4653758" y="4784308"/>
            <a:ext cx="2885030" cy="646331"/>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Intensive support on inequalities </a:t>
            </a:r>
          </a:p>
        </p:txBody>
      </p:sp>
      <p:pic>
        <p:nvPicPr>
          <p:cNvPr id="16" name="Picture 2" descr="Cover of ‘Delivering a future for Scottish local authorities: the challenges they face, the questions that need asking and a model for the future">
            <a:extLst>
              <a:ext uri="{FF2B5EF4-FFF2-40B4-BE49-F238E27FC236}">
                <a16:creationId xmlns:a16="http://schemas.microsoft.com/office/drawing/2014/main" id="{48E9AB4C-F539-6B5C-133A-91755A491DE0}"/>
              </a:ext>
            </a:extLst>
          </p:cNvPr>
          <p:cNvPicPr>
            <a:picLocks noChangeAspect="1"/>
          </p:cNvPicPr>
          <p:nvPr/>
        </p:nvPicPr>
        <p:blipFill>
          <a:blip r:embed="rId3"/>
          <a:srcRect t="2486" r="82" b="276"/>
          <a:stretch/>
        </p:blipFill>
        <p:spPr>
          <a:xfrm>
            <a:off x="8158642" y="1417433"/>
            <a:ext cx="3869077" cy="4539927"/>
          </a:xfrm>
          <a:prstGeom prst="rect">
            <a:avLst/>
          </a:prstGeom>
        </p:spPr>
      </p:pic>
    </p:spTree>
    <p:extLst>
      <p:ext uri="{BB962C8B-B14F-4D97-AF65-F5344CB8AC3E}">
        <p14:creationId xmlns:p14="http://schemas.microsoft.com/office/powerpoint/2010/main" val="2901980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sp>
        <p:nvSpPr>
          <p:cNvPr id="7" name="Title 6">
            <a:extLst>
              <a:ext uri="{FF2B5EF4-FFF2-40B4-BE49-F238E27FC236}">
                <a16:creationId xmlns:a16="http://schemas.microsoft.com/office/drawing/2014/main" id="{EFE54EFF-2333-E533-7F9D-FBBE23973952}"/>
              </a:ext>
            </a:extLst>
          </p:cNvPr>
          <p:cNvSpPr txBox="1">
            <a:spLocks noGrp="1"/>
          </p:cNvSpPr>
          <p:nvPr>
            <p:ph type="title" idx="4294967295"/>
          </p:nvPr>
        </p:nvSpPr>
        <p:spPr>
          <a:xfrm>
            <a:off x="518630" y="507768"/>
            <a:ext cx="10685963" cy="37856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49000"/>
                  </a:schemeClr>
                </a:solidFill>
                <a:effectLst/>
                <a:uLnTx/>
                <a:uFillTx/>
                <a:latin typeface="+mn-lt"/>
                <a:ea typeface="+mn-ea"/>
                <a:cs typeface="Calibri"/>
              </a:rPr>
              <a:t>National Planning Framework 4 NEW</a:t>
            </a:r>
            <a:r>
              <a:rPr kumimoji="0" lang="en-US" sz="2400" b="1" i="0" u="none" strike="noStrike" kern="1200" cap="none" spc="0" normalizeH="0" baseline="0" noProof="0" dirty="0">
                <a:ln>
                  <a:noFill/>
                </a:ln>
                <a:solidFill>
                  <a:schemeClr val="accent5">
                    <a:lumMod val="49000"/>
                  </a:schemeClr>
                </a:solidFill>
                <a:effectLst/>
                <a:uLnTx/>
                <a:uFillTx/>
                <a:latin typeface="+mn-lt"/>
                <a:ea typeface="+mn-ea"/>
                <a:cs typeface="Calibri"/>
              </a:rPr>
              <a:t> outcomes are</a:t>
            </a:r>
            <a:r>
              <a:rPr kumimoji="0" lang="en-US" sz="2400" b="0" i="0" u="none" strike="noStrike" kern="1200" cap="none" spc="0" normalizeH="0" baseline="0" noProof="0" dirty="0">
                <a:ln>
                  <a:noFill/>
                </a:ln>
                <a:solidFill>
                  <a:schemeClr val="accent5">
                    <a:lumMod val="49000"/>
                  </a:schemeClr>
                </a:solidFill>
                <a:effectLst/>
                <a:uLnTx/>
                <a:uFillTx/>
                <a:latin typeface="+mn-lt"/>
                <a:ea typeface="+mn-ea"/>
                <a:cs typeface="Calibri"/>
              </a:rPr>
              <a:t>  </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schemeClr val="accent5">
                    <a:lumMod val="49000"/>
                  </a:schemeClr>
                </a:solidFill>
                <a:effectLst/>
                <a:uLnTx/>
                <a:uFillTx/>
                <a:latin typeface="+mn-lt"/>
                <a:ea typeface="+mn-ea"/>
                <a:cs typeface="Calibri"/>
              </a:rPr>
              <a:t>Meeting the housing needs of people living in Scotland including, in particular, the housing needs for older people and disabled people,</a:t>
            </a:r>
            <a:endParaRPr kumimoji="0" lang="en-US" sz="2400" b="0" i="0" u="none" strike="noStrike" kern="1200" cap="none" spc="0" normalizeH="0" baseline="0" noProof="0" dirty="0">
              <a:ln>
                <a:noFill/>
              </a:ln>
              <a:solidFill>
                <a:schemeClr val="accent5">
                  <a:lumMod val="49000"/>
                </a:schemeClr>
              </a:solidFill>
              <a:effectLst/>
              <a:uLnTx/>
              <a:uFillTx/>
              <a:latin typeface="+mn-lt"/>
              <a:ea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srgbClr val="C00000"/>
                </a:solidFill>
                <a:effectLst/>
                <a:uLnTx/>
                <a:uFillTx/>
                <a:latin typeface="+mn-lt"/>
                <a:ea typeface="+mn-ea"/>
                <a:cs typeface="Calibri"/>
              </a:rPr>
              <a:t>Improving the health and wellbeing of people living in Scotland</a:t>
            </a:r>
            <a:r>
              <a:rPr kumimoji="0" lang="en-US" sz="2400" b="0" i="0" u="none" strike="noStrike" kern="1200" cap="none" spc="0" normalizeH="0" baseline="0" noProof="0" dirty="0">
                <a:ln>
                  <a:noFill/>
                </a:ln>
                <a:solidFill>
                  <a:schemeClr val="accent5">
                    <a:lumMod val="49000"/>
                  </a:schemeClr>
                </a:solidFill>
                <a:effectLst/>
                <a:uLnTx/>
                <a:uFillTx/>
                <a:latin typeface="+mn-lt"/>
                <a:ea typeface="+mn-ea"/>
                <a:cs typeface="Calibri"/>
              </a:rPr>
              <a:t>,</a:t>
            </a:r>
            <a:endParaRPr kumimoji="0" lang="en-US" sz="2400" b="0" i="0" u="none" strike="noStrike" kern="1200" cap="none" spc="0" normalizeH="0" baseline="0" noProof="0" dirty="0">
              <a:ln>
                <a:noFill/>
              </a:ln>
              <a:solidFill>
                <a:schemeClr val="accent5">
                  <a:lumMod val="49000"/>
                </a:schemeClr>
              </a:solidFill>
              <a:effectLst/>
              <a:uLnTx/>
              <a:uFillTx/>
              <a:latin typeface="+mn-lt"/>
              <a:ea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schemeClr val="accent5">
                    <a:lumMod val="49000"/>
                  </a:schemeClr>
                </a:solidFill>
                <a:effectLst/>
                <a:uLnTx/>
                <a:uFillTx/>
                <a:latin typeface="+mn-lt"/>
                <a:ea typeface="+mn-ea"/>
                <a:cs typeface="Calibri"/>
              </a:rPr>
              <a:t>Increasing the population of rural areas of Scotland,</a:t>
            </a:r>
            <a:endParaRPr kumimoji="0" lang="en-US" sz="2400" b="0" i="0" u="none" strike="noStrike" kern="1200" cap="none" spc="0" normalizeH="0" baseline="0" noProof="0" dirty="0">
              <a:ln>
                <a:noFill/>
              </a:ln>
              <a:solidFill>
                <a:schemeClr val="accent5">
                  <a:lumMod val="49000"/>
                </a:schemeClr>
              </a:solidFill>
              <a:effectLst/>
              <a:uLnTx/>
              <a:uFillTx/>
              <a:latin typeface="+mn-lt"/>
              <a:ea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srgbClr val="C00000"/>
                </a:solidFill>
                <a:effectLst/>
                <a:uLnTx/>
                <a:uFillTx/>
                <a:latin typeface="+mn-lt"/>
                <a:ea typeface="+mn-ea"/>
                <a:cs typeface="Calibri"/>
              </a:rPr>
              <a:t>Improving equality</a:t>
            </a:r>
            <a:r>
              <a:rPr kumimoji="0" lang="en-US" sz="2400" b="0" i="0" u="none" strike="noStrike" kern="1200" cap="none" spc="0" normalizeH="0" baseline="0" noProof="0" dirty="0">
                <a:ln>
                  <a:noFill/>
                </a:ln>
                <a:solidFill>
                  <a:schemeClr val="accent5">
                    <a:lumMod val="49000"/>
                  </a:schemeClr>
                </a:solidFill>
                <a:effectLst/>
                <a:uLnTx/>
                <a:uFillTx/>
                <a:latin typeface="+mn-lt"/>
                <a:ea typeface="+mn-ea"/>
                <a:cs typeface="Calibri"/>
              </a:rPr>
              <a:t> and eliminating discrimination,</a:t>
            </a:r>
            <a:endParaRPr kumimoji="0" lang="en-US" sz="2400" b="0" i="0" u="none" strike="noStrike" kern="1200" cap="none" spc="0" normalizeH="0" baseline="0" noProof="0" dirty="0">
              <a:ln>
                <a:noFill/>
              </a:ln>
              <a:solidFill>
                <a:schemeClr val="accent5">
                  <a:lumMod val="49000"/>
                </a:schemeClr>
              </a:solidFill>
              <a:effectLst/>
              <a:uLnTx/>
              <a:uFillTx/>
              <a:latin typeface="+mn-lt"/>
              <a:ea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schemeClr val="accent5">
                    <a:lumMod val="49000"/>
                  </a:schemeClr>
                </a:solidFill>
                <a:effectLst/>
                <a:uLnTx/>
                <a:uFillTx/>
                <a:latin typeface="+mn-lt"/>
                <a:ea typeface="+mn-ea"/>
                <a:cs typeface="Calibri"/>
              </a:rPr>
              <a:t>Meeting any targets relating to the </a:t>
            </a:r>
            <a:r>
              <a:rPr kumimoji="0" lang="en-US" sz="2400" b="0" i="0" u="none" strike="noStrike" kern="1200" cap="none" spc="0" normalizeH="0" baseline="0" noProof="0" dirty="0">
                <a:ln>
                  <a:noFill/>
                </a:ln>
                <a:solidFill>
                  <a:srgbClr val="C00000"/>
                </a:solidFill>
                <a:effectLst/>
                <a:uLnTx/>
                <a:uFillTx/>
                <a:latin typeface="+mn-lt"/>
                <a:ea typeface="+mn-ea"/>
                <a:cs typeface="Calibri"/>
              </a:rPr>
              <a:t>reduction of emissions of greenhouse gases</a:t>
            </a:r>
            <a:r>
              <a:rPr kumimoji="0" lang="en-US" sz="2400" b="0" i="0" u="none" strike="noStrike" kern="1200" cap="none" spc="0" normalizeH="0" baseline="0" noProof="0" dirty="0">
                <a:ln>
                  <a:noFill/>
                </a:ln>
                <a:solidFill>
                  <a:schemeClr val="accent5">
                    <a:lumMod val="49000"/>
                  </a:schemeClr>
                </a:solidFill>
                <a:effectLst/>
                <a:uLnTx/>
                <a:uFillTx/>
                <a:latin typeface="+mn-lt"/>
                <a:ea typeface="+mn-ea"/>
                <a:cs typeface="Calibri"/>
              </a:rPr>
              <a:t>, within the meaning of the Climate Change (Scotland) Act 2009, contained in or set by virtue of that Act, and</a:t>
            </a:r>
            <a:endParaRPr kumimoji="0" lang="en-US" sz="2400" b="0" i="0" u="none" strike="noStrike" kern="1200" cap="none" spc="0" normalizeH="0" baseline="0" noProof="0" dirty="0">
              <a:ln>
                <a:noFill/>
              </a:ln>
              <a:solidFill>
                <a:schemeClr val="accent5">
                  <a:lumMod val="49000"/>
                </a:schemeClr>
              </a:solidFill>
              <a:effectLst/>
              <a:uLnTx/>
              <a:uFillTx/>
              <a:latin typeface="+mn-lt"/>
              <a:ea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schemeClr val="accent5">
                    <a:lumMod val="49000"/>
                  </a:schemeClr>
                </a:solidFill>
                <a:effectLst/>
                <a:uLnTx/>
                <a:uFillTx/>
                <a:latin typeface="+mn-lt"/>
                <a:ea typeface="+mn-ea"/>
                <a:cs typeface="Calibri"/>
              </a:rPr>
              <a:t>Securing positive effects for biodiversity</a:t>
            </a:r>
            <a:endParaRPr kumimoji="0" lang="en-US" sz="2400" b="0" i="0" u="none" strike="noStrike" kern="1200" cap="none" spc="0" normalizeH="0" baseline="0" noProof="0" dirty="0">
              <a:ln>
                <a:noFill/>
              </a:ln>
              <a:solidFill>
                <a:schemeClr val="accent5">
                  <a:lumMod val="49000"/>
                </a:schemeClr>
              </a:solidFill>
              <a:effectLst/>
              <a:uLnTx/>
              <a:uFillTx/>
              <a:latin typeface="+mn-lt"/>
              <a:ea typeface="Calibri"/>
              <a:cs typeface="Calibri"/>
            </a:endParaRPr>
          </a:p>
        </p:txBody>
      </p:sp>
      <p:pic>
        <p:nvPicPr>
          <p:cNvPr id="10" name="Picture 9">
            <a:extLst>
              <a:ext uri="{FF2B5EF4-FFF2-40B4-BE49-F238E27FC236}">
                <a16:creationId xmlns:a16="http://schemas.microsoft.com/office/drawing/2014/main" id="{0FFE1398-F142-B92E-55A5-A299788BF7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1566" y="4540818"/>
            <a:ext cx="1062685" cy="1065299"/>
          </a:xfrm>
          <a:prstGeom prst="rect">
            <a:avLst/>
          </a:prstGeom>
        </p:spPr>
      </p:pic>
      <p:pic>
        <p:nvPicPr>
          <p:cNvPr id="3" name="Picture 2">
            <a:extLst>
              <a:ext uri="{FF2B5EF4-FFF2-40B4-BE49-F238E27FC236}">
                <a16:creationId xmlns:a16="http://schemas.microsoft.com/office/drawing/2014/main" id="{65625832-BE65-8EFD-5186-968CC308DA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27984" y="4296763"/>
            <a:ext cx="1098790" cy="1398737"/>
          </a:xfrm>
          <a:prstGeom prst="rect">
            <a:avLst/>
          </a:prstGeom>
        </p:spPr>
      </p:pic>
      <p:pic>
        <p:nvPicPr>
          <p:cNvPr id="6" name="Picture 5">
            <a:extLst>
              <a:ext uri="{FF2B5EF4-FFF2-40B4-BE49-F238E27FC236}">
                <a16:creationId xmlns:a16="http://schemas.microsoft.com/office/drawing/2014/main" id="{C1CAFC3B-2F13-8507-D833-05E6668714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89352" y="4458509"/>
            <a:ext cx="1309599" cy="1218843"/>
          </a:xfrm>
          <a:prstGeom prst="rect">
            <a:avLst/>
          </a:prstGeom>
        </p:spPr>
      </p:pic>
      <p:pic>
        <p:nvPicPr>
          <p:cNvPr id="9" name="Picture 8">
            <a:extLst>
              <a:ext uri="{FF2B5EF4-FFF2-40B4-BE49-F238E27FC236}">
                <a16:creationId xmlns:a16="http://schemas.microsoft.com/office/drawing/2014/main" id="{83D82D3B-F308-730B-9662-11A437BE7D7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08382" y="4453836"/>
            <a:ext cx="1613500" cy="1123950"/>
          </a:xfrm>
          <a:prstGeom prst="rect">
            <a:avLst/>
          </a:prstGeom>
        </p:spPr>
      </p:pic>
      <p:pic>
        <p:nvPicPr>
          <p:cNvPr id="13" name="Picture 12">
            <a:extLst>
              <a:ext uri="{FF2B5EF4-FFF2-40B4-BE49-F238E27FC236}">
                <a16:creationId xmlns:a16="http://schemas.microsoft.com/office/drawing/2014/main" id="{96185E62-E743-87DD-BD13-53511788F7F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224178" y="4483578"/>
            <a:ext cx="1115684" cy="1168880"/>
          </a:xfrm>
          <a:prstGeom prst="rect">
            <a:avLst/>
          </a:prstGeom>
        </p:spPr>
      </p:pic>
      <p:pic>
        <p:nvPicPr>
          <p:cNvPr id="14" name="Picture 13">
            <a:extLst>
              <a:ext uri="{FF2B5EF4-FFF2-40B4-BE49-F238E27FC236}">
                <a16:creationId xmlns:a16="http://schemas.microsoft.com/office/drawing/2014/main" id="{E392FA92-B3CB-D568-2972-D86DB819EBC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073317" y="4162695"/>
            <a:ext cx="1131858" cy="1422460"/>
          </a:xfrm>
          <a:prstGeom prst="rect">
            <a:avLst/>
          </a:prstGeom>
        </p:spPr>
      </p:pic>
    </p:spTree>
    <p:extLst>
      <p:ext uri="{BB962C8B-B14F-4D97-AF65-F5344CB8AC3E}">
        <p14:creationId xmlns:p14="http://schemas.microsoft.com/office/powerpoint/2010/main" val="2034201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pic>
        <p:nvPicPr>
          <p:cNvPr id="5" name="Picture 4">
            <a:extLst>
              <a:ext uri="{FF2B5EF4-FFF2-40B4-BE49-F238E27FC236}">
                <a16:creationId xmlns:a16="http://schemas.microsoft.com/office/drawing/2014/main" id="{B03F95CE-8849-4246-2DFD-CED9AB419A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2996" y="1353198"/>
            <a:ext cx="5027881" cy="34078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itle 5">
            <a:extLst>
              <a:ext uri="{FF2B5EF4-FFF2-40B4-BE49-F238E27FC236}">
                <a16:creationId xmlns:a16="http://schemas.microsoft.com/office/drawing/2014/main" id="{12A699D4-3718-0BD9-89CE-72CED0C565DB}"/>
              </a:ext>
            </a:extLst>
          </p:cNvPr>
          <p:cNvSpPr txBox="1">
            <a:spLocks noGrp="1"/>
          </p:cNvSpPr>
          <p:nvPr>
            <p:ph type="title" idx="4294967295"/>
          </p:nvPr>
        </p:nvSpPr>
        <p:spPr>
          <a:xfrm>
            <a:off x="6092354" y="1064936"/>
            <a:ext cx="5460258" cy="40010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accent5">
                    <a:lumMod val="49000"/>
                  </a:schemeClr>
                </a:solidFill>
                <a:effectLst/>
                <a:uLnTx/>
                <a:uFillTx/>
                <a:latin typeface="Calibri"/>
                <a:ea typeface="+mn-ea"/>
                <a:cs typeface="Times New Roman"/>
              </a:rPr>
              <a:t>The purpose of the planning system is to manage the development and use of land in the long-term public interest</a:t>
            </a:r>
            <a:r>
              <a:rPr kumimoji="0" lang="en-GB" sz="4000" b="0" i="0" u="none" strike="noStrike" kern="1200" cap="none" spc="0" normalizeH="0" baseline="0" noProof="0" dirty="0">
                <a:ln>
                  <a:noFill/>
                </a:ln>
                <a:solidFill>
                  <a:schemeClr val="accent1">
                    <a:lumMod val="49000"/>
                  </a:schemeClr>
                </a:solidFill>
                <a:effectLst/>
                <a:uLnTx/>
                <a:uFillTx/>
                <a:latin typeface="Calibri"/>
                <a:ea typeface="+mn-ea"/>
                <a:cs typeface="Times New Roman"/>
              </a:rPr>
              <a:t> </a:t>
            </a:r>
            <a:endParaRPr kumimoji="0" lang="en-US" sz="4000" b="0" i="0" u="none" strike="noStrike" kern="1200" cap="none" spc="0" normalizeH="0" baseline="0" noProof="0" dirty="0">
              <a:ln>
                <a:noFill/>
              </a:ln>
              <a:solidFill>
                <a:schemeClr val="accent1">
                  <a:lumMod val="49000"/>
                </a:schemeClr>
              </a:solidFill>
              <a:effectLst/>
              <a:uLnTx/>
              <a:uFillTx/>
              <a:latin typeface="Calibri"/>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1156029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sp>
        <p:nvSpPr>
          <p:cNvPr id="4" name="Title 3">
            <a:extLst>
              <a:ext uri="{FF2B5EF4-FFF2-40B4-BE49-F238E27FC236}">
                <a16:creationId xmlns:a16="http://schemas.microsoft.com/office/drawing/2014/main" id="{00907FA0-1806-3AE5-C22E-24E663D65D93}"/>
              </a:ext>
            </a:extLst>
          </p:cNvPr>
          <p:cNvSpPr txBox="1">
            <a:spLocks noGrp="1"/>
          </p:cNvSpPr>
          <p:nvPr>
            <p:ph type="title" idx="4294967295"/>
          </p:nvPr>
        </p:nvSpPr>
        <p:spPr>
          <a:xfrm>
            <a:off x="717515" y="1668982"/>
            <a:ext cx="3658053" cy="33487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chemeClr val="tx2"/>
                </a:solidFill>
                <a:effectLst/>
                <a:uLnTx/>
                <a:uFillTx/>
                <a:latin typeface="+mj-lt"/>
                <a:ea typeface="+mj-ea"/>
                <a:cs typeface="+mj-cs"/>
              </a:rPr>
              <a:t>Why take a place-based approach?</a:t>
            </a:r>
          </a:p>
        </p:txBody>
      </p:sp>
      <p:pic>
        <p:nvPicPr>
          <p:cNvPr id="8" name="Picture 7" descr="News story from East Ayrshire Council website headlined ‘Early intervention and prevention is key to future of East Ayrshire’.">
            <a:extLst>
              <a:ext uri="{FF2B5EF4-FFF2-40B4-BE49-F238E27FC236}">
                <a16:creationId xmlns:a16="http://schemas.microsoft.com/office/drawing/2014/main" id="{15E5F023-7047-EEFD-438B-553F633B95CB}"/>
              </a:ext>
            </a:extLst>
          </p:cNvPr>
          <p:cNvPicPr>
            <a:picLocks noChangeAspect="1"/>
          </p:cNvPicPr>
          <p:nvPr/>
        </p:nvPicPr>
        <p:blipFill>
          <a:blip r:embed="rId3">
            <a:extLst>
              <a:ext uri="{28A0092B-C50C-407E-A947-70E740481C1C}">
                <a14:useLocalDpi xmlns:a14="http://schemas.microsoft.com/office/drawing/2010/main" val="0"/>
              </a:ext>
            </a:extLst>
          </a:blip>
          <a:srcRect l="38057" t="6545" b="44064"/>
          <a:stretch/>
        </p:blipFill>
        <p:spPr>
          <a:xfrm>
            <a:off x="6260486" y="160907"/>
            <a:ext cx="5763975" cy="6589179"/>
          </a:xfrm>
          <a:prstGeom prst="rect">
            <a:avLst/>
          </a:prstGeom>
          <a:ln w="9525">
            <a:noFill/>
          </a:ln>
        </p:spPr>
      </p:pic>
    </p:spTree>
    <p:extLst>
      <p:ext uri="{BB962C8B-B14F-4D97-AF65-F5344CB8AC3E}">
        <p14:creationId xmlns:p14="http://schemas.microsoft.com/office/powerpoint/2010/main" val="262362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sp>
        <p:nvSpPr>
          <p:cNvPr id="4" name="Title 3">
            <a:extLst>
              <a:ext uri="{FF2B5EF4-FFF2-40B4-BE49-F238E27FC236}">
                <a16:creationId xmlns:a16="http://schemas.microsoft.com/office/drawing/2014/main" id="{00907FA0-1806-3AE5-C22E-24E663D65D93}"/>
              </a:ext>
            </a:extLst>
          </p:cNvPr>
          <p:cNvSpPr txBox="1">
            <a:spLocks noGrp="1"/>
          </p:cNvSpPr>
          <p:nvPr>
            <p:ph type="title" idx="4294967295"/>
          </p:nvPr>
        </p:nvSpPr>
        <p:spPr>
          <a:xfrm>
            <a:off x="717515" y="1668982"/>
            <a:ext cx="3658053" cy="33487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chemeClr val="tx2"/>
                </a:solidFill>
                <a:effectLst/>
                <a:uLnTx/>
                <a:uFillTx/>
                <a:latin typeface="+mj-lt"/>
                <a:ea typeface="+mj-ea"/>
                <a:cs typeface="+mj-cs"/>
              </a:rPr>
              <a:t>Why take a place-based approach?</a:t>
            </a:r>
            <a:endParaRPr kumimoji="0" lang="en-GB" sz="54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5400" b="1" i="0" u="none" strike="noStrike" kern="1200" cap="none" spc="0" normalizeH="0" baseline="0" noProof="0" dirty="0">
                <a:ln>
                  <a:noFill/>
                </a:ln>
                <a:solidFill>
                  <a:srgbClr val="C00000"/>
                </a:solidFill>
                <a:effectLst/>
                <a:uLnTx/>
                <a:uFillTx/>
                <a:latin typeface="+mj-lt"/>
                <a:ea typeface="+mj-ea"/>
                <a:cs typeface="+mj-cs"/>
              </a:rPr>
              <a:t>Prevention</a:t>
            </a:r>
            <a:endParaRPr kumimoji="0" lang="en-US" sz="5400" b="1" i="0" u="none" strike="noStrike" kern="1200" cap="none" spc="0" normalizeH="0" baseline="0" noProof="0" dirty="0">
              <a:ln>
                <a:noFill/>
              </a:ln>
              <a:solidFill>
                <a:srgbClr val="C00000"/>
              </a:solidFill>
              <a:effectLst/>
              <a:uLnTx/>
              <a:uFillTx/>
              <a:latin typeface="+mj-lt"/>
              <a:ea typeface="+mj-ea"/>
              <a:cs typeface="+mj-cs"/>
            </a:endParaRPr>
          </a:p>
        </p:txBody>
      </p:sp>
      <p:sp>
        <p:nvSpPr>
          <p:cNvPr id="5" name="TextBox 4">
            <a:extLst>
              <a:ext uri="{FF2B5EF4-FFF2-40B4-BE49-F238E27FC236}">
                <a16:creationId xmlns:a16="http://schemas.microsoft.com/office/drawing/2014/main" id="{9E996BC1-FFE3-5D76-C9D2-FBE79866F0E9}"/>
              </a:ext>
            </a:extLst>
          </p:cNvPr>
          <p:cNvSpPr txBox="1"/>
          <p:nvPr/>
        </p:nvSpPr>
        <p:spPr>
          <a:xfrm>
            <a:off x="5987054" y="1279969"/>
            <a:ext cx="6094754" cy="1077218"/>
          </a:xfrm>
          <a:prstGeom prst="rect">
            <a:avLst/>
          </a:prstGeom>
          <a:noFill/>
        </p:spPr>
        <p:txBody>
          <a:bodyPr wrap="square">
            <a:spAutoFit/>
          </a:bodyPr>
          <a:lstStyle/>
          <a:p>
            <a:r>
              <a:rPr lang="en-GB" sz="3200" b="1" i="0" u="none" strike="noStrike">
                <a:solidFill>
                  <a:schemeClr val="accent1">
                    <a:lumMod val="75000"/>
                  </a:schemeClr>
                </a:solidFill>
                <a:effectLst/>
                <a:latin typeface="Arial" panose="020B0604020202020204" pitchFamily="34" charset="0"/>
              </a:rPr>
              <a:t>Leader of the Council, Councillor Douglas Reid</a:t>
            </a:r>
            <a:endParaRPr lang="en-US" sz="3200" b="1">
              <a:solidFill>
                <a:schemeClr val="accent1">
                  <a:lumMod val="75000"/>
                </a:schemeClr>
              </a:solidFill>
            </a:endParaRPr>
          </a:p>
        </p:txBody>
      </p:sp>
      <p:sp>
        <p:nvSpPr>
          <p:cNvPr id="7" name="TextBox 6">
            <a:extLst>
              <a:ext uri="{FF2B5EF4-FFF2-40B4-BE49-F238E27FC236}">
                <a16:creationId xmlns:a16="http://schemas.microsoft.com/office/drawing/2014/main" id="{481CA35D-C437-AB3A-558C-A25BD5C0FF9B}"/>
              </a:ext>
            </a:extLst>
          </p:cNvPr>
          <p:cNvSpPr txBox="1"/>
          <p:nvPr/>
        </p:nvSpPr>
        <p:spPr>
          <a:xfrm>
            <a:off x="5987054" y="2604699"/>
            <a:ext cx="6094754" cy="3108543"/>
          </a:xfrm>
          <a:prstGeom prst="rect">
            <a:avLst/>
          </a:prstGeom>
          <a:noFill/>
        </p:spPr>
        <p:txBody>
          <a:bodyPr wrap="square">
            <a:spAutoFit/>
          </a:bodyPr>
          <a:lstStyle/>
          <a:p>
            <a:r>
              <a:rPr lang="en-GB" sz="2800" b="0" i="1" u="none" strike="noStrike">
                <a:solidFill>
                  <a:srgbClr val="565656"/>
                </a:solidFill>
                <a:effectLst/>
                <a:latin typeface="Arial" panose="020B0604020202020204" pitchFamily="34" charset="0"/>
              </a:rPr>
              <a:t>“thinking differently about public services to help reduce demand and tackle the significant challenges we face, which includes our ageing population and increasing demand for services at a time of reduced funding and budget cuts.” </a:t>
            </a:r>
            <a:endParaRPr lang="en-US" sz="2800" i="1"/>
          </a:p>
        </p:txBody>
      </p:sp>
    </p:spTree>
    <p:extLst>
      <p:ext uri="{BB962C8B-B14F-4D97-AF65-F5344CB8AC3E}">
        <p14:creationId xmlns:p14="http://schemas.microsoft.com/office/powerpoint/2010/main" val="423130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sp>
        <p:nvSpPr>
          <p:cNvPr id="3" name="Title 2">
            <a:extLst>
              <a:ext uri="{FF2B5EF4-FFF2-40B4-BE49-F238E27FC236}">
                <a16:creationId xmlns:a16="http://schemas.microsoft.com/office/drawing/2014/main" id="{23039DF1-FE2D-B45B-7941-48322AE2D592}"/>
              </a:ext>
            </a:extLst>
          </p:cNvPr>
          <p:cNvSpPr txBox="1">
            <a:spLocks noGrp="1"/>
          </p:cNvSpPr>
          <p:nvPr>
            <p:ph type="title" idx="4294967295"/>
          </p:nvPr>
        </p:nvSpPr>
        <p:spPr>
          <a:xfrm>
            <a:off x="-769" y="3840"/>
            <a:ext cx="12602957"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49000"/>
                  </a:schemeClr>
                </a:solidFill>
                <a:effectLst/>
                <a:uLnTx/>
                <a:uFillTx/>
                <a:latin typeface="Calibri"/>
                <a:ea typeface="Calibri"/>
                <a:cs typeface="Calibri"/>
              </a:rPr>
              <a:t>New Primary School Location </a:t>
            </a:r>
            <a:br>
              <a:rPr kumimoji="0" lang="en-US" sz="3200" b="1" i="0" u="none" strike="noStrike" kern="1200" cap="none" spc="0" normalizeH="0" baseline="0" noProof="0" dirty="0">
                <a:ln>
                  <a:noFill/>
                </a:ln>
                <a:solidFill>
                  <a:schemeClr val="accent5">
                    <a:lumMod val="49000"/>
                  </a:schemeClr>
                </a:solidFill>
                <a:effectLst/>
                <a:uLnTx/>
                <a:uFillTx/>
                <a:latin typeface="Calibri"/>
                <a:ea typeface="Calibri"/>
                <a:cs typeface="Calibri"/>
              </a:rPr>
            </a:br>
            <a:r>
              <a:rPr kumimoji="0" lang="en-US" sz="2800" b="0" i="0" u="none" strike="noStrike" kern="1200" cap="none" spc="0" normalizeH="0" baseline="0" noProof="0" dirty="0">
                <a:ln>
                  <a:noFill/>
                </a:ln>
                <a:solidFill>
                  <a:schemeClr val="accent5">
                    <a:lumMod val="49000"/>
                  </a:schemeClr>
                </a:solidFill>
                <a:effectLst/>
                <a:uLnTx/>
                <a:uFillTx/>
                <a:latin typeface="Calibri"/>
                <a:ea typeface="Calibri"/>
                <a:cs typeface="Calibri"/>
              </a:rPr>
              <a:t>H</a:t>
            </a:r>
            <a:r>
              <a:rPr kumimoji="0" lang="en-US" sz="2800" b="0" i="0" u="none" strike="noStrike" kern="1200" cap="none" spc="0" normalizeH="0" baseline="0" noProof="0" dirty="0">
                <a:ln>
                  <a:noFill/>
                </a:ln>
                <a:solidFill>
                  <a:schemeClr val="accent5">
                    <a:lumMod val="49000"/>
                  </a:schemeClr>
                </a:solidFill>
                <a:effectLst/>
                <a:uLnTx/>
                <a:uFillTx/>
                <a:latin typeface="Calibri"/>
                <a:ea typeface="Roboto"/>
                <a:cs typeface="Roboto"/>
              </a:rPr>
              <a:t>ow do the decisions made about the places we live and work bring benefits for health and wellbeing, for the climate, and for reducing inequalities?</a:t>
            </a:r>
            <a:r>
              <a:rPr kumimoji="0" lang="en-US" sz="2800" b="1" i="0" u="none" strike="noStrike" kern="1200" cap="none" spc="0" normalizeH="0" baseline="0" noProof="0" dirty="0">
                <a:ln>
                  <a:noFill/>
                </a:ln>
                <a:solidFill>
                  <a:schemeClr val="accent5">
                    <a:lumMod val="49000"/>
                  </a:schemeClr>
                </a:solidFill>
                <a:effectLst/>
                <a:uLnTx/>
                <a:uFillTx/>
                <a:latin typeface="Calibri"/>
                <a:ea typeface="Roboto"/>
                <a:cs typeface="Roboto"/>
              </a:rPr>
              <a:t> </a:t>
            </a:r>
            <a:endParaRPr kumimoji="0" lang="en-US" sz="2800" b="1" i="0" u="none" strike="noStrike" kern="1200" cap="none" spc="0" normalizeH="0" baseline="0" noProof="0" dirty="0">
              <a:ln>
                <a:noFill/>
              </a:ln>
              <a:solidFill>
                <a:schemeClr val="accent5">
                  <a:lumMod val="49000"/>
                </a:schemeClr>
              </a:solidFill>
              <a:effectLst/>
              <a:uLnTx/>
              <a:uFillTx/>
              <a:latin typeface="Calibri"/>
              <a:ea typeface="Calibri"/>
              <a:cs typeface="Calibri"/>
            </a:endParaRPr>
          </a:p>
        </p:txBody>
      </p:sp>
      <p:pic>
        <p:nvPicPr>
          <p:cNvPr id="4" name="Picture 3" descr="Illustrations shows how the decision to locate a primary school can have a big impact on a place.  If a school is close to the homes where the children live it can reduce the need for people to drive their children to school, if the school is situated close to shops it can support people walking to drop their children off and then walking to the shops and then home.  Depending on the location of a school it can also enable people (parents/grandparents/carers) to walk their child to school and then walk or take the bus to work, rather than taking a car.  Not everyone has a car or the means in which to get to schools that are located a distance from people's homes.">
            <a:extLst>
              <a:ext uri="{FF2B5EF4-FFF2-40B4-BE49-F238E27FC236}">
                <a16:creationId xmlns:a16="http://schemas.microsoft.com/office/drawing/2014/main" id="{A1DD5D6F-EBB3-7219-30D6-335CE93F0B86}"/>
              </a:ext>
            </a:extLst>
          </p:cNvPr>
          <p:cNvPicPr>
            <a:picLocks noChangeAspect="1"/>
          </p:cNvPicPr>
          <p:nvPr/>
        </p:nvPicPr>
        <p:blipFill>
          <a:blip r:embed="rId3"/>
          <a:stretch>
            <a:fillRect/>
          </a:stretch>
        </p:blipFill>
        <p:spPr>
          <a:xfrm>
            <a:off x="2162433" y="1457282"/>
            <a:ext cx="7290485" cy="4077299"/>
          </a:xfrm>
          <a:prstGeom prst="rect">
            <a:avLst/>
          </a:prstGeom>
        </p:spPr>
      </p:pic>
    </p:spTree>
    <p:extLst>
      <p:ext uri="{BB962C8B-B14F-4D97-AF65-F5344CB8AC3E}">
        <p14:creationId xmlns:p14="http://schemas.microsoft.com/office/powerpoint/2010/main" val="834942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1003522" y="879916"/>
            <a:ext cx="10174579"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Local school enables and enhances:</a:t>
            </a:r>
            <a:r>
              <a:rPr kumimoji="0" lang="en-GB" sz="4400" b="1" i="0" u="none" strike="noStrike" kern="1200" cap="none" spc="0" normalizeH="0" baseline="0" noProof="0" dirty="0">
                <a:ln>
                  <a:noFill/>
                </a:ln>
                <a:solidFill>
                  <a:schemeClr val="tx1"/>
                </a:solidFill>
                <a:effectLst/>
                <a:uLnTx/>
                <a:uFillTx/>
                <a:latin typeface="Calibri"/>
                <a:ea typeface="+mn-ea"/>
                <a:cs typeface="Calibri Ligh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
        <p:nvSpPr>
          <p:cNvPr id="6" name="TextBox 5">
            <a:extLst>
              <a:ext uri="{FF2B5EF4-FFF2-40B4-BE49-F238E27FC236}">
                <a16:creationId xmlns:a16="http://schemas.microsoft.com/office/drawing/2014/main" id="{DBFEFDBD-9E68-30E9-29DE-DB0D7B3C7B76}"/>
              </a:ext>
            </a:extLst>
          </p:cNvPr>
          <p:cNvSpPr txBox="1"/>
          <p:nvPr/>
        </p:nvSpPr>
        <p:spPr>
          <a:xfrm>
            <a:off x="1008502" y="1548071"/>
            <a:ext cx="11548573" cy="504753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a:solidFill>
                  <a:schemeClr val="accent5">
                    <a:lumMod val="49000"/>
                  </a:schemeClr>
                </a:solidFill>
              </a:rPr>
              <a:t>Two care roles AND work </a:t>
            </a:r>
            <a:endParaRPr lang="en-GB" sz="2400">
              <a:solidFill>
                <a:schemeClr val="accent5">
                  <a:lumMod val="49000"/>
                </a:schemeClr>
              </a:solidFill>
              <a:ea typeface="Calibri"/>
              <a:cs typeface="Calibri"/>
            </a:endParaRPr>
          </a:p>
          <a:p>
            <a:pPr marL="285750" indent="-285750">
              <a:buFont typeface="Arial" panose="020B0604020202020204" pitchFamily="34" charset="0"/>
              <a:buChar char="•"/>
            </a:pPr>
            <a:r>
              <a:rPr lang="en-GB" sz="2400">
                <a:solidFill>
                  <a:schemeClr val="accent5">
                    <a:lumMod val="49000"/>
                  </a:schemeClr>
                </a:solidFill>
              </a:rPr>
              <a:t>Age in place</a:t>
            </a:r>
            <a:endParaRPr lang="en-GB" sz="2400">
              <a:solidFill>
                <a:schemeClr val="accent5">
                  <a:lumMod val="49000"/>
                </a:schemeClr>
              </a:solidFill>
              <a:ea typeface="Calibri"/>
              <a:cs typeface="Calibri"/>
            </a:endParaRPr>
          </a:p>
          <a:p>
            <a:pPr marL="285750" indent="-285750">
              <a:buFont typeface="Arial" panose="020B0604020202020204" pitchFamily="34" charset="0"/>
              <a:buChar char="•"/>
            </a:pPr>
            <a:r>
              <a:rPr lang="en-GB" sz="2400">
                <a:solidFill>
                  <a:schemeClr val="accent5">
                    <a:lumMod val="49000"/>
                  </a:schemeClr>
                </a:solidFill>
              </a:rPr>
              <a:t>Complex journeys with less stress</a:t>
            </a:r>
            <a:endParaRPr lang="en-GB" sz="2400">
              <a:solidFill>
                <a:schemeClr val="accent5">
                  <a:lumMod val="49000"/>
                </a:schemeClr>
              </a:solidFill>
              <a:ea typeface="Calibri"/>
              <a:cs typeface="Calibri"/>
            </a:endParaRPr>
          </a:p>
          <a:p>
            <a:pPr marL="285750" indent="-285750">
              <a:buFont typeface="Arial" panose="020B0604020202020204" pitchFamily="34" charset="0"/>
              <a:buChar char="•"/>
            </a:pPr>
            <a:r>
              <a:rPr lang="en-GB" sz="2400">
                <a:solidFill>
                  <a:schemeClr val="accent5">
                    <a:lumMod val="49000"/>
                  </a:schemeClr>
                </a:solidFill>
              </a:rPr>
              <a:t>Physical activity, mental health and cognitive skills</a:t>
            </a:r>
            <a:endParaRPr lang="en-GB" sz="2400">
              <a:solidFill>
                <a:schemeClr val="accent5">
                  <a:lumMod val="49000"/>
                </a:schemeClr>
              </a:solidFill>
              <a:ea typeface="Calibri"/>
              <a:cs typeface="Calibri"/>
            </a:endParaRPr>
          </a:p>
          <a:p>
            <a:pPr marL="285750" indent="-285750">
              <a:buFont typeface="Arial" panose="020B0604020202020204" pitchFamily="34" charset="0"/>
              <a:buChar char="•"/>
            </a:pPr>
            <a:r>
              <a:rPr lang="en-GB" sz="2400">
                <a:solidFill>
                  <a:schemeClr val="accent5">
                    <a:lumMod val="49000"/>
                  </a:schemeClr>
                </a:solidFill>
              </a:rPr>
              <a:t>Community cohesion </a:t>
            </a:r>
            <a:endParaRPr lang="en-GB" sz="2400">
              <a:solidFill>
                <a:schemeClr val="accent5">
                  <a:lumMod val="49000"/>
                </a:schemeClr>
              </a:solidFill>
              <a:ea typeface="Calibri"/>
              <a:cs typeface="Calibri"/>
            </a:endParaRPr>
          </a:p>
          <a:p>
            <a:pPr marL="285750" indent="-285750">
              <a:buFont typeface="Arial" panose="020B0604020202020204" pitchFamily="34" charset="0"/>
              <a:buChar char="•"/>
            </a:pPr>
            <a:r>
              <a:rPr lang="en-GB" sz="2400">
                <a:solidFill>
                  <a:schemeClr val="accent5">
                    <a:lumMod val="49000"/>
                  </a:schemeClr>
                </a:solidFill>
              </a:rPr>
              <a:t>Local business viability </a:t>
            </a:r>
            <a:endParaRPr lang="en-GB" sz="2400">
              <a:solidFill>
                <a:schemeClr val="accent5">
                  <a:lumMod val="49000"/>
                </a:schemeClr>
              </a:solidFill>
              <a:ea typeface="Calibri"/>
              <a:cs typeface="Calibri"/>
            </a:endParaRPr>
          </a:p>
          <a:p>
            <a:pPr marL="285750" indent="-285750">
              <a:buFont typeface="Arial" panose="020B0604020202020204" pitchFamily="34" charset="0"/>
              <a:buChar char="•"/>
            </a:pPr>
            <a:r>
              <a:rPr lang="en-GB" sz="2400">
                <a:solidFill>
                  <a:schemeClr val="accent5">
                    <a:lumMod val="49000"/>
                  </a:schemeClr>
                </a:solidFill>
              </a:rPr>
              <a:t>20% reduction in car kilometres by 2030</a:t>
            </a:r>
            <a:endParaRPr lang="en-GB" sz="2400">
              <a:solidFill>
                <a:schemeClr val="accent5">
                  <a:lumMod val="49000"/>
                </a:schemeClr>
              </a:solidFill>
              <a:ea typeface="Calibri"/>
              <a:cs typeface="Calibri"/>
            </a:endParaRPr>
          </a:p>
          <a:p>
            <a:pPr marL="285750" indent="-285750">
              <a:buFont typeface="Arial" panose="020B0604020202020204" pitchFamily="34" charset="0"/>
              <a:buChar char="•"/>
            </a:pPr>
            <a:r>
              <a:rPr lang="en-GB" sz="2400">
                <a:solidFill>
                  <a:schemeClr val="accent5">
                    <a:lumMod val="49000"/>
                  </a:schemeClr>
                </a:solidFill>
              </a:rPr>
              <a:t>Air quality </a:t>
            </a:r>
            <a:endParaRPr lang="en-GB" sz="2400">
              <a:solidFill>
                <a:schemeClr val="accent5">
                  <a:lumMod val="49000"/>
                </a:schemeClr>
              </a:solidFill>
              <a:ea typeface="Calibri"/>
              <a:cs typeface="Calibri"/>
            </a:endParaRPr>
          </a:p>
          <a:p>
            <a:pPr marL="285750" indent="-285750">
              <a:buFont typeface="Arial" panose="020B0604020202020204" pitchFamily="34" charset="0"/>
              <a:buChar char="•"/>
            </a:pPr>
            <a:r>
              <a:rPr lang="en-GB" sz="2400">
                <a:solidFill>
                  <a:schemeClr val="accent5">
                    <a:lumMod val="49000"/>
                  </a:schemeClr>
                </a:solidFill>
              </a:rPr>
              <a:t>Connections for the half of deprived households with no car</a:t>
            </a:r>
            <a:endParaRPr lang="en-GB" sz="2400">
              <a:solidFill>
                <a:schemeClr val="accent5">
                  <a:lumMod val="49000"/>
                </a:schemeClr>
              </a:solidFill>
              <a:ea typeface="Calibri"/>
              <a:cs typeface="Calibri"/>
            </a:endParaRPr>
          </a:p>
          <a:p>
            <a:pPr marL="285750" indent="-285750">
              <a:buFont typeface="Arial" panose="020B0604020202020204" pitchFamily="34" charset="0"/>
              <a:buChar char="•"/>
            </a:pPr>
            <a:r>
              <a:rPr lang="en-GB" sz="2400">
                <a:solidFill>
                  <a:schemeClr val="accent5">
                    <a:lumMod val="49000"/>
                  </a:schemeClr>
                </a:solidFill>
              </a:rPr>
              <a:t>Not needing a car can reduce in-work poverty</a:t>
            </a:r>
            <a:endParaRPr lang="en-GB" sz="2400">
              <a:solidFill>
                <a:schemeClr val="accent5">
                  <a:lumMod val="49000"/>
                </a:schemeClr>
              </a:solidFill>
              <a:cs typeface="Calibri"/>
            </a:endParaRPr>
          </a:p>
          <a:p>
            <a:pPr marL="285750" indent="-285750">
              <a:buFont typeface="Arial" panose="020B0604020202020204" pitchFamily="34" charset="0"/>
              <a:buChar char="•"/>
            </a:pPr>
            <a:endParaRPr lang="en-GB" sz="2800">
              <a:cs typeface="Calibri"/>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267273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pic>
        <p:nvPicPr>
          <p:cNvPr id="6" name="Picture 2" descr="“… obesity, inactivity, depression and loss of community has not ‘happened’ to us; rather we have legislated, subsidised and planning it.” Quote from Dannenberg et al in Making Healthy Places, 2012.">
            <a:extLst>
              <a:ext uri="{FF2B5EF4-FFF2-40B4-BE49-F238E27FC236}">
                <a16:creationId xmlns:a16="http://schemas.microsoft.com/office/drawing/2014/main" id="{AF1B84AE-DDC7-D563-FDCB-7ED2E7790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21" t="6729" r="3145" b="8224"/>
          <a:stretch/>
        </p:blipFill>
        <p:spPr bwMode="auto">
          <a:xfrm>
            <a:off x="2021989" y="757798"/>
            <a:ext cx="7403143" cy="4680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4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pic>
        <p:nvPicPr>
          <p:cNvPr id="4" name="Picture 8">
            <a:extLst>
              <a:ext uri="{FF2B5EF4-FFF2-40B4-BE49-F238E27FC236}">
                <a16:creationId xmlns:a16="http://schemas.microsoft.com/office/drawing/2014/main" id="{E5078778-62FD-420B-988A-B8C5BDD0438A}"/>
              </a:ext>
              <a:ext uri="{C183D7F6-B498-43B3-948B-1728B52AA6E4}">
                <adec:decorative xmlns:adec="http://schemas.microsoft.com/office/drawing/2017/decorative" val="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138" r="-2" b="23636"/>
          <a:stretch/>
        </p:blipFill>
        <p:spPr>
          <a:xfrm>
            <a:off x="20" y="3790950"/>
            <a:ext cx="8305780" cy="3067051"/>
          </a:xfrm>
          <a:prstGeom prst="rect">
            <a:avLst/>
          </a:prstGeom>
        </p:spPr>
      </p:pic>
      <p:pic>
        <p:nvPicPr>
          <p:cNvPr id="7" name="Picture 3">
            <a:extLst>
              <a:ext uri="{FF2B5EF4-FFF2-40B4-BE49-F238E27FC236}">
                <a16:creationId xmlns:a16="http://schemas.microsoft.com/office/drawing/2014/main" id="{38855039-AC56-2523-B90B-BEFBD53AF26E}"/>
              </a:ext>
              <a:ext uri="{C183D7F6-B498-43B3-948B-1728B52AA6E4}">
                <adec:decorative xmlns:adec="http://schemas.microsoft.com/office/drawing/2017/decorative" val="1"/>
              </a:ext>
            </a:extLst>
          </p:cNvPr>
          <p:cNvPicPr>
            <a:picLocks noChangeAspect="1"/>
          </p:cNvPicPr>
          <p:nvPr/>
        </p:nvPicPr>
        <p:blipFill rotWithShape="1">
          <a:blip r:embed="rId5"/>
          <a:srcRect l="22987" r="4572" b="-2"/>
          <a:stretch/>
        </p:blipFill>
        <p:spPr>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pic>
        <p:nvPicPr>
          <p:cNvPr id="9" name="Picture 6">
            <a:extLst>
              <a:ext uri="{FF2B5EF4-FFF2-40B4-BE49-F238E27FC236}">
                <a16:creationId xmlns:a16="http://schemas.microsoft.com/office/drawing/2014/main" id="{3E9C10A2-C9A2-E011-B646-D60BB5D0B8E3}"/>
              </a:ext>
              <a:ext uri="{C183D7F6-B498-43B3-948B-1728B52AA6E4}">
                <adec:decorative xmlns:adec="http://schemas.microsoft.com/office/drawing/2017/decorative" val="1"/>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2" b="6421"/>
          <a:stretch/>
        </p:blipFill>
        <p:spPr>
          <a:xfrm>
            <a:off x="2620885" y="1475156"/>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pic>
        <p:nvPicPr>
          <p:cNvPr id="11" name="Picture 12">
            <a:extLst>
              <a:ext uri="{FF2B5EF4-FFF2-40B4-BE49-F238E27FC236}">
                <a16:creationId xmlns:a16="http://schemas.microsoft.com/office/drawing/2014/main" id="{B50A2144-CDBE-6EE2-1FA7-7A5D3EDF0332}"/>
              </a:ext>
              <a:ext uri="{C183D7F6-B498-43B3-948B-1728B52AA6E4}">
                <adec:decorative xmlns:adec="http://schemas.microsoft.com/office/drawing/2017/decorative" val="1"/>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6776" r="18227" b="3"/>
          <a:stretch/>
        </p:blipFill>
        <p:spPr>
          <a:xfrm>
            <a:off x="4212853" y="20355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15" name="Title 14">
            <a:extLst>
              <a:ext uri="{FF2B5EF4-FFF2-40B4-BE49-F238E27FC236}">
                <a16:creationId xmlns:a16="http://schemas.microsoft.com/office/drawing/2014/main" id="{50A979DF-FB4F-5E30-C58C-1ECCD0254E08}"/>
              </a:ext>
            </a:extLst>
          </p:cNvPr>
          <p:cNvSpPr txBox="1">
            <a:spLocks noGrp="1"/>
          </p:cNvSpPr>
          <p:nvPr>
            <p:ph type="title" idx="4294967295"/>
          </p:nvPr>
        </p:nvSpPr>
        <p:spPr>
          <a:xfrm>
            <a:off x="926031" y="427882"/>
            <a:ext cx="10872002" cy="1600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5">
                    <a:lumMod val="49000"/>
                  </a:schemeClr>
                </a:solidFill>
                <a:effectLst/>
                <a:uLnTx/>
                <a:uFillTx/>
                <a:latin typeface="Calibri"/>
                <a:ea typeface="+mn-ea"/>
                <a:cs typeface="Calibri Light"/>
              </a:rPr>
              <a:t>We ALL create places that have a positive or negative impact on wellbeing and inequality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2347961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1003522" y="879916"/>
            <a:ext cx="10174579" cy="47397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Place-based approaches</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bg1">
                    <a:lumMod val="75000"/>
                  </a:schemeClr>
                </a:solidFill>
                <a:effectLst/>
                <a:uLnTx/>
                <a:uFillTx/>
                <a:latin typeface="Calibri"/>
                <a:ea typeface="+mn-ea"/>
                <a:cs typeface="Calibri Light"/>
              </a:rPr>
              <a:t>What we mean by place and why it matters</a:t>
            </a:r>
            <a:endParaRPr kumimoji="0" lang="en-US" sz="4000" b="0" i="0" u="none" strike="noStrike" kern="1200" cap="none" spc="0" normalizeH="0" baseline="0" noProof="0" dirty="0">
              <a:ln>
                <a:noFill/>
              </a:ln>
              <a:solidFill>
                <a:schemeClr val="bg1">
                  <a:lumMod val="75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accent5">
                    <a:lumMod val="49000"/>
                  </a:schemeClr>
                </a:solidFill>
                <a:effectLst/>
                <a:uLnTx/>
                <a:uFillTx/>
                <a:latin typeface="Calibri"/>
                <a:ea typeface="+mn-ea"/>
                <a:cs typeface="Calibri Light"/>
              </a:rPr>
              <a:t>What taking a place-based approach means</a:t>
            </a:r>
            <a:r>
              <a:rPr kumimoji="0" lang="en-GB" sz="4000" b="0" i="0" u="none" strike="noStrike" kern="1200" cap="none" spc="0" normalizeH="0" baseline="0" noProof="0" dirty="0">
                <a:ln>
                  <a:noFill/>
                </a:ln>
                <a:solidFill>
                  <a:schemeClr val="tx1"/>
                </a:solidFill>
                <a:effectLst/>
                <a:uLnTx/>
                <a:uFillTx/>
                <a:latin typeface="Calibri"/>
                <a:ea typeface="+mn-ea"/>
                <a:cs typeface="Calibri Light"/>
              </a:rPr>
              <a:t> </a:t>
            </a:r>
            <a:endParaRPr kumimoji="0" lang="en-GB" sz="4000" b="0" i="0" u="none" strike="noStrike" kern="1200" cap="none" spc="0" normalizeH="0" baseline="0" noProof="0" dirty="0">
              <a:ln>
                <a:noFill/>
              </a:ln>
              <a:solidFill>
                <a:schemeClr val="accent5">
                  <a:lumMod val="49000"/>
                </a:schemeClr>
              </a:solidFill>
              <a:effectLst/>
              <a:uLnTx/>
              <a:uFillTx/>
              <a:latin typeface="Calibri"/>
              <a:ea typeface="Calibri"/>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bg1">
                    <a:lumMod val="75000"/>
                  </a:schemeClr>
                </a:solidFill>
                <a:effectLst/>
                <a:uLnTx/>
                <a:uFillTx/>
                <a:latin typeface="Calibri"/>
                <a:ea typeface="+mn-ea"/>
                <a:cs typeface="Calibri Light"/>
              </a:rPr>
              <a:t>Shaping Places for Wellbeing Programme</a:t>
            </a:r>
            <a:endParaRPr kumimoji="0" lang="en-US" sz="4000" b="0" i="0" u="none" strike="noStrike" kern="1200" cap="none" spc="0" normalizeH="0" baseline="0" noProof="0" dirty="0">
              <a:ln>
                <a:noFill/>
              </a:ln>
              <a:solidFill>
                <a:schemeClr val="bg1">
                  <a:lumMod val="75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2531297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9775" y="-1832"/>
            <a:ext cx="12333265" cy="6864552"/>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54168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 place-based approaches and the Shaping Places for Wellbeing approach</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accent5">
                    <a:lumMod val="49000"/>
                  </a:schemeClr>
                </a:solidFill>
                <a:effectLst/>
                <a:uLnTx/>
                <a:uFillTx/>
                <a:latin typeface="Calibri"/>
                <a:ea typeface="+mn-ea"/>
                <a:cs typeface="Calibri Light"/>
              </a:rPr>
              <a:t>What we mean by place and why it matters</a:t>
            </a:r>
            <a:endParaRPr kumimoji="0" lang="en-US" sz="4000" b="0"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tx2"/>
                </a:solidFill>
                <a:effectLst/>
                <a:uLnTx/>
                <a:uFillTx/>
                <a:latin typeface="Calibri"/>
                <a:ea typeface="+mn-ea"/>
                <a:cs typeface="Calibri Light"/>
              </a:rPr>
              <a:t>What taking a place-based approach means</a:t>
            </a:r>
            <a:r>
              <a:rPr kumimoji="0" lang="en-GB" sz="4000" b="0" i="0" u="none" strike="noStrike" kern="1200" cap="none" spc="0" normalizeH="0" baseline="0" noProof="0" dirty="0">
                <a:ln>
                  <a:noFill/>
                </a:ln>
                <a:solidFill>
                  <a:schemeClr val="tx1"/>
                </a:solidFill>
                <a:effectLst/>
                <a:uLnTx/>
                <a:uFillTx/>
                <a:latin typeface="Calibri"/>
                <a:ea typeface="+mn-ea"/>
                <a:cs typeface="Calibri Light"/>
              </a:rPr>
              <a:t> </a:t>
            </a:r>
            <a:endParaRPr kumimoji="0" lang="en-GB" sz="4000" b="0" i="0" u="none" strike="noStrike" kern="1200" cap="none" spc="0" normalizeH="0" baseline="0" noProof="0" dirty="0">
              <a:ln>
                <a:noFill/>
              </a:ln>
              <a:solidFill>
                <a:schemeClr val="accent5">
                  <a:lumMod val="49000"/>
                </a:schemeClr>
              </a:solidFill>
              <a:effectLst/>
              <a:uLnTx/>
              <a:uFillTx/>
              <a:latin typeface="Calibri"/>
              <a:ea typeface="Calibri"/>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tx2"/>
                </a:solidFill>
                <a:effectLst/>
                <a:uLnTx/>
                <a:uFillTx/>
                <a:latin typeface="Calibri"/>
                <a:ea typeface="+mn-ea"/>
                <a:cs typeface="Calibri Light"/>
              </a:rPr>
              <a:t>Shaping Places for Wellbeing Programme </a:t>
            </a:r>
            <a:endParaRPr kumimoji="0" lang="en-US" sz="4000" b="0" i="0" u="none" strike="noStrike" kern="1200" cap="none" spc="0" normalizeH="0" baseline="0" noProof="0" dirty="0">
              <a:ln>
                <a:noFill/>
              </a:ln>
              <a:solidFill>
                <a:schemeClr val="tx2"/>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183241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4" name="Title 3">
            <a:extLst>
              <a:ext uri="{FF2B5EF4-FFF2-40B4-BE49-F238E27FC236}">
                <a16:creationId xmlns:a16="http://schemas.microsoft.com/office/drawing/2014/main" id="{D19BC7B6-ADB7-E840-AD9E-04207074B3DC}"/>
              </a:ext>
            </a:extLst>
          </p:cNvPr>
          <p:cNvSpPr txBox="1">
            <a:spLocks noGrp="1"/>
          </p:cNvSpPr>
          <p:nvPr>
            <p:ph type="title" idx="4294967295"/>
          </p:nvPr>
        </p:nvSpPr>
        <p:spPr>
          <a:xfrm>
            <a:off x="713763" y="448235"/>
            <a:ext cx="1016839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75000"/>
                  </a:schemeClr>
                </a:solidFill>
                <a:effectLst/>
                <a:uLnTx/>
                <a:uFillTx/>
                <a:latin typeface="+mn-lt"/>
                <a:ea typeface="+mn-ea"/>
                <a:cs typeface="+mn-cs"/>
              </a:rPr>
              <a:t>Key parts to a place-based approach</a:t>
            </a:r>
            <a:endParaRPr kumimoji="0" lang="en-US" sz="4000" b="1"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39870F72-C5D5-D989-AAE7-4C06DDD93E73}"/>
              </a:ext>
            </a:extLst>
          </p:cNvPr>
          <p:cNvSpPr txBox="1"/>
          <p:nvPr/>
        </p:nvSpPr>
        <p:spPr>
          <a:xfrm>
            <a:off x="989780" y="3888883"/>
            <a:ext cx="2351055" cy="1261884"/>
          </a:xfrm>
          <a:prstGeom prst="rect">
            <a:avLst/>
          </a:prstGeom>
          <a:noFill/>
        </p:spPr>
        <p:txBody>
          <a:bodyPr wrap="square" rtlCol="0">
            <a:spAutoFit/>
          </a:bodyPr>
          <a:lstStyle/>
          <a:p>
            <a:pPr algn="l"/>
            <a:r>
              <a:rPr lang="en-GB" sz="2800" b="1">
                <a:solidFill>
                  <a:schemeClr val="accent1">
                    <a:lumMod val="75000"/>
                  </a:schemeClr>
                </a:solidFill>
              </a:rPr>
              <a:t>PEOPLE</a:t>
            </a:r>
          </a:p>
          <a:p>
            <a:pPr algn="l"/>
            <a:r>
              <a:rPr lang="en-GB" sz="2400" b="1">
                <a:solidFill>
                  <a:schemeClr val="accent1">
                    <a:lumMod val="75000"/>
                  </a:schemeClr>
                </a:solidFill>
              </a:rPr>
              <a:t>What they are experiencing</a:t>
            </a:r>
            <a:endParaRPr lang="en-US" sz="2400" b="1">
              <a:solidFill>
                <a:schemeClr val="accent1">
                  <a:lumMod val="75000"/>
                </a:schemeClr>
              </a:solidFill>
            </a:endParaRPr>
          </a:p>
        </p:txBody>
      </p:sp>
      <p:pic>
        <p:nvPicPr>
          <p:cNvPr id="8" name="Graphic 7">
            <a:extLst>
              <a:ext uri="{FF2B5EF4-FFF2-40B4-BE49-F238E27FC236}">
                <a16:creationId xmlns:a16="http://schemas.microsoft.com/office/drawing/2014/main" id="{480DCAC5-13C8-4DF6-59D5-D127C8EA36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780" y="1962400"/>
            <a:ext cx="1687585" cy="1687585"/>
          </a:xfrm>
          <a:prstGeom prst="rect">
            <a:avLst/>
          </a:prstGeom>
        </p:spPr>
      </p:pic>
      <p:sp>
        <p:nvSpPr>
          <p:cNvPr id="10" name="TextBox 9">
            <a:extLst>
              <a:ext uri="{FF2B5EF4-FFF2-40B4-BE49-F238E27FC236}">
                <a16:creationId xmlns:a16="http://schemas.microsoft.com/office/drawing/2014/main" id="{EA1AFFDB-339F-2E6A-7DFD-7D61D72F3ABA}"/>
              </a:ext>
            </a:extLst>
          </p:cNvPr>
          <p:cNvSpPr txBox="1"/>
          <p:nvPr/>
        </p:nvSpPr>
        <p:spPr>
          <a:xfrm>
            <a:off x="4870757" y="3788644"/>
            <a:ext cx="2450486" cy="1631216"/>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endParaRPr lang="en-US" sz="2400" b="1">
              <a:solidFill>
                <a:schemeClr val="accent1">
                  <a:lumMod val="75000"/>
                </a:schemeClr>
              </a:solidFill>
            </a:endParaRPr>
          </a:p>
        </p:txBody>
      </p:sp>
      <p:pic>
        <p:nvPicPr>
          <p:cNvPr id="12" name="Picture 11">
            <a:extLst>
              <a:ext uri="{FF2B5EF4-FFF2-40B4-BE49-F238E27FC236}">
                <a16:creationId xmlns:a16="http://schemas.microsoft.com/office/drawing/2014/main" id="{17F2E759-A87F-DBF3-B278-73F19F80233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0757" y="1977680"/>
            <a:ext cx="2255566" cy="1502241"/>
          </a:xfrm>
          <a:prstGeom prst="rect">
            <a:avLst/>
          </a:prstGeom>
        </p:spPr>
      </p:pic>
      <p:sp>
        <p:nvSpPr>
          <p:cNvPr id="14" name="TextBox 13">
            <a:extLst>
              <a:ext uri="{FF2B5EF4-FFF2-40B4-BE49-F238E27FC236}">
                <a16:creationId xmlns:a16="http://schemas.microsoft.com/office/drawing/2014/main" id="{5D21E1AC-CD63-6801-D23E-300F736B92DC}"/>
              </a:ext>
            </a:extLst>
          </p:cNvPr>
          <p:cNvSpPr txBox="1"/>
          <p:nvPr/>
        </p:nvSpPr>
        <p:spPr>
          <a:xfrm>
            <a:off x="8726821" y="4025480"/>
            <a:ext cx="2684125" cy="1261884"/>
          </a:xfrm>
          <a:prstGeom prst="rect">
            <a:avLst/>
          </a:prstGeom>
          <a:noFill/>
        </p:spPr>
        <p:txBody>
          <a:bodyPr wrap="square" rtlCol="0">
            <a:spAutoFit/>
          </a:bodyPr>
          <a:lstStyle/>
          <a:p>
            <a:r>
              <a:rPr lang="en-GB" sz="2800" b="1">
                <a:solidFill>
                  <a:schemeClr val="accent1">
                    <a:lumMod val="75000"/>
                  </a:schemeClr>
                </a:solidFill>
              </a:rPr>
              <a:t>DECISIONS</a:t>
            </a:r>
            <a:endParaRPr lang="en-US" sz="2800" b="1">
              <a:solidFill>
                <a:schemeClr val="accent1">
                  <a:lumMod val="75000"/>
                </a:schemeClr>
              </a:solidFill>
            </a:endParaRPr>
          </a:p>
          <a:p>
            <a:r>
              <a:rPr lang="en-GB" sz="2400" b="1">
                <a:solidFill>
                  <a:schemeClr val="accent1">
                    <a:lumMod val="75000"/>
                  </a:schemeClr>
                </a:solidFill>
              </a:rPr>
              <a:t>How</a:t>
            </a:r>
            <a:r>
              <a:rPr lang="en-US" sz="2400" b="1">
                <a:solidFill>
                  <a:schemeClr val="accent1">
                    <a:lumMod val="75000"/>
                  </a:schemeClr>
                </a:solidFill>
              </a:rPr>
              <a:t> they impact people and place</a:t>
            </a:r>
          </a:p>
        </p:txBody>
      </p:sp>
      <p:pic>
        <p:nvPicPr>
          <p:cNvPr id="16" name="Picture 15">
            <a:extLst>
              <a:ext uri="{FF2B5EF4-FFF2-40B4-BE49-F238E27FC236}">
                <a16:creationId xmlns:a16="http://schemas.microsoft.com/office/drawing/2014/main" id="{1164A2CB-CC8F-2783-D288-E19E81101C7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2841" y="1964981"/>
            <a:ext cx="2253165" cy="1502241"/>
          </a:xfrm>
          <a:prstGeom prst="rect">
            <a:avLst/>
          </a:prstGeom>
        </p:spPr>
      </p:pic>
    </p:spTree>
    <p:extLst>
      <p:ext uri="{BB962C8B-B14F-4D97-AF65-F5344CB8AC3E}">
        <p14:creationId xmlns:p14="http://schemas.microsoft.com/office/powerpoint/2010/main" val="773919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26EDD1-6728-794A-BDE0-B2E3977D54E8}"/>
              </a:ext>
            </a:extLst>
          </p:cNvPr>
          <p:cNvSpPr txBox="1">
            <a:spLocks noGrp="1"/>
          </p:cNvSpPr>
          <p:nvPr>
            <p:ph type="title" idx="4294967295"/>
          </p:nvPr>
        </p:nvSpPr>
        <p:spPr>
          <a:xfrm>
            <a:off x="448982" y="237316"/>
            <a:ext cx="719356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mn-cs"/>
              </a:rPr>
              <a:t>Take a place-based approach</a:t>
            </a:r>
            <a:endParaRPr kumimoji="0" lang="en-US" sz="3600" b="1" i="0" u="none" strike="noStrike" kern="1200" cap="none" spc="0" normalizeH="0" baseline="0" noProof="0" dirty="0">
              <a:ln>
                <a:noFill/>
              </a:ln>
              <a:solidFill>
                <a:schemeClr val="accent5">
                  <a:lumMod val="50000"/>
                </a:schemeClr>
              </a:solidFill>
              <a:effectLst/>
              <a:uLnTx/>
              <a:uFillTx/>
              <a:latin typeface="+mn-lt"/>
              <a:ea typeface="+mn-ea"/>
              <a:cs typeface="+mn-cs"/>
            </a:endParaRPr>
          </a:p>
        </p:txBody>
      </p:sp>
      <p:pic>
        <p:nvPicPr>
          <p:cNvPr id="8" name="Graphic 7">
            <a:extLst>
              <a:ext uri="{FF2B5EF4-FFF2-40B4-BE49-F238E27FC236}">
                <a16:creationId xmlns:a16="http://schemas.microsoft.com/office/drawing/2014/main" id="{E1783C9F-5F41-7AD8-357C-FABB749945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458" y="974265"/>
            <a:ext cx="1687585" cy="1687585"/>
          </a:xfrm>
          <a:prstGeom prst="rect">
            <a:avLst/>
          </a:prstGeom>
        </p:spPr>
      </p:pic>
      <p:sp>
        <p:nvSpPr>
          <p:cNvPr id="7" name="TextBox 6">
            <a:extLst>
              <a:ext uri="{FF2B5EF4-FFF2-40B4-BE49-F238E27FC236}">
                <a16:creationId xmlns:a16="http://schemas.microsoft.com/office/drawing/2014/main" id="{B085DC05-9FDA-6453-D80C-EAC0C2F20814}"/>
              </a:ext>
            </a:extLst>
          </p:cNvPr>
          <p:cNvSpPr txBox="1"/>
          <p:nvPr/>
        </p:nvSpPr>
        <p:spPr>
          <a:xfrm>
            <a:off x="989780" y="2524889"/>
            <a:ext cx="2351055" cy="3108543"/>
          </a:xfrm>
          <a:prstGeom prst="rect">
            <a:avLst/>
          </a:prstGeom>
          <a:noFill/>
        </p:spPr>
        <p:txBody>
          <a:bodyPr wrap="square" lIns="91440" tIns="45720" rIns="91440" bIns="45720" rtlCol="0" anchor="t">
            <a:spAutoFit/>
          </a:bodyPr>
          <a:lstStyle/>
          <a:p>
            <a:pPr algn="l"/>
            <a:r>
              <a:rPr lang="en-GB" sz="2800" b="1">
                <a:solidFill>
                  <a:schemeClr val="accent1">
                    <a:lumMod val="75000"/>
                  </a:schemeClr>
                </a:solidFill>
              </a:rPr>
              <a:t>PEOPLE</a:t>
            </a:r>
          </a:p>
          <a:p>
            <a:r>
              <a:rPr lang="en-GB" sz="2400" b="1">
                <a:solidFill>
                  <a:schemeClr val="accent1">
                    <a:lumMod val="75000"/>
                  </a:schemeClr>
                </a:solidFill>
              </a:rPr>
              <a:t>Inequality they are experiencing</a:t>
            </a:r>
            <a:endParaRPr lang="en-GB" sz="2400" b="1">
              <a:solidFill>
                <a:schemeClr val="accent1">
                  <a:lumMod val="75000"/>
                </a:schemeClr>
              </a:solidFill>
              <a:cs typeface="Calibri"/>
            </a:endParaRPr>
          </a:p>
          <a:p>
            <a:pPr algn="l"/>
            <a:endParaRPr lang="en-GB" sz="2400" b="1">
              <a:solidFill>
                <a:schemeClr val="accent1">
                  <a:lumMod val="75000"/>
                </a:schemeClr>
              </a:solidFill>
            </a:endParaRPr>
          </a:p>
          <a:p>
            <a:pPr algn="l"/>
            <a:endParaRPr lang="en-GB" sz="2400" b="1">
              <a:solidFill>
                <a:schemeClr val="accent1">
                  <a:lumMod val="75000"/>
                </a:schemeClr>
              </a:solidFill>
            </a:endParaRPr>
          </a:p>
          <a:p>
            <a:pPr algn="l"/>
            <a:r>
              <a:rPr lang="en-GB" sz="2400" b="1">
                <a:solidFill>
                  <a:schemeClr val="accent1">
                    <a:lumMod val="75000"/>
                  </a:schemeClr>
                </a:solidFill>
              </a:rPr>
              <a:t>Inequality data</a:t>
            </a:r>
            <a:endParaRPr lang="en-GB" sz="2400" b="1">
              <a:solidFill>
                <a:schemeClr val="accent1">
                  <a:lumMod val="75000"/>
                </a:schemeClr>
              </a:solidFill>
              <a:cs typeface="Calibri"/>
            </a:endParaRPr>
          </a:p>
          <a:p>
            <a:pPr algn="l"/>
            <a:r>
              <a:rPr lang="en-GB" sz="2400" b="1">
                <a:solidFill>
                  <a:schemeClr val="accent1">
                    <a:lumMod val="75000"/>
                  </a:schemeClr>
                </a:solidFill>
                <a:cs typeface="Calibri"/>
              </a:rPr>
              <a:t>Quantitative</a:t>
            </a:r>
          </a:p>
          <a:p>
            <a:pPr algn="l"/>
            <a:r>
              <a:rPr lang="en-GB" sz="2400" b="1">
                <a:solidFill>
                  <a:schemeClr val="accent1">
                    <a:lumMod val="75000"/>
                  </a:schemeClr>
                </a:solidFill>
              </a:rPr>
              <a:t>Qualitative</a:t>
            </a:r>
            <a:endParaRPr lang="en-US" sz="2400" b="1">
              <a:solidFill>
                <a:schemeClr val="accent1">
                  <a:lumMod val="75000"/>
                </a:schemeClr>
              </a:solidFill>
            </a:endParaRPr>
          </a:p>
        </p:txBody>
      </p:sp>
      <p:pic>
        <p:nvPicPr>
          <p:cNvPr id="2" name="Picture 1" descr="Place Standard Tool">
            <a:extLst>
              <a:ext uri="{FF2B5EF4-FFF2-40B4-BE49-F238E27FC236}">
                <a16:creationId xmlns:a16="http://schemas.microsoft.com/office/drawing/2014/main" id="{10BA2098-F165-EDA2-71BC-A1C4969D072C}"/>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2565" y="5271209"/>
            <a:ext cx="1032416" cy="1026569"/>
          </a:xfrm>
          <a:prstGeom prst="rect">
            <a:avLst/>
          </a:prstGeom>
        </p:spPr>
      </p:pic>
      <p:pic>
        <p:nvPicPr>
          <p:cNvPr id="10" name="Picture 9">
            <a:extLst>
              <a:ext uri="{FF2B5EF4-FFF2-40B4-BE49-F238E27FC236}">
                <a16:creationId xmlns:a16="http://schemas.microsoft.com/office/drawing/2014/main" id="{66BA6C94-26F2-17C4-7F01-DED176487DE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1843" y="1073506"/>
            <a:ext cx="2255566" cy="1502241"/>
          </a:xfrm>
          <a:prstGeom prst="rect">
            <a:avLst/>
          </a:prstGeom>
        </p:spPr>
      </p:pic>
      <p:sp>
        <p:nvSpPr>
          <p:cNvPr id="9" name="TextBox 8">
            <a:extLst>
              <a:ext uri="{FF2B5EF4-FFF2-40B4-BE49-F238E27FC236}">
                <a16:creationId xmlns:a16="http://schemas.microsoft.com/office/drawing/2014/main" id="{E343A664-D9CE-667E-76E8-6F2B285F56A6}"/>
              </a:ext>
            </a:extLst>
          </p:cNvPr>
          <p:cNvSpPr txBox="1"/>
          <p:nvPr/>
        </p:nvSpPr>
        <p:spPr>
          <a:xfrm>
            <a:off x="4843436" y="2591614"/>
            <a:ext cx="2450486" cy="3108543"/>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p>
          <a:p>
            <a:pPr algn="l"/>
            <a:endParaRPr lang="en-GB" sz="2400" b="1">
              <a:solidFill>
                <a:schemeClr val="accent1">
                  <a:lumMod val="75000"/>
                </a:schemeClr>
              </a:solidFill>
            </a:endParaRPr>
          </a:p>
          <a:p>
            <a:pPr algn="l"/>
            <a:r>
              <a:rPr lang="en-GB" sz="2400" b="1">
                <a:solidFill>
                  <a:schemeClr val="accent1">
                    <a:lumMod val="75000"/>
                  </a:schemeClr>
                </a:solidFill>
              </a:rPr>
              <a:t>Place and Wellbeing Outcomes</a:t>
            </a:r>
            <a:endParaRPr lang="en-US" sz="2400" b="1">
              <a:solidFill>
                <a:schemeClr val="accent1">
                  <a:lumMod val="75000"/>
                </a:schemeClr>
              </a:solidFill>
            </a:endParaRPr>
          </a:p>
        </p:txBody>
      </p:sp>
      <p:pic>
        <p:nvPicPr>
          <p:cNvPr id="4" name="Picture 3" descr="Place and Wellbeing Outcomes">
            <a:extLst>
              <a:ext uri="{FF2B5EF4-FFF2-40B4-BE49-F238E27FC236}">
                <a16:creationId xmlns:a16="http://schemas.microsoft.com/office/drawing/2014/main" id="{E891B9F9-F250-0E4D-43F9-708F513D07F0}"/>
              </a:ext>
            </a:extLst>
          </p:cNvPr>
          <p:cNvPicPr>
            <a:picLocks noChangeAspect="1"/>
          </p:cNvPicPr>
          <p:nvPr/>
        </p:nvPicPr>
        <p:blipFill rotWithShape="1">
          <a:blip r:embed="rId7"/>
          <a:srcRect l="8709" t="13725" r="11111" b="14286"/>
          <a:stretch/>
        </p:blipFill>
        <p:spPr>
          <a:xfrm>
            <a:off x="6247646" y="4437299"/>
            <a:ext cx="1394902" cy="1347195"/>
          </a:xfrm>
          <a:prstGeom prst="rect">
            <a:avLst/>
          </a:prstGeom>
        </p:spPr>
      </p:pic>
      <p:pic>
        <p:nvPicPr>
          <p:cNvPr id="13" name="Picture 12">
            <a:extLst>
              <a:ext uri="{FF2B5EF4-FFF2-40B4-BE49-F238E27FC236}">
                <a16:creationId xmlns:a16="http://schemas.microsoft.com/office/drawing/2014/main" id="{1313696D-7D53-5647-EF27-73BD9BBA301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698417" y="1066936"/>
            <a:ext cx="2253165" cy="1502241"/>
          </a:xfrm>
          <a:prstGeom prst="rect">
            <a:avLst/>
          </a:prstGeom>
        </p:spPr>
      </p:pic>
      <p:sp>
        <p:nvSpPr>
          <p:cNvPr id="11" name="TextBox 10">
            <a:extLst>
              <a:ext uri="{FF2B5EF4-FFF2-40B4-BE49-F238E27FC236}">
                <a16:creationId xmlns:a16="http://schemas.microsoft.com/office/drawing/2014/main" id="{97E3EB3A-A289-91E1-7595-917B0C71901A}"/>
              </a:ext>
            </a:extLst>
          </p:cNvPr>
          <p:cNvSpPr txBox="1"/>
          <p:nvPr/>
        </p:nvSpPr>
        <p:spPr>
          <a:xfrm>
            <a:off x="8698417" y="2524889"/>
            <a:ext cx="2684125" cy="3847207"/>
          </a:xfrm>
          <a:prstGeom prst="rect">
            <a:avLst/>
          </a:prstGeom>
          <a:noFill/>
        </p:spPr>
        <p:txBody>
          <a:bodyPr wrap="square" rtlCol="0">
            <a:spAutoFit/>
          </a:bodyPr>
          <a:lstStyle/>
          <a:p>
            <a:r>
              <a:rPr lang="en-GB" sz="2800" b="1">
                <a:solidFill>
                  <a:schemeClr val="accent1">
                    <a:lumMod val="75000"/>
                  </a:schemeClr>
                </a:solidFill>
              </a:rPr>
              <a:t>DECISIONS</a:t>
            </a:r>
            <a:endParaRPr lang="en-US" sz="2800" b="1">
              <a:solidFill>
                <a:schemeClr val="accent1">
                  <a:lumMod val="75000"/>
                </a:schemeClr>
              </a:solidFill>
            </a:endParaRPr>
          </a:p>
          <a:p>
            <a:r>
              <a:rPr lang="en-GB" sz="2400" b="1">
                <a:solidFill>
                  <a:schemeClr val="accent1">
                    <a:lumMod val="75000"/>
                  </a:schemeClr>
                </a:solidFill>
              </a:rPr>
              <a:t>How</a:t>
            </a:r>
            <a:r>
              <a:rPr lang="en-US" sz="2400" b="1">
                <a:solidFill>
                  <a:schemeClr val="accent1">
                    <a:lumMod val="75000"/>
                  </a:schemeClr>
                </a:solidFill>
              </a:rPr>
              <a:t> they impact people and place</a:t>
            </a:r>
            <a:endParaRPr lang="en-GB" sz="2400" b="1">
              <a:solidFill>
                <a:schemeClr val="accent1">
                  <a:lumMod val="75000"/>
                </a:schemeClr>
              </a:solidFill>
            </a:endParaRPr>
          </a:p>
          <a:p>
            <a:endParaRPr lang="en-GB" sz="2400" b="1">
              <a:solidFill>
                <a:schemeClr val="accent1">
                  <a:lumMod val="75000"/>
                </a:schemeClr>
              </a:solidFill>
            </a:endParaRPr>
          </a:p>
          <a:p>
            <a:endParaRPr lang="en-GB" sz="2400" b="1">
              <a:solidFill>
                <a:schemeClr val="accent1">
                  <a:lumMod val="75000"/>
                </a:schemeClr>
              </a:solidFill>
            </a:endParaRPr>
          </a:p>
          <a:p>
            <a:r>
              <a:rPr lang="en-GB" sz="2400" b="1">
                <a:solidFill>
                  <a:schemeClr val="accent1">
                    <a:lumMod val="75000"/>
                  </a:schemeClr>
                </a:solidFill>
              </a:rPr>
              <a:t>Place &amp; Wellbeing Assessments</a:t>
            </a:r>
          </a:p>
          <a:p>
            <a:r>
              <a:rPr lang="en-GB" sz="2400" b="1">
                <a:solidFill>
                  <a:schemeClr val="accent1">
                    <a:lumMod val="75000"/>
                  </a:schemeClr>
                </a:solidFill>
              </a:rPr>
              <a:t>Briefing Papers</a:t>
            </a:r>
          </a:p>
          <a:p>
            <a:r>
              <a:rPr lang="en-GB" sz="2400" b="1">
                <a:solidFill>
                  <a:schemeClr val="accent1">
                    <a:lumMod val="75000"/>
                  </a:schemeClr>
                </a:solidFill>
              </a:rPr>
              <a:t>Leadership &amp; governance</a:t>
            </a:r>
            <a:endParaRPr lang="en-US" sz="2400" b="1">
              <a:solidFill>
                <a:schemeClr val="accent1">
                  <a:lumMod val="75000"/>
                </a:schemeClr>
              </a:solidFill>
            </a:endParaRPr>
          </a:p>
        </p:txBody>
      </p:sp>
    </p:spTree>
    <p:extLst>
      <p:ext uri="{BB962C8B-B14F-4D97-AF65-F5344CB8AC3E}">
        <p14:creationId xmlns:p14="http://schemas.microsoft.com/office/powerpoint/2010/main" val="1812447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sp>
        <p:nvSpPr>
          <p:cNvPr id="4" name="Title 1">
            <a:extLst>
              <a:ext uri="{FF2B5EF4-FFF2-40B4-BE49-F238E27FC236}">
                <a16:creationId xmlns:a16="http://schemas.microsoft.com/office/drawing/2014/main" id="{E19F7543-A870-C67F-60C7-ABCF197C7D46}"/>
              </a:ext>
            </a:extLst>
          </p:cNvPr>
          <p:cNvSpPr txBox="1">
            <a:spLocks noGrp="1"/>
          </p:cNvSpPr>
          <p:nvPr>
            <p:ph type="title" idx="4294967295"/>
          </p:nvPr>
        </p:nvSpPr>
        <p:spPr>
          <a:xfrm>
            <a:off x="504173" y="30848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Place and Wellbeing Collaborative</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j-ea"/>
              <a:cs typeface="+mj-cs"/>
            </a:endParaRPr>
          </a:p>
        </p:txBody>
      </p:sp>
      <p:sp>
        <p:nvSpPr>
          <p:cNvPr id="8" name="Rounded Rectangle 10">
            <a:extLst>
              <a:ext uri="{FF2B5EF4-FFF2-40B4-BE49-F238E27FC236}">
                <a16:creationId xmlns:a16="http://schemas.microsoft.com/office/drawing/2014/main" id="{D50F66C6-1324-66B1-81E8-5582D80DEDA6}"/>
              </a:ext>
            </a:extLst>
          </p:cNvPr>
          <p:cNvSpPr/>
          <p:nvPr/>
        </p:nvSpPr>
        <p:spPr>
          <a:xfrm>
            <a:off x="657621" y="1649150"/>
            <a:ext cx="1918010" cy="858644"/>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dirty="0"/>
              <a:t>Improvement Service</a:t>
            </a:r>
            <a:endParaRPr lang="en-GB" dirty="0">
              <a:cs typeface="Calibri"/>
            </a:endParaRPr>
          </a:p>
        </p:txBody>
      </p:sp>
      <p:sp>
        <p:nvSpPr>
          <p:cNvPr id="10" name="Rounded Rectangle 12">
            <a:extLst>
              <a:ext uri="{FF2B5EF4-FFF2-40B4-BE49-F238E27FC236}">
                <a16:creationId xmlns:a16="http://schemas.microsoft.com/office/drawing/2014/main" id="{5815073E-AA12-30E9-8346-914E9C463565}"/>
              </a:ext>
            </a:extLst>
          </p:cNvPr>
          <p:cNvSpPr/>
          <p:nvPr/>
        </p:nvSpPr>
        <p:spPr>
          <a:xfrm>
            <a:off x="2889311" y="1643705"/>
            <a:ext cx="1918010" cy="858644"/>
          </a:xfrm>
          <a:prstGeom prst="roundRect">
            <a:avLst/>
          </a:prstGeom>
          <a:ln w="57150">
            <a:solidFill>
              <a:srgbClr val="1A92C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a:t>Public Health Scotland</a:t>
            </a:r>
          </a:p>
        </p:txBody>
      </p:sp>
      <p:sp>
        <p:nvSpPr>
          <p:cNvPr id="12" name="Rounded Rectangle 13">
            <a:extLst>
              <a:ext uri="{FF2B5EF4-FFF2-40B4-BE49-F238E27FC236}">
                <a16:creationId xmlns:a16="http://schemas.microsoft.com/office/drawing/2014/main" id="{9F89CC29-435E-B003-CCC3-562A3169AB70}"/>
              </a:ext>
            </a:extLst>
          </p:cNvPr>
          <p:cNvSpPr/>
          <p:nvPr/>
        </p:nvSpPr>
        <p:spPr>
          <a:xfrm>
            <a:off x="5135803" y="1678002"/>
            <a:ext cx="1918010" cy="858644"/>
          </a:xfrm>
          <a:prstGeom prst="roundRect">
            <a:avLst/>
          </a:prstGeom>
          <a:ln w="57150">
            <a:solidFill>
              <a:srgbClr val="16427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dirty="0">
                <a:cs typeface="Calibri"/>
              </a:rPr>
              <a:t>Directors of Public Health</a:t>
            </a:r>
          </a:p>
        </p:txBody>
      </p:sp>
      <p:sp>
        <p:nvSpPr>
          <p:cNvPr id="14" name="Rounded Rectangle 9">
            <a:extLst>
              <a:ext uri="{FF2B5EF4-FFF2-40B4-BE49-F238E27FC236}">
                <a16:creationId xmlns:a16="http://schemas.microsoft.com/office/drawing/2014/main" id="{1F541B75-C78D-9B7E-9079-593C98D5C295}"/>
              </a:ext>
            </a:extLst>
          </p:cNvPr>
          <p:cNvSpPr/>
          <p:nvPr/>
        </p:nvSpPr>
        <p:spPr>
          <a:xfrm>
            <a:off x="7275992" y="1648844"/>
            <a:ext cx="1918010" cy="858644"/>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a:t>COSLA</a:t>
            </a:r>
          </a:p>
        </p:txBody>
      </p:sp>
      <p:sp>
        <p:nvSpPr>
          <p:cNvPr id="16" name="Rounded Rectangle 8">
            <a:extLst>
              <a:ext uri="{FF2B5EF4-FFF2-40B4-BE49-F238E27FC236}">
                <a16:creationId xmlns:a16="http://schemas.microsoft.com/office/drawing/2014/main" id="{B5378F31-B113-CA51-D77D-BBF3C7FD758E}"/>
              </a:ext>
            </a:extLst>
          </p:cNvPr>
          <p:cNvSpPr/>
          <p:nvPr/>
        </p:nvSpPr>
        <p:spPr>
          <a:xfrm>
            <a:off x="9505277" y="1627967"/>
            <a:ext cx="1918010" cy="858644"/>
          </a:xfrm>
          <a:prstGeom prst="roundRect">
            <a:avLst/>
          </a:prstGeom>
          <a:ln w="57150">
            <a:solidFill>
              <a:srgbClr val="F0AE3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dirty="0"/>
              <a:t>Heads of Planning Scotland</a:t>
            </a:r>
            <a:endParaRPr lang="en-GB" dirty="0">
              <a:cs typeface="Calibri"/>
            </a:endParaRPr>
          </a:p>
        </p:txBody>
      </p:sp>
      <p:pic>
        <p:nvPicPr>
          <p:cNvPr id="18" name="Picture 2645">
            <a:extLst>
              <a:ext uri="{FF2B5EF4-FFF2-40B4-BE49-F238E27FC236}">
                <a16:creationId xmlns:a16="http://schemas.microsoft.com/office/drawing/2014/main" id="{CEBF3C40-83D5-E5DF-FABE-93B18C9DDB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8346" y="2704851"/>
            <a:ext cx="1375776" cy="717613"/>
          </a:xfrm>
          <a:prstGeom prst="rect">
            <a:avLst/>
          </a:prstGeom>
        </p:spPr>
      </p:pic>
      <p:pic>
        <p:nvPicPr>
          <p:cNvPr id="20" name="Picture 1660">
            <a:extLst>
              <a:ext uri="{FF2B5EF4-FFF2-40B4-BE49-F238E27FC236}">
                <a16:creationId xmlns:a16="http://schemas.microsoft.com/office/drawing/2014/main" id="{5482DD97-FE99-50FC-CB4B-073EB520B4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80932" y="2699264"/>
            <a:ext cx="1845502" cy="667528"/>
          </a:xfrm>
          <a:prstGeom prst="rect">
            <a:avLst/>
          </a:prstGeom>
        </p:spPr>
      </p:pic>
      <p:sp>
        <p:nvSpPr>
          <p:cNvPr id="22" name="Rounded Rectangle 11">
            <a:extLst>
              <a:ext uri="{FF2B5EF4-FFF2-40B4-BE49-F238E27FC236}">
                <a16:creationId xmlns:a16="http://schemas.microsoft.com/office/drawing/2014/main" id="{5E9AE86E-27EC-836A-88A8-5417553D33B5}"/>
              </a:ext>
            </a:extLst>
          </p:cNvPr>
          <p:cNvSpPr/>
          <p:nvPr/>
        </p:nvSpPr>
        <p:spPr>
          <a:xfrm>
            <a:off x="5127203" y="2736943"/>
            <a:ext cx="1918010" cy="858644"/>
          </a:xfrm>
          <a:prstGeom prst="roundRect">
            <a:avLst/>
          </a:prstGeom>
          <a:ln w="57150">
            <a:solidFill>
              <a:srgbClr val="6E5491"/>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dirty="0"/>
              <a:t>Health Improvement Managers</a:t>
            </a:r>
            <a:endParaRPr lang="en-GB" dirty="0">
              <a:cs typeface="Calibri"/>
            </a:endParaRPr>
          </a:p>
        </p:txBody>
      </p:sp>
      <p:pic>
        <p:nvPicPr>
          <p:cNvPr id="24" name="Picture 1662">
            <a:extLst>
              <a:ext uri="{FF2B5EF4-FFF2-40B4-BE49-F238E27FC236}">
                <a16:creationId xmlns:a16="http://schemas.microsoft.com/office/drawing/2014/main" id="{724A1917-6395-CBC4-19E8-0AA5D809B87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60348" y="2643261"/>
            <a:ext cx="1574105" cy="956988"/>
          </a:xfrm>
          <a:prstGeom prst="rect">
            <a:avLst/>
          </a:prstGeom>
        </p:spPr>
      </p:pic>
      <p:pic>
        <p:nvPicPr>
          <p:cNvPr id="26" name="Picture 1661">
            <a:extLst>
              <a:ext uri="{FF2B5EF4-FFF2-40B4-BE49-F238E27FC236}">
                <a16:creationId xmlns:a16="http://schemas.microsoft.com/office/drawing/2014/main" id="{1B99D610-1EBA-F709-2CB7-A4621C4AB93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500223" y="2642733"/>
            <a:ext cx="1908132" cy="784166"/>
          </a:xfrm>
          <a:prstGeom prst="rect">
            <a:avLst/>
          </a:prstGeom>
        </p:spPr>
      </p:pic>
      <p:sp>
        <p:nvSpPr>
          <p:cNvPr id="28" name="TextBox 27">
            <a:extLst>
              <a:ext uri="{FF2B5EF4-FFF2-40B4-BE49-F238E27FC236}">
                <a16:creationId xmlns:a16="http://schemas.microsoft.com/office/drawing/2014/main" id="{B5E0ABF1-7F5D-D4E4-3DED-6CB418D79C3B}"/>
              </a:ext>
            </a:extLst>
          </p:cNvPr>
          <p:cNvSpPr txBox="1"/>
          <p:nvPr/>
        </p:nvSpPr>
        <p:spPr>
          <a:xfrm>
            <a:off x="500739" y="4282158"/>
            <a:ext cx="11116397"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700" b="1">
                <a:solidFill>
                  <a:schemeClr val="accent5">
                    <a:lumMod val="49000"/>
                  </a:schemeClr>
                </a:solidFill>
              </a:rPr>
              <a:t>'A shared ambition to improve the places where we live, work and relax in.'</a:t>
            </a:r>
            <a:r>
              <a:rPr lang="en-US" sz="2700" b="1"/>
              <a:t> </a:t>
            </a:r>
            <a:endParaRPr lang="en-US" sz="2700" b="1">
              <a:cs typeface="Calibri"/>
            </a:endParaRPr>
          </a:p>
        </p:txBody>
      </p:sp>
    </p:spTree>
    <p:extLst>
      <p:ext uri="{BB962C8B-B14F-4D97-AF65-F5344CB8AC3E}">
        <p14:creationId xmlns:p14="http://schemas.microsoft.com/office/powerpoint/2010/main" val="1213937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3F018D-B3AA-19A8-3D6E-C14E3AF82115}"/>
              </a:ext>
            </a:extLst>
          </p:cNvPr>
          <p:cNvSpPr txBox="1">
            <a:spLocks/>
          </p:cNvSpPr>
          <p:nvPr/>
        </p:nvSpPr>
        <p:spPr>
          <a:xfrm>
            <a:off x="336924" y="212414"/>
            <a:ext cx="11271888"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154272"/>
                </a:solidFill>
                <a:effectLst/>
                <a:uLnTx/>
                <a:uFillTx/>
                <a:latin typeface="+mn-lt"/>
                <a:ea typeface="+mn-ea"/>
                <a:cs typeface="Calibri Light"/>
              </a:rPr>
              <a:t>Place and Wellbeing Outcomes</a:t>
            </a:r>
            <a:endParaRPr kumimoji="0" lang="en-GB" sz="6000" b="1" i="0" u="none" strike="noStrike" kern="1200" cap="none" spc="0" normalizeH="0" baseline="0" noProof="0" dirty="0">
              <a:ln>
                <a:noFill/>
              </a:ln>
              <a:solidFill>
                <a:srgbClr val="154272"/>
              </a:solidFill>
              <a:effectLst/>
              <a:uLnTx/>
              <a:uFillTx/>
              <a:latin typeface="+mn-lt"/>
              <a:ea typeface="+mn-ea"/>
              <a:cs typeface="+mn-cs"/>
            </a:endParaRPr>
          </a:p>
        </p:txBody>
      </p:sp>
      <p:sp>
        <p:nvSpPr>
          <p:cNvPr id="3" name="Title 2"/>
          <p:cNvSpPr>
            <a:spLocks noGrp="1"/>
          </p:cNvSpPr>
          <p:nvPr>
            <p:ph type="title" idx="4294967295"/>
          </p:nvPr>
        </p:nvSpPr>
        <p:spPr>
          <a:xfrm>
            <a:off x="336924" y="925987"/>
            <a:ext cx="9500759" cy="14292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154272"/>
                </a:solidFill>
                <a:effectLst/>
                <a:uLnTx/>
                <a:uFillTx/>
                <a:latin typeface="+mj-lt"/>
                <a:ea typeface="+mj-ea"/>
                <a:cs typeface="+mj-cs"/>
              </a:rPr>
              <a:t>The </a:t>
            </a:r>
            <a:r>
              <a:rPr kumimoji="0" lang="en-GB" sz="4400" b="1" i="0" u="none" strike="noStrike" kern="1200" cap="none" spc="0" normalizeH="0" baseline="0" noProof="0" dirty="0">
                <a:ln>
                  <a:noFill/>
                </a:ln>
                <a:solidFill>
                  <a:srgbClr val="C00000"/>
                </a:solidFill>
                <a:effectLst/>
                <a:uLnTx/>
                <a:uFillTx/>
                <a:latin typeface="+mj-lt"/>
                <a:ea typeface="+mj-ea"/>
                <a:cs typeface="+mj-cs"/>
              </a:rPr>
              <a:t>evidenced and preventative </a:t>
            </a:r>
            <a:r>
              <a:rPr kumimoji="0" lang="en-GB" sz="4400" b="1" i="0" u="none" strike="noStrike" kern="1200" cap="none" spc="0" normalizeH="0" baseline="0" noProof="0" dirty="0">
                <a:ln>
                  <a:noFill/>
                </a:ln>
                <a:solidFill>
                  <a:srgbClr val="154272"/>
                </a:solidFill>
                <a:effectLst/>
                <a:uLnTx/>
                <a:uFillTx/>
                <a:latin typeface="+mj-lt"/>
                <a:ea typeface="+mj-ea"/>
                <a:cs typeface="+mj-cs"/>
              </a:rPr>
              <a:t> features every place needs to enable:</a:t>
            </a:r>
          </a:p>
        </p:txBody>
      </p:sp>
      <p:sp>
        <p:nvSpPr>
          <p:cNvPr id="2" name="TextBox 1">
            <a:extLst>
              <a:ext uri="{FF2B5EF4-FFF2-40B4-BE49-F238E27FC236}">
                <a16:creationId xmlns:a16="http://schemas.microsoft.com/office/drawing/2014/main" id="{2E8BF7F0-560A-E615-FAA7-881C9F65DB1C}"/>
              </a:ext>
            </a:extLst>
          </p:cNvPr>
          <p:cNvSpPr txBox="1"/>
          <p:nvPr/>
        </p:nvSpPr>
        <p:spPr>
          <a:xfrm>
            <a:off x="361826" y="2301937"/>
            <a:ext cx="670063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4000" i="1">
                <a:solidFill>
                  <a:schemeClr val="accent1">
                    <a:lumMod val="75000"/>
                  </a:schemeClr>
                </a:solidFill>
                <a:cs typeface="Segoe UI"/>
              </a:rPr>
              <a:t>wellbeing</a:t>
            </a:r>
            <a:r>
              <a:rPr lang="en-GB" sz="4000">
                <a:cs typeface="Segoe UI"/>
              </a:rPr>
              <a:t> of </a:t>
            </a:r>
            <a:r>
              <a:rPr lang="en-US" sz="4000">
                <a:cs typeface="Segoe UI"/>
              </a:rPr>
              <a:t>people </a:t>
            </a:r>
            <a:endParaRPr lang="en-US" sz="4000">
              <a:cs typeface="Calibri"/>
            </a:endParaRPr>
          </a:p>
          <a:p>
            <a:pPr marL="342900" indent="-342900">
              <a:buFont typeface="Arial"/>
              <a:buChar char="•"/>
            </a:pPr>
            <a:r>
              <a:rPr lang="en-GB" sz="4000" i="1">
                <a:solidFill>
                  <a:schemeClr val="accent1">
                    <a:lumMod val="75000"/>
                  </a:schemeClr>
                </a:solidFill>
                <a:ea typeface="+mn-lt"/>
                <a:cs typeface="+mn-lt"/>
              </a:rPr>
              <a:t>e</a:t>
            </a:r>
            <a:r>
              <a:rPr lang="en-US" sz="4000" i="1">
                <a:solidFill>
                  <a:schemeClr val="accent1">
                    <a:lumMod val="75000"/>
                  </a:schemeClr>
                </a:solidFill>
                <a:ea typeface="+mn-lt"/>
                <a:cs typeface="+mn-lt"/>
              </a:rPr>
              <a:t>quality</a:t>
            </a:r>
            <a:endParaRPr lang="en-GB" sz="4000" i="1">
              <a:solidFill>
                <a:schemeClr val="accent1">
                  <a:lumMod val="75000"/>
                </a:schemeClr>
              </a:solidFill>
              <a:ea typeface="+mn-lt"/>
              <a:cs typeface="+mn-lt"/>
            </a:endParaRPr>
          </a:p>
          <a:p>
            <a:pPr marL="342900" indent="-342900">
              <a:buFont typeface="Arial"/>
              <a:buChar char="•"/>
            </a:pPr>
            <a:r>
              <a:rPr lang="en-US" sz="4000" i="1">
                <a:solidFill>
                  <a:schemeClr val="accent1">
                    <a:lumMod val="75000"/>
                  </a:schemeClr>
                </a:solidFill>
                <a:ea typeface="+mn-lt"/>
                <a:cs typeface="+mn-lt"/>
              </a:rPr>
              <a:t>net-zero</a:t>
            </a:r>
            <a:r>
              <a:rPr lang="en-US" sz="4000">
                <a:ea typeface="+mn-lt"/>
                <a:cs typeface="+mn-lt"/>
              </a:rPr>
              <a:t> emissions</a:t>
            </a:r>
            <a:r>
              <a:rPr lang="en-GB" sz="4000">
                <a:ea typeface="+mn-lt"/>
                <a:cs typeface="+mn-lt"/>
              </a:rPr>
              <a:t> </a:t>
            </a:r>
            <a:r>
              <a:rPr lang="en-US" sz="4000">
                <a:ea typeface="+mn-lt"/>
                <a:cs typeface="+mn-lt"/>
              </a:rPr>
              <a:t>and sustainability.</a:t>
            </a:r>
            <a:endParaRPr lang="en-GB" sz="4000">
              <a:ea typeface="+mn-lt"/>
              <a:cs typeface="+mn-lt"/>
            </a:endParaRPr>
          </a:p>
          <a:p>
            <a:pPr marL="342900" indent="-342900">
              <a:buFont typeface="Arial"/>
              <a:buChar char="•"/>
            </a:pPr>
            <a:r>
              <a:rPr lang="en-GB" sz="4000">
                <a:ea typeface="+mn-lt"/>
                <a:cs typeface="+mn-lt"/>
              </a:rPr>
              <a:t>TRIPLE WIN!</a:t>
            </a:r>
          </a:p>
        </p:txBody>
      </p:sp>
      <p:pic>
        <p:nvPicPr>
          <p:cNvPr id="4" name="Picture 2">
            <a:extLst>
              <a:ext uri="{FF2B5EF4-FFF2-40B4-BE49-F238E27FC236}">
                <a16:creationId xmlns:a16="http://schemas.microsoft.com/office/drawing/2014/main" id="{954D3155-D4AD-5ED9-432C-EC1ED17B846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5429" t="13027" r="14675" b="9721"/>
          <a:stretch/>
        </p:blipFill>
        <p:spPr>
          <a:xfrm>
            <a:off x="7684068" y="1941650"/>
            <a:ext cx="4307230" cy="4384440"/>
          </a:xfrm>
          <a:prstGeom prst="rect">
            <a:avLst/>
          </a:prstGeom>
        </p:spPr>
      </p:pic>
    </p:spTree>
    <p:extLst>
      <p:ext uri="{BB962C8B-B14F-4D97-AF65-F5344CB8AC3E}">
        <p14:creationId xmlns:p14="http://schemas.microsoft.com/office/powerpoint/2010/main" val="3922131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677"/>
            <a:ext cx="12192000" cy="6852646"/>
          </a:xfrm>
          <a:prstGeom prst="rect">
            <a:avLst/>
          </a:prstGeom>
        </p:spPr>
      </p:pic>
      <p:sp>
        <p:nvSpPr>
          <p:cNvPr id="5" name="Title 2">
            <a:extLst>
              <a:ext uri="{FF2B5EF4-FFF2-40B4-BE49-F238E27FC236}">
                <a16:creationId xmlns:a16="http://schemas.microsoft.com/office/drawing/2014/main" id="{C49E784E-BF06-9AB6-4340-468C2BFDAB99}"/>
              </a:ext>
            </a:extLst>
          </p:cNvPr>
          <p:cNvSpPr txBox="1">
            <a:spLocks noGrp="1"/>
          </p:cNvSpPr>
          <p:nvPr>
            <p:ph type="title" idx="4294967295"/>
          </p:nvPr>
        </p:nvSpPr>
        <p:spPr>
          <a:xfrm>
            <a:off x="-5478" y="159956"/>
            <a:ext cx="11794722" cy="7141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chemeClr val="accent5">
                    <a:lumMod val="49000"/>
                  </a:schemeClr>
                </a:solidFill>
                <a:effectLst/>
                <a:uLnTx/>
                <a:uFillTx/>
                <a:latin typeface="+mn-lt"/>
                <a:ea typeface="Calibri"/>
                <a:cs typeface="Calibri"/>
              </a:rPr>
              <a:t>How do the Place and Wellbeing Outcome themes work in real life?</a:t>
            </a:r>
            <a:endParaRPr kumimoji="0" lang="en-US" sz="1800" b="0" i="0" u="none" strike="noStrike" kern="1200" cap="none" spc="0" normalizeH="0" baseline="0" noProof="0" dirty="0">
              <a:ln>
                <a:noFill/>
              </a:ln>
              <a:solidFill>
                <a:schemeClr val="accent5">
                  <a:lumMod val="49000"/>
                </a:schemeClr>
              </a:solidFill>
              <a:effectLst/>
              <a:uLnTx/>
              <a:uFillTx/>
              <a:latin typeface="+mn-lt"/>
              <a:ea typeface="+mn-ea"/>
              <a:cs typeface="+mn-cs"/>
            </a:endParaRPr>
          </a:p>
        </p:txBody>
      </p:sp>
      <p:pic>
        <p:nvPicPr>
          <p:cNvPr id="4" name="Picture 5" descr="Diagram that shows how planning interventions across the place and wellbeing outcome themes impact behaviour and promote positive health outcomes including improved mental health and reduced obesity, respiratory disease, heart disease, type 2 diabetes, stroke, some cancers, mortality and morbidity. The also promote planetary health through reduced emissions, enhanced biodiversity and/or change in our food environment.">
            <a:extLst>
              <a:ext uri="{FF2B5EF4-FFF2-40B4-BE49-F238E27FC236}">
                <a16:creationId xmlns:a16="http://schemas.microsoft.com/office/drawing/2014/main" id="{85DA470C-EE9C-6AC2-66D6-CCA331618387}"/>
              </a:ext>
            </a:extLst>
          </p:cNvPr>
          <p:cNvPicPr>
            <a:picLocks noChangeAspect="1"/>
          </p:cNvPicPr>
          <p:nvPr/>
        </p:nvPicPr>
        <p:blipFill rotWithShape="1">
          <a:blip r:embed="rId4"/>
          <a:srcRect l="497" t="6442" r="-262" b="11220"/>
          <a:stretch/>
        </p:blipFill>
        <p:spPr>
          <a:xfrm>
            <a:off x="2209008" y="1287157"/>
            <a:ext cx="8284536" cy="4843810"/>
          </a:xfrm>
          <a:prstGeom prst="rect">
            <a:avLst/>
          </a:prstGeom>
        </p:spPr>
      </p:pic>
    </p:spTree>
    <p:extLst>
      <p:ext uri="{BB962C8B-B14F-4D97-AF65-F5344CB8AC3E}">
        <p14:creationId xmlns:p14="http://schemas.microsoft.com/office/powerpoint/2010/main" val="261696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sp>
        <p:nvSpPr>
          <p:cNvPr id="5" name="Title 2">
            <a:extLst>
              <a:ext uri="{FF2B5EF4-FFF2-40B4-BE49-F238E27FC236}">
                <a16:creationId xmlns:a16="http://schemas.microsoft.com/office/drawing/2014/main" id="{84EDCB0B-7C13-EE90-C9BA-3A2CBF520668}"/>
              </a:ext>
            </a:extLst>
          </p:cNvPr>
          <p:cNvSpPr txBox="1">
            <a:spLocks noGrp="1"/>
          </p:cNvSpPr>
          <p:nvPr>
            <p:ph type="title" idx="4294967295"/>
          </p:nvPr>
        </p:nvSpPr>
        <p:spPr>
          <a:xfrm>
            <a:off x="324432" y="334344"/>
            <a:ext cx="7734645" cy="8241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Place and Wellbeing Outcomes</a:t>
            </a:r>
            <a:endPar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mj-cs"/>
            </a:endParaRPr>
          </a:p>
        </p:txBody>
      </p:sp>
      <p:pic>
        <p:nvPicPr>
          <p:cNvPr id="3" name="Picture 2" descr="Place and Wellbeing Outcomes diagram">
            <a:extLst>
              <a:ext uri="{FF2B5EF4-FFF2-40B4-BE49-F238E27FC236}">
                <a16:creationId xmlns:a16="http://schemas.microsoft.com/office/drawing/2014/main" id="{67F92228-FA50-6BED-87AD-C90D04A0D971}"/>
              </a:ext>
            </a:extLst>
          </p:cNvPr>
          <p:cNvPicPr>
            <a:picLocks noChangeAspect="1"/>
          </p:cNvPicPr>
          <p:nvPr/>
        </p:nvPicPr>
        <p:blipFill>
          <a:blip r:embed="rId3"/>
          <a:stretch>
            <a:fillRect/>
          </a:stretch>
        </p:blipFill>
        <p:spPr>
          <a:xfrm>
            <a:off x="-762" y="1181100"/>
            <a:ext cx="4002023" cy="4495799"/>
          </a:xfrm>
          <a:prstGeom prst="rect">
            <a:avLst/>
          </a:prstGeom>
        </p:spPr>
      </p:pic>
      <p:pic>
        <p:nvPicPr>
          <p:cNvPr id="6" name="Picture 5" descr="Planning for Place web page">
            <a:extLst>
              <a:ext uri="{FF2B5EF4-FFF2-40B4-BE49-F238E27FC236}">
                <a16:creationId xmlns:a16="http://schemas.microsoft.com/office/drawing/2014/main" id="{D8FA5432-7DB8-E5C7-007C-04F1227E7B72}"/>
              </a:ext>
            </a:extLst>
          </p:cNvPr>
          <p:cNvPicPr>
            <a:picLocks noChangeAspect="1"/>
          </p:cNvPicPr>
          <p:nvPr/>
        </p:nvPicPr>
        <p:blipFill>
          <a:blip r:embed="rId4"/>
          <a:stretch>
            <a:fillRect/>
          </a:stretch>
        </p:blipFill>
        <p:spPr>
          <a:xfrm>
            <a:off x="4057249" y="1300162"/>
            <a:ext cx="4006064" cy="4114800"/>
          </a:xfrm>
          <a:prstGeom prst="rect">
            <a:avLst/>
          </a:prstGeom>
        </p:spPr>
      </p:pic>
      <p:pic>
        <p:nvPicPr>
          <p:cNvPr id="7" name="Picture 6" descr="Cover of briefing on the Place and Wellbeing Outcomes">
            <a:extLst>
              <a:ext uri="{FF2B5EF4-FFF2-40B4-BE49-F238E27FC236}">
                <a16:creationId xmlns:a16="http://schemas.microsoft.com/office/drawing/2014/main" id="{7FD4CAF4-886D-BD92-ADF5-7D7BC3CC3C0A}"/>
              </a:ext>
            </a:extLst>
          </p:cNvPr>
          <p:cNvPicPr>
            <a:picLocks noChangeAspect="1"/>
          </p:cNvPicPr>
          <p:nvPr/>
        </p:nvPicPr>
        <p:blipFill>
          <a:blip r:embed="rId5"/>
          <a:stretch>
            <a:fillRect/>
          </a:stretch>
        </p:blipFill>
        <p:spPr>
          <a:xfrm>
            <a:off x="8939135" y="1288256"/>
            <a:ext cx="2910042" cy="4114800"/>
          </a:xfrm>
          <a:prstGeom prst="rect">
            <a:avLst/>
          </a:prstGeom>
        </p:spPr>
      </p:pic>
    </p:spTree>
    <p:extLst>
      <p:ext uri="{BB962C8B-B14F-4D97-AF65-F5344CB8AC3E}">
        <p14:creationId xmlns:p14="http://schemas.microsoft.com/office/powerpoint/2010/main" val="2381912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sp>
        <p:nvSpPr>
          <p:cNvPr id="34" name="Title 2">
            <a:extLst>
              <a:ext uri="{FF2B5EF4-FFF2-40B4-BE49-F238E27FC236}">
                <a16:creationId xmlns:a16="http://schemas.microsoft.com/office/drawing/2014/main" id="{0AB7CA3C-E79D-F11A-C877-6B4AF3917B8D}"/>
              </a:ext>
            </a:extLst>
          </p:cNvPr>
          <p:cNvSpPr txBox="1">
            <a:spLocks noGrp="1"/>
          </p:cNvSpPr>
          <p:nvPr>
            <p:ph type="title" idx="4294967295"/>
          </p:nvPr>
        </p:nvSpPr>
        <p:spPr>
          <a:xfrm>
            <a:off x="-5082" y="372544"/>
            <a:ext cx="7734645" cy="8241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Place and Wellbeing Outcomes</a:t>
            </a:r>
            <a:endPar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mj-cs"/>
            </a:endParaRPr>
          </a:p>
        </p:txBody>
      </p:sp>
      <p:sp>
        <p:nvSpPr>
          <p:cNvPr id="30" name="TextBox 29">
            <a:extLst>
              <a:ext uri="{FF2B5EF4-FFF2-40B4-BE49-F238E27FC236}">
                <a16:creationId xmlns:a16="http://schemas.microsoft.com/office/drawing/2014/main" id="{19205CC0-2334-E3B2-AFA6-74598FEE6863}"/>
              </a:ext>
            </a:extLst>
          </p:cNvPr>
          <p:cNvSpPr txBox="1"/>
          <p:nvPr/>
        </p:nvSpPr>
        <p:spPr>
          <a:xfrm>
            <a:off x="353455" y="1680109"/>
            <a:ext cx="1146596" cy="369332"/>
          </a:xfrm>
          <a:prstGeom prst="rect">
            <a:avLst/>
          </a:prstGeom>
          <a:noFill/>
        </p:spPr>
        <p:txBody>
          <a:bodyPr wrap="none" lIns="91440" tIns="45720" rIns="91440" bIns="45720" rtlCol="0" anchor="t">
            <a:spAutoFit/>
          </a:bodyPr>
          <a:lstStyle/>
          <a:p>
            <a:r>
              <a:rPr lang="en-GB" b="1" dirty="0">
                <a:solidFill>
                  <a:schemeClr val="accent5">
                    <a:lumMod val="49000"/>
                  </a:schemeClr>
                </a:solidFill>
              </a:rPr>
              <a:t>Key policy</a:t>
            </a:r>
          </a:p>
        </p:txBody>
      </p:sp>
      <p:sp>
        <p:nvSpPr>
          <p:cNvPr id="18" name="Rounded Rectangle 10">
            <a:extLst>
              <a:ext uri="{FF2B5EF4-FFF2-40B4-BE49-F238E27FC236}">
                <a16:creationId xmlns:a16="http://schemas.microsoft.com/office/drawing/2014/main" id="{7450D47E-2A30-BE6D-8463-5423D55E491B}"/>
              </a:ext>
            </a:extLst>
          </p:cNvPr>
          <p:cNvSpPr/>
          <p:nvPr/>
        </p:nvSpPr>
        <p:spPr>
          <a:xfrm>
            <a:off x="2192059" y="1437139"/>
            <a:ext cx="1918010" cy="858644"/>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Sustainable Development Goals (SDG)</a:t>
            </a:r>
          </a:p>
        </p:txBody>
      </p:sp>
      <p:sp>
        <p:nvSpPr>
          <p:cNvPr id="20" name="Rounded Rectangle 11">
            <a:extLst>
              <a:ext uri="{FF2B5EF4-FFF2-40B4-BE49-F238E27FC236}">
                <a16:creationId xmlns:a16="http://schemas.microsoft.com/office/drawing/2014/main" id="{7A00154B-25E2-E01B-641A-58A5B3526AF7}"/>
              </a:ext>
            </a:extLst>
          </p:cNvPr>
          <p:cNvSpPr/>
          <p:nvPr/>
        </p:nvSpPr>
        <p:spPr>
          <a:xfrm>
            <a:off x="4675570" y="1437139"/>
            <a:ext cx="1918010" cy="858644"/>
          </a:xfrm>
          <a:prstGeom prst="roundRect">
            <a:avLst/>
          </a:prstGeom>
          <a:ln w="57150">
            <a:solidFill>
              <a:srgbClr val="6E549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National Outcomes Framework</a:t>
            </a:r>
          </a:p>
        </p:txBody>
      </p:sp>
      <p:sp>
        <p:nvSpPr>
          <p:cNvPr id="9" name="Rounded Rectangle 6">
            <a:extLst>
              <a:ext uri="{FF2B5EF4-FFF2-40B4-BE49-F238E27FC236}">
                <a16:creationId xmlns:a16="http://schemas.microsoft.com/office/drawing/2014/main" id="{16678DC2-ADA7-2132-4023-6FBB7AF746D3}"/>
              </a:ext>
            </a:extLst>
          </p:cNvPr>
          <p:cNvSpPr/>
          <p:nvPr/>
        </p:nvSpPr>
        <p:spPr>
          <a:xfrm>
            <a:off x="7327441" y="1437139"/>
            <a:ext cx="1918010" cy="858644"/>
          </a:xfrm>
          <a:prstGeom prst="roundRect">
            <a:avLst/>
          </a:prstGeom>
          <a:ln w="57150">
            <a:solidFill>
              <a:srgbClr val="CC9BC3"/>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dirty="0"/>
              <a:t>Covid Recovery Strategy </a:t>
            </a:r>
          </a:p>
        </p:txBody>
      </p:sp>
      <p:sp>
        <p:nvSpPr>
          <p:cNvPr id="22" name="Rounded Rectangle 12">
            <a:extLst>
              <a:ext uri="{FF2B5EF4-FFF2-40B4-BE49-F238E27FC236}">
                <a16:creationId xmlns:a16="http://schemas.microsoft.com/office/drawing/2014/main" id="{6774860E-3287-BD57-591C-336880FA18FD}"/>
              </a:ext>
            </a:extLst>
          </p:cNvPr>
          <p:cNvSpPr/>
          <p:nvPr/>
        </p:nvSpPr>
        <p:spPr>
          <a:xfrm>
            <a:off x="2116872" y="2882342"/>
            <a:ext cx="1918010" cy="858644"/>
          </a:xfrm>
          <a:prstGeom prst="roundRect">
            <a:avLst/>
          </a:prstGeom>
          <a:ln w="57150">
            <a:solidFill>
              <a:srgbClr val="1A92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Public Health Priorities</a:t>
            </a:r>
          </a:p>
        </p:txBody>
      </p:sp>
      <p:sp>
        <p:nvSpPr>
          <p:cNvPr id="24" name="Rounded Rectangle 13">
            <a:extLst>
              <a:ext uri="{FF2B5EF4-FFF2-40B4-BE49-F238E27FC236}">
                <a16:creationId xmlns:a16="http://schemas.microsoft.com/office/drawing/2014/main" id="{39A0C517-2E87-F785-4AEF-EE283A633BC9}"/>
              </a:ext>
            </a:extLst>
          </p:cNvPr>
          <p:cNvSpPr/>
          <p:nvPr/>
        </p:nvSpPr>
        <p:spPr>
          <a:xfrm>
            <a:off x="4673275" y="2883005"/>
            <a:ext cx="1918010" cy="858644"/>
          </a:xfrm>
          <a:prstGeom prst="roundRect">
            <a:avLst/>
          </a:prstGeom>
          <a:ln w="57150">
            <a:solidFill>
              <a:srgbClr val="16427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Net zero emissions targets</a:t>
            </a:r>
          </a:p>
        </p:txBody>
      </p:sp>
      <p:sp>
        <p:nvSpPr>
          <p:cNvPr id="26" name="Rounded Rectangle 14">
            <a:extLst>
              <a:ext uri="{FF2B5EF4-FFF2-40B4-BE49-F238E27FC236}">
                <a16:creationId xmlns:a16="http://schemas.microsoft.com/office/drawing/2014/main" id="{077ACD2C-7696-5BA9-86DA-417C2BB004EA}"/>
              </a:ext>
            </a:extLst>
          </p:cNvPr>
          <p:cNvSpPr/>
          <p:nvPr/>
        </p:nvSpPr>
        <p:spPr>
          <a:xfrm>
            <a:off x="7327442" y="2883005"/>
            <a:ext cx="1918010" cy="858644"/>
          </a:xfrm>
          <a:prstGeom prst="roundRect">
            <a:avLst/>
          </a:prstGeom>
          <a:ln w="57150">
            <a:solidFill>
              <a:srgbClr val="86BA27"/>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A New Future for Scotland’s Towns </a:t>
            </a:r>
          </a:p>
        </p:txBody>
      </p:sp>
      <p:sp>
        <p:nvSpPr>
          <p:cNvPr id="6" name="Rounded Rectangle 2">
            <a:extLst>
              <a:ext uri="{FF2B5EF4-FFF2-40B4-BE49-F238E27FC236}">
                <a16:creationId xmlns:a16="http://schemas.microsoft.com/office/drawing/2014/main" id="{51C27E14-426B-3B94-E8FB-794709123330}"/>
              </a:ext>
            </a:extLst>
          </p:cNvPr>
          <p:cNvSpPr/>
          <p:nvPr/>
        </p:nvSpPr>
        <p:spPr>
          <a:xfrm>
            <a:off x="9878319" y="2827788"/>
            <a:ext cx="1918010" cy="858644"/>
          </a:xfrm>
          <a:prstGeom prst="roundRect">
            <a:avLst/>
          </a:prstGeom>
          <a:ln w="57150">
            <a:solidFill>
              <a:srgbClr val="1C93C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20 minute neighbourhoods</a:t>
            </a:r>
          </a:p>
        </p:txBody>
      </p:sp>
      <p:sp>
        <p:nvSpPr>
          <p:cNvPr id="28" name="TextBox 27">
            <a:extLst>
              <a:ext uri="{FF2B5EF4-FFF2-40B4-BE49-F238E27FC236}">
                <a16:creationId xmlns:a16="http://schemas.microsoft.com/office/drawing/2014/main" id="{3DFBE121-E006-C461-FCEF-FDE8A3E4D985}"/>
              </a:ext>
            </a:extLst>
          </p:cNvPr>
          <p:cNvSpPr txBox="1"/>
          <p:nvPr/>
        </p:nvSpPr>
        <p:spPr>
          <a:xfrm>
            <a:off x="194833" y="4778999"/>
            <a:ext cx="1694695" cy="369332"/>
          </a:xfrm>
          <a:prstGeom prst="rect">
            <a:avLst/>
          </a:prstGeom>
          <a:noFill/>
        </p:spPr>
        <p:txBody>
          <a:bodyPr wrap="none" lIns="91440" tIns="45720" rIns="91440" bIns="45720" rtlCol="0" anchor="t">
            <a:spAutoFit/>
          </a:bodyPr>
          <a:lstStyle/>
          <a:p>
            <a:r>
              <a:rPr lang="en-GB" b="1" dirty="0">
                <a:solidFill>
                  <a:schemeClr val="accent5">
                    <a:lumMod val="49000"/>
                  </a:schemeClr>
                </a:solidFill>
              </a:rPr>
              <a:t>Key approaches</a:t>
            </a:r>
          </a:p>
        </p:txBody>
      </p:sp>
      <p:sp>
        <p:nvSpPr>
          <p:cNvPr id="14" name="Rounded Rectangle 8">
            <a:extLst>
              <a:ext uri="{FF2B5EF4-FFF2-40B4-BE49-F238E27FC236}">
                <a16:creationId xmlns:a16="http://schemas.microsoft.com/office/drawing/2014/main" id="{EC2B93E4-344F-FA65-79AB-812A0BF8E279}"/>
              </a:ext>
            </a:extLst>
          </p:cNvPr>
          <p:cNvSpPr/>
          <p:nvPr/>
        </p:nvSpPr>
        <p:spPr>
          <a:xfrm>
            <a:off x="2114920" y="4462262"/>
            <a:ext cx="1918010" cy="858644"/>
          </a:xfrm>
          <a:prstGeom prst="roundRect">
            <a:avLst/>
          </a:prstGeom>
          <a:ln w="57150">
            <a:solidFill>
              <a:srgbClr val="F0AE3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Christie Commission</a:t>
            </a:r>
          </a:p>
        </p:txBody>
      </p:sp>
      <p:sp>
        <p:nvSpPr>
          <p:cNvPr id="16" name="Rounded Rectangle 9">
            <a:extLst>
              <a:ext uri="{FF2B5EF4-FFF2-40B4-BE49-F238E27FC236}">
                <a16:creationId xmlns:a16="http://schemas.microsoft.com/office/drawing/2014/main" id="{CA149EB9-198A-819A-0BBC-F56B3488196A}"/>
              </a:ext>
            </a:extLst>
          </p:cNvPr>
          <p:cNvSpPr/>
          <p:nvPr/>
        </p:nvSpPr>
        <p:spPr>
          <a:xfrm>
            <a:off x="4676841" y="4462262"/>
            <a:ext cx="1918010" cy="858644"/>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Place Principle</a:t>
            </a:r>
          </a:p>
        </p:txBody>
      </p:sp>
      <p:sp>
        <p:nvSpPr>
          <p:cNvPr id="12" name="Rounded Rectangle 7">
            <a:extLst>
              <a:ext uri="{FF2B5EF4-FFF2-40B4-BE49-F238E27FC236}">
                <a16:creationId xmlns:a16="http://schemas.microsoft.com/office/drawing/2014/main" id="{EFD2406C-AE80-3F00-8127-91AAC337FB51}"/>
              </a:ext>
            </a:extLst>
          </p:cNvPr>
          <p:cNvSpPr/>
          <p:nvPr/>
        </p:nvSpPr>
        <p:spPr>
          <a:xfrm>
            <a:off x="7329394" y="4462262"/>
            <a:ext cx="1918010" cy="858644"/>
          </a:xfrm>
          <a:prstGeom prst="roundRect">
            <a:avLst/>
          </a:prstGeom>
          <a:ln w="57150">
            <a:solidFill>
              <a:srgbClr val="15417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Social Determinants of Health</a:t>
            </a:r>
          </a:p>
        </p:txBody>
      </p:sp>
      <p:sp>
        <p:nvSpPr>
          <p:cNvPr id="32" name="Rounded Rectangle 7">
            <a:extLst>
              <a:ext uri="{FF2B5EF4-FFF2-40B4-BE49-F238E27FC236}">
                <a16:creationId xmlns:a16="http://schemas.microsoft.com/office/drawing/2014/main" id="{90EFDD0A-DD1A-A163-7D71-26DB26C9CD93}"/>
              </a:ext>
            </a:extLst>
          </p:cNvPr>
          <p:cNvSpPr/>
          <p:nvPr/>
        </p:nvSpPr>
        <p:spPr>
          <a:xfrm>
            <a:off x="9878319" y="4459185"/>
            <a:ext cx="1918010" cy="858644"/>
          </a:xfrm>
          <a:prstGeom prst="roundRect">
            <a:avLst/>
          </a:prstGeom>
          <a:ln w="57150">
            <a:solidFill>
              <a:srgbClr val="15417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Place &amp; Wellbeing Outcomes</a:t>
            </a:r>
          </a:p>
        </p:txBody>
      </p:sp>
    </p:spTree>
    <p:extLst>
      <p:ext uri="{BB962C8B-B14F-4D97-AF65-F5344CB8AC3E}">
        <p14:creationId xmlns:p14="http://schemas.microsoft.com/office/powerpoint/2010/main" val="3499988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1003522" y="879916"/>
            <a:ext cx="10174579" cy="47397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Shaping Places for Wellbeing approach</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bg1">
                    <a:lumMod val="75000"/>
                  </a:schemeClr>
                </a:solidFill>
                <a:effectLst/>
                <a:uLnTx/>
                <a:uFillTx/>
                <a:latin typeface="Calibri"/>
                <a:ea typeface="+mn-ea"/>
                <a:cs typeface="Calibri Light"/>
              </a:rPr>
              <a:t>What we mean by place and why it matters</a:t>
            </a:r>
            <a:endParaRPr kumimoji="0" lang="en-US" sz="4000" b="0" i="0" u="none" strike="noStrike" kern="1200" cap="none" spc="0" normalizeH="0" baseline="0" noProof="0" dirty="0">
              <a:ln>
                <a:noFill/>
              </a:ln>
              <a:solidFill>
                <a:schemeClr val="bg1">
                  <a:lumMod val="75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bg1">
                    <a:lumMod val="75000"/>
                  </a:schemeClr>
                </a:solidFill>
                <a:effectLst/>
                <a:uLnTx/>
                <a:uFillTx/>
                <a:latin typeface="Calibri"/>
                <a:ea typeface="+mn-ea"/>
                <a:cs typeface="Calibri Light"/>
              </a:rPr>
              <a:t>What taking a place-based approach means </a:t>
            </a:r>
            <a:endParaRPr kumimoji="0" lang="en-GB" sz="4000" b="0" i="0" u="none" strike="noStrike" kern="1200" cap="none" spc="0" normalizeH="0" baseline="0" noProof="0" dirty="0">
              <a:ln>
                <a:noFill/>
              </a:ln>
              <a:solidFill>
                <a:schemeClr val="bg1">
                  <a:lumMod val="75000"/>
                </a:schemeClr>
              </a:solidFill>
              <a:effectLst/>
              <a:uLnTx/>
              <a:uFillTx/>
              <a:latin typeface="Calibri"/>
              <a:ea typeface="Calibri"/>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accent5">
                    <a:lumMod val="49000"/>
                  </a:schemeClr>
                </a:solidFill>
                <a:effectLst/>
                <a:uLnTx/>
                <a:uFillTx/>
                <a:latin typeface="Calibri"/>
                <a:ea typeface="+mn-ea"/>
                <a:cs typeface="Calibri Light"/>
              </a:rPr>
              <a:t>Shaping Places for Wellbeing Programme</a:t>
            </a:r>
            <a:endParaRPr kumimoji="0" lang="en-US" sz="4000" b="0"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2844898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Illustration of busy town. Text reads: Public Health Scotland and the Improvement Service are working to improve Scotland’s wellbeing by reducing the signigicant inequality in the health of its people while addressing the health of our planet. Achieved through three activities - local project work, local learning cohort, national leadership cohort - to find new ways of working between national and local levels which will create systems change in local processes to deliver on the Place and Wellbeing Outcom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9001" y="1033"/>
            <a:ext cx="7676393" cy="6858146"/>
          </a:xfrm>
          <a:prstGeom prst="rect">
            <a:avLst/>
          </a:prstGeom>
        </p:spPr>
      </p:pic>
    </p:spTree>
    <p:extLst>
      <p:ext uri="{BB962C8B-B14F-4D97-AF65-F5344CB8AC3E}">
        <p14:creationId xmlns:p14="http://schemas.microsoft.com/office/powerpoint/2010/main" val="3075335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F03493-C615-9D4B-B4DE-6D4578B0BE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EEC62E9-854E-B85A-6EFF-823A5643147B}"/>
              </a:ext>
            </a:extLst>
          </p:cNvPr>
          <p:cNvSpPr txBox="1">
            <a:spLocks noGrp="1"/>
          </p:cNvSpPr>
          <p:nvPr>
            <p:ph type="title" idx="4294967295"/>
          </p:nvPr>
        </p:nvSpPr>
        <p:spPr>
          <a:xfrm>
            <a:off x="4170218" y="117764"/>
            <a:ext cx="491374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54272"/>
                </a:solidFill>
                <a:effectLst/>
                <a:uLnTx/>
                <a:uFillTx/>
                <a:latin typeface="Calibri Light"/>
                <a:ea typeface="+mn-ea"/>
                <a:cs typeface="Calibri Light"/>
              </a:rPr>
              <a:t>Three activities:</a:t>
            </a:r>
          </a:p>
        </p:txBody>
      </p:sp>
      <p:pic>
        <p:nvPicPr>
          <p:cNvPr id="10" name="Picture 9" descr="Local Project Work">
            <a:extLst>
              <a:ext uri="{FF2B5EF4-FFF2-40B4-BE49-F238E27FC236}">
                <a16:creationId xmlns:a16="http://schemas.microsoft.com/office/drawing/2014/main" id="{BE954EFF-BC59-2240-BAE7-5B2E976CA661}"/>
              </a:ext>
            </a:extLst>
          </p:cNvPr>
          <p:cNvPicPr>
            <a:picLocks noChangeAspect="1"/>
          </p:cNvPicPr>
          <p:nvPr/>
        </p:nvPicPr>
        <p:blipFill rotWithShape="1">
          <a:blip r:embed="rId4"/>
          <a:srcRect l="5237" t="65609" r="62402" b="20003"/>
          <a:stretch/>
        </p:blipFill>
        <p:spPr>
          <a:xfrm>
            <a:off x="242794" y="952613"/>
            <a:ext cx="3646262" cy="1702023"/>
          </a:xfrm>
          <a:prstGeom prst="rect">
            <a:avLst/>
          </a:prstGeom>
        </p:spPr>
      </p:pic>
      <p:sp>
        <p:nvSpPr>
          <p:cNvPr id="15" name="TextBox 14">
            <a:extLst>
              <a:ext uri="{FF2B5EF4-FFF2-40B4-BE49-F238E27FC236}">
                <a16:creationId xmlns:a16="http://schemas.microsoft.com/office/drawing/2014/main" id="{AED6E2E5-E496-3E40-8525-92EA007D5661}"/>
              </a:ext>
            </a:extLst>
          </p:cNvPr>
          <p:cNvSpPr txBox="1"/>
          <p:nvPr/>
        </p:nvSpPr>
        <p:spPr>
          <a:xfrm>
            <a:off x="222570" y="2654636"/>
            <a:ext cx="3703417" cy="4001095"/>
          </a:xfrm>
          <a:prstGeom prst="rect">
            <a:avLst/>
          </a:prstGeom>
          <a:noFill/>
        </p:spPr>
        <p:txBody>
          <a:bodyPr wrap="square" lIns="91440" tIns="45720" rIns="91440" bIns="45720" rtlCol="0" anchor="t">
            <a:spAutoFit/>
          </a:bodyPr>
          <a:lstStyle/>
          <a:p>
            <a:pPr algn="l"/>
            <a:r>
              <a:rPr lang="en-GB" sz="2800" b="1" dirty="0">
                <a:solidFill>
                  <a:srgbClr val="154272"/>
                </a:solidFill>
              </a:rPr>
              <a:t>Council and NHS Board in Project Towns:</a:t>
            </a:r>
            <a:endParaRPr lang="en-GB" sz="2800" b="1" dirty="0">
              <a:solidFill>
                <a:srgbClr val="154272"/>
              </a:solidFill>
              <a:cs typeface="Calibri"/>
            </a:endParaRPr>
          </a:p>
          <a:p>
            <a:pPr algn="l"/>
            <a:r>
              <a:rPr lang="en-GB" sz="2200" dirty="0" err="1">
                <a:solidFill>
                  <a:srgbClr val="154272"/>
                </a:solidFill>
              </a:rPr>
              <a:t>Alloa</a:t>
            </a:r>
            <a:endParaRPr lang="en-GB" sz="2200" dirty="0">
              <a:solidFill>
                <a:srgbClr val="154272"/>
              </a:solidFill>
              <a:cs typeface="Calibri"/>
            </a:endParaRPr>
          </a:p>
          <a:p>
            <a:pPr algn="l"/>
            <a:r>
              <a:rPr lang="en-GB" sz="2200" dirty="0">
                <a:solidFill>
                  <a:srgbClr val="154272"/>
                </a:solidFill>
              </a:rPr>
              <a:t>Ayr</a:t>
            </a:r>
            <a:endParaRPr lang="en-GB" sz="2200" dirty="0">
              <a:solidFill>
                <a:srgbClr val="154272"/>
              </a:solidFill>
              <a:cs typeface="Calibri"/>
            </a:endParaRPr>
          </a:p>
          <a:p>
            <a:pPr algn="l"/>
            <a:r>
              <a:rPr lang="en-GB" sz="2200" dirty="0">
                <a:solidFill>
                  <a:srgbClr val="154272"/>
                </a:solidFill>
              </a:rPr>
              <a:t>Clydebank</a:t>
            </a:r>
            <a:endParaRPr lang="en-GB" sz="2200" dirty="0">
              <a:solidFill>
                <a:srgbClr val="154272"/>
              </a:solidFill>
              <a:cs typeface="Calibri"/>
            </a:endParaRPr>
          </a:p>
          <a:p>
            <a:r>
              <a:rPr lang="en-GB" sz="2200" dirty="0">
                <a:solidFill>
                  <a:srgbClr val="154272"/>
                </a:solidFill>
                <a:cs typeface="Calibri"/>
              </a:rPr>
              <a:t>Dalkeith</a:t>
            </a:r>
            <a:endParaRPr lang="en-GB" sz="2200" dirty="0">
              <a:solidFill>
                <a:srgbClr val="154272"/>
              </a:solidFill>
            </a:endParaRPr>
          </a:p>
          <a:p>
            <a:pPr algn="l"/>
            <a:r>
              <a:rPr lang="en-GB" sz="2200" dirty="0">
                <a:solidFill>
                  <a:srgbClr val="154272"/>
                </a:solidFill>
              </a:rPr>
              <a:t>Dunoon</a:t>
            </a:r>
            <a:endParaRPr lang="en-GB" sz="2200" dirty="0">
              <a:solidFill>
                <a:srgbClr val="154272"/>
              </a:solidFill>
              <a:cs typeface="Calibri"/>
            </a:endParaRPr>
          </a:p>
          <a:p>
            <a:r>
              <a:rPr lang="en-GB" sz="2200" dirty="0">
                <a:solidFill>
                  <a:srgbClr val="154272"/>
                </a:solidFill>
                <a:cs typeface="Calibri"/>
              </a:rPr>
              <a:t>Fraserburgh</a:t>
            </a:r>
          </a:p>
          <a:p>
            <a:r>
              <a:rPr lang="en-GB" sz="2200" dirty="0">
                <a:solidFill>
                  <a:srgbClr val="154272"/>
                </a:solidFill>
                <a:cs typeface="Calibri"/>
              </a:rPr>
              <a:t>Rutherglen </a:t>
            </a:r>
            <a:endParaRPr lang="en-GB" dirty="0"/>
          </a:p>
          <a:p>
            <a:endParaRPr lang="en-GB" sz="2200" dirty="0">
              <a:solidFill>
                <a:srgbClr val="154272"/>
              </a:solidFill>
              <a:cs typeface="Calibri"/>
            </a:endParaRPr>
          </a:p>
          <a:p>
            <a:endParaRPr lang="en-GB" sz="2200" dirty="0">
              <a:solidFill>
                <a:srgbClr val="154272"/>
              </a:solidFill>
              <a:cs typeface="Calibri"/>
            </a:endParaRPr>
          </a:p>
        </p:txBody>
      </p:sp>
      <p:pic>
        <p:nvPicPr>
          <p:cNvPr id="12" name="Picture 11" descr="Local Learning Cohort">
            <a:extLst>
              <a:ext uri="{FF2B5EF4-FFF2-40B4-BE49-F238E27FC236}">
                <a16:creationId xmlns:a16="http://schemas.microsoft.com/office/drawing/2014/main" id="{F577144C-3D12-A949-9624-C6D1E810D492}"/>
              </a:ext>
            </a:extLst>
          </p:cNvPr>
          <p:cNvPicPr>
            <a:picLocks noChangeAspect="1"/>
          </p:cNvPicPr>
          <p:nvPr/>
        </p:nvPicPr>
        <p:blipFill rotWithShape="1">
          <a:blip r:embed="rId4"/>
          <a:srcRect l="33833" t="65609" r="33806" b="20003"/>
          <a:stretch/>
        </p:blipFill>
        <p:spPr>
          <a:xfrm>
            <a:off x="4175061" y="952613"/>
            <a:ext cx="3646262" cy="1702023"/>
          </a:xfrm>
          <a:prstGeom prst="rect">
            <a:avLst/>
          </a:prstGeom>
        </p:spPr>
      </p:pic>
      <p:sp>
        <p:nvSpPr>
          <p:cNvPr id="16" name="TextBox 15">
            <a:extLst>
              <a:ext uri="{FF2B5EF4-FFF2-40B4-BE49-F238E27FC236}">
                <a16:creationId xmlns:a16="http://schemas.microsoft.com/office/drawing/2014/main" id="{F0485C3C-A447-524D-AC78-EDD0C90AF41B}"/>
              </a:ext>
            </a:extLst>
          </p:cNvPr>
          <p:cNvSpPr txBox="1"/>
          <p:nvPr/>
        </p:nvSpPr>
        <p:spPr>
          <a:xfrm>
            <a:off x="4144977" y="2603212"/>
            <a:ext cx="3470078" cy="3908762"/>
          </a:xfrm>
          <a:prstGeom prst="rect">
            <a:avLst/>
          </a:prstGeom>
          <a:noFill/>
        </p:spPr>
        <p:txBody>
          <a:bodyPr wrap="square" lIns="91440" tIns="45720" rIns="91440" bIns="45720" rtlCol="0" anchor="t">
            <a:spAutoFit/>
          </a:bodyPr>
          <a:lstStyle/>
          <a:p>
            <a:pPr algn="l"/>
            <a:r>
              <a:rPr lang="en-GB" sz="2800" b="1" dirty="0">
                <a:solidFill>
                  <a:srgbClr val="154272"/>
                </a:solidFill>
                <a:cs typeface="Calibri"/>
              </a:rPr>
              <a:t>Replication</a:t>
            </a:r>
          </a:p>
          <a:p>
            <a:pPr algn="l"/>
            <a:r>
              <a:rPr lang="en-GB" sz="2200" dirty="0">
                <a:solidFill>
                  <a:srgbClr val="154272"/>
                </a:solidFill>
                <a:cs typeface="Calibri"/>
              </a:rPr>
              <a:t>Reflection, learning, sharing between Project Towns</a:t>
            </a:r>
          </a:p>
          <a:p>
            <a:pPr algn="l"/>
            <a:endParaRPr lang="en-GB" sz="2200" dirty="0">
              <a:solidFill>
                <a:srgbClr val="154272"/>
              </a:solidFill>
              <a:cs typeface="Calibri"/>
            </a:endParaRPr>
          </a:p>
          <a:p>
            <a:pPr algn="l"/>
            <a:r>
              <a:rPr lang="en-GB" sz="2200" dirty="0">
                <a:solidFill>
                  <a:srgbClr val="154272"/>
                </a:solidFill>
                <a:cs typeface="Calibri"/>
              </a:rPr>
              <a:t>All Towns Steering Groups</a:t>
            </a:r>
          </a:p>
          <a:p>
            <a:pPr algn="l"/>
            <a:endParaRPr lang="en-GB" sz="2200" dirty="0">
              <a:solidFill>
                <a:srgbClr val="154272"/>
              </a:solidFill>
              <a:cs typeface="Calibri"/>
            </a:endParaRPr>
          </a:p>
          <a:p>
            <a:pPr algn="l"/>
            <a:r>
              <a:rPr lang="en-GB" sz="2200" dirty="0">
                <a:solidFill>
                  <a:srgbClr val="154272"/>
                </a:solidFill>
                <a:cs typeface="Calibri"/>
              </a:rPr>
              <a:t>“How to” Guides enable replication</a:t>
            </a:r>
          </a:p>
          <a:p>
            <a:pPr algn="l"/>
            <a:r>
              <a:rPr lang="en-GB" sz="2200" dirty="0">
                <a:solidFill>
                  <a:srgbClr val="154272"/>
                </a:solidFill>
                <a:cs typeface="Calibri"/>
              </a:rPr>
              <a:t>Confidence</a:t>
            </a:r>
          </a:p>
          <a:p>
            <a:r>
              <a:rPr lang="en-GB" sz="2200" dirty="0">
                <a:solidFill>
                  <a:srgbClr val="154272"/>
                </a:solidFill>
                <a:cs typeface="Calibri"/>
              </a:rPr>
              <a:t>Causes of change</a:t>
            </a:r>
          </a:p>
          <a:p>
            <a:endParaRPr lang="en-GB" sz="2200" dirty="0">
              <a:solidFill>
                <a:srgbClr val="154272"/>
              </a:solidFill>
              <a:cs typeface="Calibri"/>
            </a:endParaRPr>
          </a:p>
        </p:txBody>
      </p:sp>
      <p:pic>
        <p:nvPicPr>
          <p:cNvPr id="14" name="Picture 13" descr="National Leadership Cohort">
            <a:extLst>
              <a:ext uri="{FF2B5EF4-FFF2-40B4-BE49-F238E27FC236}">
                <a16:creationId xmlns:a16="http://schemas.microsoft.com/office/drawing/2014/main" id="{88A8559A-154A-9044-AE94-FEB75518F5C9}"/>
              </a:ext>
            </a:extLst>
          </p:cNvPr>
          <p:cNvPicPr>
            <a:picLocks noChangeAspect="1"/>
          </p:cNvPicPr>
          <p:nvPr/>
        </p:nvPicPr>
        <p:blipFill rotWithShape="1">
          <a:blip r:embed="rId4"/>
          <a:srcRect l="67639" t="65609" b="20003"/>
          <a:stretch/>
        </p:blipFill>
        <p:spPr>
          <a:xfrm>
            <a:off x="8090621" y="952612"/>
            <a:ext cx="3688015" cy="1702024"/>
          </a:xfrm>
          <a:prstGeom prst="rect">
            <a:avLst/>
          </a:prstGeom>
        </p:spPr>
      </p:pic>
      <p:sp>
        <p:nvSpPr>
          <p:cNvPr id="17" name="TextBox 16">
            <a:extLst>
              <a:ext uri="{FF2B5EF4-FFF2-40B4-BE49-F238E27FC236}">
                <a16:creationId xmlns:a16="http://schemas.microsoft.com/office/drawing/2014/main" id="{FD6DCBC4-378E-6C47-B83C-541751631739}"/>
              </a:ext>
            </a:extLst>
          </p:cNvPr>
          <p:cNvSpPr txBox="1"/>
          <p:nvPr/>
        </p:nvSpPr>
        <p:spPr>
          <a:xfrm>
            <a:off x="8077244" y="2649093"/>
            <a:ext cx="3828677" cy="3108543"/>
          </a:xfrm>
          <a:prstGeom prst="rect">
            <a:avLst/>
          </a:prstGeom>
          <a:noFill/>
        </p:spPr>
        <p:txBody>
          <a:bodyPr wrap="square" lIns="91440" tIns="45720" rIns="91440" bIns="45720" rtlCol="0" anchor="t">
            <a:spAutoFit/>
          </a:bodyPr>
          <a:lstStyle/>
          <a:p>
            <a:pPr algn="l"/>
            <a:r>
              <a:rPr lang="en-GB" sz="2800" b="1">
                <a:solidFill>
                  <a:srgbClr val="154272"/>
                </a:solidFill>
              </a:rPr>
              <a:t>Representatives from:</a:t>
            </a:r>
            <a:endParaRPr lang="en-GB" sz="2800" b="1">
              <a:solidFill>
                <a:srgbClr val="154272"/>
              </a:solidFill>
              <a:cs typeface="Calibri"/>
            </a:endParaRPr>
          </a:p>
          <a:p>
            <a:pPr algn="l"/>
            <a:r>
              <a:rPr lang="en-GB" sz="2800">
                <a:solidFill>
                  <a:srgbClr val="154272"/>
                </a:solidFill>
              </a:rPr>
              <a:t>Scottish Govt Directorates</a:t>
            </a:r>
            <a:endParaRPr lang="en-GB" sz="2800">
              <a:solidFill>
                <a:srgbClr val="154272"/>
              </a:solidFill>
              <a:cs typeface="Calibri"/>
            </a:endParaRPr>
          </a:p>
          <a:p>
            <a:pPr algn="l"/>
            <a:r>
              <a:rPr lang="en-GB" sz="2800">
                <a:solidFill>
                  <a:srgbClr val="154272"/>
                </a:solidFill>
              </a:rPr>
              <a:t>All COSLA Boards</a:t>
            </a:r>
            <a:endParaRPr lang="en-GB" sz="2800">
              <a:solidFill>
                <a:srgbClr val="154272"/>
              </a:solidFill>
              <a:cs typeface="Calibri"/>
            </a:endParaRPr>
          </a:p>
          <a:p>
            <a:pPr algn="l"/>
            <a:r>
              <a:rPr lang="en-GB" sz="2800">
                <a:solidFill>
                  <a:srgbClr val="154272"/>
                </a:solidFill>
              </a:rPr>
              <a:t>Public Health Scotland</a:t>
            </a:r>
            <a:endParaRPr lang="en-GB" sz="2800">
              <a:solidFill>
                <a:srgbClr val="154272"/>
              </a:solidFill>
              <a:cs typeface="Calibri"/>
            </a:endParaRPr>
          </a:p>
          <a:p>
            <a:pPr algn="l"/>
            <a:r>
              <a:rPr lang="en-GB" sz="2800">
                <a:solidFill>
                  <a:srgbClr val="154272"/>
                </a:solidFill>
              </a:rPr>
              <a:t>Improvement Service</a:t>
            </a:r>
            <a:endParaRPr lang="en-GB" sz="2800">
              <a:solidFill>
                <a:srgbClr val="154272"/>
              </a:solidFill>
              <a:cs typeface="Calibri"/>
            </a:endParaRPr>
          </a:p>
          <a:p>
            <a:pPr algn="l"/>
            <a:r>
              <a:rPr lang="en-GB" sz="2800">
                <a:solidFill>
                  <a:srgbClr val="154272"/>
                </a:solidFill>
              </a:rPr>
              <a:t>Health Foundation</a:t>
            </a:r>
            <a:endParaRPr lang="en-US" sz="2800" b="1">
              <a:solidFill>
                <a:srgbClr val="2E75B6"/>
              </a:solidFill>
              <a:cs typeface="Calibri" panose="020F0502020204030204"/>
            </a:endParaRPr>
          </a:p>
        </p:txBody>
      </p:sp>
    </p:spTree>
    <p:extLst>
      <p:ext uri="{BB962C8B-B14F-4D97-AF65-F5344CB8AC3E}">
        <p14:creationId xmlns:p14="http://schemas.microsoft.com/office/powerpoint/2010/main" val="4011192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134807" y="220014"/>
            <a:ext cx="12067490" cy="31085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We </a:t>
            </a:r>
            <a:r>
              <a:rPr kumimoji="0" lang="en-GB" sz="2400" b="0" i="1" u="none" strike="noStrike" kern="1200" cap="none" spc="0" normalizeH="0" baseline="0" noProof="0" dirty="0">
                <a:ln>
                  <a:noFill/>
                </a:ln>
                <a:solidFill>
                  <a:schemeClr val="accent5">
                    <a:lumMod val="49000"/>
                  </a:schemeClr>
                </a:solidFill>
                <a:effectLst/>
                <a:uLnTx/>
                <a:uFillTx/>
                <a:latin typeface="Calibri"/>
                <a:ea typeface="+mn-ea"/>
                <a:cs typeface="Calibri Light"/>
              </a:rPr>
              <a:t>have evaluated the link between the activities we have delivered and the outcomes we want to achieve. These are the </a:t>
            </a:r>
            <a:r>
              <a:rPr kumimoji="0" lang="en-GB" sz="2400" b="1" i="1" u="none" strike="noStrike" kern="1200" cap="none" spc="0" normalizeH="0" baseline="0" noProof="0" dirty="0">
                <a:ln>
                  <a:noFill/>
                </a:ln>
                <a:solidFill>
                  <a:schemeClr val="accent5">
                    <a:lumMod val="49000"/>
                  </a:schemeClr>
                </a:solidFill>
                <a:effectLst/>
                <a:uLnTx/>
                <a:uFillTx/>
                <a:latin typeface="Calibri"/>
                <a:ea typeface="+mn-ea"/>
                <a:cs typeface="Calibri Light"/>
              </a:rPr>
              <a:t>causes of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dirty="0">
              <a:ln>
                <a:noFill/>
              </a:ln>
              <a:solidFill>
                <a:schemeClr val="accent5">
                  <a:lumMod val="49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49000"/>
                  </a:schemeClr>
                </a:solidFill>
                <a:effectLst/>
                <a:uLnTx/>
                <a:uFillTx/>
                <a:latin typeface="Calibri"/>
                <a:ea typeface="+mn-ea"/>
                <a:cs typeface="Calibri Light"/>
              </a:rPr>
              <a:t>Change is more likely when people: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endParaRPr kumimoji="0" lang="en-US" sz="4000" b="0"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p:txBody>
      </p:sp>
      <p:sp>
        <p:nvSpPr>
          <p:cNvPr id="5" name="TextBox 4">
            <a:extLst>
              <a:ext uri="{FF2B5EF4-FFF2-40B4-BE49-F238E27FC236}">
                <a16:creationId xmlns:a16="http://schemas.microsoft.com/office/drawing/2014/main" id="{DF80B79A-A160-DAFB-4A2E-665702FD35EE}"/>
              </a:ext>
            </a:extLst>
          </p:cNvPr>
          <p:cNvSpPr txBox="1"/>
          <p:nvPr/>
        </p:nvSpPr>
        <p:spPr>
          <a:xfrm>
            <a:off x="134807" y="2395977"/>
            <a:ext cx="11566960" cy="2677656"/>
          </a:xfrm>
          <a:prstGeom prst="rect">
            <a:avLst/>
          </a:prstGeom>
          <a:noFill/>
        </p:spPr>
        <p:txBody>
          <a:bodyPr wrap="square">
            <a:spAutoFit/>
          </a:bodyPr>
          <a:lstStyle/>
          <a:p>
            <a:pPr marL="285750" indent="-285750">
              <a:lnSpc>
                <a:spcPct val="100000"/>
              </a:lnSpc>
              <a:buClr>
                <a:srgbClr val="9EB851"/>
              </a:buClr>
              <a:buFont typeface="Wingdings"/>
              <a:buChar char="q"/>
            </a:pPr>
            <a:r>
              <a:rPr lang="en-GB" sz="2400" dirty="0"/>
              <a:t>Have a foundational and mutual understanding of 'place', and the relationship to health and inequality. </a:t>
            </a:r>
            <a:endParaRPr lang="en-US" sz="2400" dirty="0"/>
          </a:p>
          <a:p>
            <a:pPr marL="285750" indent="-285750">
              <a:lnSpc>
                <a:spcPct val="100000"/>
              </a:lnSpc>
              <a:buClr>
                <a:srgbClr val="9EB851"/>
              </a:buClr>
              <a:buFont typeface="Wingdings"/>
              <a:buChar char="q"/>
            </a:pPr>
            <a:r>
              <a:rPr lang="en-GB" sz="2400" dirty="0"/>
              <a:t>Understand the aims and offer of the Shaping Places for Wellbeing Programme and our place-based approach.</a:t>
            </a:r>
            <a:endParaRPr lang="en-US" sz="2400" dirty="0"/>
          </a:p>
          <a:p>
            <a:pPr marL="285750" indent="-285750">
              <a:lnSpc>
                <a:spcPct val="100000"/>
              </a:lnSpc>
              <a:buClr>
                <a:srgbClr val="9EB851"/>
              </a:buClr>
              <a:buFont typeface="Wingdings"/>
              <a:buChar char="q"/>
            </a:pPr>
            <a:r>
              <a:rPr lang="en-GB" sz="2400" dirty="0"/>
              <a:t>Believe the Shaping Places for Wellbeing approach will add value to their current work.</a:t>
            </a:r>
            <a:endParaRPr lang="en-US" sz="2400" dirty="0"/>
          </a:p>
          <a:p>
            <a:pPr marL="285750" indent="-285750">
              <a:lnSpc>
                <a:spcPct val="100000"/>
              </a:lnSpc>
              <a:buClr>
                <a:srgbClr val="9EB851"/>
              </a:buClr>
              <a:buFont typeface="Wingdings"/>
              <a:buChar char="q"/>
            </a:pPr>
            <a:r>
              <a:rPr lang="en-GB" sz="2400" dirty="0"/>
              <a:t>Hold realistic expectations about the Programme’s place-based approach and systems change.</a:t>
            </a:r>
            <a:endParaRPr lang="en-US" sz="2400" dirty="0"/>
          </a:p>
        </p:txBody>
      </p:sp>
    </p:spTree>
    <p:extLst>
      <p:ext uri="{BB962C8B-B14F-4D97-AF65-F5344CB8AC3E}">
        <p14:creationId xmlns:p14="http://schemas.microsoft.com/office/powerpoint/2010/main" val="665420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26EDD1-6728-794A-BDE0-B2E3977D54E8}"/>
              </a:ext>
            </a:extLst>
          </p:cNvPr>
          <p:cNvSpPr txBox="1">
            <a:spLocks noGrp="1"/>
          </p:cNvSpPr>
          <p:nvPr>
            <p:ph type="title" idx="4294967295"/>
          </p:nvPr>
        </p:nvSpPr>
        <p:spPr>
          <a:xfrm>
            <a:off x="448981" y="237316"/>
            <a:ext cx="881454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mn-cs"/>
              </a:rPr>
              <a:t>Shaping Places for Wellbeing  approach</a:t>
            </a:r>
            <a:endParaRPr kumimoji="0" lang="en-US" sz="3600" b="1" i="0" u="none" strike="noStrike" kern="1200" cap="none" spc="0" normalizeH="0" baseline="0" noProof="0" dirty="0">
              <a:ln>
                <a:noFill/>
              </a:ln>
              <a:solidFill>
                <a:schemeClr val="accent5">
                  <a:lumMod val="50000"/>
                </a:schemeClr>
              </a:solidFill>
              <a:effectLst/>
              <a:uLnTx/>
              <a:uFillTx/>
              <a:latin typeface="+mn-lt"/>
              <a:ea typeface="+mn-ea"/>
              <a:cs typeface="+mn-cs"/>
            </a:endParaRPr>
          </a:p>
        </p:txBody>
      </p:sp>
      <p:pic>
        <p:nvPicPr>
          <p:cNvPr id="8" name="Graphic 7">
            <a:extLst>
              <a:ext uri="{FF2B5EF4-FFF2-40B4-BE49-F238E27FC236}">
                <a16:creationId xmlns:a16="http://schemas.microsoft.com/office/drawing/2014/main" id="{E1783C9F-5F41-7AD8-357C-FABB749945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458" y="974265"/>
            <a:ext cx="1687585" cy="1687585"/>
          </a:xfrm>
          <a:prstGeom prst="rect">
            <a:avLst/>
          </a:prstGeom>
        </p:spPr>
      </p:pic>
      <p:sp>
        <p:nvSpPr>
          <p:cNvPr id="7" name="TextBox 6">
            <a:extLst>
              <a:ext uri="{FF2B5EF4-FFF2-40B4-BE49-F238E27FC236}">
                <a16:creationId xmlns:a16="http://schemas.microsoft.com/office/drawing/2014/main" id="{B085DC05-9FDA-6453-D80C-EAC0C2F20814}"/>
              </a:ext>
            </a:extLst>
          </p:cNvPr>
          <p:cNvSpPr txBox="1"/>
          <p:nvPr/>
        </p:nvSpPr>
        <p:spPr>
          <a:xfrm>
            <a:off x="989780" y="2524889"/>
            <a:ext cx="2351055" cy="3108543"/>
          </a:xfrm>
          <a:prstGeom prst="rect">
            <a:avLst/>
          </a:prstGeom>
          <a:noFill/>
        </p:spPr>
        <p:txBody>
          <a:bodyPr wrap="square" lIns="91440" tIns="45720" rIns="91440" bIns="45720" rtlCol="0" anchor="t">
            <a:spAutoFit/>
          </a:bodyPr>
          <a:lstStyle/>
          <a:p>
            <a:pPr algn="l"/>
            <a:r>
              <a:rPr lang="en-GB" sz="2800" b="1">
                <a:solidFill>
                  <a:schemeClr val="accent1">
                    <a:lumMod val="75000"/>
                  </a:schemeClr>
                </a:solidFill>
              </a:rPr>
              <a:t>PEOPLE</a:t>
            </a:r>
          </a:p>
          <a:p>
            <a:r>
              <a:rPr lang="en-GB" sz="2400" b="1">
                <a:solidFill>
                  <a:schemeClr val="accent1">
                    <a:lumMod val="75000"/>
                  </a:schemeClr>
                </a:solidFill>
              </a:rPr>
              <a:t>Inequality they are experiencing</a:t>
            </a:r>
            <a:endParaRPr lang="en-GB" sz="2400" b="1">
              <a:solidFill>
                <a:schemeClr val="accent1">
                  <a:lumMod val="75000"/>
                </a:schemeClr>
              </a:solidFill>
              <a:cs typeface="Calibri"/>
            </a:endParaRPr>
          </a:p>
          <a:p>
            <a:pPr algn="l"/>
            <a:endParaRPr lang="en-GB" sz="2400" b="1">
              <a:solidFill>
                <a:schemeClr val="accent1">
                  <a:lumMod val="75000"/>
                </a:schemeClr>
              </a:solidFill>
            </a:endParaRPr>
          </a:p>
          <a:p>
            <a:pPr algn="l"/>
            <a:endParaRPr lang="en-GB" sz="2400" b="1">
              <a:solidFill>
                <a:schemeClr val="accent1">
                  <a:lumMod val="75000"/>
                </a:schemeClr>
              </a:solidFill>
            </a:endParaRPr>
          </a:p>
          <a:p>
            <a:pPr algn="l"/>
            <a:r>
              <a:rPr lang="en-GB" sz="2400" b="1">
                <a:solidFill>
                  <a:schemeClr val="accent1">
                    <a:lumMod val="75000"/>
                  </a:schemeClr>
                </a:solidFill>
              </a:rPr>
              <a:t>Inequality data</a:t>
            </a:r>
            <a:endParaRPr lang="en-GB" sz="2400" b="1">
              <a:solidFill>
                <a:schemeClr val="accent1">
                  <a:lumMod val="75000"/>
                </a:schemeClr>
              </a:solidFill>
              <a:cs typeface="Calibri"/>
            </a:endParaRPr>
          </a:p>
          <a:p>
            <a:pPr algn="l"/>
            <a:r>
              <a:rPr lang="en-GB" sz="2400" b="1">
                <a:solidFill>
                  <a:schemeClr val="accent1">
                    <a:lumMod val="75000"/>
                  </a:schemeClr>
                </a:solidFill>
                <a:cs typeface="Calibri"/>
              </a:rPr>
              <a:t>Quantitative</a:t>
            </a:r>
          </a:p>
          <a:p>
            <a:pPr algn="l"/>
            <a:r>
              <a:rPr lang="en-GB" sz="2400" b="1">
                <a:solidFill>
                  <a:schemeClr val="accent1">
                    <a:lumMod val="75000"/>
                  </a:schemeClr>
                </a:solidFill>
              </a:rPr>
              <a:t>Qualitative</a:t>
            </a:r>
            <a:endParaRPr lang="en-US" sz="2400" b="1">
              <a:solidFill>
                <a:schemeClr val="accent1">
                  <a:lumMod val="75000"/>
                </a:schemeClr>
              </a:solidFill>
            </a:endParaRPr>
          </a:p>
        </p:txBody>
      </p:sp>
      <p:pic>
        <p:nvPicPr>
          <p:cNvPr id="2" name="Picture 1" descr="Place Standard Tool">
            <a:extLst>
              <a:ext uri="{FF2B5EF4-FFF2-40B4-BE49-F238E27FC236}">
                <a16:creationId xmlns:a16="http://schemas.microsoft.com/office/drawing/2014/main" id="{10BA2098-F165-EDA2-71BC-A1C4969D0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2565" y="5271209"/>
            <a:ext cx="1032416" cy="1026569"/>
          </a:xfrm>
          <a:prstGeom prst="rect">
            <a:avLst/>
          </a:prstGeom>
        </p:spPr>
      </p:pic>
      <p:pic>
        <p:nvPicPr>
          <p:cNvPr id="10" name="Picture 9">
            <a:extLst>
              <a:ext uri="{FF2B5EF4-FFF2-40B4-BE49-F238E27FC236}">
                <a16:creationId xmlns:a16="http://schemas.microsoft.com/office/drawing/2014/main" id="{66BA6C94-26F2-17C4-7F01-DED176487DE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1843" y="1073506"/>
            <a:ext cx="2255566" cy="1502241"/>
          </a:xfrm>
          <a:prstGeom prst="rect">
            <a:avLst/>
          </a:prstGeom>
        </p:spPr>
      </p:pic>
      <p:sp>
        <p:nvSpPr>
          <p:cNvPr id="9" name="TextBox 8">
            <a:extLst>
              <a:ext uri="{FF2B5EF4-FFF2-40B4-BE49-F238E27FC236}">
                <a16:creationId xmlns:a16="http://schemas.microsoft.com/office/drawing/2014/main" id="{E343A664-D9CE-667E-76E8-6F2B285F56A6}"/>
              </a:ext>
            </a:extLst>
          </p:cNvPr>
          <p:cNvSpPr txBox="1"/>
          <p:nvPr/>
        </p:nvSpPr>
        <p:spPr>
          <a:xfrm>
            <a:off x="4843436" y="2591614"/>
            <a:ext cx="2450486" cy="3108543"/>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p>
          <a:p>
            <a:pPr algn="l"/>
            <a:endParaRPr lang="en-GB" sz="2400" b="1">
              <a:solidFill>
                <a:schemeClr val="accent1">
                  <a:lumMod val="75000"/>
                </a:schemeClr>
              </a:solidFill>
            </a:endParaRPr>
          </a:p>
          <a:p>
            <a:pPr algn="l"/>
            <a:r>
              <a:rPr lang="en-GB" sz="2400" b="1">
                <a:solidFill>
                  <a:schemeClr val="accent1">
                    <a:lumMod val="75000"/>
                  </a:schemeClr>
                </a:solidFill>
              </a:rPr>
              <a:t>Place and Wellbeing Outcomes</a:t>
            </a:r>
            <a:endParaRPr lang="en-US" sz="2400" b="1">
              <a:solidFill>
                <a:schemeClr val="accent1">
                  <a:lumMod val="75000"/>
                </a:schemeClr>
              </a:solidFill>
            </a:endParaRPr>
          </a:p>
        </p:txBody>
      </p:sp>
      <p:pic>
        <p:nvPicPr>
          <p:cNvPr id="4" name="Picture 3" descr="A diagram of a circle with text&#10;&#10;Description automatically generated">
            <a:extLst>
              <a:ext uri="{FF2B5EF4-FFF2-40B4-BE49-F238E27FC236}">
                <a16:creationId xmlns:a16="http://schemas.microsoft.com/office/drawing/2014/main" id="{E891B9F9-F250-0E4D-43F9-708F513D07F0}"/>
              </a:ext>
            </a:extLst>
          </p:cNvPr>
          <p:cNvPicPr>
            <a:picLocks noChangeAspect="1"/>
          </p:cNvPicPr>
          <p:nvPr/>
        </p:nvPicPr>
        <p:blipFill rotWithShape="1">
          <a:blip r:embed="rId7"/>
          <a:srcRect l="8709" t="13725" r="11111" b="14286"/>
          <a:stretch/>
        </p:blipFill>
        <p:spPr>
          <a:xfrm>
            <a:off x="6247646" y="4437299"/>
            <a:ext cx="1394902" cy="1347195"/>
          </a:xfrm>
          <a:prstGeom prst="rect">
            <a:avLst/>
          </a:prstGeom>
        </p:spPr>
      </p:pic>
      <p:pic>
        <p:nvPicPr>
          <p:cNvPr id="13" name="Picture 12">
            <a:extLst>
              <a:ext uri="{FF2B5EF4-FFF2-40B4-BE49-F238E27FC236}">
                <a16:creationId xmlns:a16="http://schemas.microsoft.com/office/drawing/2014/main" id="{1313696D-7D53-5647-EF27-73BD9BBA301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698417" y="1066936"/>
            <a:ext cx="2253165" cy="1502241"/>
          </a:xfrm>
          <a:prstGeom prst="rect">
            <a:avLst/>
          </a:prstGeom>
        </p:spPr>
      </p:pic>
      <p:sp>
        <p:nvSpPr>
          <p:cNvPr id="11" name="TextBox 10">
            <a:extLst>
              <a:ext uri="{FF2B5EF4-FFF2-40B4-BE49-F238E27FC236}">
                <a16:creationId xmlns:a16="http://schemas.microsoft.com/office/drawing/2014/main" id="{97E3EB3A-A289-91E1-7595-917B0C71901A}"/>
              </a:ext>
            </a:extLst>
          </p:cNvPr>
          <p:cNvSpPr txBox="1"/>
          <p:nvPr/>
        </p:nvSpPr>
        <p:spPr>
          <a:xfrm>
            <a:off x="8698417" y="2524889"/>
            <a:ext cx="2684125" cy="3847207"/>
          </a:xfrm>
          <a:prstGeom prst="rect">
            <a:avLst/>
          </a:prstGeom>
          <a:noFill/>
        </p:spPr>
        <p:txBody>
          <a:bodyPr wrap="square" rtlCol="0">
            <a:spAutoFit/>
          </a:bodyPr>
          <a:lstStyle/>
          <a:p>
            <a:r>
              <a:rPr lang="en-GB" sz="2800" b="1">
                <a:solidFill>
                  <a:schemeClr val="accent1">
                    <a:lumMod val="75000"/>
                  </a:schemeClr>
                </a:solidFill>
              </a:rPr>
              <a:t>DECISIONS</a:t>
            </a:r>
            <a:endParaRPr lang="en-US" sz="2800" b="1">
              <a:solidFill>
                <a:schemeClr val="accent1">
                  <a:lumMod val="75000"/>
                </a:schemeClr>
              </a:solidFill>
            </a:endParaRPr>
          </a:p>
          <a:p>
            <a:r>
              <a:rPr lang="en-GB" sz="2400" b="1">
                <a:solidFill>
                  <a:schemeClr val="accent1">
                    <a:lumMod val="75000"/>
                  </a:schemeClr>
                </a:solidFill>
              </a:rPr>
              <a:t>How</a:t>
            </a:r>
            <a:r>
              <a:rPr lang="en-US" sz="2400" b="1">
                <a:solidFill>
                  <a:schemeClr val="accent1">
                    <a:lumMod val="75000"/>
                  </a:schemeClr>
                </a:solidFill>
              </a:rPr>
              <a:t> they impact people and place</a:t>
            </a:r>
            <a:endParaRPr lang="en-GB" sz="2400" b="1">
              <a:solidFill>
                <a:schemeClr val="accent1">
                  <a:lumMod val="75000"/>
                </a:schemeClr>
              </a:solidFill>
            </a:endParaRPr>
          </a:p>
          <a:p>
            <a:endParaRPr lang="en-GB" sz="2400" b="1">
              <a:solidFill>
                <a:schemeClr val="accent1">
                  <a:lumMod val="75000"/>
                </a:schemeClr>
              </a:solidFill>
            </a:endParaRPr>
          </a:p>
          <a:p>
            <a:endParaRPr lang="en-GB" sz="2400" b="1">
              <a:solidFill>
                <a:schemeClr val="accent1">
                  <a:lumMod val="75000"/>
                </a:schemeClr>
              </a:solidFill>
            </a:endParaRPr>
          </a:p>
          <a:p>
            <a:r>
              <a:rPr lang="en-GB" sz="2400" b="1">
                <a:solidFill>
                  <a:schemeClr val="accent1">
                    <a:lumMod val="75000"/>
                  </a:schemeClr>
                </a:solidFill>
              </a:rPr>
              <a:t>Place &amp; Wellbeing Assessments</a:t>
            </a:r>
          </a:p>
          <a:p>
            <a:r>
              <a:rPr lang="en-GB" sz="2400" b="1">
                <a:solidFill>
                  <a:schemeClr val="accent1">
                    <a:lumMod val="75000"/>
                  </a:schemeClr>
                </a:solidFill>
              </a:rPr>
              <a:t>Briefing Papers</a:t>
            </a:r>
          </a:p>
          <a:p>
            <a:r>
              <a:rPr lang="en-GB" sz="2400" b="1">
                <a:solidFill>
                  <a:schemeClr val="accent1">
                    <a:lumMod val="75000"/>
                  </a:schemeClr>
                </a:solidFill>
              </a:rPr>
              <a:t>Leadership &amp; governance</a:t>
            </a:r>
            <a:endParaRPr lang="en-US" sz="2400" b="1">
              <a:solidFill>
                <a:schemeClr val="accent1">
                  <a:lumMod val="75000"/>
                </a:schemeClr>
              </a:solidFill>
            </a:endParaRPr>
          </a:p>
        </p:txBody>
      </p:sp>
    </p:spTree>
    <p:extLst>
      <p:ext uri="{BB962C8B-B14F-4D97-AF65-F5344CB8AC3E}">
        <p14:creationId xmlns:p14="http://schemas.microsoft.com/office/powerpoint/2010/main" val="3432757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0D8C0-F263-A53A-D576-6A47EF8E7AE5}"/>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C6D9A61F-87EF-C653-A683-9728E1265D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5354"/>
            <a:ext cx="12192000" cy="6852646"/>
          </a:xfrm>
          <a:prstGeom prst="rect">
            <a:avLst/>
          </a:prstGeom>
        </p:spPr>
      </p:pic>
      <p:sp>
        <p:nvSpPr>
          <p:cNvPr id="2" name="Title 1">
            <a:extLst>
              <a:ext uri="{FF2B5EF4-FFF2-40B4-BE49-F238E27FC236}">
                <a16:creationId xmlns:a16="http://schemas.microsoft.com/office/drawing/2014/main" id="{16AB45F4-1D5D-37A8-D12C-387DC254FBB3}"/>
              </a:ext>
            </a:extLst>
          </p:cNvPr>
          <p:cNvSpPr txBox="1">
            <a:spLocks noGrp="1"/>
          </p:cNvSpPr>
          <p:nvPr>
            <p:ph type="title" idx="4294967295"/>
          </p:nvPr>
        </p:nvSpPr>
        <p:spPr>
          <a:xfrm>
            <a:off x="664307" y="195384"/>
            <a:ext cx="980720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5">
                    <a:lumMod val="49000"/>
                  </a:schemeClr>
                </a:solidFill>
                <a:effectLst/>
                <a:uLnTx/>
                <a:uFillTx/>
                <a:latin typeface="+mn-lt"/>
                <a:ea typeface="Calibri"/>
                <a:cs typeface="Calibri"/>
              </a:rPr>
              <a:t>People:</a:t>
            </a:r>
            <a:r>
              <a:rPr kumimoji="0" lang="en-US" sz="4000" b="1" i="0" u="none" strike="noStrike" kern="1200" cap="none" spc="0" normalizeH="0" baseline="0" noProof="0" dirty="0">
                <a:ln>
                  <a:noFill/>
                </a:ln>
                <a:solidFill>
                  <a:schemeClr val="accent5">
                    <a:lumMod val="49000"/>
                  </a:schemeClr>
                </a:solidFill>
                <a:effectLst/>
                <a:uLnTx/>
                <a:uFillTx/>
                <a:latin typeface="+mn-lt"/>
                <a:ea typeface="Calibri"/>
                <a:cs typeface="Calibri"/>
              </a:rPr>
              <a:t> Data Led</a:t>
            </a:r>
          </a:p>
        </p:txBody>
      </p:sp>
      <p:pic>
        <p:nvPicPr>
          <p:cNvPr id="62" name="Picture 61" descr="A white notepad with a spiral bound&#10;&#10;Description automatically generated">
            <a:extLst>
              <a:ext uri="{FF2B5EF4-FFF2-40B4-BE49-F238E27FC236}">
                <a16:creationId xmlns:a16="http://schemas.microsoft.com/office/drawing/2014/main" id="{39F9E620-8F6E-A58D-98E1-047C40FA6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18" y="1874617"/>
            <a:ext cx="2389188" cy="2586744"/>
          </a:xfrm>
          <a:prstGeom prst="rect">
            <a:avLst/>
          </a:prstGeom>
        </p:spPr>
      </p:pic>
      <p:sp>
        <p:nvSpPr>
          <p:cNvPr id="57" name="Oval 56">
            <a:extLst>
              <a:ext uri="{FF2B5EF4-FFF2-40B4-BE49-F238E27FC236}">
                <a16:creationId xmlns:a16="http://schemas.microsoft.com/office/drawing/2014/main" id="{1CD2C511-8241-2171-CEDA-6DD9B8379FD2}"/>
              </a:ext>
              <a:ext uri="{C183D7F6-B498-43B3-948B-1728B52AA6E4}">
                <adec:decorative xmlns:adec="http://schemas.microsoft.com/office/drawing/2017/decorative" val="1"/>
              </a:ext>
            </a:extLst>
          </p:cNvPr>
          <p:cNvSpPr/>
          <p:nvPr/>
        </p:nvSpPr>
        <p:spPr>
          <a:xfrm>
            <a:off x="971458" y="1184053"/>
            <a:ext cx="1812393" cy="9594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
            <a:extLst>
              <a:ext uri="{FF2B5EF4-FFF2-40B4-BE49-F238E27FC236}">
                <a16:creationId xmlns:a16="http://schemas.microsoft.com/office/drawing/2014/main" id="{217FFB6D-13DF-FA55-EF81-A3743119E465}"/>
              </a:ext>
            </a:extLst>
          </p:cNvPr>
          <p:cNvSpPr txBox="1"/>
          <p:nvPr/>
        </p:nvSpPr>
        <p:spPr>
          <a:xfrm>
            <a:off x="1233822" y="1452976"/>
            <a:ext cx="1298575" cy="421640"/>
          </a:xfrm>
          <a:prstGeom prst="rect">
            <a:avLst/>
          </a:prstGeom>
        </p:spPr>
        <p:txBody>
          <a:bodyPr vert="horz" wrap="square" lIns="0" tIns="12700" rIns="0" bIns="0" rtlCol="0">
            <a:spAutoFit/>
          </a:bodyPr>
          <a:lstStyle/>
          <a:p>
            <a:pPr marL="217170" marR="5080" indent="-204470">
              <a:lnSpc>
                <a:spcPct val="100000"/>
              </a:lnSpc>
              <a:spcBef>
                <a:spcPts val="100"/>
              </a:spcBef>
            </a:pPr>
            <a:r>
              <a:rPr sz="1300" b="1" spc="-10" dirty="0">
                <a:solidFill>
                  <a:srgbClr val="1C93C1"/>
                </a:solidFill>
                <a:latin typeface="Proxima Nova Semibold"/>
                <a:cs typeface="Proxima Nova Semibold"/>
              </a:rPr>
              <a:t>PHS/Quantitative </a:t>
            </a:r>
            <a:r>
              <a:rPr sz="1300" b="1" dirty="0">
                <a:solidFill>
                  <a:srgbClr val="1C93C1"/>
                </a:solidFill>
                <a:latin typeface="Proxima Nova Semibold"/>
                <a:cs typeface="Proxima Nova Semibold"/>
              </a:rPr>
              <a:t>Data</a:t>
            </a:r>
            <a:r>
              <a:rPr sz="1300" b="1" spc="-30" dirty="0">
                <a:solidFill>
                  <a:srgbClr val="1C93C1"/>
                </a:solidFill>
                <a:latin typeface="Proxima Nova Semibold"/>
                <a:cs typeface="Proxima Nova Semibold"/>
              </a:rPr>
              <a:t> </a:t>
            </a:r>
            <a:r>
              <a:rPr sz="1300" b="1" spc="-10" dirty="0">
                <a:solidFill>
                  <a:srgbClr val="1C93C1"/>
                </a:solidFill>
                <a:latin typeface="Proxima Nova Semibold"/>
                <a:cs typeface="Proxima Nova Semibold"/>
              </a:rPr>
              <a:t>Profile</a:t>
            </a:r>
            <a:endParaRPr sz="1300" dirty="0">
              <a:latin typeface="Proxima Nova Semibold"/>
              <a:cs typeface="Proxima Nova Semibold"/>
            </a:endParaRPr>
          </a:p>
        </p:txBody>
      </p:sp>
      <p:sp>
        <p:nvSpPr>
          <p:cNvPr id="5" name="object 3">
            <a:extLst>
              <a:ext uri="{FF2B5EF4-FFF2-40B4-BE49-F238E27FC236}">
                <a16:creationId xmlns:a16="http://schemas.microsoft.com/office/drawing/2014/main" id="{CEEFE29F-EDB8-9396-886D-045AE86B0667}"/>
              </a:ext>
              <a:ext uri="{C183D7F6-B498-43B3-948B-1728B52AA6E4}">
                <adec:decorative xmlns:adec="http://schemas.microsoft.com/office/drawing/2017/decorative" val="1"/>
              </a:ext>
            </a:extLst>
          </p:cNvPr>
          <p:cNvSpPr/>
          <p:nvPr/>
        </p:nvSpPr>
        <p:spPr>
          <a:xfrm>
            <a:off x="885591" y="1161552"/>
            <a:ext cx="1977389" cy="959485"/>
          </a:xfrm>
          <a:custGeom>
            <a:avLst/>
            <a:gdLst/>
            <a:ahLst/>
            <a:cxnLst/>
            <a:rect l="l" t="t" r="r" b="b"/>
            <a:pathLst>
              <a:path w="1977389" h="959485">
                <a:moveTo>
                  <a:pt x="838695" y="0"/>
                </a:moveTo>
                <a:lnTo>
                  <a:pt x="785821" y="1161"/>
                </a:lnTo>
                <a:lnTo>
                  <a:pt x="733560" y="4291"/>
                </a:lnTo>
                <a:lnTo>
                  <a:pt x="681928" y="9384"/>
                </a:lnTo>
                <a:lnTo>
                  <a:pt x="630938" y="16437"/>
                </a:lnTo>
                <a:lnTo>
                  <a:pt x="580603" y="25445"/>
                </a:lnTo>
                <a:lnTo>
                  <a:pt x="530938" y="36405"/>
                </a:lnTo>
                <a:lnTo>
                  <a:pt x="481957" y="49312"/>
                </a:lnTo>
                <a:lnTo>
                  <a:pt x="433672" y="64163"/>
                </a:lnTo>
                <a:lnTo>
                  <a:pt x="386099" y="80954"/>
                </a:lnTo>
                <a:lnTo>
                  <a:pt x="339251" y="99681"/>
                </a:lnTo>
                <a:lnTo>
                  <a:pt x="293141" y="120339"/>
                </a:lnTo>
                <a:lnTo>
                  <a:pt x="247784" y="142925"/>
                </a:lnTo>
                <a:lnTo>
                  <a:pt x="203194" y="167435"/>
                </a:lnTo>
                <a:lnTo>
                  <a:pt x="159384" y="193865"/>
                </a:lnTo>
                <a:lnTo>
                  <a:pt x="116835" y="222979"/>
                </a:lnTo>
                <a:lnTo>
                  <a:pt x="79977" y="253121"/>
                </a:lnTo>
                <a:lnTo>
                  <a:pt x="48455" y="284647"/>
                </a:lnTo>
                <a:lnTo>
                  <a:pt x="21914" y="317913"/>
                </a:lnTo>
                <a:lnTo>
                  <a:pt x="0" y="353275"/>
                </a:lnTo>
                <a:lnTo>
                  <a:pt x="10502" y="360464"/>
                </a:lnTo>
                <a:lnTo>
                  <a:pt x="42418" y="328541"/>
                </a:lnTo>
                <a:lnTo>
                  <a:pt x="76027" y="298296"/>
                </a:lnTo>
                <a:lnTo>
                  <a:pt x="111359" y="269714"/>
                </a:lnTo>
                <a:lnTo>
                  <a:pt x="148441" y="242780"/>
                </a:lnTo>
                <a:lnTo>
                  <a:pt x="187302" y="217479"/>
                </a:lnTo>
                <a:lnTo>
                  <a:pt x="227970" y="193796"/>
                </a:lnTo>
                <a:lnTo>
                  <a:pt x="270474" y="171717"/>
                </a:lnTo>
                <a:lnTo>
                  <a:pt x="314842" y="151228"/>
                </a:lnTo>
                <a:lnTo>
                  <a:pt x="361102" y="132312"/>
                </a:lnTo>
                <a:lnTo>
                  <a:pt x="409283" y="114956"/>
                </a:lnTo>
                <a:lnTo>
                  <a:pt x="459413" y="99145"/>
                </a:lnTo>
                <a:lnTo>
                  <a:pt x="511520" y="84863"/>
                </a:lnTo>
                <a:lnTo>
                  <a:pt x="565632" y="72097"/>
                </a:lnTo>
                <a:lnTo>
                  <a:pt x="612517" y="62723"/>
                </a:lnTo>
                <a:lnTo>
                  <a:pt x="659746" y="54957"/>
                </a:lnTo>
                <a:lnTo>
                  <a:pt x="707345" y="48800"/>
                </a:lnTo>
                <a:lnTo>
                  <a:pt x="755339" y="44254"/>
                </a:lnTo>
                <a:lnTo>
                  <a:pt x="803752" y="41318"/>
                </a:lnTo>
                <a:lnTo>
                  <a:pt x="852609" y="39995"/>
                </a:lnTo>
                <a:lnTo>
                  <a:pt x="901936" y="40286"/>
                </a:lnTo>
                <a:lnTo>
                  <a:pt x="951758" y="42191"/>
                </a:lnTo>
                <a:lnTo>
                  <a:pt x="1002098" y="45711"/>
                </a:lnTo>
                <a:lnTo>
                  <a:pt x="1052983" y="50849"/>
                </a:lnTo>
                <a:lnTo>
                  <a:pt x="1104437" y="57604"/>
                </a:lnTo>
                <a:lnTo>
                  <a:pt x="1156485" y="65978"/>
                </a:lnTo>
                <a:lnTo>
                  <a:pt x="1209152" y="75972"/>
                </a:lnTo>
                <a:lnTo>
                  <a:pt x="1262463" y="87587"/>
                </a:lnTo>
                <a:lnTo>
                  <a:pt x="1316443" y="100825"/>
                </a:lnTo>
                <a:lnTo>
                  <a:pt x="1359769" y="112310"/>
                </a:lnTo>
                <a:lnTo>
                  <a:pt x="1404051" y="124764"/>
                </a:lnTo>
                <a:lnTo>
                  <a:pt x="1449051" y="138365"/>
                </a:lnTo>
                <a:lnTo>
                  <a:pt x="1494534" y="153290"/>
                </a:lnTo>
                <a:lnTo>
                  <a:pt x="1540261" y="169716"/>
                </a:lnTo>
                <a:lnTo>
                  <a:pt x="1585996" y="187820"/>
                </a:lnTo>
                <a:lnTo>
                  <a:pt x="1631503" y="207779"/>
                </a:lnTo>
                <a:lnTo>
                  <a:pt x="1676543" y="229771"/>
                </a:lnTo>
                <a:lnTo>
                  <a:pt x="1720880" y="253973"/>
                </a:lnTo>
                <a:lnTo>
                  <a:pt x="1764278" y="280562"/>
                </a:lnTo>
                <a:lnTo>
                  <a:pt x="1806498" y="309714"/>
                </a:lnTo>
                <a:lnTo>
                  <a:pt x="1852442" y="347476"/>
                </a:lnTo>
                <a:lnTo>
                  <a:pt x="1888459" y="386027"/>
                </a:lnTo>
                <a:lnTo>
                  <a:pt x="1914490" y="425275"/>
                </a:lnTo>
                <a:lnTo>
                  <a:pt x="1930475" y="465133"/>
                </a:lnTo>
                <a:lnTo>
                  <a:pt x="1936356" y="505510"/>
                </a:lnTo>
                <a:lnTo>
                  <a:pt x="1932039" y="546381"/>
                </a:lnTo>
                <a:lnTo>
                  <a:pt x="1917478" y="587155"/>
                </a:lnTo>
                <a:lnTo>
                  <a:pt x="1892731" y="627741"/>
                </a:lnTo>
                <a:lnTo>
                  <a:pt x="1857852" y="668048"/>
                </a:lnTo>
                <a:lnTo>
                  <a:pt x="1811337" y="709218"/>
                </a:lnTo>
                <a:lnTo>
                  <a:pt x="1775196" y="736695"/>
                </a:lnTo>
                <a:lnTo>
                  <a:pt x="1736521" y="758609"/>
                </a:lnTo>
                <a:lnTo>
                  <a:pt x="1632665" y="803268"/>
                </a:lnTo>
                <a:lnTo>
                  <a:pt x="1582346" y="823733"/>
                </a:lnTo>
                <a:lnTo>
                  <a:pt x="1531299" y="842128"/>
                </a:lnTo>
                <a:lnTo>
                  <a:pt x="1479575" y="857237"/>
                </a:lnTo>
                <a:lnTo>
                  <a:pt x="1432532" y="868452"/>
                </a:lnTo>
                <a:lnTo>
                  <a:pt x="1385197" y="878535"/>
                </a:lnTo>
                <a:lnTo>
                  <a:pt x="1337551" y="887485"/>
                </a:lnTo>
                <a:lnTo>
                  <a:pt x="1289575" y="895305"/>
                </a:lnTo>
                <a:lnTo>
                  <a:pt x="1241247" y="901995"/>
                </a:lnTo>
                <a:lnTo>
                  <a:pt x="1192550" y="907555"/>
                </a:lnTo>
                <a:lnTo>
                  <a:pt x="1143464" y="911987"/>
                </a:lnTo>
                <a:lnTo>
                  <a:pt x="1093969" y="915291"/>
                </a:lnTo>
                <a:lnTo>
                  <a:pt x="1044045" y="917468"/>
                </a:lnTo>
                <a:lnTo>
                  <a:pt x="993674" y="918520"/>
                </a:lnTo>
                <a:lnTo>
                  <a:pt x="942835" y="918446"/>
                </a:lnTo>
                <a:lnTo>
                  <a:pt x="891509" y="917248"/>
                </a:lnTo>
                <a:lnTo>
                  <a:pt x="839678" y="914926"/>
                </a:lnTo>
                <a:lnTo>
                  <a:pt x="787320" y="911482"/>
                </a:lnTo>
                <a:lnTo>
                  <a:pt x="734417" y="906916"/>
                </a:lnTo>
                <a:lnTo>
                  <a:pt x="680949" y="901229"/>
                </a:lnTo>
                <a:lnTo>
                  <a:pt x="626897" y="894422"/>
                </a:lnTo>
                <a:lnTo>
                  <a:pt x="571126" y="885881"/>
                </a:lnTo>
                <a:lnTo>
                  <a:pt x="518262" y="875751"/>
                </a:lnTo>
                <a:lnTo>
                  <a:pt x="468147" y="863978"/>
                </a:lnTo>
                <a:lnTo>
                  <a:pt x="420624" y="850509"/>
                </a:lnTo>
                <a:lnTo>
                  <a:pt x="375533" y="835291"/>
                </a:lnTo>
                <a:lnTo>
                  <a:pt x="332718" y="818271"/>
                </a:lnTo>
                <a:lnTo>
                  <a:pt x="292020" y="799396"/>
                </a:lnTo>
                <a:lnTo>
                  <a:pt x="253281" y="778612"/>
                </a:lnTo>
                <a:lnTo>
                  <a:pt x="216344" y="755865"/>
                </a:lnTo>
                <a:lnTo>
                  <a:pt x="177483" y="726097"/>
                </a:lnTo>
                <a:lnTo>
                  <a:pt x="147323" y="693787"/>
                </a:lnTo>
                <a:lnTo>
                  <a:pt x="125915" y="659165"/>
                </a:lnTo>
                <a:lnTo>
                  <a:pt x="113309" y="622457"/>
                </a:lnTo>
                <a:lnTo>
                  <a:pt x="109554" y="583891"/>
                </a:lnTo>
                <a:lnTo>
                  <a:pt x="114699" y="543694"/>
                </a:lnTo>
                <a:lnTo>
                  <a:pt x="128795" y="502095"/>
                </a:lnTo>
                <a:lnTo>
                  <a:pt x="151891" y="459320"/>
                </a:lnTo>
                <a:lnTo>
                  <a:pt x="175085" y="426029"/>
                </a:lnTo>
                <a:lnTo>
                  <a:pt x="205841" y="393052"/>
                </a:lnTo>
                <a:lnTo>
                  <a:pt x="263879" y="344708"/>
                </a:lnTo>
                <a:lnTo>
                  <a:pt x="370268" y="260095"/>
                </a:lnTo>
                <a:lnTo>
                  <a:pt x="365391" y="253009"/>
                </a:lnTo>
                <a:lnTo>
                  <a:pt x="325046" y="267874"/>
                </a:lnTo>
                <a:lnTo>
                  <a:pt x="285737" y="289036"/>
                </a:lnTo>
                <a:lnTo>
                  <a:pt x="246531" y="313567"/>
                </a:lnTo>
                <a:lnTo>
                  <a:pt x="208489" y="341995"/>
                </a:lnTo>
                <a:lnTo>
                  <a:pt x="172671" y="374845"/>
                </a:lnTo>
                <a:lnTo>
                  <a:pt x="140137" y="412646"/>
                </a:lnTo>
                <a:lnTo>
                  <a:pt x="111949" y="455924"/>
                </a:lnTo>
                <a:lnTo>
                  <a:pt x="89166" y="505205"/>
                </a:lnTo>
                <a:lnTo>
                  <a:pt x="74736" y="557721"/>
                </a:lnTo>
                <a:lnTo>
                  <a:pt x="71670" y="607475"/>
                </a:lnTo>
                <a:lnTo>
                  <a:pt x="79760" y="653794"/>
                </a:lnTo>
                <a:lnTo>
                  <a:pt x="98801" y="696001"/>
                </a:lnTo>
                <a:lnTo>
                  <a:pt x="128586" y="733421"/>
                </a:lnTo>
                <a:lnTo>
                  <a:pt x="168909" y="765378"/>
                </a:lnTo>
                <a:lnTo>
                  <a:pt x="213077" y="792363"/>
                </a:lnTo>
                <a:lnTo>
                  <a:pt x="256914" y="816833"/>
                </a:lnTo>
                <a:lnTo>
                  <a:pt x="300351" y="838755"/>
                </a:lnTo>
                <a:lnTo>
                  <a:pt x="343321" y="858097"/>
                </a:lnTo>
                <a:lnTo>
                  <a:pt x="385754" y="874826"/>
                </a:lnTo>
                <a:lnTo>
                  <a:pt x="427583" y="888911"/>
                </a:lnTo>
                <a:lnTo>
                  <a:pt x="473857" y="902292"/>
                </a:lnTo>
                <a:lnTo>
                  <a:pt x="520918" y="914238"/>
                </a:lnTo>
                <a:lnTo>
                  <a:pt x="568842" y="924756"/>
                </a:lnTo>
                <a:lnTo>
                  <a:pt x="617709" y="933851"/>
                </a:lnTo>
                <a:lnTo>
                  <a:pt x="667596" y="941530"/>
                </a:lnTo>
                <a:lnTo>
                  <a:pt x="718580" y="947798"/>
                </a:lnTo>
                <a:lnTo>
                  <a:pt x="770740" y="952662"/>
                </a:lnTo>
                <a:lnTo>
                  <a:pt x="824153" y="956127"/>
                </a:lnTo>
                <a:lnTo>
                  <a:pt x="878897" y="958200"/>
                </a:lnTo>
                <a:lnTo>
                  <a:pt x="935050" y="958888"/>
                </a:lnTo>
                <a:lnTo>
                  <a:pt x="979844" y="958470"/>
                </a:lnTo>
                <a:lnTo>
                  <a:pt x="1025582" y="957220"/>
                </a:lnTo>
                <a:lnTo>
                  <a:pt x="1072296" y="955138"/>
                </a:lnTo>
                <a:lnTo>
                  <a:pt x="1120018" y="952226"/>
                </a:lnTo>
                <a:lnTo>
                  <a:pt x="1168780" y="948486"/>
                </a:lnTo>
                <a:lnTo>
                  <a:pt x="1228384" y="942849"/>
                </a:lnTo>
                <a:lnTo>
                  <a:pt x="1285088" y="936209"/>
                </a:lnTo>
                <a:lnTo>
                  <a:pt x="1339112" y="928516"/>
                </a:lnTo>
                <a:lnTo>
                  <a:pt x="1390677" y="919724"/>
                </a:lnTo>
                <a:lnTo>
                  <a:pt x="1440003" y="909783"/>
                </a:lnTo>
                <a:lnTo>
                  <a:pt x="1487313" y="898646"/>
                </a:lnTo>
                <a:lnTo>
                  <a:pt x="1532825" y="886264"/>
                </a:lnTo>
                <a:lnTo>
                  <a:pt x="1576762" y="872590"/>
                </a:lnTo>
                <a:lnTo>
                  <a:pt x="1619344" y="857575"/>
                </a:lnTo>
                <a:lnTo>
                  <a:pt x="1660791" y="841171"/>
                </a:lnTo>
                <a:lnTo>
                  <a:pt x="1703738" y="822284"/>
                </a:lnTo>
                <a:lnTo>
                  <a:pt x="1748759" y="799747"/>
                </a:lnTo>
                <a:lnTo>
                  <a:pt x="1794354" y="772821"/>
                </a:lnTo>
                <a:lnTo>
                  <a:pt x="1839019" y="740766"/>
                </a:lnTo>
                <a:lnTo>
                  <a:pt x="1881253" y="702840"/>
                </a:lnTo>
                <a:lnTo>
                  <a:pt x="1919554" y="658304"/>
                </a:lnTo>
                <a:lnTo>
                  <a:pt x="1949215" y="611827"/>
                </a:lnTo>
                <a:lnTo>
                  <a:pt x="1968457" y="566004"/>
                </a:lnTo>
                <a:lnTo>
                  <a:pt x="1977281" y="520886"/>
                </a:lnTo>
                <a:lnTo>
                  <a:pt x="1975689" y="476522"/>
                </a:lnTo>
                <a:lnTo>
                  <a:pt x="1963683" y="432963"/>
                </a:lnTo>
                <a:lnTo>
                  <a:pt x="1941267" y="390260"/>
                </a:lnTo>
                <a:lnTo>
                  <a:pt x="1908441" y="348462"/>
                </a:lnTo>
                <a:lnTo>
                  <a:pt x="1876096" y="315972"/>
                </a:lnTo>
                <a:lnTo>
                  <a:pt x="1841193" y="285902"/>
                </a:lnTo>
                <a:lnTo>
                  <a:pt x="1804230" y="258651"/>
                </a:lnTo>
                <a:lnTo>
                  <a:pt x="1765706" y="234619"/>
                </a:lnTo>
                <a:lnTo>
                  <a:pt x="1721928" y="210504"/>
                </a:lnTo>
                <a:lnTo>
                  <a:pt x="1677556" y="187683"/>
                </a:lnTo>
                <a:lnTo>
                  <a:pt x="1632596" y="166158"/>
                </a:lnTo>
                <a:lnTo>
                  <a:pt x="1587055" y="145932"/>
                </a:lnTo>
                <a:lnTo>
                  <a:pt x="1540939" y="127007"/>
                </a:lnTo>
                <a:lnTo>
                  <a:pt x="1494255" y="109385"/>
                </a:lnTo>
                <a:lnTo>
                  <a:pt x="1447010" y="93069"/>
                </a:lnTo>
                <a:lnTo>
                  <a:pt x="1399210" y="78061"/>
                </a:lnTo>
                <a:lnTo>
                  <a:pt x="1350862" y="64363"/>
                </a:lnTo>
                <a:lnTo>
                  <a:pt x="1301972" y="51979"/>
                </a:lnTo>
                <a:lnTo>
                  <a:pt x="1252548" y="40910"/>
                </a:lnTo>
                <a:lnTo>
                  <a:pt x="1202595" y="31159"/>
                </a:lnTo>
                <a:lnTo>
                  <a:pt x="1152121" y="22728"/>
                </a:lnTo>
                <a:lnTo>
                  <a:pt x="1101132" y="15619"/>
                </a:lnTo>
                <a:lnTo>
                  <a:pt x="1049635" y="9836"/>
                </a:lnTo>
                <a:lnTo>
                  <a:pt x="997636" y="5379"/>
                </a:lnTo>
                <a:lnTo>
                  <a:pt x="945142" y="2253"/>
                </a:lnTo>
                <a:lnTo>
                  <a:pt x="892159" y="459"/>
                </a:lnTo>
                <a:lnTo>
                  <a:pt x="838695" y="0"/>
                </a:lnTo>
                <a:close/>
              </a:path>
            </a:pathLst>
          </a:custGeom>
          <a:solidFill>
            <a:srgbClr val="89CEA0">
              <a:alpha val="50000"/>
            </a:srgbClr>
          </a:solidFill>
        </p:spPr>
        <p:txBody>
          <a:bodyPr wrap="square" lIns="0" tIns="0" rIns="0" bIns="0" rtlCol="0"/>
          <a:lstStyle/>
          <a:p>
            <a:endParaRPr/>
          </a:p>
        </p:txBody>
      </p:sp>
      <p:sp>
        <p:nvSpPr>
          <p:cNvPr id="67" name="TextBox 66">
            <a:extLst>
              <a:ext uri="{FF2B5EF4-FFF2-40B4-BE49-F238E27FC236}">
                <a16:creationId xmlns:a16="http://schemas.microsoft.com/office/drawing/2014/main" id="{31149DEA-2209-5C5A-F0E3-072926883B95}"/>
              </a:ext>
            </a:extLst>
          </p:cNvPr>
          <p:cNvSpPr txBox="1"/>
          <p:nvPr/>
        </p:nvSpPr>
        <p:spPr>
          <a:xfrm rot="21440330">
            <a:off x="1029848" y="2265834"/>
            <a:ext cx="1891287" cy="2123658"/>
          </a:xfrm>
          <a:prstGeom prst="rect">
            <a:avLst/>
          </a:prstGeom>
          <a:noFill/>
        </p:spPr>
        <p:txBody>
          <a:bodyPr wrap="square" rtlCol="0">
            <a:spAutoFit/>
          </a:bodyPr>
          <a:lstStyle/>
          <a:p>
            <a:pPr algn="ctr"/>
            <a:r>
              <a:rPr lang="en-US" sz="1200" dirty="0">
                <a:latin typeface="Bradley Hand" pitchFamily="2" charset="77"/>
              </a:rPr>
              <a:t>Produced by Public Health Scotland’s Local Intelligence Support (LIST) team</a:t>
            </a:r>
          </a:p>
          <a:p>
            <a:endParaRPr lang="en-US" sz="1200" dirty="0">
              <a:latin typeface="Bradley Hand" pitchFamily="2" charset="77"/>
            </a:endParaRPr>
          </a:p>
          <a:p>
            <a:r>
              <a:rPr lang="en-US" sz="1200" dirty="0">
                <a:latin typeface="Bradley Hand" pitchFamily="2" charset="77"/>
              </a:rPr>
              <a:t>Reviewed by the Steering Group</a:t>
            </a:r>
          </a:p>
          <a:p>
            <a:endParaRPr lang="en-US" sz="1200" dirty="0">
              <a:latin typeface="Bradley Hand" pitchFamily="2" charset="77"/>
            </a:endParaRPr>
          </a:p>
          <a:p>
            <a:r>
              <a:rPr lang="en-US" sz="1200" dirty="0">
                <a:latin typeface="Bradley Hand" pitchFamily="2" charset="77"/>
              </a:rPr>
              <a:t>‘Sense checked with local stakeholders</a:t>
            </a:r>
          </a:p>
          <a:p>
            <a:r>
              <a:rPr lang="en-US" sz="1200" dirty="0">
                <a:latin typeface="Bradley Hand" pitchFamily="2" charset="77"/>
              </a:rPr>
              <a:t> </a:t>
            </a:r>
          </a:p>
        </p:txBody>
      </p:sp>
      <p:pic>
        <p:nvPicPr>
          <p:cNvPr id="66" name="Picture 65" descr="A blank notepad with holes in it&#10;&#10;Description automatically generated">
            <a:extLst>
              <a:ext uri="{FF2B5EF4-FFF2-40B4-BE49-F238E27FC236}">
                <a16:creationId xmlns:a16="http://schemas.microsoft.com/office/drawing/2014/main" id="{446ADF04-5600-BCD8-8481-463093880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661" y="1874577"/>
            <a:ext cx="2754604" cy="1304812"/>
          </a:xfrm>
          <a:prstGeom prst="rect">
            <a:avLst/>
          </a:prstGeom>
        </p:spPr>
      </p:pic>
      <p:sp>
        <p:nvSpPr>
          <p:cNvPr id="58" name="Oval 57">
            <a:extLst>
              <a:ext uri="{FF2B5EF4-FFF2-40B4-BE49-F238E27FC236}">
                <a16:creationId xmlns:a16="http://schemas.microsoft.com/office/drawing/2014/main" id="{2E18440C-C206-4B83-B45F-C0AD9ABBB81C}"/>
              </a:ext>
              <a:ext uri="{C183D7F6-B498-43B3-948B-1728B52AA6E4}">
                <adec:decorative xmlns:adec="http://schemas.microsoft.com/office/drawing/2017/decorative" val="1"/>
              </a:ext>
            </a:extLst>
          </p:cNvPr>
          <p:cNvSpPr/>
          <p:nvPr/>
        </p:nvSpPr>
        <p:spPr>
          <a:xfrm>
            <a:off x="3636836" y="1174325"/>
            <a:ext cx="1812393" cy="9594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6831221-1C4E-792D-514D-D8AF78B54AFB}"/>
              </a:ext>
              <a:ext uri="{C183D7F6-B498-43B3-948B-1728B52AA6E4}">
                <adec:decorative xmlns:adec="http://schemas.microsoft.com/office/drawing/2017/decorative" val="1"/>
              </a:ext>
            </a:extLst>
          </p:cNvPr>
          <p:cNvSpPr/>
          <p:nvPr/>
        </p:nvSpPr>
        <p:spPr>
          <a:xfrm>
            <a:off x="3489305" y="4185798"/>
            <a:ext cx="4381767" cy="20188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13">
            <a:extLst>
              <a:ext uri="{FF2B5EF4-FFF2-40B4-BE49-F238E27FC236}">
                <a16:creationId xmlns:a16="http://schemas.microsoft.com/office/drawing/2014/main" id="{A3B442BD-1759-4609-2F7A-778F6B1B310C}"/>
              </a:ext>
              <a:ext uri="{C183D7F6-B498-43B3-948B-1728B52AA6E4}">
                <adec:decorative xmlns:adec="http://schemas.microsoft.com/office/drawing/2017/decorative" val="1"/>
              </a:ext>
            </a:extLst>
          </p:cNvPr>
          <p:cNvSpPr/>
          <p:nvPr/>
        </p:nvSpPr>
        <p:spPr>
          <a:xfrm>
            <a:off x="3528860" y="1173821"/>
            <a:ext cx="1977389" cy="959485"/>
          </a:xfrm>
          <a:custGeom>
            <a:avLst/>
            <a:gdLst/>
            <a:ahLst/>
            <a:cxnLst/>
            <a:rect l="l" t="t" r="r" b="b"/>
            <a:pathLst>
              <a:path w="1977389" h="959485">
                <a:moveTo>
                  <a:pt x="838695" y="0"/>
                </a:moveTo>
                <a:lnTo>
                  <a:pt x="785821" y="1161"/>
                </a:lnTo>
                <a:lnTo>
                  <a:pt x="733560" y="4291"/>
                </a:lnTo>
                <a:lnTo>
                  <a:pt x="681928" y="9384"/>
                </a:lnTo>
                <a:lnTo>
                  <a:pt x="630938" y="16437"/>
                </a:lnTo>
                <a:lnTo>
                  <a:pt x="580603" y="25445"/>
                </a:lnTo>
                <a:lnTo>
                  <a:pt x="530938" y="36405"/>
                </a:lnTo>
                <a:lnTo>
                  <a:pt x="481957" y="49312"/>
                </a:lnTo>
                <a:lnTo>
                  <a:pt x="433672" y="64163"/>
                </a:lnTo>
                <a:lnTo>
                  <a:pt x="386099" y="80954"/>
                </a:lnTo>
                <a:lnTo>
                  <a:pt x="339251" y="99681"/>
                </a:lnTo>
                <a:lnTo>
                  <a:pt x="293141" y="120339"/>
                </a:lnTo>
                <a:lnTo>
                  <a:pt x="247784" y="142925"/>
                </a:lnTo>
                <a:lnTo>
                  <a:pt x="203194" y="167435"/>
                </a:lnTo>
                <a:lnTo>
                  <a:pt x="159385" y="193865"/>
                </a:lnTo>
                <a:lnTo>
                  <a:pt x="116835" y="222979"/>
                </a:lnTo>
                <a:lnTo>
                  <a:pt x="79977" y="253121"/>
                </a:lnTo>
                <a:lnTo>
                  <a:pt x="48455" y="284647"/>
                </a:lnTo>
                <a:lnTo>
                  <a:pt x="21914" y="317913"/>
                </a:lnTo>
                <a:lnTo>
                  <a:pt x="0" y="353275"/>
                </a:lnTo>
                <a:lnTo>
                  <a:pt x="10502" y="360464"/>
                </a:lnTo>
                <a:lnTo>
                  <a:pt x="42418" y="328541"/>
                </a:lnTo>
                <a:lnTo>
                  <a:pt x="76027" y="298296"/>
                </a:lnTo>
                <a:lnTo>
                  <a:pt x="111359" y="269714"/>
                </a:lnTo>
                <a:lnTo>
                  <a:pt x="148441" y="242780"/>
                </a:lnTo>
                <a:lnTo>
                  <a:pt x="187302" y="217479"/>
                </a:lnTo>
                <a:lnTo>
                  <a:pt x="227970" y="193796"/>
                </a:lnTo>
                <a:lnTo>
                  <a:pt x="270474" y="171717"/>
                </a:lnTo>
                <a:lnTo>
                  <a:pt x="314842" y="151228"/>
                </a:lnTo>
                <a:lnTo>
                  <a:pt x="361102" y="132312"/>
                </a:lnTo>
                <a:lnTo>
                  <a:pt x="409283" y="114956"/>
                </a:lnTo>
                <a:lnTo>
                  <a:pt x="459413" y="99145"/>
                </a:lnTo>
                <a:lnTo>
                  <a:pt x="511520" y="84863"/>
                </a:lnTo>
                <a:lnTo>
                  <a:pt x="565632" y="72097"/>
                </a:lnTo>
                <a:lnTo>
                  <a:pt x="612517" y="62723"/>
                </a:lnTo>
                <a:lnTo>
                  <a:pt x="659746" y="54957"/>
                </a:lnTo>
                <a:lnTo>
                  <a:pt x="707345" y="48800"/>
                </a:lnTo>
                <a:lnTo>
                  <a:pt x="755339" y="44254"/>
                </a:lnTo>
                <a:lnTo>
                  <a:pt x="803752" y="41318"/>
                </a:lnTo>
                <a:lnTo>
                  <a:pt x="852609" y="39995"/>
                </a:lnTo>
                <a:lnTo>
                  <a:pt x="901936" y="40286"/>
                </a:lnTo>
                <a:lnTo>
                  <a:pt x="951758" y="42191"/>
                </a:lnTo>
                <a:lnTo>
                  <a:pt x="1002098" y="45711"/>
                </a:lnTo>
                <a:lnTo>
                  <a:pt x="1052983" y="50849"/>
                </a:lnTo>
                <a:lnTo>
                  <a:pt x="1104437" y="57604"/>
                </a:lnTo>
                <a:lnTo>
                  <a:pt x="1156485" y="65978"/>
                </a:lnTo>
                <a:lnTo>
                  <a:pt x="1209152" y="75972"/>
                </a:lnTo>
                <a:lnTo>
                  <a:pt x="1262463" y="87587"/>
                </a:lnTo>
                <a:lnTo>
                  <a:pt x="1316443" y="100825"/>
                </a:lnTo>
                <a:lnTo>
                  <a:pt x="1359769" y="112310"/>
                </a:lnTo>
                <a:lnTo>
                  <a:pt x="1404051" y="124764"/>
                </a:lnTo>
                <a:lnTo>
                  <a:pt x="1449051" y="138365"/>
                </a:lnTo>
                <a:lnTo>
                  <a:pt x="1494534" y="153290"/>
                </a:lnTo>
                <a:lnTo>
                  <a:pt x="1540261" y="169716"/>
                </a:lnTo>
                <a:lnTo>
                  <a:pt x="1585996" y="187820"/>
                </a:lnTo>
                <a:lnTo>
                  <a:pt x="1631503" y="207779"/>
                </a:lnTo>
                <a:lnTo>
                  <a:pt x="1676543" y="229771"/>
                </a:lnTo>
                <a:lnTo>
                  <a:pt x="1720880" y="253973"/>
                </a:lnTo>
                <a:lnTo>
                  <a:pt x="1764278" y="280562"/>
                </a:lnTo>
                <a:lnTo>
                  <a:pt x="1806498" y="309714"/>
                </a:lnTo>
                <a:lnTo>
                  <a:pt x="1852442" y="347476"/>
                </a:lnTo>
                <a:lnTo>
                  <a:pt x="1888459" y="386027"/>
                </a:lnTo>
                <a:lnTo>
                  <a:pt x="1914490" y="425275"/>
                </a:lnTo>
                <a:lnTo>
                  <a:pt x="1930475" y="465133"/>
                </a:lnTo>
                <a:lnTo>
                  <a:pt x="1936356" y="505510"/>
                </a:lnTo>
                <a:lnTo>
                  <a:pt x="1932039" y="546381"/>
                </a:lnTo>
                <a:lnTo>
                  <a:pt x="1917478" y="587155"/>
                </a:lnTo>
                <a:lnTo>
                  <a:pt x="1892731" y="627741"/>
                </a:lnTo>
                <a:lnTo>
                  <a:pt x="1857852" y="668048"/>
                </a:lnTo>
                <a:lnTo>
                  <a:pt x="1811337" y="709218"/>
                </a:lnTo>
                <a:lnTo>
                  <a:pt x="1775196" y="736695"/>
                </a:lnTo>
                <a:lnTo>
                  <a:pt x="1736521" y="758609"/>
                </a:lnTo>
                <a:lnTo>
                  <a:pt x="1632665" y="803268"/>
                </a:lnTo>
                <a:lnTo>
                  <a:pt x="1582346" y="823733"/>
                </a:lnTo>
                <a:lnTo>
                  <a:pt x="1531299" y="842128"/>
                </a:lnTo>
                <a:lnTo>
                  <a:pt x="1479575" y="857237"/>
                </a:lnTo>
                <a:lnTo>
                  <a:pt x="1432532" y="868452"/>
                </a:lnTo>
                <a:lnTo>
                  <a:pt x="1385197" y="878535"/>
                </a:lnTo>
                <a:lnTo>
                  <a:pt x="1337551" y="887485"/>
                </a:lnTo>
                <a:lnTo>
                  <a:pt x="1289575" y="895305"/>
                </a:lnTo>
                <a:lnTo>
                  <a:pt x="1241247" y="901995"/>
                </a:lnTo>
                <a:lnTo>
                  <a:pt x="1192550" y="907555"/>
                </a:lnTo>
                <a:lnTo>
                  <a:pt x="1143464" y="911987"/>
                </a:lnTo>
                <a:lnTo>
                  <a:pt x="1093969" y="915291"/>
                </a:lnTo>
                <a:lnTo>
                  <a:pt x="1044045" y="917468"/>
                </a:lnTo>
                <a:lnTo>
                  <a:pt x="993674" y="918520"/>
                </a:lnTo>
                <a:lnTo>
                  <a:pt x="942835" y="918446"/>
                </a:lnTo>
                <a:lnTo>
                  <a:pt x="891509" y="917248"/>
                </a:lnTo>
                <a:lnTo>
                  <a:pt x="839678" y="914926"/>
                </a:lnTo>
                <a:lnTo>
                  <a:pt x="787320" y="911482"/>
                </a:lnTo>
                <a:lnTo>
                  <a:pt x="734417" y="906916"/>
                </a:lnTo>
                <a:lnTo>
                  <a:pt x="680949" y="901229"/>
                </a:lnTo>
                <a:lnTo>
                  <a:pt x="626897" y="894422"/>
                </a:lnTo>
                <a:lnTo>
                  <a:pt x="571126" y="885881"/>
                </a:lnTo>
                <a:lnTo>
                  <a:pt x="518262" y="875751"/>
                </a:lnTo>
                <a:lnTo>
                  <a:pt x="468147" y="863978"/>
                </a:lnTo>
                <a:lnTo>
                  <a:pt x="420624" y="850509"/>
                </a:lnTo>
                <a:lnTo>
                  <a:pt x="375533" y="835291"/>
                </a:lnTo>
                <a:lnTo>
                  <a:pt x="332718" y="818271"/>
                </a:lnTo>
                <a:lnTo>
                  <a:pt x="292020" y="799396"/>
                </a:lnTo>
                <a:lnTo>
                  <a:pt x="253281" y="778612"/>
                </a:lnTo>
                <a:lnTo>
                  <a:pt x="216344" y="755865"/>
                </a:lnTo>
                <a:lnTo>
                  <a:pt x="177483" y="726097"/>
                </a:lnTo>
                <a:lnTo>
                  <a:pt x="147323" y="693787"/>
                </a:lnTo>
                <a:lnTo>
                  <a:pt x="125915" y="659165"/>
                </a:lnTo>
                <a:lnTo>
                  <a:pt x="113309" y="622457"/>
                </a:lnTo>
                <a:lnTo>
                  <a:pt x="109554" y="583891"/>
                </a:lnTo>
                <a:lnTo>
                  <a:pt x="114699" y="543694"/>
                </a:lnTo>
                <a:lnTo>
                  <a:pt x="128795" y="502095"/>
                </a:lnTo>
                <a:lnTo>
                  <a:pt x="151892" y="459320"/>
                </a:lnTo>
                <a:lnTo>
                  <a:pt x="175085" y="426029"/>
                </a:lnTo>
                <a:lnTo>
                  <a:pt x="205841" y="393052"/>
                </a:lnTo>
                <a:lnTo>
                  <a:pt x="263879" y="344708"/>
                </a:lnTo>
                <a:lnTo>
                  <a:pt x="370268" y="260083"/>
                </a:lnTo>
                <a:lnTo>
                  <a:pt x="365391" y="253009"/>
                </a:lnTo>
                <a:lnTo>
                  <a:pt x="325046" y="267874"/>
                </a:lnTo>
                <a:lnTo>
                  <a:pt x="285737" y="289036"/>
                </a:lnTo>
                <a:lnTo>
                  <a:pt x="246531" y="313567"/>
                </a:lnTo>
                <a:lnTo>
                  <a:pt x="208489" y="341995"/>
                </a:lnTo>
                <a:lnTo>
                  <a:pt x="172671" y="374845"/>
                </a:lnTo>
                <a:lnTo>
                  <a:pt x="140137" y="412646"/>
                </a:lnTo>
                <a:lnTo>
                  <a:pt x="111949" y="455924"/>
                </a:lnTo>
                <a:lnTo>
                  <a:pt x="89166" y="505205"/>
                </a:lnTo>
                <a:lnTo>
                  <a:pt x="74736" y="557721"/>
                </a:lnTo>
                <a:lnTo>
                  <a:pt x="71670" y="607475"/>
                </a:lnTo>
                <a:lnTo>
                  <a:pt x="79760" y="653794"/>
                </a:lnTo>
                <a:lnTo>
                  <a:pt x="98801" y="696001"/>
                </a:lnTo>
                <a:lnTo>
                  <a:pt x="128586" y="733421"/>
                </a:lnTo>
                <a:lnTo>
                  <a:pt x="168910" y="765378"/>
                </a:lnTo>
                <a:lnTo>
                  <a:pt x="213077" y="792363"/>
                </a:lnTo>
                <a:lnTo>
                  <a:pt x="256914" y="816833"/>
                </a:lnTo>
                <a:lnTo>
                  <a:pt x="300351" y="838755"/>
                </a:lnTo>
                <a:lnTo>
                  <a:pt x="343321" y="858097"/>
                </a:lnTo>
                <a:lnTo>
                  <a:pt x="385754" y="874826"/>
                </a:lnTo>
                <a:lnTo>
                  <a:pt x="427583" y="888911"/>
                </a:lnTo>
                <a:lnTo>
                  <a:pt x="473857" y="902292"/>
                </a:lnTo>
                <a:lnTo>
                  <a:pt x="520918" y="914238"/>
                </a:lnTo>
                <a:lnTo>
                  <a:pt x="568842" y="924756"/>
                </a:lnTo>
                <a:lnTo>
                  <a:pt x="617709" y="933851"/>
                </a:lnTo>
                <a:lnTo>
                  <a:pt x="667596" y="941530"/>
                </a:lnTo>
                <a:lnTo>
                  <a:pt x="718580" y="947798"/>
                </a:lnTo>
                <a:lnTo>
                  <a:pt x="770740" y="952662"/>
                </a:lnTo>
                <a:lnTo>
                  <a:pt x="824153" y="956127"/>
                </a:lnTo>
                <a:lnTo>
                  <a:pt x="878897" y="958200"/>
                </a:lnTo>
                <a:lnTo>
                  <a:pt x="935050" y="958888"/>
                </a:lnTo>
                <a:lnTo>
                  <a:pt x="979844" y="958470"/>
                </a:lnTo>
                <a:lnTo>
                  <a:pt x="1025582" y="957220"/>
                </a:lnTo>
                <a:lnTo>
                  <a:pt x="1072296" y="955138"/>
                </a:lnTo>
                <a:lnTo>
                  <a:pt x="1120018" y="952226"/>
                </a:lnTo>
                <a:lnTo>
                  <a:pt x="1168781" y="948486"/>
                </a:lnTo>
                <a:lnTo>
                  <a:pt x="1228384" y="942849"/>
                </a:lnTo>
                <a:lnTo>
                  <a:pt x="1285088" y="936209"/>
                </a:lnTo>
                <a:lnTo>
                  <a:pt x="1339112" y="928516"/>
                </a:lnTo>
                <a:lnTo>
                  <a:pt x="1390677" y="919724"/>
                </a:lnTo>
                <a:lnTo>
                  <a:pt x="1440003" y="909783"/>
                </a:lnTo>
                <a:lnTo>
                  <a:pt x="1487313" y="898646"/>
                </a:lnTo>
                <a:lnTo>
                  <a:pt x="1532825" y="886264"/>
                </a:lnTo>
                <a:lnTo>
                  <a:pt x="1576762" y="872590"/>
                </a:lnTo>
                <a:lnTo>
                  <a:pt x="1619344" y="857575"/>
                </a:lnTo>
                <a:lnTo>
                  <a:pt x="1660791" y="841171"/>
                </a:lnTo>
                <a:lnTo>
                  <a:pt x="1703738" y="822284"/>
                </a:lnTo>
                <a:lnTo>
                  <a:pt x="1748759" y="799747"/>
                </a:lnTo>
                <a:lnTo>
                  <a:pt x="1794354" y="772821"/>
                </a:lnTo>
                <a:lnTo>
                  <a:pt x="1839019" y="740766"/>
                </a:lnTo>
                <a:lnTo>
                  <a:pt x="1881253" y="702840"/>
                </a:lnTo>
                <a:lnTo>
                  <a:pt x="1919554" y="658304"/>
                </a:lnTo>
                <a:lnTo>
                  <a:pt x="1949215" y="611827"/>
                </a:lnTo>
                <a:lnTo>
                  <a:pt x="1968457" y="566002"/>
                </a:lnTo>
                <a:lnTo>
                  <a:pt x="1977281" y="520882"/>
                </a:lnTo>
                <a:lnTo>
                  <a:pt x="1975689" y="476516"/>
                </a:lnTo>
                <a:lnTo>
                  <a:pt x="1963683" y="432957"/>
                </a:lnTo>
                <a:lnTo>
                  <a:pt x="1941267" y="390256"/>
                </a:lnTo>
                <a:lnTo>
                  <a:pt x="1908441" y="348462"/>
                </a:lnTo>
                <a:lnTo>
                  <a:pt x="1876104" y="315972"/>
                </a:lnTo>
                <a:lnTo>
                  <a:pt x="1841203" y="285902"/>
                </a:lnTo>
                <a:lnTo>
                  <a:pt x="1804237" y="258651"/>
                </a:lnTo>
                <a:lnTo>
                  <a:pt x="1765706" y="234619"/>
                </a:lnTo>
                <a:lnTo>
                  <a:pt x="1721928" y="210504"/>
                </a:lnTo>
                <a:lnTo>
                  <a:pt x="1677556" y="187683"/>
                </a:lnTo>
                <a:lnTo>
                  <a:pt x="1632596" y="166158"/>
                </a:lnTo>
                <a:lnTo>
                  <a:pt x="1587055" y="145932"/>
                </a:lnTo>
                <a:lnTo>
                  <a:pt x="1540939" y="127007"/>
                </a:lnTo>
                <a:lnTo>
                  <a:pt x="1494255" y="109385"/>
                </a:lnTo>
                <a:lnTo>
                  <a:pt x="1447010" y="93069"/>
                </a:lnTo>
                <a:lnTo>
                  <a:pt x="1399210" y="78061"/>
                </a:lnTo>
                <a:lnTo>
                  <a:pt x="1350862" y="64363"/>
                </a:lnTo>
                <a:lnTo>
                  <a:pt x="1301972" y="51979"/>
                </a:lnTo>
                <a:lnTo>
                  <a:pt x="1252548" y="40910"/>
                </a:lnTo>
                <a:lnTo>
                  <a:pt x="1202595" y="31159"/>
                </a:lnTo>
                <a:lnTo>
                  <a:pt x="1152121" y="22728"/>
                </a:lnTo>
                <a:lnTo>
                  <a:pt x="1101132" y="15619"/>
                </a:lnTo>
                <a:lnTo>
                  <a:pt x="1049635" y="9836"/>
                </a:lnTo>
                <a:lnTo>
                  <a:pt x="997636" y="5379"/>
                </a:lnTo>
                <a:lnTo>
                  <a:pt x="945142" y="2253"/>
                </a:lnTo>
                <a:lnTo>
                  <a:pt x="892159" y="459"/>
                </a:lnTo>
                <a:lnTo>
                  <a:pt x="838695" y="0"/>
                </a:lnTo>
                <a:close/>
              </a:path>
            </a:pathLst>
          </a:custGeom>
          <a:solidFill>
            <a:srgbClr val="89CEA0">
              <a:alpha val="50000"/>
            </a:srgbClr>
          </a:solidFill>
        </p:spPr>
        <p:txBody>
          <a:bodyPr wrap="square" lIns="0" tIns="0" rIns="0" bIns="0" rtlCol="0"/>
          <a:lstStyle/>
          <a:p>
            <a:endParaRPr/>
          </a:p>
        </p:txBody>
      </p:sp>
      <p:sp>
        <p:nvSpPr>
          <p:cNvPr id="14" name="object 12">
            <a:extLst>
              <a:ext uri="{FF2B5EF4-FFF2-40B4-BE49-F238E27FC236}">
                <a16:creationId xmlns:a16="http://schemas.microsoft.com/office/drawing/2014/main" id="{44043813-1DA1-8775-3CDF-FB2AE1965DE0}"/>
              </a:ext>
            </a:extLst>
          </p:cNvPr>
          <p:cNvSpPr txBox="1"/>
          <p:nvPr/>
        </p:nvSpPr>
        <p:spPr>
          <a:xfrm>
            <a:off x="3867351" y="1465230"/>
            <a:ext cx="1318260" cy="421640"/>
          </a:xfrm>
          <a:prstGeom prst="rect">
            <a:avLst/>
          </a:prstGeom>
        </p:spPr>
        <p:txBody>
          <a:bodyPr vert="horz" wrap="square" lIns="0" tIns="12700" rIns="0" bIns="0" rtlCol="0">
            <a:spAutoFit/>
          </a:bodyPr>
          <a:lstStyle/>
          <a:p>
            <a:pPr marL="241300" marR="5080" indent="-229235">
              <a:lnSpc>
                <a:spcPct val="100000"/>
              </a:lnSpc>
              <a:spcBef>
                <a:spcPts val="100"/>
              </a:spcBef>
            </a:pPr>
            <a:r>
              <a:rPr sz="1300" b="1" dirty="0">
                <a:solidFill>
                  <a:srgbClr val="1C93C1"/>
                </a:solidFill>
                <a:latin typeface="Proxima Nova Semibold"/>
                <a:cs typeface="Proxima Nova Semibold"/>
              </a:rPr>
              <a:t>Quantitative</a:t>
            </a:r>
            <a:r>
              <a:rPr sz="1300" b="1" spc="-75" dirty="0">
                <a:solidFill>
                  <a:srgbClr val="1C93C1"/>
                </a:solidFill>
                <a:latin typeface="Proxima Nova Semibold"/>
                <a:cs typeface="Proxima Nova Semibold"/>
              </a:rPr>
              <a:t> </a:t>
            </a:r>
            <a:r>
              <a:rPr sz="1300" b="1" spc="-20" dirty="0">
                <a:solidFill>
                  <a:srgbClr val="1C93C1"/>
                </a:solidFill>
                <a:latin typeface="Proxima Nova Semibold"/>
                <a:cs typeface="Proxima Nova Semibold"/>
              </a:rPr>
              <a:t>Data </a:t>
            </a:r>
            <a:r>
              <a:rPr sz="1300" b="1" spc="-10" dirty="0">
                <a:solidFill>
                  <a:srgbClr val="1C93C1"/>
                </a:solidFill>
                <a:latin typeface="Proxima Nova Semibold"/>
                <a:cs typeface="Proxima Nova Semibold"/>
              </a:rPr>
              <a:t>Infographic</a:t>
            </a:r>
            <a:endParaRPr sz="1300">
              <a:latin typeface="Proxima Nova Semibold"/>
              <a:cs typeface="Proxima Nova Semibold"/>
            </a:endParaRPr>
          </a:p>
        </p:txBody>
      </p:sp>
      <p:sp>
        <p:nvSpPr>
          <p:cNvPr id="68" name="TextBox 67">
            <a:extLst>
              <a:ext uri="{FF2B5EF4-FFF2-40B4-BE49-F238E27FC236}">
                <a16:creationId xmlns:a16="http://schemas.microsoft.com/office/drawing/2014/main" id="{EBA26506-9025-0C4F-8199-DB256BCD1E70}"/>
              </a:ext>
            </a:extLst>
          </p:cNvPr>
          <p:cNvSpPr txBox="1"/>
          <p:nvPr/>
        </p:nvSpPr>
        <p:spPr>
          <a:xfrm rot="221393">
            <a:off x="3653260" y="2289635"/>
            <a:ext cx="1999473" cy="646331"/>
          </a:xfrm>
          <a:prstGeom prst="rect">
            <a:avLst/>
          </a:prstGeom>
          <a:noFill/>
        </p:spPr>
        <p:txBody>
          <a:bodyPr wrap="square" rtlCol="0">
            <a:spAutoFit/>
          </a:bodyPr>
          <a:lstStyle/>
          <a:p>
            <a:pPr algn="ctr"/>
            <a:r>
              <a:rPr lang="en-US" sz="1200" dirty="0">
                <a:latin typeface="Bradley Hand" pitchFamily="2" charset="77"/>
              </a:rPr>
              <a:t>Highlighted key areas of inequality</a:t>
            </a:r>
          </a:p>
          <a:p>
            <a:r>
              <a:rPr lang="en-US" sz="1200" dirty="0">
                <a:latin typeface="Bradley Hand" pitchFamily="2" charset="77"/>
              </a:rPr>
              <a:t> </a:t>
            </a:r>
          </a:p>
        </p:txBody>
      </p:sp>
      <p:pic>
        <p:nvPicPr>
          <p:cNvPr id="63" name="Picture 62" descr="A white notepad with a spiral bound&#10;&#10;Description automatically generated">
            <a:extLst>
              <a:ext uri="{FF2B5EF4-FFF2-40B4-BE49-F238E27FC236}">
                <a16:creationId xmlns:a16="http://schemas.microsoft.com/office/drawing/2014/main" id="{C8D4AB2E-18ED-E4B2-BD7B-A08EB494B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8594">
            <a:off x="6246891" y="1757886"/>
            <a:ext cx="2389188" cy="2586744"/>
          </a:xfrm>
          <a:prstGeom prst="rect">
            <a:avLst/>
          </a:prstGeom>
        </p:spPr>
      </p:pic>
      <p:sp>
        <p:nvSpPr>
          <p:cNvPr id="59" name="Oval 58">
            <a:extLst>
              <a:ext uri="{FF2B5EF4-FFF2-40B4-BE49-F238E27FC236}">
                <a16:creationId xmlns:a16="http://schemas.microsoft.com/office/drawing/2014/main" id="{6AB79A90-FC97-239C-5738-7559C78F25F9}"/>
              </a:ext>
              <a:ext uri="{C183D7F6-B498-43B3-948B-1728B52AA6E4}">
                <adec:decorative xmlns:adec="http://schemas.microsoft.com/office/drawing/2017/decorative" val="1"/>
              </a:ext>
            </a:extLst>
          </p:cNvPr>
          <p:cNvSpPr/>
          <p:nvPr/>
        </p:nvSpPr>
        <p:spPr>
          <a:xfrm>
            <a:off x="6350853" y="1164598"/>
            <a:ext cx="1812393" cy="9594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17">
            <a:extLst>
              <a:ext uri="{FF2B5EF4-FFF2-40B4-BE49-F238E27FC236}">
                <a16:creationId xmlns:a16="http://schemas.microsoft.com/office/drawing/2014/main" id="{D52573C4-0D11-E47B-EC10-CDAA3174F0B9}"/>
              </a:ext>
              <a:ext uri="{C183D7F6-B498-43B3-948B-1728B52AA6E4}">
                <adec:decorative xmlns:adec="http://schemas.microsoft.com/office/drawing/2017/decorative" val="1"/>
              </a:ext>
            </a:extLst>
          </p:cNvPr>
          <p:cNvSpPr/>
          <p:nvPr/>
        </p:nvSpPr>
        <p:spPr>
          <a:xfrm>
            <a:off x="6245159" y="1161552"/>
            <a:ext cx="1977389" cy="959485"/>
          </a:xfrm>
          <a:custGeom>
            <a:avLst/>
            <a:gdLst/>
            <a:ahLst/>
            <a:cxnLst/>
            <a:rect l="l" t="t" r="r" b="b"/>
            <a:pathLst>
              <a:path w="1977390" h="959485">
                <a:moveTo>
                  <a:pt x="838695" y="0"/>
                </a:moveTo>
                <a:lnTo>
                  <a:pt x="785821" y="1161"/>
                </a:lnTo>
                <a:lnTo>
                  <a:pt x="733560" y="4291"/>
                </a:lnTo>
                <a:lnTo>
                  <a:pt x="681928" y="9384"/>
                </a:lnTo>
                <a:lnTo>
                  <a:pt x="630938" y="16437"/>
                </a:lnTo>
                <a:lnTo>
                  <a:pt x="580603" y="25445"/>
                </a:lnTo>
                <a:lnTo>
                  <a:pt x="530938" y="36405"/>
                </a:lnTo>
                <a:lnTo>
                  <a:pt x="481957" y="49312"/>
                </a:lnTo>
                <a:lnTo>
                  <a:pt x="433672" y="64163"/>
                </a:lnTo>
                <a:lnTo>
                  <a:pt x="386099" y="80954"/>
                </a:lnTo>
                <a:lnTo>
                  <a:pt x="339251" y="99681"/>
                </a:lnTo>
                <a:lnTo>
                  <a:pt x="293141" y="120339"/>
                </a:lnTo>
                <a:lnTo>
                  <a:pt x="247784" y="142925"/>
                </a:lnTo>
                <a:lnTo>
                  <a:pt x="203194" y="167435"/>
                </a:lnTo>
                <a:lnTo>
                  <a:pt x="159384" y="193865"/>
                </a:lnTo>
                <a:lnTo>
                  <a:pt x="116836" y="222979"/>
                </a:lnTo>
                <a:lnTo>
                  <a:pt x="79980" y="253121"/>
                </a:lnTo>
                <a:lnTo>
                  <a:pt x="48460" y="284647"/>
                </a:lnTo>
                <a:lnTo>
                  <a:pt x="21919" y="317913"/>
                </a:lnTo>
                <a:lnTo>
                  <a:pt x="0" y="353275"/>
                </a:lnTo>
                <a:lnTo>
                  <a:pt x="10502" y="360464"/>
                </a:lnTo>
                <a:lnTo>
                  <a:pt x="42418" y="328541"/>
                </a:lnTo>
                <a:lnTo>
                  <a:pt x="76027" y="298296"/>
                </a:lnTo>
                <a:lnTo>
                  <a:pt x="111359" y="269714"/>
                </a:lnTo>
                <a:lnTo>
                  <a:pt x="148441" y="242780"/>
                </a:lnTo>
                <a:lnTo>
                  <a:pt x="187302" y="217479"/>
                </a:lnTo>
                <a:lnTo>
                  <a:pt x="227970" y="193796"/>
                </a:lnTo>
                <a:lnTo>
                  <a:pt x="270474" y="171717"/>
                </a:lnTo>
                <a:lnTo>
                  <a:pt x="314842" y="151228"/>
                </a:lnTo>
                <a:lnTo>
                  <a:pt x="361102" y="132312"/>
                </a:lnTo>
                <a:lnTo>
                  <a:pt x="409283" y="114956"/>
                </a:lnTo>
                <a:lnTo>
                  <a:pt x="459413" y="99145"/>
                </a:lnTo>
                <a:lnTo>
                  <a:pt x="511520" y="84863"/>
                </a:lnTo>
                <a:lnTo>
                  <a:pt x="565632" y="72097"/>
                </a:lnTo>
                <a:lnTo>
                  <a:pt x="612517" y="62723"/>
                </a:lnTo>
                <a:lnTo>
                  <a:pt x="659746" y="54957"/>
                </a:lnTo>
                <a:lnTo>
                  <a:pt x="707345" y="48800"/>
                </a:lnTo>
                <a:lnTo>
                  <a:pt x="755339" y="44254"/>
                </a:lnTo>
                <a:lnTo>
                  <a:pt x="803752" y="41318"/>
                </a:lnTo>
                <a:lnTo>
                  <a:pt x="852609" y="39995"/>
                </a:lnTo>
                <a:lnTo>
                  <a:pt x="901936" y="40286"/>
                </a:lnTo>
                <a:lnTo>
                  <a:pt x="951758" y="42191"/>
                </a:lnTo>
                <a:lnTo>
                  <a:pt x="1002098" y="45711"/>
                </a:lnTo>
                <a:lnTo>
                  <a:pt x="1052983" y="50849"/>
                </a:lnTo>
                <a:lnTo>
                  <a:pt x="1104437" y="57604"/>
                </a:lnTo>
                <a:lnTo>
                  <a:pt x="1156485" y="65978"/>
                </a:lnTo>
                <a:lnTo>
                  <a:pt x="1209152" y="75972"/>
                </a:lnTo>
                <a:lnTo>
                  <a:pt x="1262463" y="87587"/>
                </a:lnTo>
                <a:lnTo>
                  <a:pt x="1316443" y="100825"/>
                </a:lnTo>
                <a:lnTo>
                  <a:pt x="1359769" y="112310"/>
                </a:lnTo>
                <a:lnTo>
                  <a:pt x="1404051" y="124764"/>
                </a:lnTo>
                <a:lnTo>
                  <a:pt x="1449051" y="138365"/>
                </a:lnTo>
                <a:lnTo>
                  <a:pt x="1494534" y="153290"/>
                </a:lnTo>
                <a:lnTo>
                  <a:pt x="1540261" y="169716"/>
                </a:lnTo>
                <a:lnTo>
                  <a:pt x="1585996" y="187820"/>
                </a:lnTo>
                <a:lnTo>
                  <a:pt x="1631503" y="207779"/>
                </a:lnTo>
                <a:lnTo>
                  <a:pt x="1676543" y="229771"/>
                </a:lnTo>
                <a:lnTo>
                  <a:pt x="1720880" y="253973"/>
                </a:lnTo>
                <a:lnTo>
                  <a:pt x="1764278" y="280562"/>
                </a:lnTo>
                <a:lnTo>
                  <a:pt x="1806498" y="309714"/>
                </a:lnTo>
                <a:lnTo>
                  <a:pt x="1852442" y="347476"/>
                </a:lnTo>
                <a:lnTo>
                  <a:pt x="1888459" y="386027"/>
                </a:lnTo>
                <a:lnTo>
                  <a:pt x="1914493" y="425275"/>
                </a:lnTo>
                <a:lnTo>
                  <a:pt x="1930482" y="465133"/>
                </a:lnTo>
                <a:lnTo>
                  <a:pt x="1936368" y="505510"/>
                </a:lnTo>
                <a:lnTo>
                  <a:pt x="1932045" y="546381"/>
                </a:lnTo>
                <a:lnTo>
                  <a:pt x="1917481" y="587155"/>
                </a:lnTo>
                <a:lnTo>
                  <a:pt x="1892732" y="627741"/>
                </a:lnTo>
                <a:lnTo>
                  <a:pt x="1857852" y="668048"/>
                </a:lnTo>
                <a:lnTo>
                  <a:pt x="1811337" y="709218"/>
                </a:lnTo>
                <a:lnTo>
                  <a:pt x="1775196" y="736695"/>
                </a:lnTo>
                <a:lnTo>
                  <a:pt x="1736521" y="758609"/>
                </a:lnTo>
                <a:lnTo>
                  <a:pt x="1632665" y="803268"/>
                </a:lnTo>
                <a:lnTo>
                  <a:pt x="1582346" y="823733"/>
                </a:lnTo>
                <a:lnTo>
                  <a:pt x="1531299" y="842128"/>
                </a:lnTo>
                <a:lnTo>
                  <a:pt x="1479575" y="857237"/>
                </a:lnTo>
                <a:lnTo>
                  <a:pt x="1432532" y="868452"/>
                </a:lnTo>
                <a:lnTo>
                  <a:pt x="1385197" y="878535"/>
                </a:lnTo>
                <a:lnTo>
                  <a:pt x="1337551" y="887485"/>
                </a:lnTo>
                <a:lnTo>
                  <a:pt x="1289575" y="895305"/>
                </a:lnTo>
                <a:lnTo>
                  <a:pt x="1241247" y="901995"/>
                </a:lnTo>
                <a:lnTo>
                  <a:pt x="1192550" y="907555"/>
                </a:lnTo>
                <a:lnTo>
                  <a:pt x="1143464" y="911987"/>
                </a:lnTo>
                <a:lnTo>
                  <a:pt x="1093969" y="915291"/>
                </a:lnTo>
                <a:lnTo>
                  <a:pt x="1044045" y="917468"/>
                </a:lnTo>
                <a:lnTo>
                  <a:pt x="993674" y="918520"/>
                </a:lnTo>
                <a:lnTo>
                  <a:pt x="942835" y="918446"/>
                </a:lnTo>
                <a:lnTo>
                  <a:pt x="891509" y="917248"/>
                </a:lnTo>
                <a:lnTo>
                  <a:pt x="839678" y="914926"/>
                </a:lnTo>
                <a:lnTo>
                  <a:pt x="787320" y="911482"/>
                </a:lnTo>
                <a:lnTo>
                  <a:pt x="734417" y="906916"/>
                </a:lnTo>
                <a:lnTo>
                  <a:pt x="680949" y="901229"/>
                </a:lnTo>
                <a:lnTo>
                  <a:pt x="626897" y="894422"/>
                </a:lnTo>
                <a:lnTo>
                  <a:pt x="571126" y="885881"/>
                </a:lnTo>
                <a:lnTo>
                  <a:pt x="518262" y="875751"/>
                </a:lnTo>
                <a:lnTo>
                  <a:pt x="468147" y="863978"/>
                </a:lnTo>
                <a:lnTo>
                  <a:pt x="420624" y="850509"/>
                </a:lnTo>
                <a:lnTo>
                  <a:pt x="375533" y="835291"/>
                </a:lnTo>
                <a:lnTo>
                  <a:pt x="332718" y="818271"/>
                </a:lnTo>
                <a:lnTo>
                  <a:pt x="292020" y="799396"/>
                </a:lnTo>
                <a:lnTo>
                  <a:pt x="253281" y="778612"/>
                </a:lnTo>
                <a:lnTo>
                  <a:pt x="216344" y="755865"/>
                </a:lnTo>
                <a:lnTo>
                  <a:pt x="177483" y="726097"/>
                </a:lnTo>
                <a:lnTo>
                  <a:pt x="147323" y="693787"/>
                </a:lnTo>
                <a:lnTo>
                  <a:pt x="125915" y="659165"/>
                </a:lnTo>
                <a:lnTo>
                  <a:pt x="113309" y="622457"/>
                </a:lnTo>
                <a:lnTo>
                  <a:pt x="109554" y="583891"/>
                </a:lnTo>
                <a:lnTo>
                  <a:pt x="114699" y="543694"/>
                </a:lnTo>
                <a:lnTo>
                  <a:pt x="128795" y="502095"/>
                </a:lnTo>
                <a:lnTo>
                  <a:pt x="151891" y="459320"/>
                </a:lnTo>
                <a:lnTo>
                  <a:pt x="175085" y="426029"/>
                </a:lnTo>
                <a:lnTo>
                  <a:pt x="205841" y="393052"/>
                </a:lnTo>
                <a:lnTo>
                  <a:pt x="263879" y="344708"/>
                </a:lnTo>
                <a:lnTo>
                  <a:pt x="370268" y="260095"/>
                </a:lnTo>
                <a:lnTo>
                  <a:pt x="365391" y="253009"/>
                </a:lnTo>
                <a:lnTo>
                  <a:pt x="325046" y="267874"/>
                </a:lnTo>
                <a:lnTo>
                  <a:pt x="285737" y="289036"/>
                </a:lnTo>
                <a:lnTo>
                  <a:pt x="246531" y="313567"/>
                </a:lnTo>
                <a:lnTo>
                  <a:pt x="208489" y="341995"/>
                </a:lnTo>
                <a:lnTo>
                  <a:pt x="172671" y="374845"/>
                </a:lnTo>
                <a:lnTo>
                  <a:pt x="140137" y="412646"/>
                </a:lnTo>
                <a:lnTo>
                  <a:pt x="111949" y="455924"/>
                </a:lnTo>
                <a:lnTo>
                  <a:pt x="89166" y="505205"/>
                </a:lnTo>
                <a:lnTo>
                  <a:pt x="74736" y="557721"/>
                </a:lnTo>
                <a:lnTo>
                  <a:pt x="71670" y="607475"/>
                </a:lnTo>
                <a:lnTo>
                  <a:pt x="79760" y="653794"/>
                </a:lnTo>
                <a:lnTo>
                  <a:pt x="98801" y="696001"/>
                </a:lnTo>
                <a:lnTo>
                  <a:pt x="128586" y="733421"/>
                </a:lnTo>
                <a:lnTo>
                  <a:pt x="168909" y="765378"/>
                </a:lnTo>
                <a:lnTo>
                  <a:pt x="213077" y="792363"/>
                </a:lnTo>
                <a:lnTo>
                  <a:pt x="256914" y="816833"/>
                </a:lnTo>
                <a:lnTo>
                  <a:pt x="300351" y="838755"/>
                </a:lnTo>
                <a:lnTo>
                  <a:pt x="343321" y="858097"/>
                </a:lnTo>
                <a:lnTo>
                  <a:pt x="385754" y="874826"/>
                </a:lnTo>
                <a:lnTo>
                  <a:pt x="427583" y="888911"/>
                </a:lnTo>
                <a:lnTo>
                  <a:pt x="473857" y="902292"/>
                </a:lnTo>
                <a:lnTo>
                  <a:pt x="520918" y="914238"/>
                </a:lnTo>
                <a:lnTo>
                  <a:pt x="568842" y="924756"/>
                </a:lnTo>
                <a:lnTo>
                  <a:pt x="617709" y="933851"/>
                </a:lnTo>
                <a:lnTo>
                  <a:pt x="667596" y="941530"/>
                </a:lnTo>
                <a:lnTo>
                  <a:pt x="718580" y="947798"/>
                </a:lnTo>
                <a:lnTo>
                  <a:pt x="770740" y="952662"/>
                </a:lnTo>
                <a:lnTo>
                  <a:pt x="824153" y="956127"/>
                </a:lnTo>
                <a:lnTo>
                  <a:pt x="878897" y="958200"/>
                </a:lnTo>
                <a:lnTo>
                  <a:pt x="935050" y="958888"/>
                </a:lnTo>
                <a:lnTo>
                  <a:pt x="979844" y="958470"/>
                </a:lnTo>
                <a:lnTo>
                  <a:pt x="1025583" y="957220"/>
                </a:lnTo>
                <a:lnTo>
                  <a:pt x="1072298" y="955138"/>
                </a:lnTo>
                <a:lnTo>
                  <a:pt x="1120024" y="952226"/>
                </a:lnTo>
                <a:lnTo>
                  <a:pt x="1168793" y="948486"/>
                </a:lnTo>
                <a:lnTo>
                  <a:pt x="1228394" y="942849"/>
                </a:lnTo>
                <a:lnTo>
                  <a:pt x="1285094" y="936209"/>
                </a:lnTo>
                <a:lnTo>
                  <a:pt x="1339116" y="928516"/>
                </a:lnTo>
                <a:lnTo>
                  <a:pt x="1390679" y="919724"/>
                </a:lnTo>
                <a:lnTo>
                  <a:pt x="1440005" y="909783"/>
                </a:lnTo>
                <a:lnTo>
                  <a:pt x="1487313" y="898646"/>
                </a:lnTo>
                <a:lnTo>
                  <a:pt x="1532826" y="886264"/>
                </a:lnTo>
                <a:lnTo>
                  <a:pt x="1576762" y="872590"/>
                </a:lnTo>
                <a:lnTo>
                  <a:pt x="1619344" y="857575"/>
                </a:lnTo>
                <a:lnTo>
                  <a:pt x="1660791" y="841171"/>
                </a:lnTo>
                <a:lnTo>
                  <a:pt x="1703738" y="822284"/>
                </a:lnTo>
                <a:lnTo>
                  <a:pt x="1748759" y="799747"/>
                </a:lnTo>
                <a:lnTo>
                  <a:pt x="1794354" y="772821"/>
                </a:lnTo>
                <a:lnTo>
                  <a:pt x="1839019" y="740766"/>
                </a:lnTo>
                <a:lnTo>
                  <a:pt x="1881253" y="702840"/>
                </a:lnTo>
                <a:lnTo>
                  <a:pt x="1919554" y="658304"/>
                </a:lnTo>
                <a:lnTo>
                  <a:pt x="1949215" y="611827"/>
                </a:lnTo>
                <a:lnTo>
                  <a:pt x="1968457" y="566004"/>
                </a:lnTo>
                <a:lnTo>
                  <a:pt x="1977281" y="520886"/>
                </a:lnTo>
                <a:lnTo>
                  <a:pt x="1975689" y="476522"/>
                </a:lnTo>
                <a:lnTo>
                  <a:pt x="1963683" y="432963"/>
                </a:lnTo>
                <a:lnTo>
                  <a:pt x="1941267" y="390260"/>
                </a:lnTo>
                <a:lnTo>
                  <a:pt x="1908441" y="348462"/>
                </a:lnTo>
                <a:lnTo>
                  <a:pt x="1876104" y="315972"/>
                </a:lnTo>
                <a:lnTo>
                  <a:pt x="1841203" y="285902"/>
                </a:lnTo>
                <a:lnTo>
                  <a:pt x="1804237" y="258651"/>
                </a:lnTo>
                <a:lnTo>
                  <a:pt x="1765706" y="234619"/>
                </a:lnTo>
                <a:lnTo>
                  <a:pt x="1721928" y="210504"/>
                </a:lnTo>
                <a:lnTo>
                  <a:pt x="1677556" y="187683"/>
                </a:lnTo>
                <a:lnTo>
                  <a:pt x="1632596" y="166158"/>
                </a:lnTo>
                <a:lnTo>
                  <a:pt x="1587055" y="145932"/>
                </a:lnTo>
                <a:lnTo>
                  <a:pt x="1540939" y="127007"/>
                </a:lnTo>
                <a:lnTo>
                  <a:pt x="1494255" y="109385"/>
                </a:lnTo>
                <a:lnTo>
                  <a:pt x="1447010" y="93069"/>
                </a:lnTo>
                <a:lnTo>
                  <a:pt x="1399210" y="78061"/>
                </a:lnTo>
                <a:lnTo>
                  <a:pt x="1350862" y="64363"/>
                </a:lnTo>
                <a:lnTo>
                  <a:pt x="1301972" y="51979"/>
                </a:lnTo>
                <a:lnTo>
                  <a:pt x="1252548" y="40910"/>
                </a:lnTo>
                <a:lnTo>
                  <a:pt x="1202595" y="31159"/>
                </a:lnTo>
                <a:lnTo>
                  <a:pt x="1152121" y="22728"/>
                </a:lnTo>
                <a:lnTo>
                  <a:pt x="1101132" y="15619"/>
                </a:lnTo>
                <a:lnTo>
                  <a:pt x="1049635" y="9836"/>
                </a:lnTo>
                <a:lnTo>
                  <a:pt x="997636" y="5379"/>
                </a:lnTo>
                <a:lnTo>
                  <a:pt x="945142" y="2253"/>
                </a:lnTo>
                <a:lnTo>
                  <a:pt x="892159" y="459"/>
                </a:lnTo>
                <a:lnTo>
                  <a:pt x="838695" y="0"/>
                </a:lnTo>
                <a:close/>
              </a:path>
            </a:pathLst>
          </a:custGeom>
          <a:solidFill>
            <a:srgbClr val="89CEA0">
              <a:alpha val="50000"/>
            </a:srgbClr>
          </a:solidFill>
        </p:spPr>
        <p:txBody>
          <a:bodyPr wrap="square" lIns="0" tIns="0" rIns="0" bIns="0" rtlCol="0"/>
          <a:lstStyle/>
          <a:p>
            <a:endParaRPr/>
          </a:p>
        </p:txBody>
      </p:sp>
      <p:sp>
        <p:nvSpPr>
          <p:cNvPr id="18" name="object 16">
            <a:extLst>
              <a:ext uri="{FF2B5EF4-FFF2-40B4-BE49-F238E27FC236}">
                <a16:creationId xmlns:a16="http://schemas.microsoft.com/office/drawing/2014/main" id="{B88258CD-3711-A343-F299-B0E59B3F1BEC}"/>
              </a:ext>
            </a:extLst>
          </p:cNvPr>
          <p:cNvSpPr txBox="1"/>
          <p:nvPr/>
        </p:nvSpPr>
        <p:spPr>
          <a:xfrm>
            <a:off x="6625913" y="1353916"/>
            <a:ext cx="1233805" cy="619760"/>
          </a:xfrm>
          <a:prstGeom prst="rect">
            <a:avLst/>
          </a:prstGeom>
        </p:spPr>
        <p:txBody>
          <a:bodyPr vert="horz" wrap="square" lIns="0" tIns="12700" rIns="0" bIns="0" rtlCol="0">
            <a:spAutoFit/>
          </a:bodyPr>
          <a:lstStyle/>
          <a:p>
            <a:pPr marL="12065" marR="5080" indent="12700" algn="ctr">
              <a:lnSpc>
                <a:spcPct val="100000"/>
              </a:lnSpc>
              <a:spcBef>
                <a:spcPts val="100"/>
              </a:spcBef>
            </a:pPr>
            <a:r>
              <a:rPr sz="1300" b="1" dirty="0">
                <a:solidFill>
                  <a:srgbClr val="1C93C1"/>
                </a:solidFill>
                <a:latin typeface="Proxima Nova Semibold"/>
                <a:cs typeface="Proxima Nova Semibold"/>
              </a:rPr>
              <a:t>Community</a:t>
            </a:r>
            <a:r>
              <a:rPr sz="1300" b="1" spc="-70" dirty="0">
                <a:solidFill>
                  <a:srgbClr val="1C93C1"/>
                </a:solidFill>
                <a:latin typeface="Proxima Nova Semibold"/>
                <a:cs typeface="Proxima Nova Semibold"/>
              </a:rPr>
              <a:t> </a:t>
            </a:r>
            <a:r>
              <a:rPr sz="1300" b="1" spc="-20" dirty="0">
                <a:solidFill>
                  <a:srgbClr val="1C93C1"/>
                </a:solidFill>
                <a:latin typeface="Proxima Nova Semibold"/>
                <a:cs typeface="Proxima Nova Semibold"/>
              </a:rPr>
              <a:t>Link </a:t>
            </a:r>
            <a:r>
              <a:rPr sz="1300" b="1" spc="-10" dirty="0">
                <a:solidFill>
                  <a:srgbClr val="1C93C1"/>
                </a:solidFill>
                <a:latin typeface="Proxima Nova Semibold"/>
                <a:cs typeface="Proxima Nova Semibold"/>
              </a:rPr>
              <a:t>Lead/Qualitative Report</a:t>
            </a:r>
            <a:endParaRPr sz="1300">
              <a:latin typeface="Proxima Nova Semibold"/>
              <a:cs typeface="Proxima Nova Semibold"/>
            </a:endParaRPr>
          </a:p>
        </p:txBody>
      </p:sp>
      <p:sp>
        <p:nvSpPr>
          <p:cNvPr id="69" name="TextBox 68">
            <a:extLst>
              <a:ext uri="{FF2B5EF4-FFF2-40B4-BE49-F238E27FC236}">
                <a16:creationId xmlns:a16="http://schemas.microsoft.com/office/drawing/2014/main" id="{E170C7BF-F309-78C0-9DD0-E302141082BD}"/>
              </a:ext>
            </a:extLst>
          </p:cNvPr>
          <p:cNvSpPr txBox="1"/>
          <p:nvPr/>
        </p:nvSpPr>
        <p:spPr>
          <a:xfrm rot="162772">
            <a:off x="6405961" y="2167858"/>
            <a:ext cx="1999473" cy="1938992"/>
          </a:xfrm>
          <a:prstGeom prst="rect">
            <a:avLst/>
          </a:prstGeom>
          <a:noFill/>
        </p:spPr>
        <p:txBody>
          <a:bodyPr wrap="square" rtlCol="0">
            <a:spAutoFit/>
          </a:bodyPr>
          <a:lstStyle/>
          <a:p>
            <a:pPr algn="ctr"/>
            <a:r>
              <a:rPr lang="en-US" sz="1200" dirty="0">
                <a:latin typeface="Bradley Hand" pitchFamily="2" charset="77"/>
              </a:rPr>
              <a:t>‘Sense checked’ key areas of inequality</a:t>
            </a:r>
          </a:p>
          <a:p>
            <a:pPr algn="ctr"/>
            <a:endParaRPr lang="en-US" sz="1200" dirty="0">
              <a:latin typeface="Bradley Hand" pitchFamily="2" charset="77"/>
            </a:endParaRPr>
          </a:p>
          <a:p>
            <a:pPr algn="ctr"/>
            <a:r>
              <a:rPr lang="en-US" sz="1200" dirty="0">
                <a:latin typeface="Bradley Hand" pitchFamily="2" charset="77"/>
              </a:rPr>
              <a:t>Identified additional inequalities</a:t>
            </a:r>
          </a:p>
          <a:p>
            <a:pPr algn="ctr"/>
            <a:endParaRPr lang="en-US" sz="1200" dirty="0">
              <a:latin typeface="Bradley Hand" pitchFamily="2" charset="77"/>
            </a:endParaRPr>
          </a:p>
          <a:p>
            <a:pPr algn="ctr"/>
            <a:r>
              <a:rPr lang="en-US" sz="1200" dirty="0">
                <a:latin typeface="Bradley Hand" pitchFamily="2" charset="77"/>
              </a:rPr>
              <a:t>Identified opportunities </a:t>
            </a:r>
          </a:p>
          <a:p>
            <a:pPr algn="ctr"/>
            <a:r>
              <a:rPr lang="en-US" sz="1200" dirty="0">
                <a:latin typeface="Bradley Hand" pitchFamily="2" charset="77"/>
              </a:rPr>
              <a:t>for collaboration and communication</a:t>
            </a:r>
          </a:p>
          <a:p>
            <a:r>
              <a:rPr lang="en-US" sz="1200" dirty="0">
                <a:latin typeface="Bradley Hand" pitchFamily="2" charset="77"/>
              </a:rPr>
              <a:t> </a:t>
            </a:r>
          </a:p>
        </p:txBody>
      </p:sp>
      <p:pic>
        <p:nvPicPr>
          <p:cNvPr id="64" name="Picture 63" descr="A white notepad with a spiral bound&#10;&#10;Description automatically generated">
            <a:extLst>
              <a:ext uri="{FF2B5EF4-FFF2-40B4-BE49-F238E27FC236}">
                <a16:creationId xmlns:a16="http://schemas.microsoft.com/office/drawing/2014/main" id="{82AB2747-18A1-9507-8E90-A6B5148D6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542" y="1748159"/>
            <a:ext cx="2389188" cy="2586744"/>
          </a:xfrm>
          <a:prstGeom prst="rect">
            <a:avLst/>
          </a:prstGeom>
        </p:spPr>
      </p:pic>
      <p:sp>
        <p:nvSpPr>
          <p:cNvPr id="60" name="Oval 59">
            <a:extLst>
              <a:ext uri="{FF2B5EF4-FFF2-40B4-BE49-F238E27FC236}">
                <a16:creationId xmlns:a16="http://schemas.microsoft.com/office/drawing/2014/main" id="{B54B41EE-FC84-944A-A5BE-244DC640C86F}"/>
              </a:ext>
              <a:ext uri="{C183D7F6-B498-43B3-948B-1728B52AA6E4}">
                <adec:decorative xmlns:adec="http://schemas.microsoft.com/office/drawing/2017/decorative" val="1"/>
              </a:ext>
            </a:extLst>
          </p:cNvPr>
          <p:cNvSpPr/>
          <p:nvPr/>
        </p:nvSpPr>
        <p:spPr>
          <a:xfrm>
            <a:off x="8977321" y="1174325"/>
            <a:ext cx="1812393" cy="9594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object 26">
            <a:extLst>
              <a:ext uri="{FF2B5EF4-FFF2-40B4-BE49-F238E27FC236}">
                <a16:creationId xmlns:a16="http://schemas.microsoft.com/office/drawing/2014/main" id="{9BA0B88B-C598-43F7-64DD-0ECF5AF1BF00}"/>
              </a:ext>
              <a:ext uri="{C183D7F6-B498-43B3-948B-1728B52AA6E4}">
                <adec:decorative xmlns:adec="http://schemas.microsoft.com/office/drawing/2017/decorative" val="1"/>
              </a:ext>
            </a:extLst>
          </p:cNvPr>
          <p:cNvGrpSpPr/>
          <p:nvPr/>
        </p:nvGrpSpPr>
        <p:grpSpPr>
          <a:xfrm>
            <a:off x="2675716" y="1133647"/>
            <a:ext cx="8176259" cy="993140"/>
            <a:chOff x="3230193" y="1716417"/>
            <a:chExt cx="8176259" cy="993140"/>
          </a:xfrm>
        </p:grpSpPr>
        <p:sp>
          <p:nvSpPr>
            <p:cNvPr id="29" name="object 27">
              <a:extLst>
                <a:ext uri="{FF2B5EF4-FFF2-40B4-BE49-F238E27FC236}">
                  <a16:creationId xmlns:a16="http://schemas.microsoft.com/office/drawing/2014/main" id="{FA691CB9-6B7D-7EC7-349B-9C4EBA2F1E82}"/>
                </a:ext>
              </a:extLst>
            </p:cNvPr>
            <p:cNvSpPr/>
            <p:nvPr/>
          </p:nvSpPr>
          <p:spPr>
            <a:xfrm>
              <a:off x="9429130" y="1728069"/>
              <a:ext cx="1977389" cy="959485"/>
            </a:xfrm>
            <a:custGeom>
              <a:avLst/>
              <a:gdLst/>
              <a:ahLst/>
              <a:cxnLst/>
              <a:rect l="l" t="t" r="r" b="b"/>
              <a:pathLst>
                <a:path w="1977390" h="959485">
                  <a:moveTo>
                    <a:pt x="838695" y="0"/>
                  </a:moveTo>
                  <a:lnTo>
                    <a:pt x="785821" y="1161"/>
                  </a:lnTo>
                  <a:lnTo>
                    <a:pt x="733560" y="4291"/>
                  </a:lnTo>
                  <a:lnTo>
                    <a:pt x="681928" y="9384"/>
                  </a:lnTo>
                  <a:lnTo>
                    <a:pt x="630938" y="16437"/>
                  </a:lnTo>
                  <a:lnTo>
                    <a:pt x="580603" y="25445"/>
                  </a:lnTo>
                  <a:lnTo>
                    <a:pt x="530938" y="36405"/>
                  </a:lnTo>
                  <a:lnTo>
                    <a:pt x="481957" y="49312"/>
                  </a:lnTo>
                  <a:lnTo>
                    <a:pt x="433672" y="64163"/>
                  </a:lnTo>
                  <a:lnTo>
                    <a:pt x="386099" y="80954"/>
                  </a:lnTo>
                  <a:lnTo>
                    <a:pt x="339251" y="99681"/>
                  </a:lnTo>
                  <a:lnTo>
                    <a:pt x="293141" y="120339"/>
                  </a:lnTo>
                  <a:lnTo>
                    <a:pt x="247784" y="142925"/>
                  </a:lnTo>
                  <a:lnTo>
                    <a:pt x="203194" y="167435"/>
                  </a:lnTo>
                  <a:lnTo>
                    <a:pt x="159384" y="193865"/>
                  </a:lnTo>
                  <a:lnTo>
                    <a:pt x="116835" y="222979"/>
                  </a:lnTo>
                  <a:lnTo>
                    <a:pt x="79977" y="253121"/>
                  </a:lnTo>
                  <a:lnTo>
                    <a:pt x="48455" y="284647"/>
                  </a:lnTo>
                  <a:lnTo>
                    <a:pt x="21914" y="317913"/>
                  </a:lnTo>
                  <a:lnTo>
                    <a:pt x="0" y="353275"/>
                  </a:lnTo>
                  <a:lnTo>
                    <a:pt x="10502" y="360464"/>
                  </a:lnTo>
                  <a:lnTo>
                    <a:pt x="42418" y="328541"/>
                  </a:lnTo>
                  <a:lnTo>
                    <a:pt x="76027" y="298296"/>
                  </a:lnTo>
                  <a:lnTo>
                    <a:pt x="111359" y="269714"/>
                  </a:lnTo>
                  <a:lnTo>
                    <a:pt x="148441" y="242780"/>
                  </a:lnTo>
                  <a:lnTo>
                    <a:pt x="187302" y="217479"/>
                  </a:lnTo>
                  <a:lnTo>
                    <a:pt x="227970" y="193796"/>
                  </a:lnTo>
                  <a:lnTo>
                    <a:pt x="270474" y="171717"/>
                  </a:lnTo>
                  <a:lnTo>
                    <a:pt x="314842" y="151228"/>
                  </a:lnTo>
                  <a:lnTo>
                    <a:pt x="361102" y="132312"/>
                  </a:lnTo>
                  <a:lnTo>
                    <a:pt x="409283" y="114956"/>
                  </a:lnTo>
                  <a:lnTo>
                    <a:pt x="459413" y="99145"/>
                  </a:lnTo>
                  <a:lnTo>
                    <a:pt x="511520" y="84863"/>
                  </a:lnTo>
                  <a:lnTo>
                    <a:pt x="565632" y="72097"/>
                  </a:lnTo>
                  <a:lnTo>
                    <a:pt x="612517" y="62723"/>
                  </a:lnTo>
                  <a:lnTo>
                    <a:pt x="659746" y="54957"/>
                  </a:lnTo>
                  <a:lnTo>
                    <a:pt x="707345" y="48800"/>
                  </a:lnTo>
                  <a:lnTo>
                    <a:pt x="755339" y="44254"/>
                  </a:lnTo>
                  <a:lnTo>
                    <a:pt x="803752" y="41318"/>
                  </a:lnTo>
                  <a:lnTo>
                    <a:pt x="852609" y="39995"/>
                  </a:lnTo>
                  <a:lnTo>
                    <a:pt x="901936" y="40286"/>
                  </a:lnTo>
                  <a:lnTo>
                    <a:pt x="951758" y="42191"/>
                  </a:lnTo>
                  <a:lnTo>
                    <a:pt x="1002098" y="45711"/>
                  </a:lnTo>
                  <a:lnTo>
                    <a:pt x="1052983" y="50849"/>
                  </a:lnTo>
                  <a:lnTo>
                    <a:pt x="1104437" y="57604"/>
                  </a:lnTo>
                  <a:lnTo>
                    <a:pt x="1156485" y="65978"/>
                  </a:lnTo>
                  <a:lnTo>
                    <a:pt x="1209152" y="75972"/>
                  </a:lnTo>
                  <a:lnTo>
                    <a:pt x="1262463" y="87587"/>
                  </a:lnTo>
                  <a:lnTo>
                    <a:pt x="1316443" y="100825"/>
                  </a:lnTo>
                  <a:lnTo>
                    <a:pt x="1359769" y="112310"/>
                  </a:lnTo>
                  <a:lnTo>
                    <a:pt x="1404051" y="124764"/>
                  </a:lnTo>
                  <a:lnTo>
                    <a:pt x="1449051" y="138365"/>
                  </a:lnTo>
                  <a:lnTo>
                    <a:pt x="1494534" y="153290"/>
                  </a:lnTo>
                  <a:lnTo>
                    <a:pt x="1540261" y="169716"/>
                  </a:lnTo>
                  <a:lnTo>
                    <a:pt x="1585996" y="187820"/>
                  </a:lnTo>
                  <a:lnTo>
                    <a:pt x="1631503" y="207779"/>
                  </a:lnTo>
                  <a:lnTo>
                    <a:pt x="1676543" y="229771"/>
                  </a:lnTo>
                  <a:lnTo>
                    <a:pt x="1720880" y="253973"/>
                  </a:lnTo>
                  <a:lnTo>
                    <a:pt x="1764278" y="280562"/>
                  </a:lnTo>
                  <a:lnTo>
                    <a:pt x="1806498" y="309714"/>
                  </a:lnTo>
                  <a:lnTo>
                    <a:pt x="1852442" y="347476"/>
                  </a:lnTo>
                  <a:lnTo>
                    <a:pt x="1888459" y="386027"/>
                  </a:lnTo>
                  <a:lnTo>
                    <a:pt x="1914493" y="425275"/>
                  </a:lnTo>
                  <a:lnTo>
                    <a:pt x="1930482" y="465133"/>
                  </a:lnTo>
                  <a:lnTo>
                    <a:pt x="1936368" y="505510"/>
                  </a:lnTo>
                  <a:lnTo>
                    <a:pt x="1932045" y="546381"/>
                  </a:lnTo>
                  <a:lnTo>
                    <a:pt x="1917481" y="587155"/>
                  </a:lnTo>
                  <a:lnTo>
                    <a:pt x="1892732" y="627741"/>
                  </a:lnTo>
                  <a:lnTo>
                    <a:pt x="1857852" y="668048"/>
                  </a:lnTo>
                  <a:lnTo>
                    <a:pt x="1811337" y="709218"/>
                  </a:lnTo>
                  <a:lnTo>
                    <a:pt x="1775196" y="736695"/>
                  </a:lnTo>
                  <a:lnTo>
                    <a:pt x="1736521" y="758609"/>
                  </a:lnTo>
                  <a:lnTo>
                    <a:pt x="1632665" y="803268"/>
                  </a:lnTo>
                  <a:lnTo>
                    <a:pt x="1582346" y="823733"/>
                  </a:lnTo>
                  <a:lnTo>
                    <a:pt x="1531299" y="842128"/>
                  </a:lnTo>
                  <a:lnTo>
                    <a:pt x="1479575" y="857237"/>
                  </a:lnTo>
                  <a:lnTo>
                    <a:pt x="1432532" y="868452"/>
                  </a:lnTo>
                  <a:lnTo>
                    <a:pt x="1385197" y="878535"/>
                  </a:lnTo>
                  <a:lnTo>
                    <a:pt x="1337551" y="887485"/>
                  </a:lnTo>
                  <a:lnTo>
                    <a:pt x="1289575" y="895305"/>
                  </a:lnTo>
                  <a:lnTo>
                    <a:pt x="1241247" y="901995"/>
                  </a:lnTo>
                  <a:lnTo>
                    <a:pt x="1192550" y="907555"/>
                  </a:lnTo>
                  <a:lnTo>
                    <a:pt x="1143464" y="911987"/>
                  </a:lnTo>
                  <a:lnTo>
                    <a:pt x="1093969" y="915291"/>
                  </a:lnTo>
                  <a:lnTo>
                    <a:pt x="1044045" y="917468"/>
                  </a:lnTo>
                  <a:lnTo>
                    <a:pt x="993674" y="918520"/>
                  </a:lnTo>
                  <a:lnTo>
                    <a:pt x="942835" y="918446"/>
                  </a:lnTo>
                  <a:lnTo>
                    <a:pt x="891509" y="917248"/>
                  </a:lnTo>
                  <a:lnTo>
                    <a:pt x="839678" y="914926"/>
                  </a:lnTo>
                  <a:lnTo>
                    <a:pt x="787320" y="911482"/>
                  </a:lnTo>
                  <a:lnTo>
                    <a:pt x="734417" y="906916"/>
                  </a:lnTo>
                  <a:lnTo>
                    <a:pt x="680949" y="901229"/>
                  </a:lnTo>
                  <a:lnTo>
                    <a:pt x="626897" y="894422"/>
                  </a:lnTo>
                  <a:lnTo>
                    <a:pt x="571126" y="885881"/>
                  </a:lnTo>
                  <a:lnTo>
                    <a:pt x="518262" y="875751"/>
                  </a:lnTo>
                  <a:lnTo>
                    <a:pt x="468147" y="863978"/>
                  </a:lnTo>
                  <a:lnTo>
                    <a:pt x="420624" y="850509"/>
                  </a:lnTo>
                  <a:lnTo>
                    <a:pt x="375533" y="835291"/>
                  </a:lnTo>
                  <a:lnTo>
                    <a:pt x="332718" y="818271"/>
                  </a:lnTo>
                  <a:lnTo>
                    <a:pt x="292020" y="799396"/>
                  </a:lnTo>
                  <a:lnTo>
                    <a:pt x="253281" y="778612"/>
                  </a:lnTo>
                  <a:lnTo>
                    <a:pt x="216344" y="755865"/>
                  </a:lnTo>
                  <a:lnTo>
                    <a:pt x="177483" y="726097"/>
                  </a:lnTo>
                  <a:lnTo>
                    <a:pt x="147323" y="693787"/>
                  </a:lnTo>
                  <a:lnTo>
                    <a:pt x="125915" y="659165"/>
                  </a:lnTo>
                  <a:lnTo>
                    <a:pt x="113309" y="622457"/>
                  </a:lnTo>
                  <a:lnTo>
                    <a:pt x="109554" y="583891"/>
                  </a:lnTo>
                  <a:lnTo>
                    <a:pt x="114699" y="543694"/>
                  </a:lnTo>
                  <a:lnTo>
                    <a:pt x="128795" y="502095"/>
                  </a:lnTo>
                  <a:lnTo>
                    <a:pt x="151891" y="459320"/>
                  </a:lnTo>
                  <a:lnTo>
                    <a:pt x="175085" y="426029"/>
                  </a:lnTo>
                  <a:lnTo>
                    <a:pt x="205841" y="393052"/>
                  </a:lnTo>
                  <a:lnTo>
                    <a:pt x="263879" y="344708"/>
                  </a:lnTo>
                  <a:lnTo>
                    <a:pt x="370268" y="260083"/>
                  </a:lnTo>
                  <a:lnTo>
                    <a:pt x="365391" y="253009"/>
                  </a:lnTo>
                  <a:lnTo>
                    <a:pt x="325046" y="267874"/>
                  </a:lnTo>
                  <a:lnTo>
                    <a:pt x="285737" y="289036"/>
                  </a:lnTo>
                  <a:lnTo>
                    <a:pt x="246531" y="313567"/>
                  </a:lnTo>
                  <a:lnTo>
                    <a:pt x="208489" y="341995"/>
                  </a:lnTo>
                  <a:lnTo>
                    <a:pt x="172671" y="374845"/>
                  </a:lnTo>
                  <a:lnTo>
                    <a:pt x="140137" y="412646"/>
                  </a:lnTo>
                  <a:lnTo>
                    <a:pt x="111949" y="455924"/>
                  </a:lnTo>
                  <a:lnTo>
                    <a:pt x="89166" y="505205"/>
                  </a:lnTo>
                  <a:lnTo>
                    <a:pt x="74736" y="557721"/>
                  </a:lnTo>
                  <a:lnTo>
                    <a:pt x="71670" y="607475"/>
                  </a:lnTo>
                  <a:lnTo>
                    <a:pt x="79760" y="653794"/>
                  </a:lnTo>
                  <a:lnTo>
                    <a:pt x="98801" y="696001"/>
                  </a:lnTo>
                  <a:lnTo>
                    <a:pt x="128586" y="733421"/>
                  </a:lnTo>
                  <a:lnTo>
                    <a:pt x="168909" y="765378"/>
                  </a:lnTo>
                  <a:lnTo>
                    <a:pt x="213077" y="792363"/>
                  </a:lnTo>
                  <a:lnTo>
                    <a:pt x="256914" y="816833"/>
                  </a:lnTo>
                  <a:lnTo>
                    <a:pt x="300351" y="838755"/>
                  </a:lnTo>
                  <a:lnTo>
                    <a:pt x="343321" y="858097"/>
                  </a:lnTo>
                  <a:lnTo>
                    <a:pt x="385754" y="874826"/>
                  </a:lnTo>
                  <a:lnTo>
                    <a:pt x="427583" y="888911"/>
                  </a:lnTo>
                  <a:lnTo>
                    <a:pt x="473857" y="902292"/>
                  </a:lnTo>
                  <a:lnTo>
                    <a:pt x="520918" y="914238"/>
                  </a:lnTo>
                  <a:lnTo>
                    <a:pt x="568842" y="924756"/>
                  </a:lnTo>
                  <a:lnTo>
                    <a:pt x="617709" y="933851"/>
                  </a:lnTo>
                  <a:lnTo>
                    <a:pt x="667596" y="941530"/>
                  </a:lnTo>
                  <a:lnTo>
                    <a:pt x="718580" y="947798"/>
                  </a:lnTo>
                  <a:lnTo>
                    <a:pt x="770740" y="952662"/>
                  </a:lnTo>
                  <a:lnTo>
                    <a:pt x="824153" y="956127"/>
                  </a:lnTo>
                  <a:lnTo>
                    <a:pt x="878897" y="958200"/>
                  </a:lnTo>
                  <a:lnTo>
                    <a:pt x="935050" y="958888"/>
                  </a:lnTo>
                  <a:lnTo>
                    <a:pt x="979844" y="958470"/>
                  </a:lnTo>
                  <a:lnTo>
                    <a:pt x="1025582" y="957220"/>
                  </a:lnTo>
                  <a:lnTo>
                    <a:pt x="1072296" y="955138"/>
                  </a:lnTo>
                  <a:lnTo>
                    <a:pt x="1120018" y="952226"/>
                  </a:lnTo>
                  <a:lnTo>
                    <a:pt x="1168780" y="948486"/>
                  </a:lnTo>
                  <a:lnTo>
                    <a:pt x="1228384" y="942849"/>
                  </a:lnTo>
                  <a:lnTo>
                    <a:pt x="1285088" y="936209"/>
                  </a:lnTo>
                  <a:lnTo>
                    <a:pt x="1339112" y="928516"/>
                  </a:lnTo>
                  <a:lnTo>
                    <a:pt x="1390677" y="919723"/>
                  </a:lnTo>
                  <a:lnTo>
                    <a:pt x="1440003" y="909781"/>
                  </a:lnTo>
                  <a:lnTo>
                    <a:pt x="1487313" y="898643"/>
                  </a:lnTo>
                  <a:lnTo>
                    <a:pt x="1532825" y="886260"/>
                  </a:lnTo>
                  <a:lnTo>
                    <a:pt x="1576762" y="872584"/>
                  </a:lnTo>
                  <a:lnTo>
                    <a:pt x="1619344" y="857566"/>
                  </a:lnTo>
                  <a:lnTo>
                    <a:pt x="1660791" y="841159"/>
                  </a:lnTo>
                  <a:lnTo>
                    <a:pt x="1703738" y="822276"/>
                  </a:lnTo>
                  <a:lnTo>
                    <a:pt x="1748759" y="799743"/>
                  </a:lnTo>
                  <a:lnTo>
                    <a:pt x="1794354" y="772820"/>
                  </a:lnTo>
                  <a:lnTo>
                    <a:pt x="1839019" y="740766"/>
                  </a:lnTo>
                  <a:lnTo>
                    <a:pt x="1881253" y="702840"/>
                  </a:lnTo>
                  <a:lnTo>
                    <a:pt x="1919554" y="658304"/>
                  </a:lnTo>
                  <a:lnTo>
                    <a:pt x="1949215" y="611827"/>
                  </a:lnTo>
                  <a:lnTo>
                    <a:pt x="1968457" y="566002"/>
                  </a:lnTo>
                  <a:lnTo>
                    <a:pt x="1977281" y="520882"/>
                  </a:lnTo>
                  <a:lnTo>
                    <a:pt x="1975689" y="476516"/>
                  </a:lnTo>
                  <a:lnTo>
                    <a:pt x="1963683" y="432957"/>
                  </a:lnTo>
                  <a:lnTo>
                    <a:pt x="1941267" y="390256"/>
                  </a:lnTo>
                  <a:lnTo>
                    <a:pt x="1908441" y="348462"/>
                  </a:lnTo>
                  <a:lnTo>
                    <a:pt x="1876104" y="315972"/>
                  </a:lnTo>
                  <a:lnTo>
                    <a:pt x="1841203" y="285902"/>
                  </a:lnTo>
                  <a:lnTo>
                    <a:pt x="1804237" y="258651"/>
                  </a:lnTo>
                  <a:lnTo>
                    <a:pt x="1765706" y="234619"/>
                  </a:lnTo>
                  <a:lnTo>
                    <a:pt x="1721928" y="210504"/>
                  </a:lnTo>
                  <a:lnTo>
                    <a:pt x="1677556" y="187683"/>
                  </a:lnTo>
                  <a:lnTo>
                    <a:pt x="1632596" y="166158"/>
                  </a:lnTo>
                  <a:lnTo>
                    <a:pt x="1587055" y="145932"/>
                  </a:lnTo>
                  <a:lnTo>
                    <a:pt x="1540939" y="127007"/>
                  </a:lnTo>
                  <a:lnTo>
                    <a:pt x="1494255" y="109385"/>
                  </a:lnTo>
                  <a:lnTo>
                    <a:pt x="1447010" y="93069"/>
                  </a:lnTo>
                  <a:lnTo>
                    <a:pt x="1399210" y="78061"/>
                  </a:lnTo>
                  <a:lnTo>
                    <a:pt x="1350862" y="64363"/>
                  </a:lnTo>
                  <a:lnTo>
                    <a:pt x="1301972" y="51979"/>
                  </a:lnTo>
                  <a:lnTo>
                    <a:pt x="1252548" y="40910"/>
                  </a:lnTo>
                  <a:lnTo>
                    <a:pt x="1202595" y="31159"/>
                  </a:lnTo>
                  <a:lnTo>
                    <a:pt x="1152121" y="22728"/>
                  </a:lnTo>
                  <a:lnTo>
                    <a:pt x="1101132" y="15619"/>
                  </a:lnTo>
                  <a:lnTo>
                    <a:pt x="1049635" y="9836"/>
                  </a:lnTo>
                  <a:lnTo>
                    <a:pt x="997636" y="5379"/>
                  </a:lnTo>
                  <a:lnTo>
                    <a:pt x="945142" y="2253"/>
                  </a:lnTo>
                  <a:lnTo>
                    <a:pt x="892159" y="459"/>
                  </a:lnTo>
                  <a:lnTo>
                    <a:pt x="838695" y="0"/>
                  </a:lnTo>
                  <a:close/>
                </a:path>
              </a:pathLst>
            </a:custGeom>
            <a:solidFill>
              <a:srgbClr val="89CEA0">
                <a:alpha val="50000"/>
              </a:srgbClr>
            </a:solidFill>
          </p:spPr>
          <p:txBody>
            <a:bodyPr wrap="square" lIns="0" tIns="0" rIns="0" bIns="0" rtlCol="0"/>
            <a:lstStyle/>
            <a:p>
              <a:endParaRPr/>
            </a:p>
          </p:txBody>
        </p:sp>
        <p:sp>
          <p:nvSpPr>
            <p:cNvPr id="30" name="object 28">
              <a:extLst>
                <a:ext uri="{FF2B5EF4-FFF2-40B4-BE49-F238E27FC236}">
                  <a16:creationId xmlns:a16="http://schemas.microsoft.com/office/drawing/2014/main" id="{7654DF81-C87A-48D9-FBCC-B6533A657B1D}"/>
                </a:ext>
              </a:extLst>
            </p:cNvPr>
            <p:cNvSpPr/>
            <p:nvPr/>
          </p:nvSpPr>
          <p:spPr>
            <a:xfrm>
              <a:off x="3230181" y="1716417"/>
              <a:ext cx="6287135" cy="993140"/>
            </a:xfrm>
            <a:custGeom>
              <a:avLst/>
              <a:gdLst/>
              <a:ahLst/>
              <a:cxnLst/>
              <a:rect l="l" t="t" r="r" b="b"/>
              <a:pathLst>
                <a:path w="6287134" h="993139">
                  <a:moveTo>
                    <a:pt x="940904" y="254749"/>
                  </a:moveTo>
                  <a:lnTo>
                    <a:pt x="934415" y="245872"/>
                  </a:lnTo>
                  <a:lnTo>
                    <a:pt x="925690" y="238150"/>
                  </a:lnTo>
                  <a:lnTo>
                    <a:pt x="925309" y="237693"/>
                  </a:lnTo>
                  <a:lnTo>
                    <a:pt x="918794" y="223596"/>
                  </a:lnTo>
                  <a:lnTo>
                    <a:pt x="908227" y="215163"/>
                  </a:lnTo>
                  <a:lnTo>
                    <a:pt x="903960" y="209308"/>
                  </a:lnTo>
                  <a:lnTo>
                    <a:pt x="875245" y="175247"/>
                  </a:lnTo>
                  <a:lnTo>
                    <a:pt x="842594" y="142252"/>
                  </a:lnTo>
                  <a:lnTo>
                    <a:pt x="807262" y="112115"/>
                  </a:lnTo>
                  <a:lnTo>
                    <a:pt x="772375" y="86918"/>
                  </a:lnTo>
                  <a:lnTo>
                    <a:pt x="735749" y="64592"/>
                  </a:lnTo>
                  <a:lnTo>
                    <a:pt x="697522" y="45135"/>
                  </a:lnTo>
                  <a:lnTo>
                    <a:pt x="657821" y="28524"/>
                  </a:lnTo>
                  <a:lnTo>
                    <a:pt x="650735" y="28956"/>
                  </a:lnTo>
                  <a:lnTo>
                    <a:pt x="646912" y="34328"/>
                  </a:lnTo>
                  <a:lnTo>
                    <a:pt x="647280" y="41275"/>
                  </a:lnTo>
                  <a:lnTo>
                    <a:pt x="652754" y="46418"/>
                  </a:lnTo>
                  <a:lnTo>
                    <a:pt x="692772" y="63258"/>
                  </a:lnTo>
                  <a:lnTo>
                    <a:pt x="731253" y="83197"/>
                  </a:lnTo>
                  <a:lnTo>
                    <a:pt x="768019" y="106172"/>
                  </a:lnTo>
                  <a:lnTo>
                    <a:pt x="802843" y="132105"/>
                  </a:lnTo>
                  <a:lnTo>
                    <a:pt x="833551" y="159067"/>
                  </a:lnTo>
                  <a:lnTo>
                    <a:pt x="842899" y="168275"/>
                  </a:lnTo>
                  <a:lnTo>
                    <a:pt x="842429" y="167957"/>
                  </a:lnTo>
                  <a:lnTo>
                    <a:pt x="801179" y="145567"/>
                  </a:lnTo>
                  <a:lnTo>
                    <a:pt x="758253" y="126707"/>
                  </a:lnTo>
                  <a:lnTo>
                    <a:pt x="713892" y="111340"/>
                  </a:lnTo>
                  <a:lnTo>
                    <a:pt x="668362" y="99402"/>
                  </a:lnTo>
                  <a:lnTo>
                    <a:pt x="621931" y="90830"/>
                  </a:lnTo>
                  <a:lnTo>
                    <a:pt x="574865" y="85572"/>
                  </a:lnTo>
                  <a:lnTo>
                    <a:pt x="526821" y="83705"/>
                  </a:lnTo>
                  <a:lnTo>
                    <a:pt x="478942" y="85318"/>
                  </a:lnTo>
                  <a:lnTo>
                    <a:pt x="431342" y="90182"/>
                  </a:lnTo>
                  <a:lnTo>
                    <a:pt x="384136" y="98031"/>
                  </a:lnTo>
                  <a:lnTo>
                    <a:pt x="337413" y="108623"/>
                  </a:lnTo>
                  <a:lnTo>
                    <a:pt x="291261" y="121704"/>
                  </a:lnTo>
                  <a:lnTo>
                    <a:pt x="245795" y="137045"/>
                  </a:lnTo>
                  <a:lnTo>
                    <a:pt x="201117" y="154393"/>
                  </a:lnTo>
                  <a:lnTo>
                    <a:pt x="150901" y="176618"/>
                  </a:lnTo>
                  <a:lnTo>
                    <a:pt x="101803" y="201129"/>
                  </a:lnTo>
                  <a:lnTo>
                    <a:pt x="53746" y="227647"/>
                  </a:lnTo>
                  <a:lnTo>
                    <a:pt x="6642" y="255866"/>
                  </a:lnTo>
                  <a:lnTo>
                    <a:pt x="0" y="265112"/>
                  </a:lnTo>
                  <a:lnTo>
                    <a:pt x="1854" y="275323"/>
                  </a:lnTo>
                  <a:lnTo>
                    <a:pt x="9677" y="282016"/>
                  </a:lnTo>
                  <a:lnTo>
                    <a:pt x="20942" y="280720"/>
                  </a:lnTo>
                  <a:lnTo>
                    <a:pt x="66027" y="256336"/>
                  </a:lnTo>
                  <a:lnTo>
                    <a:pt x="111925" y="233159"/>
                  </a:lnTo>
                  <a:lnTo>
                    <a:pt x="158648" y="211480"/>
                  </a:lnTo>
                  <a:lnTo>
                    <a:pt x="206146" y="191617"/>
                  </a:lnTo>
                  <a:lnTo>
                    <a:pt x="254406" y="173837"/>
                  </a:lnTo>
                  <a:lnTo>
                    <a:pt x="303415" y="158457"/>
                  </a:lnTo>
                  <a:lnTo>
                    <a:pt x="353136" y="145757"/>
                  </a:lnTo>
                  <a:lnTo>
                    <a:pt x="403555" y="136029"/>
                  </a:lnTo>
                  <a:lnTo>
                    <a:pt x="454634" y="129590"/>
                  </a:lnTo>
                  <a:lnTo>
                    <a:pt x="506044" y="126746"/>
                  </a:lnTo>
                  <a:lnTo>
                    <a:pt x="557657" y="127698"/>
                  </a:lnTo>
                  <a:lnTo>
                    <a:pt x="609041" y="132588"/>
                  </a:lnTo>
                  <a:lnTo>
                    <a:pt x="659765" y="141592"/>
                  </a:lnTo>
                  <a:lnTo>
                    <a:pt x="709396" y="154876"/>
                  </a:lnTo>
                  <a:lnTo>
                    <a:pt x="757491" y="172593"/>
                  </a:lnTo>
                  <a:lnTo>
                    <a:pt x="779310" y="183159"/>
                  </a:lnTo>
                  <a:lnTo>
                    <a:pt x="765568" y="180301"/>
                  </a:lnTo>
                  <a:lnTo>
                    <a:pt x="740473" y="177101"/>
                  </a:lnTo>
                  <a:lnTo>
                    <a:pt x="699427" y="176377"/>
                  </a:lnTo>
                  <a:lnTo>
                    <a:pt x="657415" y="181762"/>
                  </a:lnTo>
                  <a:lnTo>
                    <a:pt x="617385" y="194475"/>
                  </a:lnTo>
                  <a:lnTo>
                    <a:pt x="582244" y="215696"/>
                  </a:lnTo>
                  <a:lnTo>
                    <a:pt x="578827" y="222262"/>
                  </a:lnTo>
                  <a:lnTo>
                    <a:pt x="580542" y="229514"/>
                  </a:lnTo>
                  <a:lnTo>
                    <a:pt x="585863" y="234696"/>
                  </a:lnTo>
                  <a:lnTo>
                    <a:pt x="593255" y="235051"/>
                  </a:lnTo>
                  <a:lnTo>
                    <a:pt x="630834" y="222872"/>
                  </a:lnTo>
                  <a:lnTo>
                    <a:pt x="667969" y="215468"/>
                  </a:lnTo>
                  <a:lnTo>
                    <a:pt x="745286" y="217195"/>
                  </a:lnTo>
                  <a:lnTo>
                    <a:pt x="789051" y="227012"/>
                  </a:lnTo>
                  <a:lnTo>
                    <a:pt x="831862" y="240385"/>
                  </a:lnTo>
                  <a:lnTo>
                    <a:pt x="876884" y="258254"/>
                  </a:lnTo>
                  <a:lnTo>
                    <a:pt x="899604" y="266738"/>
                  </a:lnTo>
                  <a:lnTo>
                    <a:pt x="922782" y="273075"/>
                  </a:lnTo>
                  <a:lnTo>
                    <a:pt x="933653" y="271653"/>
                  </a:lnTo>
                  <a:lnTo>
                    <a:pt x="940168" y="264452"/>
                  </a:lnTo>
                  <a:lnTo>
                    <a:pt x="940320" y="262458"/>
                  </a:lnTo>
                  <a:lnTo>
                    <a:pt x="940904" y="254749"/>
                  </a:lnTo>
                  <a:close/>
                </a:path>
                <a:path w="6287134" h="993139">
                  <a:moveTo>
                    <a:pt x="3641344" y="766826"/>
                  </a:moveTo>
                  <a:lnTo>
                    <a:pt x="3640759" y="759117"/>
                  </a:lnTo>
                  <a:lnTo>
                    <a:pt x="3640620" y="757135"/>
                  </a:lnTo>
                  <a:lnTo>
                    <a:pt x="3634092" y="749922"/>
                  </a:lnTo>
                  <a:lnTo>
                    <a:pt x="3623221" y="748499"/>
                  </a:lnTo>
                  <a:lnTo>
                    <a:pt x="3600043" y="754849"/>
                  </a:lnTo>
                  <a:lnTo>
                    <a:pt x="3577323" y="763333"/>
                  </a:lnTo>
                  <a:lnTo>
                    <a:pt x="3554831" y="772579"/>
                  </a:lnTo>
                  <a:lnTo>
                    <a:pt x="3532301" y="781189"/>
                  </a:lnTo>
                  <a:lnTo>
                    <a:pt x="3489490" y="794575"/>
                  </a:lnTo>
                  <a:lnTo>
                    <a:pt x="3445726" y="804379"/>
                  </a:lnTo>
                  <a:lnTo>
                    <a:pt x="3406203" y="808189"/>
                  </a:lnTo>
                  <a:lnTo>
                    <a:pt x="3368408" y="806107"/>
                  </a:lnTo>
                  <a:lnTo>
                    <a:pt x="3331273" y="798703"/>
                  </a:lnTo>
                  <a:lnTo>
                    <a:pt x="3293694" y="786523"/>
                  </a:lnTo>
                  <a:lnTo>
                    <a:pt x="3286302" y="786879"/>
                  </a:lnTo>
                  <a:lnTo>
                    <a:pt x="3280981" y="792060"/>
                  </a:lnTo>
                  <a:lnTo>
                    <a:pt x="3279419" y="798703"/>
                  </a:lnTo>
                  <a:lnTo>
                    <a:pt x="3279330" y="799071"/>
                  </a:lnTo>
                  <a:lnTo>
                    <a:pt x="3317824" y="827100"/>
                  </a:lnTo>
                  <a:lnTo>
                    <a:pt x="3357854" y="839812"/>
                  </a:lnTo>
                  <a:lnTo>
                    <a:pt x="3399866" y="845210"/>
                  </a:lnTo>
                  <a:lnTo>
                    <a:pt x="3440912" y="844473"/>
                  </a:lnTo>
                  <a:lnTo>
                    <a:pt x="3466007" y="841273"/>
                  </a:lnTo>
                  <a:lnTo>
                    <a:pt x="3479800" y="838415"/>
                  </a:lnTo>
                  <a:lnTo>
                    <a:pt x="3457930" y="848995"/>
                  </a:lnTo>
                  <a:lnTo>
                    <a:pt x="3409835" y="866711"/>
                  </a:lnTo>
                  <a:lnTo>
                    <a:pt x="3360204" y="879983"/>
                  </a:lnTo>
                  <a:lnTo>
                    <a:pt x="3309480" y="888987"/>
                  </a:lnTo>
                  <a:lnTo>
                    <a:pt x="3258096" y="893889"/>
                  </a:lnTo>
                  <a:lnTo>
                    <a:pt x="3206483" y="894829"/>
                  </a:lnTo>
                  <a:lnTo>
                    <a:pt x="3155086" y="891984"/>
                  </a:lnTo>
                  <a:lnTo>
                    <a:pt x="3103994" y="885545"/>
                  </a:lnTo>
                  <a:lnTo>
                    <a:pt x="3053575" y="875830"/>
                  </a:lnTo>
                  <a:lnTo>
                    <a:pt x="3003854" y="863130"/>
                  </a:lnTo>
                  <a:lnTo>
                    <a:pt x="2954858" y="847750"/>
                  </a:lnTo>
                  <a:lnTo>
                    <a:pt x="2906585" y="829970"/>
                  </a:lnTo>
                  <a:lnTo>
                    <a:pt x="2859087" y="810094"/>
                  </a:lnTo>
                  <a:lnTo>
                    <a:pt x="2812377" y="788428"/>
                  </a:lnTo>
                  <a:lnTo>
                    <a:pt x="2766466" y="765251"/>
                  </a:lnTo>
                  <a:lnTo>
                    <a:pt x="2721394" y="740854"/>
                  </a:lnTo>
                  <a:lnTo>
                    <a:pt x="2710116" y="739571"/>
                  </a:lnTo>
                  <a:lnTo>
                    <a:pt x="2702293" y="746264"/>
                  </a:lnTo>
                  <a:lnTo>
                    <a:pt x="2700451" y="756475"/>
                  </a:lnTo>
                  <a:lnTo>
                    <a:pt x="2707094" y="765708"/>
                  </a:lnTo>
                  <a:lnTo>
                    <a:pt x="2754185" y="793927"/>
                  </a:lnTo>
                  <a:lnTo>
                    <a:pt x="2802255" y="820445"/>
                  </a:lnTo>
                  <a:lnTo>
                    <a:pt x="2851340" y="844969"/>
                  </a:lnTo>
                  <a:lnTo>
                    <a:pt x="2901569" y="867181"/>
                  </a:lnTo>
                  <a:lnTo>
                    <a:pt x="2946247" y="884529"/>
                  </a:lnTo>
                  <a:lnTo>
                    <a:pt x="2991701" y="899871"/>
                  </a:lnTo>
                  <a:lnTo>
                    <a:pt x="3037852" y="912964"/>
                  </a:lnTo>
                  <a:lnTo>
                    <a:pt x="3084576" y="923556"/>
                  </a:lnTo>
                  <a:lnTo>
                    <a:pt x="3131794" y="931405"/>
                  </a:lnTo>
                  <a:lnTo>
                    <a:pt x="3179381" y="936256"/>
                  </a:lnTo>
                  <a:lnTo>
                    <a:pt x="3227260" y="937869"/>
                  </a:lnTo>
                  <a:lnTo>
                    <a:pt x="3275317" y="936002"/>
                  </a:lnTo>
                  <a:lnTo>
                    <a:pt x="3322370" y="930744"/>
                  </a:lnTo>
                  <a:lnTo>
                    <a:pt x="3368802" y="922172"/>
                  </a:lnTo>
                  <a:lnTo>
                    <a:pt x="3414331" y="910234"/>
                  </a:lnTo>
                  <a:lnTo>
                    <a:pt x="3458692" y="894867"/>
                  </a:lnTo>
                  <a:lnTo>
                    <a:pt x="3501631" y="876020"/>
                  </a:lnTo>
                  <a:lnTo>
                    <a:pt x="3542868" y="853617"/>
                  </a:lnTo>
                  <a:lnTo>
                    <a:pt x="3543401" y="853274"/>
                  </a:lnTo>
                  <a:lnTo>
                    <a:pt x="3533991" y="862520"/>
                  </a:lnTo>
                  <a:lnTo>
                    <a:pt x="3503282" y="889469"/>
                  </a:lnTo>
                  <a:lnTo>
                    <a:pt x="3468459" y="915403"/>
                  </a:lnTo>
                  <a:lnTo>
                    <a:pt x="3431705" y="938377"/>
                  </a:lnTo>
                  <a:lnTo>
                    <a:pt x="3393211" y="958316"/>
                  </a:lnTo>
                  <a:lnTo>
                    <a:pt x="3353193" y="975156"/>
                  </a:lnTo>
                  <a:lnTo>
                    <a:pt x="3347720" y="980313"/>
                  </a:lnTo>
                  <a:lnTo>
                    <a:pt x="3347351" y="987259"/>
                  </a:lnTo>
                  <a:lnTo>
                    <a:pt x="3351174" y="992619"/>
                  </a:lnTo>
                  <a:lnTo>
                    <a:pt x="3358261" y="993051"/>
                  </a:lnTo>
                  <a:lnTo>
                    <a:pt x="3397961" y="976452"/>
                  </a:lnTo>
                  <a:lnTo>
                    <a:pt x="3436188" y="956995"/>
                  </a:lnTo>
                  <a:lnTo>
                    <a:pt x="3472815" y="934669"/>
                  </a:lnTo>
                  <a:lnTo>
                    <a:pt x="3507702" y="909459"/>
                  </a:lnTo>
                  <a:lnTo>
                    <a:pt x="3543033" y="879335"/>
                  </a:lnTo>
                  <a:lnTo>
                    <a:pt x="3575685" y="846328"/>
                  </a:lnTo>
                  <a:lnTo>
                    <a:pt x="3604399" y="812266"/>
                  </a:lnTo>
                  <a:lnTo>
                    <a:pt x="3608667" y="806437"/>
                  </a:lnTo>
                  <a:lnTo>
                    <a:pt x="3619246" y="797979"/>
                  </a:lnTo>
                  <a:lnTo>
                    <a:pt x="3625773" y="783856"/>
                  </a:lnTo>
                  <a:lnTo>
                    <a:pt x="3626129" y="783424"/>
                  </a:lnTo>
                  <a:lnTo>
                    <a:pt x="3634854" y="775703"/>
                  </a:lnTo>
                  <a:lnTo>
                    <a:pt x="3641344" y="766826"/>
                  </a:lnTo>
                  <a:close/>
                </a:path>
                <a:path w="6287134" h="993139">
                  <a:moveTo>
                    <a:pt x="6286703" y="226237"/>
                  </a:moveTo>
                  <a:lnTo>
                    <a:pt x="6280213" y="217347"/>
                  </a:lnTo>
                  <a:lnTo>
                    <a:pt x="6271488" y="209638"/>
                  </a:lnTo>
                  <a:lnTo>
                    <a:pt x="6271120" y="209194"/>
                  </a:lnTo>
                  <a:lnTo>
                    <a:pt x="6264592" y="195072"/>
                  </a:lnTo>
                  <a:lnTo>
                    <a:pt x="6254026" y="186639"/>
                  </a:lnTo>
                  <a:lnTo>
                    <a:pt x="6249759" y="180784"/>
                  </a:lnTo>
                  <a:lnTo>
                    <a:pt x="6221044" y="146723"/>
                  </a:lnTo>
                  <a:lnTo>
                    <a:pt x="6188380" y="113728"/>
                  </a:lnTo>
                  <a:lnTo>
                    <a:pt x="6153061" y="83591"/>
                  </a:lnTo>
                  <a:lnTo>
                    <a:pt x="6118161" y="58394"/>
                  </a:lnTo>
                  <a:lnTo>
                    <a:pt x="6081547" y="36068"/>
                  </a:lnTo>
                  <a:lnTo>
                    <a:pt x="6043320" y="16611"/>
                  </a:lnTo>
                  <a:lnTo>
                    <a:pt x="6003620" y="0"/>
                  </a:lnTo>
                  <a:lnTo>
                    <a:pt x="5996521" y="431"/>
                  </a:lnTo>
                  <a:lnTo>
                    <a:pt x="5992698" y="5803"/>
                  </a:lnTo>
                  <a:lnTo>
                    <a:pt x="5993066" y="12750"/>
                  </a:lnTo>
                  <a:lnTo>
                    <a:pt x="5998553" y="17894"/>
                  </a:lnTo>
                  <a:lnTo>
                    <a:pt x="6038558" y="34747"/>
                  </a:lnTo>
                  <a:lnTo>
                    <a:pt x="6077051" y="54686"/>
                  </a:lnTo>
                  <a:lnTo>
                    <a:pt x="6113818" y="77647"/>
                  </a:lnTo>
                  <a:lnTo>
                    <a:pt x="6148641" y="103581"/>
                  </a:lnTo>
                  <a:lnTo>
                    <a:pt x="6179350" y="130543"/>
                  </a:lnTo>
                  <a:lnTo>
                    <a:pt x="6188697" y="139750"/>
                  </a:lnTo>
                  <a:lnTo>
                    <a:pt x="6188227" y="139433"/>
                  </a:lnTo>
                  <a:lnTo>
                    <a:pt x="6146978" y="117043"/>
                  </a:lnTo>
                  <a:lnTo>
                    <a:pt x="6104039" y="98196"/>
                  </a:lnTo>
                  <a:lnTo>
                    <a:pt x="6059678" y="82829"/>
                  </a:lnTo>
                  <a:lnTo>
                    <a:pt x="6014161" y="70878"/>
                  </a:lnTo>
                  <a:lnTo>
                    <a:pt x="5967730" y="62306"/>
                  </a:lnTo>
                  <a:lnTo>
                    <a:pt x="5920664" y="57048"/>
                  </a:lnTo>
                  <a:lnTo>
                    <a:pt x="5872607" y="55181"/>
                  </a:lnTo>
                  <a:lnTo>
                    <a:pt x="5824740" y="56807"/>
                  </a:lnTo>
                  <a:lnTo>
                    <a:pt x="5777141" y="61658"/>
                  </a:lnTo>
                  <a:lnTo>
                    <a:pt x="5729935" y="69507"/>
                  </a:lnTo>
                  <a:lnTo>
                    <a:pt x="5683199" y="80098"/>
                  </a:lnTo>
                  <a:lnTo>
                    <a:pt x="5637060" y="93192"/>
                  </a:lnTo>
                  <a:lnTo>
                    <a:pt x="5591594" y="108534"/>
                  </a:lnTo>
                  <a:lnTo>
                    <a:pt x="5546915" y="125869"/>
                  </a:lnTo>
                  <a:lnTo>
                    <a:pt x="5496699" y="148094"/>
                  </a:lnTo>
                  <a:lnTo>
                    <a:pt x="5447601" y="172618"/>
                  </a:lnTo>
                  <a:lnTo>
                    <a:pt x="5399544" y="199123"/>
                  </a:lnTo>
                  <a:lnTo>
                    <a:pt x="5352440" y="227342"/>
                  </a:lnTo>
                  <a:lnTo>
                    <a:pt x="5345798" y="236588"/>
                  </a:lnTo>
                  <a:lnTo>
                    <a:pt x="5347652" y="246799"/>
                  </a:lnTo>
                  <a:lnTo>
                    <a:pt x="5355475" y="253492"/>
                  </a:lnTo>
                  <a:lnTo>
                    <a:pt x="5366740" y="252196"/>
                  </a:lnTo>
                  <a:lnTo>
                    <a:pt x="5411813" y="227812"/>
                  </a:lnTo>
                  <a:lnTo>
                    <a:pt x="5457723" y="204635"/>
                  </a:lnTo>
                  <a:lnTo>
                    <a:pt x="5504446" y="182956"/>
                  </a:lnTo>
                  <a:lnTo>
                    <a:pt x="5551944" y="163093"/>
                  </a:lnTo>
                  <a:lnTo>
                    <a:pt x="5600204" y="145313"/>
                  </a:lnTo>
                  <a:lnTo>
                    <a:pt x="5649214" y="129933"/>
                  </a:lnTo>
                  <a:lnTo>
                    <a:pt x="5698934" y="117233"/>
                  </a:lnTo>
                  <a:lnTo>
                    <a:pt x="5749341" y="107518"/>
                  </a:lnTo>
                  <a:lnTo>
                    <a:pt x="5800433" y="101066"/>
                  </a:lnTo>
                  <a:lnTo>
                    <a:pt x="5851830" y="98221"/>
                  </a:lnTo>
                  <a:lnTo>
                    <a:pt x="5903442" y="99174"/>
                  </a:lnTo>
                  <a:lnTo>
                    <a:pt x="5954839" y="104063"/>
                  </a:lnTo>
                  <a:lnTo>
                    <a:pt x="6005563" y="113068"/>
                  </a:lnTo>
                  <a:lnTo>
                    <a:pt x="6055182" y="126352"/>
                  </a:lnTo>
                  <a:lnTo>
                    <a:pt x="6103277" y="144068"/>
                  </a:lnTo>
                  <a:lnTo>
                    <a:pt x="6125121" y="154647"/>
                  </a:lnTo>
                  <a:lnTo>
                    <a:pt x="6111354" y="151790"/>
                  </a:lnTo>
                  <a:lnTo>
                    <a:pt x="6086272" y="148577"/>
                  </a:lnTo>
                  <a:lnTo>
                    <a:pt x="6045212" y="147853"/>
                  </a:lnTo>
                  <a:lnTo>
                    <a:pt x="6003214" y="153250"/>
                  </a:lnTo>
                  <a:lnTo>
                    <a:pt x="5963183" y="165963"/>
                  </a:lnTo>
                  <a:lnTo>
                    <a:pt x="5928042" y="187172"/>
                  </a:lnTo>
                  <a:lnTo>
                    <a:pt x="5924626" y="193738"/>
                  </a:lnTo>
                  <a:lnTo>
                    <a:pt x="5926340" y="200990"/>
                  </a:lnTo>
                  <a:lnTo>
                    <a:pt x="5931662" y="206184"/>
                  </a:lnTo>
                  <a:lnTo>
                    <a:pt x="5939053" y="206527"/>
                  </a:lnTo>
                  <a:lnTo>
                    <a:pt x="5976620" y="194360"/>
                  </a:lnTo>
                  <a:lnTo>
                    <a:pt x="6013767" y="186956"/>
                  </a:lnTo>
                  <a:lnTo>
                    <a:pt x="6091085" y="188671"/>
                  </a:lnTo>
                  <a:lnTo>
                    <a:pt x="6134836" y="198475"/>
                  </a:lnTo>
                  <a:lnTo>
                    <a:pt x="6177661" y="211861"/>
                  </a:lnTo>
                  <a:lnTo>
                    <a:pt x="6222670" y="229730"/>
                  </a:lnTo>
                  <a:lnTo>
                    <a:pt x="6245390" y="238213"/>
                  </a:lnTo>
                  <a:lnTo>
                    <a:pt x="6268580" y="244551"/>
                  </a:lnTo>
                  <a:lnTo>
                    <a:pt x="6279451" y="243141"/>
                  </a:lnTo>
                  <a:lnTo>
                    <a:pt x="6285966" y="235927"/>
                  </a:lnTo>
                  <a:lnTo>
                    <a:pt x="6286119" y="233934"/>
                  </a:lnTo>
                  <a:lnTo>
                    <a:pt x="6286703" y="226237"/>
                  </a:lnTo>
                  <a:close/>
                </a:path>
              </a:pathLst>
            </a:custGeom>
            <a:solidFill>
              <a:srgbClr val="1C93C1"/>
            </a:solidFill>
          </p:spPr>
          <p:txBody>
            <a:bodyPr wrap="square" lIns="0" tIns="0" rIns="0" bIns="0" rtlCol="0"/>
            <a:lstStyle/>
            <a:p>
              <a:endParaRPr/>
            </a:p>
          </p:txBody>
        </p:sp>
      </p:grpSp>
      <p:sp>
        <p:nvSpPr>
          <p:cNvPr id="27" name="object 25">
            <a:extLst>
              <a:ext uri="{FF2B5EF4-FFF2-40B4-BE49-F238E27FC236}">
                <a16:creationId xmlns:a16="http://schemas.microsoft.com/office/drawing/2014/main" id="{496044BF-91A4-49D7-F4BD-DB23D1C00683}"/>
              </a:ext>
            </a:extLst>
          </p:cNvPr>
          <p:cNvSpPr txBox="1"/>
          <p:nvPr/>
        </p:nvSpPr>
        <p:spPr>
          <a:xfrm>
            <a:off x="9021137" y="1357301"/>
            <a:ext cx="1684419" cy="612988"/>
          </a:xfrm>
          <a:prstGeom prst="rect">
            <a:avLst/>
          </a:prstGeom>
        </p:spPr>
        <p:txBody>
          <a:bodyPr vert="horz" wrap="square" lIns="0" tIns="12700" rIns="0" bIns="0" rtlCol="0">
            <a:spAutoFit/>
          </a:bodyPr>
          <a:lstStyle/>
          <a:p>
            <a:pPr algn="ctr">
              <a:lnSpc>
                <a:spcPct val="100000"/>
              </a:lnSpc>
              <a:spcBef>
                <a:spcPts val="100"/>
              </a:spcBef>
            </a:pPr>
            <a:r>
              <a:rPr sz="1300" b="1" dirty="0">
                <a:solidFill>
                  <a:srgbClr val="1C93C1"/>
                </a:solidFill>
                <a:latin typeface="Proxima Nova Semibold"/>
                <a:cs typeface="Proxima Nova Semibold"/>
              </a:rPr>
              <a:t>Community</a:t>
            </a:r>
            <a:r>
              <a:rPr sz="1300" b="1" spc="-70" dirty="0">
                <a:solidFill>
                  <a:srgbClr val="1C93C1"/>
                </a:solidFill>
                <a:latin typeface="Proxima Nova Semibold"/>
                <a:cs typeface="Proxima Nova Semibold"/>
              </a:rPr>
              <a:t> </a:t>
            </a:r>
            <a:r>
              <a:rPr sz="1300" b="1" spc="-20" dirty="0">
                <a:solidFill>
                  <a:srgbClr val="1C93C1"/>
                </a:solidFill>
                <a:latin typeface="Proxima Nova Semibold"/>
                <a:cs typeface="Proxima Nova Semibold"/>
              </a:rPr>
              <a:t>Link</a:t>
            </a:r>
            <a:endParaRPr sz="1300" dirty="0">
              <a:latin typeface="Proxima Nova Semibold"/>
              <a:cs typeface="Proxima Nova Semibold"/>
            </a:endParaRPr>
          </a:p>
          <a:p>
            <a:pPr algn="ctr">
              <a:lnSpc>
                <a:spcPct val="100000"/>
              </a:lnSpc>
            </a:pPr>
            <a:r>
              <a:rPr sz="1300" b="1" dirty="0">
                <a:solidFill>
                  <a:srgbClr val="1C93C1"/>
                </a:solidFill>
                <a:latin typeface="Proxima Nova Semibold"/>
                <a:cs typeface="Proxima Nova Semibold"/>
              </a:rPr>
              <a:t>Lead</a:t>
            </a:r>
            <a:r>
              <a:rPr sz="1300" b="1" spc="-30" dirty="0">
                <a:solidFill>
                  <a:srgbClr val="1C93C1"/>
                </a:solidFill>
                <a:latin typeface="Proxima Nova Semibold"/>
                <a:cs typeface="Proxima Nova Semibold"/>
              </a:rPr>
              <a:t> </a:t>
            </a:r>
            <a:r>
              <a:rPr sz="1300" b="1" spc="-10" dirty="0">
                <a:solidFill>
                  <a:srgbClr val="1C93C1"/>
                </a:solidFill>
                <a:latin typeface="Proxima Nova Semibold"/>
                <a:cs typeface="Proxima Nova Semibold"/>
              </a:rPr>
              <a:t>Visual</a:t>
            </a:r>
            <a:r>
              <a:rPr lang="en-GB" sz="1300" b="1" spc="-10" dirty="0">
                <a:solidFill>
                  <a:srgbClr val="1C93C1"/>
                </a:solidFill>
                <a:latin typeface="Proxima Nova Semibold"/>
                <a:cs typeface="Proxima Nova Semibold"/>
              </a:rPr>
              <a:t> Summary of Key Insights</a:t>
            </a:r>
            <a:endParaRPr sz="1300" dirty="0">
              <a:latin typeface="Proxima Nova Semibold"/>
              <a:cs typeface="Proxima Nova Semibold"/>
            </a:endParaRPr>
          </a:p>
        </p:txBody>
      </p:sp>
      <p:sp>
        <p:nvSpPr>
          <p:cNvPr id="70" name="TextBox 69">
            <a:extLst>
              <a:ext uri="{FF2B5EF4-FFF2-40B4-BE49-F238E27FC236}">
                <a16:creationId xmlns:a16="http://schemas.microsoft.com/office/drawing/2014/main" id="{94D5CD03-1ABD-0C04-A419-E82CA62AB2AC}"/>
              </a:ext>
              <a:ext uri="{C183D7F6-B498-43B3-948B-1728B52AA6E4}">
                <adec:decorative xmlns:adec="http://schemas.microsoft.com/office/drawing/2017/decorative" val="0"/>
              </a:ext>
            </a:extLst>
          </p:cNvPr>
          <p:cNvSpPr txBox="1"/>
          <p:nvPr/>
        </p:nvSpPr>
        <p:spPr>
          <a:xfrm>
            <a:off x="9151492" y="2223073"/>
            <a:ext cx="1891287" cy="1754326"/>
          </a:xfrm>
          <a:prstGeom prst="rect">
            <a:avLst/>
          </a:prstGeom>
          <a:noFill/>
        </p:spPr>
        <p:txBody>
          <a:bodyPr wrap="square" rtlCol="0">
            <a:spAutoFit/>
          </a:bodyPr>
          <a:lstStyle/>
          <a:p>
            <a:pPr algn="ctr"/>
            <a:r>
              <a:rPr lang="en-US" sz="1200" dirty="0" err="1">
                <a:latin typeface="Bradley Hand" pitchFamily="2" charset="77"/>
              </a:rPr>
              <a:t>Summarised</a:t>
            </a:r>
            <a:r>
              <a:rPr lang="en-US" sz="1200" dirty="0">
                <a:latin typeface="Bradley Hand" pitchFamily="2" charset="77"/>
              </a:rPr>
              <a:t> perceptions of inequality</a:t>
            </a:r>
          </a:p>
          <a:p>
            <a:pPr algn="ctr"/>
            <a:endParaRPr lang="en-US" sz="1200" dirty="0">
              <a:latin typeface="Bradley Hand" pitchFamily="2" charset="77"/>
            </a:endParaRPr>
          </a:p>
          <a:p>
            <a:pPr algn="ctr"/>
            <a:r>
              <a:rPr lang="en-US" sz="1200" dirty="0">
                <a:latin typeface="Bradley Hand" pitchFamily="2" charset="77"/>
              </a:rPr>
              <a:t>Mapped links with Place and Wellbeing </a:t>
            </a:r>
            <a:r>
              <a:rPr lang="en-US" sz="1200" dirty="0" err="1">
                <a:latin typeface="Bradley Hand" pitchFamily="2" charset="77"/>
              </a:rPr>
              <a:t>OUtcomes</a:t>
            </a:r>
            <a:endParaRPr lang="en-US" sz="1200" dirty="0">
              <a:latin typeface="Bradley Hand" pitchFamily="2" charset="77"/>
            </a:endParaRPr>
          </a:p>
          <a:p>
            <a:pPr algn="ctr"/>
            <a:endParaRPr lang="en-US" sz="1200" dirty="0">
              <a:latin typeface="Bradley Hand" pitchFamily="2" charset="77"/>
            </a:endParaRPr>
          </a:p>
          <a:p>
            <a:r>
              <a:rPr lang="en-US" sz="1200" dirty="0">
                <a:latin typeface="Bradley Hand" pitchFamily="2" charset="77"/>
              </a:rPr>
              <a:t>Identified shared learning across </a:t>
            </a:r>
            <a:br>
              <a:rPr lang="en-US" sz="1200" dirty="0">
                <a:latin typeface="Bradley Hand" pitchFamily="2" charset="77"/>
              </a:rPr>
            </a:br>
            <a:r>
              <a:rPr lang="en-US" sz="1200" dirty="0">
                <a:latin typeface="Bradley Hand" pitchFamily="2" charset="77"/>
              </a:rPr>
              <a:t>towns</a:t>
            </a:r>
          </a:p>
        </p:txBody>
      </p:sp>
      <p:sp>
        <p:nvSpPr>
          <p:cNvPr id="39" name="object 36">
            <a:extLst>
              <a:ext uri="{FF2B5EF4-FFF2-40B4-BE49-F238E27FC236}">
                <a16:creationId xmlns:a16="http://schemas.microsoft.com/office/drawing/2014/main" id="{F0FE0700-0B8E-2DE7-EB6C-09C23C5F5AB7}"/>
              </a:ext>
              <a:ext uri="{C183D7F6-B498-43B3-948B-1728B52AA6E4}">
                <adec:decorative xmlns:adec="http://schemas.microsoft.com/office/drawing/2017/decorative" val="1"/>
              </a:ext>
            </a:extLst>
          </p:cNvPr>
          <p:cNvSpPr/>
          <p:nvPr/>
        </p:nvSpPr>
        <p:spPr>
          <a:xfrm>
            <a:off x="3451216" y="4022430"/>
            <a:ext cx="4511675" cy="2222500"/>
          </a:xfrm>
          <a:custGeom>
            <a:avLst/>
            <a:gdLst/>
            <a:ahLst/>
            <a:cxnLst/>
            <a:rect l="l" t="t" r="r" b="b"/>
            <a:pathLst>
              <a:path w="4511675" h="2222500">
                <a:moveTo>
                  <a:pt x="2681912" y="2209800"/>
                </a:moveTo>
                <a:lnTo>
                  <a:pt x="2016673" y="2209800"/>
                </a:lnTo>
                <a:lnTo>
                  <a:pt x="2068707" y="2222500"/>
                </a:lnTo>
                <a:lnTo>
                  <a:pt x="2632191" y="2222500"/>
                </a:lnTo>
                <a:lnTo>
                  <a:pt x="2681912" y="2209800"/>
                </a:lnTo>
                <a:close/>
              </a:path>
              <a:path w="4511675" h="2222500">
                <a:moveTo>
                  <a:pt x="2830303" y="2197100"/>
                </a:moveTo>
                <a:lnTo>
                  <a:pt x="1865830" y="2197100"/>
                </a:lnTo>
                <a:lnTo>
                  <a:pt x="1915272" y="2209800"/>
                </a:lnTo>
                <a:lnTo>
                  <a:pt x="2780969" y="2209800"/>
                </a:lnTo>
                <a:lnTo>
                  <a:pt x="2830303" y="2197100"/>
                </a:lnTo>
                <a:close/>
              </a:path>
              <a:path w="4511675" h="2222500">
                <a:moveTo>
                  <a:pt x="2977504" y="2171700"/>
                </a:moveTo>
                <a:lnTo>
                  <a:pt x="1722073" y="2171700"/>
                </a:lnTo>
                <a:lnTo>
                  <a:pt x="1817174" y="2197100"/>
                </a:lnTo>
                <a:lnTo>
                  <a:pt x="2879504" y="2197100"/>
                </a:lnTo>
                <a:lnTo>
                  <a:pt x="2977504" y="2171700"/>
                </a:lnTo>
                <a:close/>
              </a:path>
              <a:path w="4511675" h="2222500">
                <a:moveTo>
                  <a:pt x="1657801" y="304800"/>
                </a:moveTo>
                <a:lnTo>
                  <a:pt x="1170738" y="304800"/>
                </a:lnTo>
                <a:lnTo>
                  <a:pt x="1114594" y="330200"/>
                </a:lnTo>
                <a:lnTo>
                  <a:pt x="953076" y="368300"/>
                </a:lnTo>
                <a:lnTo>
                  <a:pt x="901502" y="393700"/>
                </a:lnTo>
                <a:lnTo>
                  <a:pt x="801683" y="419100"/>
                </a:lnTo>
                <a:lnTo>
                  <a:pt x="753416" y="444500"/>
                </a:lnTo>
                <a:lnTo>
                  <a:pt x="706227" y="457200"/>
                </a:lnTo>
                <a:lnTo>
                  <a:pt x="660106" y="482600"/>
                </a:lnTo>
                <a:lnTo>
                  <a:pt x="615042" y="508000"/>
                </a:lnTo>
                <a:lnTo>
                  <a:pt x="571022" y="533400"/>
                </a:lnTo>
                <a:lnTo>
                  <a:pt x="528035" y="546100"/>
                </a:lnTo>
                <a:lnTo>
                  <a:pt x="486070" y="571500"/>
                </a:lnTo>
                <a:lnTo>
                  <a:pt x="445115" y="596900"/>
                </a:lnTo>
                <a:lnTo>
                  <a:pt x="405158" y="622300"/>
                </a:lnTo>
                <a:lnTo>
                  <a:pt x="366189" y="647700"/>
                </a:lnTo>
                <a:lnTo>
                  <a:pt x="328195" y="685800"/>
                </a:lnTo>
                <a:lnTo>
                  <a:pt x="291165" y="711200"/>
                </a:lnTo>
                <a:lnTo>
                  <a:pt x="255088" y="736600"/>
                </a:lnTo>
                <a:lnTo>
                  <a:pt x="219953" y="762000"/>
                </a:lnTo>
                <a:lnTo>
                  <a:pt x="180097" y="800100"/>
                </a:lnTo>
                <a:lnTo>
                  <a:pt x="144200" y="838200"/>
                </a:lnTo>
                <a:lnTo>
                  <a:pt x="112266" y="876300"/>
                </a:lnTo>
                <a:lnTo>
                  <a:pt x="84301" y="927100"/>
                </a:lnTo>
                <a:lnTo>
                  <a:pt x="60307" y="965200"/>
                </a:lnTo>
                <a:lnTo>
                  <a:pt x="40289" y="1003300"/>
                </a:lnTo>
                <a:lnTo>
                  <a:pt x="24252" y="1041400"/>
                </a:lnTo>
                <a:lnTo>
                  <a:pt x="12201" y="1079500"/>
                </a:lnTo>
                <a:lnTo>
                  <a:pt x="4138" y="1117600"/>
                </a:lnTo>
                <a:lnTo>
                  <a:pt x="70" y="1168400"/>
                </a:lnTo>
                <a:lnTo>
                  <a:pt x="0" y="1206500"/>
                </a:lnTo>
                <a:lnTo>
                  <a:pt x="3932" y="1244600"/>
                </a:lnTo>
                <a:lnTo>
                  <a:pt x="11871" y="1295400"/>
                </a:lnTo>
                <a:lnTo>
                  <a:pt x="23821" y="1333500"/>
                </a:lnTo>
                <a:lnTo>
                  <a:pt x="39787" y="1371600"/>
                </a:lnTo>
                <a:lnTo>
                  <a:pt x="59772" y="1422400"/>
                </a:lnTo>
                <a:lnTo>
                  <a:pt x="83782" y="1460500"/>
                </a:lnTo>
                <a:lnTo>
                  <a:pt x="111821" y="1498600"/>
                </a:lnTo>
                <a:lnTo>
                  <a:pt x="143892" y="1549400"/>
                </a:lnTo>
                <a:lnTo>
                  <a:pt x="173123" y="1574800"/>
                </a:lnTo>
                <a:lnTo>
                  <a:pt x="204278" y="1612900"/>
                </a:lnTo>
                <a:lnTo>
                  <a:pt x="237342" y="1638300"/>
                </a:lnTo>
                <a:lnTo>
                  <a:pt x="272299" y="1676400"/>
                </a:lnTo>
                <a:lnTo>
                  <a:pt x="309134" y="1701800"/>
                </a:lnTo>
                <a:lnTo>
                  <a:pt x="347832" y="1727200"/>
                </a:lnTo>
                <a:lnTo>
                  <a:pt x="388377" y="1752600"/>
                </a:lnTo>
                <a:lnTo>
                  <a:pt x="430754" y="1778000"/>
                </a:lnTo>
                <a:lnTo>
                  <a:pt x="474948" y="1803400"/>
                </a:lnTo>
                <a:lnTo>
                  <a:pt x="520943" y="1828800"/>
                </a:lnTo>
                <a:lnTo>
                  <a:pt x="568724" y="1841500"/>
                </a:lnTo>
                <a:lnTo>
                  <a:pt x="618275" y="1866900"/>
                </a:lnTo>
                <a:lnTo>
                  <a:pt x="803168" y="1917700"/>
                </a:lnTo>
                <a:lnTo>
                  <a:pt x="850093" y="1943100"/>
                </a:lnTo>
                <a:lnTo>
                  <a:pt x="1042616" y="1993900"/>
                </a:lnTo>
                <a:lnTo>
                  <a:pt x="1092287" y="2019300"/>
                </a:lnTo>
                <a:lnTo>
                  <a:pt x="1299140" y="2070100"/>
                </a:lnTo>
                <a:lnTo>
                  <a:pt x="1353230" y="2095500"/>
                </a:lnTo>
                <a:lnTo>
                  <a:pt x="1408406" y="2108200"/>
                </a:lnTo>
                <a:lnTo>
                  <a:pt x="1539639" y="2146300"/>
                </a:lnTo>
                <a:lnTo>
                  <a:pt x="1584372" y="2146300"/>
                </a:lnTo>
                <a:lnTo>
                  <a:pt x="1675551" y="2171700"/>
                </a:lnTo>
                <a:lnTo>
                  <a:pt x="3026301" y="2171700"/>
                </a:lnTo>
                <a:lnTo>
                  <a:pt x="3074959" y="2159000"/>
                </a:lnTo>
                <a:lnTo>
                  <a:pt x="3123477" y="2159000"/>
                </a:lnTo>
                <a:lnTo>
                  <a:pt x="3220090" y="2133600"/>
                </a:lnTo>
                <a:lnTo>
                  <a:pt x="2295951" y="2133600"/>
                </a:lnTo>
                <a:lnTo>
                  <a:pt x="2243173" y="2120900"/>
                </a:lnTo>
                <a:lnTo>
                  <a:pt x="2034911" y="2120900"/>
                </a:lnTo>
                <a:lnTo>
                  <a:pt x="1983581" y="2108200"/>
                </a:lnTo>
                <a:lnTo>
                  <a:pt x="1881835" y="2108200"/>
                </a:lnTo>
                <a:lnTo>
                  <a:pt x="1831428" y="2095500"/>
                </a:lnTo>
                <a:lnTo>
                  <a:pt x="1781339" y="2095500"/>
                </a:lnTo>
                <a:lnTo>
                  <a:pt x="1731572" y="2082800"/>
                </a:lnTo>
                <a:lnTo>
                  <a:pt x="1682131" y="2082800"/>
                </a:lnTo>
                <a:lnTo>
                  <a:pt x="1584248" y="2057400"/>
                </a:lnTo>
                <a:lnTo>
                  <a:pt x="1535815" y="2057400"/>
                </a:lnTo>
                <a:lnTo>
                  <a:pt x="1345579" y="2006600"/>
                </a:lnTo>
                <a:lnTo>
                  <a:pt x="1185587" y="1968500"/>
                </a:lnTo>
                <a:lnTo>
                  <a:pt x="1134626" y="1955800"/>
                </a:lnTo>
                <a:lnTo>
                  <a:pt x="1084861" y="1930400"/>
                </a:lnTo>
                <a:lnTo>
                  <a:pt x="1036300" y="1917700"/>
                </a:lnTo>
                <a:lnTo>
                  <a:pt x="988948" y="1892300"/>
                </a:lnTo>
                <a:lnTo>
                  <a:pt x="942812" y="1879600"/>
                </a:lnTo>
                <a:lnTo>
                  <a:pt x="897900" y="1854200"/>
                </a:lnTo>
                <a:lnTo>
                  <a:pt x="876059" y="1841500"/>
                </a:lnTo>
                <a:lnTo>
                  <a:pt x="742202" y="1841500"/>
                </a:lnTo>
                <a:lnTo>
                  <a:pt x="691285" y="1816100"/>
                </a:lnTo>
                <a:lnTo>
                  <a:pt x="642631" y="1803400"/>
                </a:lnTo>
                <a:lnTo>
                  <a:pt x="596149" y="1778000"/>
                </a:lnTo>
                <a:lnTo>
                  <a:pt x="551747" y="1765300"/>
                </a:lnTo>
                <a:lnTo>
                  <a:pt x="509335" y="1739900"/>
                </a:lnTo>
                <a:lnTo>
                  <a:pt x="468821" y="1714500"/>
                </a:lnTo>
                <a:lnTo>
                  <a:pt x="430115" y="1689100"/>
                </a:lnTo>
                <a:lnTo>
                  <a:pt x="393125" y="1676400"/>
                </a:lnTo>
                <a:lnTo>
                  <a:pt x="357760" y="1651000"/>
                </a:lnTo>
                <a:lnTo>
                  <a:pt x="308509" y="1612900"/>
                </a:lnTo>
                <a:lnTo>
                  <a:pt x="264208" y="1574800"/>
                </a:lnTo>
                <a:lnTo>
                  <a:pt x="224826" y="1536700"/>
                </a:lnTo>
                <a:lnTo>
                  <a:pt x="190331" y="1485900"/>
                </a:lnTo>
                <a:lnTo>
                  <a:pt x="160694" y="1447800"/>
                </a:lnTo>
                <a:lnTo>
                  <a:pt x="135884" y="1409700"/>
                </a:lnTo>
                <a:lnTo>
                  <a:pt x="115869" y="1371600"/>
                </a:lnTo>
                <a:lnTo>
                  <a:pt x="100619" y="1320800"/>
                </a:lnTo>
                <a:lnTo>
                  <a:pt x="90103" y="1282700"/>
                </a:lnTo>
                <a:lnTo>
                  <a:pt x="84291" y="1231900"/>
                </a:lnTo>
                <a:lnTo>
                  <a:pt x="83347" y="1181100"/>
                </a:lnTo>
                <a:lnTo>
                  <a:pt x="87412" y="1143000"/>
                </a:lnTo>
                <a:lnTo>
                  <a:pt x="96291" y="1092200"/>
                </a:lnTo>
                <a:lnTo>
                  <a:pt x="109789" y="1041400"/>
                </a:lnTo>
                <a:lnTo>
                  <a:pt x="127712" y="1003300"/>
                </a:lnTo>
                <a:lnTo>
                  <a:pt x="152998" y="965200"/>
                </a:lnTo>
                <a:lnTo>
                  <a:pt x="181012" y="927100"/>
                </a:lnTo>
                <a:lnTo>
                  <a:pt x="211607" y="876300"/>
                </a:lnTo>
                <a:lnTo>
                  <a:pt x="244640" y="838200"/>
                </a:lnTo>
                <a:lnTo>
                  <a:pt x="279965" y="812800"/>
                </a:lnTo>
                <a:lnTo>
                  <a:pt x="317438" y="774700"/>
                </a:lnTo>
                <a:lnTo>
                  <a:pt x="356913" y="749300"/>
                </a:lnTo>
                <a:lnTo>
                  <a:pt x="398245" y="711200"/>
                </a:lnTo>
                <a:lnTo>
                  <a:pt x="441291" y="685800"/>
                </a:lnTo>
                <a:lnTo>
                  <a:pt x="485903" y="660400"/>
                </a:lnTo>
                <a:lnTo>
                  <a:pt x="531939" y="635000"/>
                </a:lnTo>
                <a:lnTo>
                  <a:pt x="579544" y="609447"/>
                </a:lnTo>
                <a:lnTo>
                  <a:pt x="627699" y="584200"/>
                </a:lnTo>
                <a:lnTo>
                  <a:pt x="747151" y="584200"/>
                </a:lnTo>
                <a:lnTo>
                  <a:pt x="788094" y="558800"/>
                </a:lnTo>
                <a:lnTo>
                  <a:pt x="829939" y="533400"/>
                </a:lnTo>
                <a:lnTo>
                  <a:pt x="872681" y="508000"/>
                </a:lnTo>
                <a:lnTo>
                  <a:pt x="916312" y="482600"/>
                </a:lnTo>
                <a:lnTo>
                  <a:pt x="960825" y="469900"/>
                </a:lnTo>
                <a:lnTo>
                  <a:pt x="1006216" y="444500"/>
                </a:lnTo>
                <a:lnTo>
                  <a:pt x="1147583" y="406400"/>
                </a:lnTo>
                <a:lnTo>
                  <a:pt x="1196416" y="381000"/>
                </a:lnTo>
                <a:lnTo>
                  <a:pt x="1296608" y="355600"/>
                </a:lnTo>
                <a:lnTo>
                  <a:pt x="1347955" y="355600"/>
                </a:lnTo>
                <a:lnTo>
                  <a:pt x="1453117" y="330200"/>
                </a:lnTo>
                <a:lnTo>
                  <a:pt x="1506920" y="330200"/>
                </a:lnTo>
                <a:lnTo>
                  <a:pt x="1557245" y="317500"/>
                </a:lnTo>
                <a:lnTo>
                  <a:pt x="1607539" y="317500"/>
                </a:lnTo>
                <a:lnTo>
                  <a:pt x="1657801" y="304800"/>
                </a:lnTo>
                <a:close/>
              </a:path>
              <a:path w="4511675" h="2222500">
                <a:moveTo>
                  <a:pt x="3268181" y="2120900"/>
                </a:moveTo>
                <a:lnTo>
                  <a:pt x="2563877" y="2120900"/>
                </a:lnTo>
                <a:lnTo>
                  <a:pt x="2509769" y="2133600"/>
                </a:lnTo>
                <a:lnTo>
                  <a:pt x="3220090" y="2133600"/>
                </a:lnTo>
                <a:lnTo>
                  <a:pt x="3268181" y="2120900"/>
                </a:lnTo>
                <a:close/>
              </a:path>
              <a:path w="4511675" h="2222500">
                <a:moveTo>
                  <a:pt x="3131624" y="266700"/>
                </a:moveTo>
                <a:lnTo>
                  <a:pt x="2788940" y="266700"/>
                </a:lnTo>
                <a:lnTo>
                  <a:pt x="2837090" y="279400"/>
                </a:lnTo>
                <a:lnTo>
                  <a:pt x="2884443" y="279400"/>
                </a:lnTo>
                <a:lnTo>
                  <a:pt x="2930768" y="292100"/>
                </a:lnTo>
                <a:lnTo>
                  <a:pt x="2986028" y="304800"/>
                </a:lnTo>
                <a:lnTo>
                  <a:pt x="3040217" y="304800"/>
                </a:lnTo>
                <a:lnTo>
                  <a:pt x="3246488" y="355600"/>
                </a:lnTo>
                <a:lnTo>
                  <a:pt x="3295491" y="381000"/>
                </a:lnTo>
                <a:lnTo>
                  <a:pt x="3390502" y="406400"/>
                </a:lnTo>
                <a:lnTo>
                  <a:pt x="3436533" y="431800"/>
                </a:lnTo>
                <a:lnTo>
                  <a:pt x="3481595" y="444500"/>
                </a:lnTo>
                <a:lnTo>
                  <a:pt x="3525701" y="469900"/>
                </a:lnTo>
                <a:lnTo>
                  <a:pt x="3568862" y="482600"/>
                </a:lnTo>
                <a:lnTo>
                  <a:pt x="3611089" y="508000"/>
                </a:lnTo>
                <a:lnTo>
                  <a:pt x="3652394" y="533400"/>
                </a:lnTo>
                <a:lnTo>
                  <a:pt x="3692788" y="558800"/>
                </a:lnTo>
                <a:lnTo>
                  <a:pt x="3732283" y="584200"/>
                </a:lnTo>
                <a:lnTo>
                  <a:pt x="3770891" y="609600"/>
                </a:lnTo>
                <a:lnTo>
                  <a:pt x="3808622" y="635000"/>
                </a:lnTo>
                <a:lnTo>
                  <a:pt x="3845489" y="660400"/>
                </a:lnTo>
                <a:lnTo>
                  <a:pt x="3881502" y="685800"/>
                </a:lnTo>
                <a:lnTo>
                  <a:pt x="3921456" y="723900"/>
                </a:lnTo>
                <a:lnTo>
                  <a:pt x="3958299" y="749300"/>
                </a:lnTo>
                <a:lnTo>
                  <a:pt x="3992030" y="787400"/>
                </a:lnTo>
                <a:lnTo>
                  <a:pt x="4022647" y="825500"/>
                </a:lnTo>
                <a:lnTo>
                  <a:pt x="4050149" y="863600"/>
                </a:lnTo>
                <a:lnTo>
                  <a:pt x="4074535" y="901700"/>
                </a:lnTo>
                <a:lnTo>
                  <a:pt x="4095803" y="939800"/>
                </a:lnTo>
                <a:lnTo>
                  <a:pt x="4113952" y="977900"/>
                </a:lnTo>
                <a:lnTo>
                  <a:pt x="4128979" y="1016000"/>
                </a:lnTo>
                <a:lnTo>
                  <a:pt x="4140885" y="1054100"/>
                </a:lnTo>
                <a:lnTo>
                  <a:pt x="4149666" y="1092200"/>
                </a:lnTo>
                <a:lnTo>
                  <a:pt x="4155323" y="1130300"/>
                </a:lnTo>
                <a:lnTo>
                  <a:pt x="4157853" y="1168400"/>
                </a:lnTo>
                <a:lnTo>
                  <a:pt x="4157254" y="1219200"/>
                </a:lnTo>
                <a:lnTo>
                  <a:pt x="4153527" y="1257300"/>
                </a:lnTo>
                <a:lnTo>
                  <a:pt x="4146668" y="1295400"/>
                </a:lnTo>
                <a:lnTo>
                  <a:pt x="4136677" y="1333500"/>
                </a:lnTo>
                <a:lnTo>
                  <a:pt x="4123552" y="1371600"/>
                </a:lnTo>
                <a:lnTo>
                  <a:pt x="4107291" y="1409700"/>
                </a:lnTo>
                <a:lnTo>
                  <a:pt x="4087894" y="1447800"/>
                </a:lnTo>
                <a:lnTo>
                  <a:pt x="4065358" y="1485900"/>
                </a:lnTo>
                <a:lnTo>
                  <a:pt x="4039683" y="1524000"/>
                </a:lnTo>
                <a:lnTo>
                  <a:pt x="4010867" y="1562100"/>
                </a:lnTo>
                <a:lnTo>
                  <a:pt x="3978908" y="1600200"/>
                </a:lnTo>
                <a:lnTo>
                  <a:pt x="3943805" y="1638300"/>
                </a:lnTo>
                <a:lnTo>
                  <a:pt x="3905556" y="1676400"/>
                </a:lnTo>
                <a:lnTo>
                  <a:pt x="3866210" y="1701800"/>
                </a:lnTo>
                <a:lnTo>
                  <a:pt x="3826236" y="1739900"/>
                </a:lnTo>
                <a:lnTo>
                  <a:pt x="3785642" y="1765300"/>
                </a:lnTo>
                <a:lnTo>
                  <a:pt x="3744435" y="1803400"/>
                </a:lnTo>
                <a:lnTo>
                  <a:pt x="3702623" y="1828800"/>
                </a:lnTo>
                <a:lnTo>
                  <a:pt x="3617214" y="1879600"/>
                </a:lnTo>
                <a:lnTo>
                  <a:pt x="3529477" y="1930400"/>
                </a:lnTo>
                <a:lnTo>
                  <a:pt x="3484755" y="1943100"/>
                </a:lnTo>
                <a:lnTo>
                  <a:pt x="3393640" y="1993900"/>
                </a:lnTo>
                <a:lnTo>
                  <a:pt x="3300349" y="2019300"/>
                </a:lnTo>
                <a:lnTo>
                  <a:pt x="3252908" y="2044700"/>
                </a:lnTo>
                <a:lnTo>
                  <a:pt x="3156469" y="2070100"/>
                </a:lnTo>
                <a:lnTo>
                  <a:pt x="3107488" y="2070100"/>
                </a:lnTo>
                <a:lnTo>
                  <a:pt x="3010753" y="2095500"/>
                </a:lnTo>
                <a:lnTo>
                  <a:pt x="2961586" y="2095500"/>
                </a:lnTo>
                <a:lnTo>
                  <a:pt x="2912035" y="2108200"/>
                </a:lnTo>
                <a:lnTo>
                  <a:pt x="2812232" y="2108200"/>
                </a:lnTo>
                <a:lnTo>
                  <a:pt x="2762205" y="2120900"/>
                </a:lnTo>
                <a:lnTo>
                  <a:pt x="3316127" y="2120900"/>
                </a:lnTo>
                <a:lnTo>
                  <a:pt x="3363926" y="2108200"/>
                </a:lnTo>
                <a:lnTo>
                  <a:pt x="3427706" y="2095500"/>
                </a:lnTo>
                <a:lnTo>
                  <a:pt x="3642499" y="2044700"/>
                </a:lnTo>
                <a:lnTo>
                  <a:pt x="3744335" y="2019300"/>
                </a:lnTo>
                <a:lnTo>
                  <a:pt x="3793813" y="1993900"/>
                </a:lnTo>
                <a:lnTo>
                  <a:pt x="3541117" y="1993900"/>
                </a:lnTo>
                <a:lnTo>
                  <a:pt x="3588071" y="1968500"/>
                </a:lnTo>
                <a:lnTo>
                  <a:pt x="3634000" y="1943100"/>
                </a:lnTo>
                <a:lnTo>
                  <a:pt x="3678883" y="1917700"/>
                </a:lnTo>
                <a:lnTo>
                  <a:pt x="3722700" y="1892300"/>
                </a:lnTo>
                <a:lnTo>
                  <a:pt x="3765431" y="1866900"/>
                </a:lnTo>
                <a:lnTo>
                  <a:pt x="3807054" y="1841500"/>
                </a:lnTo>
                <a:lnTo>
                  <a:pt x="3847550" y="1816100"/>
                </a:lnTo>
                <a:lnTo>
                  <a:pt x="3886897" y="1778000"/>
                </a:lnTo>
                <a:lnTo>
                  <a:pt x="3925076" y="1752600"/>
                </a:lnTo>
                <a:lnTo>
                  <a:pt x="3969828" y="1714500"/>
                </a:lnTo>
                <a:lnTo>
                  <a:pt x="4011062" y="1676400"/>
                </a:lnTo>
                <a:lnTo>
                  <a:pt x="4048788" y="1625600"/>
                </a:lnTo>
                <a:lnTo>
                  <a:pt x="4083015" y="1587500"/>
                </a:lnTo>
                <a:lnTo>
                  <a:pt x="4113755" y="1549400"/>
                </a:lnTo>
                <a:lnTo>
                  <a:pt x="4141016" y="1511300"/>
                </a:lnTo>
                <a:lnTo>
                  <a:pt x="4164809" y="1473200"/>
                </a:lnTo>
                <a:lnTo>
                  <a:pt x="4185145" y="1422400"/>
                </a:lnTo>
                <a:lnTo>
                  <a:pt x="4202033" y="1384300"/>
                </a:lnTo>
                <a:lnTo>
                  <a:pt x="4215484" y="1346200"/>
                </a:lnTo>
                <a:lnTo>
                  <a:pt x="4225507" y="1295400"/>
                </a:lnTo>
                <a:lnTo>
                  <a:pt x="4232112" y="1257300"/>
                </a:lnTo>
                <a:lnTo>
                  <a:pt x="4235311" y="1219200"/>
                </a:lnTo>
                <a:lnTo>
                  <a:pt x="4235261" y="1206500"/>
                </a:lnTo>
                <a:lnTo>
                  <a:pt x="4235162" y="1181100"/>
                </a:lnTo>
                <a:lnTo>
                  <a:pt x="4235112" y="1168400"/>
                </a:lnTo>
                <a:lnTo>
                  <a:pt x="4231527" y="1130300"/>
                </a:lnTo>
                <a:lnTo>
                  <a:pt x="4224544" y="1079500"/>
                </a:lnTo>
                <a:lnTo>
                  <a:pt x="4214464" y="1041400"/>
                </a:lnTo>
                <a:lnTo>
                  <a:pt x="4201271" y="990600"/>
                </a:lnTo>
                <a:lnTo>
                  <a:pt x="4184950" y="952500"/>
                </a:lnTo>
                <a:lnTo>
                  <a:pt x="4165486" y="914400"/>
                </a:lnTo>
                <a:lnTo>
                  <a:pt x="4142861" y="863600"/>
                </a:lnTo>
                <a:lnTo>
                  <a:pt x="4117062" y="825500"/>
                </a:lnTo>
                <a:lnTo>
                  <a:pt x="4088071" y="787400"/>
                </a:lnTo>
                <a:lnTo>
                  <a:pt x="4055874" y="749300"/>
                </a:lnTo>
                <a:lnTo>
                  <a:pt x="4020454" y="711200"/>
                </a:lnTo>
                <a:lnTo>
                  <a:pt x="3981795" y="673100"/>
                </a:lnTo>
                <a:lnTo>
                  <a:pt x="3939883" y="635000"/>
                </a:lnTo>
                <a:lnTo>
                  <a:pt x="3894702" y="609600"/>
                </a:lnTo>
                <a:lnTo>
                  <a:pt x="3846234" y="571500"/>
                </a:lnTo>
                <a:lnTo>
                  <a:pt x="3806868" y="546100"/>
                </a:lnTo>
                <a:lnTo>
                  <a:pt x="3766837" y="520700"/>
                </a:lnTo>
                <a:lnTo>
                  <a:pt x="3726130" y="495300"/>
                </a:lnTo>
                <a:lnTo>
                  <a:pt x="3684740" y="469900"/>
                </a:lnTo>
                <a:lnTo>
                  <a:pt x="3642658" y="444500"/>
                </a:lnTo>
                <a:lnTo>
                  <a:pt x="3599876" y="431800"/>
                </a:lnTo>
                <a:lnTo>
                  <a:pt x="3512175" y="381000"/>
                </a:lnTo>
                <a:lnTo>
                  <a:pt x="3421569" y="355600"/>
                </a:lnTo>
                <a:lnTo>
                  <a:pt x="3375154" y="330200"/>
                </a:lnTo>
                <a:lnTo>
                  <a:pt x="3181886" y="279400"/>
                </a:lnTo>
                <a:lnTo>
                  <a:pt x="3131624" y="266700"/>
                </a:lnTo>
                <a:close/>
              </a:path>
              <a:path w="4511675" h="2222500">
                <a:moveTo>
                  <a:pt x="2973578" y="88900"/>
                </a:moveTo>
                <a:lnTo>
                  <a:pt x="2456920" y="88900"/>
                </a:lnTo>
                <a:lnTo>
                  <a:pt x="2503290" y="101600"/>
                </a:lnTo>
                <a:lnTo>
                  <a:pt x="2605922" y="101600"/>
                </a:lnTo>
                <a:lnTo>
                  <a:pt x="2661901" y="114300"/>
                </a:lnTo>
                <a:lnTo>
                  <a:pt x="2717070" y="114300"/>
                </a:lnTo>
                <a:lnTo>
                  <a:pt x="2771442" y="127000"/>
                </a:lnTo>
                <a:lnTo>
                  <a:pt x="2825029" y="127000"/>
                </a:lnTo>
                <a:lnTo>
                  <a:pt x="2981208" y="165100"/>
                </a:lnTo>
                <a:lnTo>
                  <a:pt x="3031781" y="165100"/>
                </a:lnTo>
                <a:lnTo>
                  <a:pt x="3081633" y="177800"/>
                </a:lnTo>
                <a:lnTo>
                  <a:pt x="3320506" y="241300"/>
                </a:lnTo>
                <a:lnTo>
                  <a:pt x="3366291" y="266700"/>
                </a:lnTo>
                <a:lnTo>
                  <a:pt x="3499893" y="304800"/>
                </a:lnTo>
                <a:lnTo>
                  <a:pt x="3543219" y="330200"/>
                </a:lnTo>
                <a:lnTo>
                  <a:pt x="3585961" y="342900"/>
                </a:lnTo>
                <a:lnTo>
                  <a:pt x="3642078" y="368300"/>
                </a:lnTo>
                <a:lnTo>
                  <a:pt x="3696111" y="393700"/>
                </a:lnTo>
                <a:lnTo>
                  <a:pt x="3748089" y="419100"/>
                </a:lnTo>
                <a:lnTo>
                  <a:pt x="3798043" y="444500"/>
                </a:lnTo>
                <a:lnTo>
                  <a:pt x="3846003" y="482600"/>
                </a:lnTo>
                <a:lnTo>
                  <a:pt x="3891998" y="508000"/>
                </a:lnTo>
                <a:lnTo>
                  <a:pt x="3936060" y="533400"/>
                </a:lnTo>
                <a:lnTo>
                  <a:pt x="3978219" y="558800"/>
                </a:lnTo>
                <a:lnTo>
                  <a:pt x="4018504" y="596900"/>
                </a:lnTo>
                <a:lnTo>
                  <a:pt x="4056946" y="622300"/>
                </a:lnTo>
                <a:lnTo>
                  <a:pt x="4093575" y="647700"/>
                </a:lnTo>
                <a:lnTo>
                  <a:pt x="4128422" y="685800"/>
                </a:lnTo>
                <a:lnTo>
                  <a:pt x="4161516" y="711200"/>
                </a:lnTo>
                <a:lnTo>
                  <a:pt x="4192888" y="749300"/>
                </a:lnTo>
                <a:lnTo>
                  <a:pt x="4222569" y="787400"/>
                </a:lnTo>
                <a:lnTo>
                  <a:pt x="4250587" y="812800"/>
                </a:lnTo>
                <a:lnTo>
                  <a:pt x="4276974" y="850900"/>
                </a:lnTo>
                <a:lnTo>
                  <a:pt x="4301759" y="889000"/>
                </a:lnTo>
                <a:lnTo>
                  <a:pt x="4324974" y="927100"/>
                </a:lnTo>
                <a:lnTo>
                  <a:pt x="4352431" y="965200"/>
                </a:lnTo>
                <a:lnTo>
                  <a:pt x="4375876" y="1016000"/>
                </a:lnTo>
                <a:lnTo>
                  <a:pt x="4395311" y="1066800"/>
                </a:lnTo>
                <a:lnTo>
                  <a:pt x="4410735" y="1117600"/>
                </a:lnTo>
                <a:lnTo>
                  <a:pt x="4422149" y="1155700"/>
                </a:lnTo>
                <a:lnTo>
                  <a:pt x="4429553" y="1206500"/>
                </a:lnTo>
                <a:lnTo>
                  <a:pt x="4432948" y="1244600"/>
                </a:lnTo>
                <a:lnTo>
                  <a:pt x="4432335" y="1295400"/>
                </a:lnTo>
                <a:lnTo>
                  <a:pt x="4427713" y="1333500"/>
                </a:lnTo>
                <a:lnTo>
                  <a:pt x="4419084" y="1371600"/>
                </a:lnTo>
                <a:lnTo>
                  <a:pt x="4406448" y="1422400"/>
                </a:lnTo>
                <a:lnTo>
                  <a:pt x="4389805" y="1460500"/>
                </a:lnTo>
                <a:lnTo>
                  <a:pt x="4369156" y="1498600"/>
                </a:lnTo>
                <a:lnTo>
                  <a:pt x="4344501" y="1536700"/>
                </a:lnTo>
                <a:lnTo>
                  <a:pt x="4315842" y="1574800"/>
                </a:lnTo>
                <a:lnTo>
                  <a:pt x="4283178" y="1612900"/>
                </a:lnTo>
                <a:lnTo>
                  <a:pt x="4248180" y="1651000"/>
                </a:lnTo>
                <a:lnTo>
                  <a:pt x="4211529" y="1689100"/>
                </a:lnTo>
                <a:lnTo>
                  <a:pt x="4173339" y="1714500"/>
                </a:lnTo>
                <a:lnTo>
                  <a:pt x="4133724" y="1739900"/>
                </a:lnTo>
                <a:lnTo>
                  <a:pt x="4092799" y="1778000"/>
                </a:lnTo>
                <a:lnTo>
                  <a:pt x="4050678" y="1803400"/>
                </a:lnTo>
                <a:lnTo>
                  <a:pt x="4007475" y="1828800"/>
                </a:lnTo>
                <a:lnTo>
                  <a:pt x="3963306" y="1841500"/>
                </a:lnTo>
                <a:lnTo>
                  <a:pt x="3872522" y="1892300"/>
                </a:lnTo>
                <a:lnTo>
                  <a:pt x="3826136" y="1905000"/>
                </a:lnTo>
                <a:lnTo>
                  <a:pt x="3779241" y="1930400"/>
                </a:lnTo>
                <a:lnTo>
                  <a:pt x="3541117" y="1993900"/>
                </a:lnTo>
                <a:lnTo>
                  <a:pt x="3793813" y="1993900"/>
                </a:lnTo>
                <a:lnTo>
                  <a:pt x="3842314" y="1981200"/>
                </a:lnTo>
                <a:lnTo>
                  <a:pt x="3889822" y="1955800"/>
                </a:lnTo>
                <a:lnTo>
                  <a:pt x="3936323" y="1943100"/>
                </a:lnTo>
                <a:lnTo>
                  <a:pt x="3981804" y="1917700"/>
                </a:lnTo>
                <a:lnTo>
                  <a:pt x="4026250" y="1892300"/>
                </a:lnTo>
                <a:lnTo>
                  <a:pt x="4069647" y="1866900"/>
                </a:lnTo>
                <a:lnTo>
                  <a:pt x="4111982" y="1854200"/>
                </a:lnTo>
                <a:lnTo>
                  <a:pt x="4159900" y="1816100"/>
                </a:lnTo>
                <a:lnTo>
                  <a:pt x="4204828" y="1790700"/>
                </a:lnTo>
                <a:lnTo>
                  <a:pt x="4246750" y="1752600"/>
                </a:lnTo>
                <a:lnTo>
                  <a:pt x="4285651" y="1727200"/>
                </a:lnTo>
                <a:lnTo>
                  <a:pt x="4321516" y="1689100"/>
                </a:lnTo>
                <a:lnTo>
                  <a:pt x="4354329" y="1651000"/>
                </a:lnTo>
                <a:lnTo>
                  <a:pt x="4384074" y="1612900"/>
                </a:lnTo>
                <a:lnTo>
                  <a:pt x="4410737" y="1574800"/>
                </a:lnTo>
                <a:lnTo>
                  <a:pt x="4434301" y="1536700"/>
                </a:lnTo>
                <a:lnTo>
                  <a:pt x="4454752" y="1498600"/>
                </a:lnTo>
                <a:lnTo>
                  <a:pt x="4472073" y="1460500"/>
                </a:lnTo>
                <a:lnTo>
                  <a:pt x="4486249" y="1422400"/>
                </a:lnTo>
                <a:lnTo>
                  <a:pt x="4497265" y="1384300"/>
                </a:lnTo>
                <a:lnTo>
                  <a:pt x="4505106" y="1346200"/>
                </a:lnTo>
                <a:lnTo>
                  <a:pt x="4509755" y="1295400"/>
                </a:lnTo>
                <a:lnTo>
                  <a:pt x="4511197" y="1257300"/>
                </a:lnTo>
                <a:lnTo>
                  <a:pt x="4509418" y="1219200"/>
                </a:lnTo>
                <a:lnTo>
                  <a:pt x="4504401" y="1168400"/>
                </a:lnTo>
                <a:lnTo>
                  <a:pt x="4496130" y="1130300"/>
                </a:lnTo>
                <a:lnTo>
                  <a:pt x="4484591" y="1079500"/>
                </a:lnTo>
                <a:lnTo>
                  <a:pt x="4469768" y="1041400"/>
                </a:lnTo>
                <a:lnTo>
                  <a:pt x="4451646" y="990600"/>
                </a:lnTo>
                <a:lnTo>
                  <a:pt x="4430209" y="952500"/>
                </a:lnTo>
                <a:lnTo>
                  <a:pt x="4405441" y="901700"/>
                </a:lnTo>
                <a:lnTo>
                  <a:pt x="4382407" y="863600"/>
                </a:lnTo>
                <a:lnTo>
                  <a:pt x="4357754" y="838200"/>
                </a:lnTo>
                <a:lnTo>
                  <a:pt x="4331471" y="800100"/>
                </a:lnTo>
                <a:lnTo>
                  <a:pt x="4303546" y="762000"/>
                </a:lnTo>
                <a:lnTo>
                  <a:pt x="4273966" y="723900"/>
                </a:lnTo>
                <a:lnTo>
                  <a:pt x="4242720" y="698500"/>
                </a:lnTo>
                <a:lnTo>
                  <a:pt x="4209796" y="660400"/>
                </a:lnTo>
                <a:lnTo>
                  <a:pt x="4175182" y="622300"/>
                </a:lnTo>
                <a:lnTo>
                  <a:pt x="4138866" y="596900"/>
                </a:lnTo>
                <a:lnTo>
                  <a:pt x="4100838" y="571500"/>
                </a:lnTo>
                <a:lnTo>
                  <a:pt x="4061084" y="533400"/>
                </a:lnTo>
                <a:lnTo>
                  <a:pt x="4019592" y="508000"/>
                </a:lnTo>
                <a:lnTo>
                  <a:pt x="3976352" y="469900"/>
                </a:lnTo>
                <a:lnTo>
                  <a:pt x="3931351" y="444500"/>
                </a:lnTo>
                <a:lnTo>
                  <a:pt x="3884578" y="419100"/>
                </a:lnTo>
                <a:lnTo>
                  <a:pt x="3836020" y="393700"/>
                </a:lnTo>
                <a:lnTo>
                  <a:pt x="3785666" y="368300"/>
                </a:lnTo>
                <a:lnTo>
                  <a:pt x="3733504" y="342900"/>
                </a:lnTo>
                <a:lnTo>
                  <a:pt x="3679521" y="317500"/>
                </a:lnTo>
                <a:lnTo>
                  <a:pt x="3637539" y="292100"/>
                </a:lnTo>
                <a:lnTo>
                  <a:pt x="3594981" y="279400"/>
                </a:lnTo>
                <a:lnTo>
                  <a:pt x="3551812" y="254000"/>
                </a:lnTo>
                <a:lnTo>
                  <a:pt x="3463506" y="228600"/>
                </a:lnTo>
                <a:lnTo>
                  <a:pt x="3418299" y="203200"/>
                </a:lnTo>
                <a:lnTo>
                  <a:pt x="3229635" y="152400"/>
                </a:lnTo>
                <a:lnTo>
                  <a:pt x="3026772" y="101600"/>
                </a:lnTo>
                <a:lnTo>
                  <a:pt x="2973578" y="88900"/>
                </a:lnTo>
                <a:close/>
              </a:path>
              <a:path w="4511675" h="2222500">
                <a:moveTo>
                  <a:pt x="747151" y="584200"/>
                </a:moveTo>
                <a:lnTo>
                  <a:pt x="627699" y="584200"/>
                </a:lnTo>
                <a:lnTo>
                  <a:pt x="579255" y="609600"/>
                </a:lnTo>
                <a:lnTo>
                  <a:pt x="555652" y="635000"/>
                </a:lnTo>
                <a:lnTo>
                  <a:pt x="532601" y="647700"/>
                </a:lnTo>
                <a:lnTo>
                  <a:pt x="490785" y="685800"/>
                </a:lnTo>
                <a:lnTo>
                  <a:pt x="452116" y="723900"/>
                </a:lnTo>
                <a:lnTo>
                  <a:pt x="416594" y="749300"/>
                </a:lnTo>
                <a:lnTo>
                  <a:pt x="384223" y="787400"/>
                </a:lnTo>
                <a:lnTo>
                  <a:pt x="355004" y="825500"/>
                </a:lnTo>
                <a:lnTo>
                  <a:pt x="328939" y="863600"/>
                </a:lnTo>
                <a:lnTo>
                  <a:pt x="306030" y="901700"/>
                </a:lnTo>
                <a:lnTo>
                  <a:pt x="286279" y="939800"/>
                </a:lnTo>
                <a:lnTo>
                  <a:pt x="269688" y="977900"/>
                </a:lnTo>
                <a:lnTo>
                  <a:pt x="256259" y="1016000"/>
                </a:lnTo>
                <a:lnTo>
                  <a:pt x="245993" y="1054100"/>
                </a:lnTo>
                <a:lnTo>
                  <a:pt x="238892" y="1092200"/>
                </a:lnTo>
                <a:lnTo>
                  <a:pt x="234959" y="1130300"/>
                </a:lnTo>
                <a:lnTo>
                  <a:pt x="234196" y="1168400"/>
                </a:lnTo>
                <a:lnTo>
                  <a:pt x="236603" y="1206500"/>
                </a:lnTo>
                <a:lnTo>
                  <a:pt x="242184" y="1244600"/>
                </a:lnTo>
                <a:lnTo>
                  <a:pt x="250940" y="1282700"/>
                </a:lnTo>
                <a:lnTo>
                  <a:pt x="262873" y="1333500"/>
                </a:lnTo>
                <a:lnTo>
                  <a:pt x="277984" y="1371600"/>
                </a:lnTo>
                <a:lnTo>
                  <a:pt x="296277" y="1409700"/>
                </a:lnTo>
                <a:lnTo>
                  <a:pt x="317752" y="1447800"/>
                </a:lnTo>
                <a:lnTo>
                  <a:pt x="342412" y="1485900"/>
                </a:lnTo>
                <a:lnTo>
                  <a:pt x="370259" y="1524000"/>
                </a:lnTo>
                <a:lnTo>
                  <a:pt x="401294" y="1562100"/>
                </a:lnTo>
                <a:lnTo>
                  <a:pt x="435519" y="1600200"/>
                </a:lnTo>
                <a:lnTo>
                  <a:pt x="472937" y="1638300"/>
                </a:lnTo>
                <a:lnTo>
                  <a:pt x="504781" y="1663700"/>
                </a:lnTo>
                <a:lnTo>
                  <a:pt x="538589" y="1701800"/>
                </a:lnTo>
                <a:lnTo>
                  <a:pt x="574509" y="1727200"/>
                </a:lnTo>
                <a:lnTo>
                  <a:pt x="612684" y="1752600"/>
                </a:lnTo>
                <a:lnTo>
                  <a:pt x="653261" y="1778000"/>
                </a:lnTo>
                <a:lnTo>
                  <a:pt x="696385" y="1816100"/>
                </a:lnTo>
                <a:lnTo>
                  <a:pt x="742202" y="1841500"/>
                </a:lnTo>
                <a:lnTo>
                  <a:pt x="876059" y="1841500"/>
                </a:lnTo>
                <a:lnTo>
                  <a:pt x="854217" y="1828800"/>
                </a:lnTo>
                <a:lnTo>
                  <a:pt x="811772" y="1803400"/>
                </a:lnTo>
                <a:lnTo>
                  <a:pt x="770570" y="1778000"/>
                </a:lnTo>
                <a:lnTo>
                  <a:pt x="730618" y="1752600"/>
                </a:lnTo>
                <a:lnTo>
                  <a:pt x="691923" y="1727200"/>
                </a:lnTo>
                <a:lnTo>
                  <a:pt x="654491" y="1701800"/>
                </a:lnTo>
                <a:lnTo>
                  <a:pt x="618331" y="1676400"/>
                </a:lnTo>
                <a:lnTo>
                  <a:pt x="583447" y="1638300"/>
                </a:lnTo>
                <a:lnTo>
                  <a:pt x="549848" y="1612900"/>
                </a:lnTo>
                <a:lnTo>
                  <a:pt x="517539" y="1587500"/>
                </a:lnTo>
                <a:lnTo>
                  <a:pt x="480646" y="1549400"/>
                </a:lnTo>
                <a:lnTo>
                  <a:pt x="447428" y="1498600"/>
                </a:lnTo>
                <a:lnTo>
                  <a:pt x="417881" y="1460500"/>
                </a:lnTo>
                <a:lnTo>
                  <a:pt x="392002" y="1422400"/>
                </a:lnTo>
                <a:lnTo>
                  <a:pt x="369787" y="1384300"/>
                </a:lnTo>
                <a:lnTo>
                  <a:pt x="351232" y="1346200"/>
                </a:lnTo>
                <a:lnTo>
                  <a:pt x="336335" y="1308100"/>
                </a:lnTo>
                <a:lnTo>
                  <a:pt x="325092" y="1270000"/>
                </a:lnTo>
                <a:lnTo>
                  <a:pt x="317498" y="1219200"/>
                </a:lnTo>
                <a:lnTo>
                  <a:pt x="313552" y="1181100"/>
                </a:lnTo>
                <a:lnTo>
                  <a:pt x="313451" y="1168400"/>
                </a:lnTo>
                <a:lnTo>
                  <a:pt x="313350" y="1155700"/>
                </a:lnTo>
                <a:lnTo>
                  <a:pt x="316586" y="1104900"/>
                </a:lnTo>
                <a:lnTo>
                  <a:pt x="323559" y="1066800"/>
                </a:lnTo>
                <a:lnTo>
                  <a:pt x="334166" y="1028700"/>
                </a:lnTo>
                <a:lnTo>
                  <a:pt x="348401" y="990600"/>
                </a:lnTo>
                <a:lnTo>
                  <a:pt x="366263" y="952500"/>
                </a:lnTo>
                <a:lnTo>
                  <a:pt x="387747" y="901700"/>
                </a:lnTo>
                <a:lnTo>
                  <a:pt x="412851" y="863600"/>
                </a:lnTo>
                <a:lnTo>
                  <a:pt x="441570" y="825500"/>
                </a:lnTo>
                <a:lnTo>
                  <a:pt x="473901" y="800100"/>
                </a:lnTo>
                <a:lnTo>
                  <a:pt x="509841" y="762000"/>
                </a:lnTo>
                <a:lnTo>
                  <a:pt x="549386" y="723900"/>
                </a:lnTo>
                <a:lnTo>
                  <a:pt x="592532" y="685800"/>
                </a:lnTo>
                <a:lnTo>
                  <a:pt x="629801" y="660400"/>
                </a:lnTo>
                <a:lnTo>
                  <a:pt x="667998" y="635000"/>
                </a:lnTo>
                <a:lnTo>
                  <a:pt x="707117" y="609600"/>
                </a:lnTo>
                <a:lnTo>
                  <a:pt x="747151" y="584200"/>
                </a:lnTo>
                <a:close/>
              </a:path>
              <a:path w="4511675" h="2222500">
                <a:moveTo>
                  <a:pt x="3157145" y="355600"/>
                </a:moveTo>
                <a:lnTo>
                  <a:pt x="3003104" y="355600"/>
                </a:lnTo>
                <a:lnTo>
                  <a:pt x="3086254" y="381000"/>
                </a:lnTo>
                <a:lnTo>
                  <a:pt x="3107308" y="393700"/>
                </a:lnTo>
                <a:lnTo>
                  <a:pt x="3128727" y="393700"/>
                </a:lnTo>
                <a:lnTo>
                  <a:pt x="3150563" y="406400"/>
                </a:lnTo>
                <a:lnTo>
                  <a:pt x="3172868" y="406400"/>
                </a:lnTo>
                <a:lnTo>
                  <a:pt x="3180932" y="393700"/>
                </a:lnTo>
                <a:lnTo>
                  <a:pt x="3189301" y="381000"/>
                </a:lnTo>
                <a:lnTo>
                  <a:pt x="3180891" y="368300"/>
                </a:lnTo>
                <a:lnTo>
                  <a:pt x="3164856" y="368300"/>
                </a:lnTo>
                <a:lnTo>
                  <a:pt x="3157145" y="355600"/>
                </a:lnTo>
                <a:close/>
              </a:path>
              <a:path w="4511675" h="2222500">
                <a:moveTo>
                  <a:pt x="3105201" y="330200"/>
                </a:moveTo>
                <a:lnTo>
                  <a:pt x="2871619" y="330200"/>
                </a:lnTo>
                <a:lnTo>
                  <a:pt x="2921763" y="342900"/>
                </a:lnTo>
                <a:lnTo>
                  <a:pt x="2962388" y="355600"/>
                </a:lnTo>
                <a:lnTo>
                  <a:pt x="3140040" y="355600"/>
                </a:lnTo>
                <a:lnTo>
                  <a:pt x="3122898" y="342900"/>
                </a:lnTo>
                <a:lnTo>
                  <a:pt x="3105201" y="330200"/>
                </a:lnTo>
                <a:close/>
              </a:path>
              <a:path w="4511675" h="2222500">
                <a:moveTo>
                  <a:pt x="2847675" y="279400"/>
                </a:moveTo>
                <a:lnTo>
                  <a:pt x="2312438" y="279400"/>
                </a:lnTo>
                <a:lnTo>
                  <a:pt x="2363773" y="292100"/>
                </a:lnTo>
                <a:lnTo>
                  <a:pt x="2517235" y="292100"/>
                </a:lnTo>
                <a:lnTo>
                  <a:pt x="2568194" y="304800"/>
                </a:lnTo>
                <a:lnTo>
                  <a:pt x="2669796" y="304800"/>
                </a:lnTo>
                <a:lnTo>
                  <a:pt x="2720430" y="317500"/>
                </a:lnTo>
                <a:lnTo>
                  <a:pt x="2770948" y="317500"/>
                </a:lnTo>
                <a:lnTo>
                  <a:pt x="2821346" y="330200"/>
                </a:lnTo>
                <a:lnTo>
                  <a:pt x="3086431" y="330200"/>
                </a:lnTo>
                <a:lnTo>
                  <a:pt x="3001773" y="317500"/>
                </a:lnTo>
                <a:lnTo>
                  <a:pt x="2847675" y="279400"/>
                </a:lnTo>
                <a:close/>
              </a:path>
              <a:path w="4511675" h="2222500">
                <a:moveTo>
                  <a:pt x="2922532" y="215900"/>
                </a:moveTo>
                <a:lnTo>
                  <a:pt x="1674358" y="215900"/>
                </a:lnTo>
                <a:lnTo>
                  <a:pt x="1623715" y="228600"/>
                </a:lnTo>
                <a:lnTo>
                  <a:pt x="1573127" y="228600"/>
                </a:lnTo>
                <a:lnTo>
                  <a:pt x="1472123" y="254000"/>
                </a:lnTo>
                <a:lnTo>
                  <a:pt x="1421715" y="254000"/>
                </a:lnTo>
                <a:lnTo>
                  <a:pt x="1220781" y="304800"/>
                </a:lnTo>
                <a:lnTo>
                  <a:pt x="1708027" y="304800"/>
                </a:lnTo>
                <a:lnTo>
                  <a:pt x="1758214" y="292100"/>
                </a:lnTo>
                <a:lnTo>
                  <a:pt x="1958512" y="292100"/>
                </a:lnTo>
                <a:lnTo>
                  <a:pt x="2008459" y="279400"/>
                </a:lnTo>
                <a:lnTo>
                  <a:pt x="2795696" y="279400"/>
                </a:lnTo>
                <a:lnTo>
                  <a:pt x="2743504" y="266700"/>
                </a:lnTo>
                <a:lnTo>
                  <a:pt x="3131624" y="266700"/>
                </a:lnTo>
                <a:lnTo>
                  <a:pt x="2922532" y="215900"/>
                </a:lnTo>
                <a:close/>
              </a:path>
              <a:path w="4511675" h="2222500">
                <a:moveTo>
                  <a:pt x="2813040" y="203200"/>
                </a:moveTo>
                <a:lnTo>
                  <a:pt x="1775790" y="203200"/>
                </a:lnTo>
                <a:lnTo>
                  <a:pt x="1725050" y="215900"/>
                </a:lnTo>
                <a:lnTo>
                  <a:pt x="2868205" y="215900"/>
                </a:lnTo>
                <a:lnTo>
                  <a:pt x="2813040" y="203200"/>
                </a:lnTo>
                <a:close/>
              </a:path>
              <a:path w="4511675" h="2222500">
                <a:moveTo>
                  <a:pt x="2700160" y="190500"/>
                </a:moveTo>
                <a:lnTo>
                  <a:pt x="1877398" y="190500"/>
                </a:lnTo>
                <a:lnTo>
                  <a:pt x="1826574" y="203200"/>
                </a:lnTo>
                <a:lnTo>
                  <a:pt x="2757028" y="203200"/>
                </a:lnTo>
                <a:lnTo>
                  <a:pt x="2700160" y="190500"/>
                </a:lnTo>
                <a:close/>
              </a:path>
              <a:path w="4511675" h="2222500">
                <a:moveTo>
                  <a:pt x="2540332" y="177800"/>
                </a:moveTo>
                <a:lnTo>
                  <a:pt x="2081037" y="177800"/>
                </a:lnTo>
                <a:lnTo>
                  <a:pt x="2030083" y="190500"/>
                </a:lnTo>
                <a:lnTo>
                  <a:pt x="2591383" y="190500"/>
                </a:lnTo>
                <a:lnTo>
                  <a:pt x="2540332" y="177800"/>
                </a:lnTo>
                <a:close/>
              </a:path>
              <a:path w="4511675" h="2222500">
                <a:moveTo>
                  <a:pt x="2632078" y="38100"/>
                </a:moveTo>
                <a:lnTo>
                  <a:pt x="1491174" y="38100"/>
                </a:lnTo>
                <a:lnTo>
                  <a:pt x="1447605" y="50800"/>
                </a:lnTo>
                <a:lnTo>
                  <a:pt x="1404266" y="50800"/>
                </a:lnTo>
                <a:lnTo>
                  <a:pt x="1218637" y="101600"/>
                </a:lnTo>
                <a:lnTo>
                  <a:pt x="1147160" y="114300"/>
                </a:lnTo>
                <a:lnTo>
                  <a:pt x="1121052" y="127000"/>
                </a:lnTo>
                <a:lnTo>
                  <a:pt x="1094921" y="127000"/>
                </a:lnTo>
                <a:lnTo>
                  <a:pt x="1068757" y="139700"/>
                </a:lnTo>
                <a:lnTo>
                  <a:pt x="1050825" y="139700"/>
                </a:lnTo>
                <a:lnTo>
                  <a:pt x="1065646" y="177800"/>
                </a:lnTo>
                <a:lnTo>
                  <a:pt x="1109844" y="177800"/>
                </a:lnTo>
                <a:lnTo>
                  <a:pt x="1119035" y="165100"/>
                </a:lnTo>
                <a:lnTo>
                  <a:pt x="1137210" y="165100"/>
                </a:lnTo>
                <a:lnTo>
                  <a:pt x="1336906" y="114300"/>
                </a:lnTo>
                <a:lnTo>
                  <a:pt x="1386741" y="114300"/>
                </a:lnTo>
                <a:lnTo>
                  <a:pt x="1486238" y="88900"/>
                </a:lnTo>
                <a:lnTo>
                  <a:pt x="1535880" y="88900"/>
                </a:lnTo>
                <a:lnTo>
                  <a:pt x="1585439" y="76200"/>
                </a:lnTo>
                <a:lnTo>
                  <a:pt x="1782649" y="76200"/>
                </a:lnTo>
                <a:lnTo>
                  <a:pt x="1831646" y="63500"/>
                </a:lnTo>
                <a:lnTo>
                  <a:pt x="2749848" y="63500"/>
                </a:lnTo>
                <a:lnTo>
                  <a:pt x="2632078" y="38100"/>
                </a:lnTo>
                <a:close/>
              </a:path>
              <a:path w="4511675" h="2222500">
                <a:moveTo>
                  <a:pt x="2807493" y="63500"/>
                </a:moveTo>
                <a:lnTo>
                  <a:pt x="1831646" y="63500"/>
                </a:lnTo>
                <a:lnTo>
                  <a:pt x="1890220" y="76200"/>
                </a:lnTo>
                <a:lnTo>
                  <a:pt x="2264571" y="76200"/>
                </a:lnTo>
                <a:lnTo>
                  <a:pt x="2313836" y="88900"/>
                </a:lnTo>
                <a:lnTo>
                  <a:pt x="2919323" y="88900"/>
                </a:lnTo>
                <a:lnTo>
                  <a:pt x="2807493" y="63500"/>
                </a:lnTo>
                <a:close/>
              </a:path>
              <a:path w="4511675" h="2222500">
                <a:moveTo>
                  <a:pt x="2517246" y="25400"/>
                </a:moveTo>
                <a:lnTo>
                  <a:pt x="1579131" y="25400"/>
                </a:lnTo>
                <a:lnTo>
                  <a:pt x="1535005" y="38100"/>
                </a:lnTo>
                <a:lnTo>
                  <a:pt x="2574169" y="38100"/>
                </a:lnTo>
                <a:lnTo>
                  <a:pt x="2517246" y="25400"/>
                </a:lnTo>
                <a:close/>
              </a:path>
              <a:path w="4511675" h="2222500">
                <a:moveTo>
                  <a:pt x="2352056" y="12700"/>
                </a:moveTo>
                <a:lnTo>
                  <a:pt x="1713606" y="12700"/>
                </a:lnTo>
                <a:lnTo>
                  <a:pt x="1668398" y="25400"/>
                </a:lnTo>
                <a:lnTo>
                  <a:pt x="2406222" y="25400"/>
                </a:lnTo>
                <a:lnTo>
                  <a:pt x="2352056" y="12700"/>
                </a:lnTo>
                <a:close/>
              </a:path>
              <a:path w="4511675" h="2222500">
                <a:moveTo>
                  <a:pt x="2143599" y="0"/>
                </a:moveTo>
                <a:lnTo>
                  <a:pt x="1899027" y="0"/>
                </a:lnTo>
                <a:lnTo>
                  <a:pt x="1851917" y="12700"/>
                </a:lnTo>
                <a:lnTo>
                  <a:pt x="2194548" y="12700"/>
                </a:lnTo>
                <a:lnTo>
                  <a:pt x="2143599" y="0"/>
                </a:lnTo>
                <a:close/>
              </a:path>
            </a:pathLst>
          </a:custGeom>
          <a:solidFill>
            <a:srgbClr val="89CEA0">
              <a:alpha val="50000"/>
            </a:srgbClr>
          </a:solidFill>
        </p:spPr>
        <p:txBody>
          <a:bodyPr wrap="square" lIns="0" tIns="0" rIns="0" bIns="0" rtlCol="0"/>
          <a:lstStyle/>
          <a:p>
            <a:endParaRPr/>
          </a:p>
        </p:txBody>
      </p:sp>
      <p:sp>
        <p:nvSpPr>
          <p:cNvPr id="40" name="object 37">
            <a:extLst>
              <a:ext uri="{FF2B5EF4-FFF2-40B4-BE49-F238E27FC236}">
                <a16:creationId xmlns:a16="http://schemas.microsoft.com/office/drawing/2014/main" id="{343513B5-28FC-DE33-9AA6-84B2ED233B77}"/>
              </a:ext>
            </a:extLst>
          </p:cNvPr>
          <p:cNvSpPr txBox="1"/>
          <p:nvPr/>
        </p:nvSpPr>
        <p:spPr>
          <a:xfrm>
            <a:off x="4454425" y="4536445"/>
            <a:ext cx="2795270" cy="1391920"/>
          </a:xfrm>
          <a:prstGeom prst="rect">
            <a:avLst/>
          </a:prstGeom>
        </p:spPr>
        <p:txBody>
          <a:bodyPr vert="horz" wrap="square" lIns="0" tIns="12700" rIns="0" bIns="0" rtlCol="0">
            <a:spAutoFit/>
          </a:bodyPr>
          <a:lstStyle/>
          <a:p>
            <a:pPr marL="12700" marR="561975">
              <a:lnSpc>
                <a:spcPct val="100000"/>
              </a:lnSpc>
              <a:spcBef>
                <a:spcPts val="100"/>
              </a:spcBef>
            </a:pPr>
            <a:r>
              <a:rPr sz="1300" dirty="0">
                <a:solidFill>
                  <a:srgbClr val="1C93C1"/>
                </a:solidFill>
                <a:latin typeface="Proxima Nova"/>
                <a:cs typeface="Proxima Nova"/>
              </a:rPr>
              <a:t>Used</a:t>
            </a:r>
            <a:r>
              <a:rPr sz="1300" spc="-15" dirty="0">
                <a:solidFill>
                  <a:srgbClr val="1C93C1"/>
                </a:solidFill>
                <a:latin typeface="Proxima Nova"/>
                <a:cs typeface="Proxima Nova"/>
              </a:rPr>
              <a:t> </a:t>
            </a:r>
            <a:r>
              <a:rPr sz="1300" dirty="0">
                <a:solidFill>
                  <a:srgbClr val="1C93C1"/>
                </a:solidFill>
                <a:latin typeface="Proxima Nova"/>
                <a:cs typeface="Proxima Nova"/>
              </a:rPr>
              <a:t>insight</a:t>
            </a:r>
            <a:r>
              <a:rPr sz="1300" spc="-10" dirty="0">
                <a:solidFill>
                  <a:srgbClr val="1C93C1"/>
                </a:solidFill>
                <a:latin typeface="Proxima Nova"/>
                <a:cs typeface="Proxima Nova"/>
              </a:rPr>
              <a:t> </a:t>
            </a:r>
            <a:r>
              <a:rPr sz="1300" dirty="0">
                <a:solidFill>
                  <a:srgbClr val="1C93C1"/>
                </a:solidFill>
                <a:latin typeface="Proxima Nova"/>
                <a:cs typeface="Proxima Nova"/>
              </a:rPr>
              <a:t>to</a:t>
            </a:r>
            <a:r>
              <a:rPr sz="1300" spc="-10" dirty="0">
                <a:solidFill>
                  <a:srgbClr val="1C93C1"/>
                </a:solidFill>
                <a:latin typeface="Proxima Nova"/>
                <a:cs typeface="Proxima Nova"/>
              </a:rPr>
              <a:t> </a:t>
            </a:r>
            <a:r>
              <a:rPr sz="1300" dirty="0">
                <a:solidFill>
                  <a:srgbClr val="1C93C1"/>
                </a:solidFill>
                <a:latin typeface="Proxima Nova"/>
                <a:cs typeface="Proxima Nova"/>
              </a:rPr>
              <a:t>inform</a:t>
            </a:r>
            <a:r>
              <a:rPr sz="1300" spc="-10" dirty="0">
                <a:solidFill>
                  <a:srgbClr val="1C93C1"/>
                </a:solidFill>
                <a:latin typeface="Proxima Nova"/>
                <a:cs typeface="Proxima Nova"/>
              </a:rPr>
              <a:t> </a:t>
            </a:r>
            <a:r>
              <a:rPr sz="1300" dirty="0">
                <a:solidFill>
                  <a:srgbClr val="1C93C1"/>
                </a:solidFill>
                <a:latin typeface="Proxima Nova"/>
                <a:cs typeface="Proxima Nova"/>
              </a:rPr>
              <a:t>data</a:t>
            </a:r>
            <a:r>
              <a:rPr sz="1300" spc="-15" dirty="0">
                <a:solidFill>
                  <a:srgbClr val="1C93C1"/>
                </a:solidFill>
                <a:latin typeface="Proxima Nova"/>
                <a:cs typeface="Proxima Nova"/>
              </a:rPr>
              <a:t> </a:t>
            </a:r>
            <a:r>
              <a:rPr sz="1300" spc="-25" dirty="0">
                <a:solidFill>
                  <a:srgbClr val="1C93C1"/>
                </a:solidFill>
                <a:latin typeface="Proxima Nova"/>
                <a:cs typeface="Proxima Nova"/>
              </a:rPr>
              <a:t>led </a:t>
            </a:r>
            <a:r>
              <a:rPr sz="1300" dirty="0">
                <a:solidFill>
                  <a:srgbClr val="1C93C1"/>
                </a:solidFill>
                <a:latin typeface="Proxima Nova"/>
                <a:cs typeface="Proxima Nova"/>
              </a:rPr>
              <a:t>decision </a:t>
            </a:r>
            <a:r>
              <a:rPr sz="1300" spc="-10" dirty="0">
                <a:solidFill>
                  <a:srgbClr val="1C93C1"/>
                </a:solidFill>
                <a:latin typeface="Proxima Nova"/>
                <a:cs typeface="Proxima Nova"/>
              </a:rPr>
              <a:t>making</a:t>
            </a:r>
            <a:endParaRPr sz="1300">
              <a:latin typeface="Proxima Nova"/>
              <a:cs typeface="Proxima Nova"/>
            </a:endParaRPr>
          </a:p>
          <a:p>
            <a:pPr>
              <a:lnSpc>
                <a:spcPct val="100000"/>
              </a:lnSpc>
              <a:spcBef>
                <a:spcPts val="100"/>
              </a:spcBef>
            </a:pPr>
            <a:endParaRPr sz="1300">
              <a:latin typeface="Proxima Nova"/>
              <a:cs typeface="Proxima Nova"/>
            </a:endParaRPr>
          </a:p>
          <a:p>
            <a:pPr marL="316865" indent="-304165">
              <a:lnSpc>
                <a:spcPct val="100000"/>
              </a:lnSpc>
              <a:buChar char="•"/>
              <a:tabLst>
                <a:tab pos="316865" algn="l"/>
              </a:tabLst>
            </a:pPr>
            <a:r>
              <a:rPr sz="1300" dirty="0">
                <a:solidFill>
                  <a:srgbClr val="1C93C1"/>
                </a:solidFill>
                <a:latin typeface="Proxima Nova"/>
                <a:cs typeface="Proxima Nova"/>
              </a:rPr>
              <a:t>Place</a:t>
            </a:r>
            <a:r>
              <a:rPr sz="1300" spc="-30" dirty="0">
                <a:solidFill>
                  <a:srgbClr val="1C93C1"/>
                </a:solidFill>
                <a:latin typeface="Proxima Nova"/>
                <a:cs typeface="Proxima Nova"/>
              </a:rPr>
              <a:t> </a:t>
            </a:r>
            <a:r>
              <a:rPr sz="1300" dirty="0">
                <a:solidFill>
                  <a:srgbClr val="1C93C1"/>
                </a:solidFill>
                <a:latin typeface="Proxima Nova"/>
                <a:cs typeface="Proxima Nova"/>
              </a:rPr>
              <a:t>and</a:t>
            </a:r>
            <a:r>
              <a:rPr sz="1300" spc="-30" dirty="0">
                <a:solidFill>
                  <a:srgbClr val="1C93C1"/>
                </a:solidFill>
                <a:latin typeface="Proxima Nova"/>
                <a:cs typeface="Proxima Nova"/>
              </a:rPr>
              <a:t> </a:t>
            </a:r>
            <a:r>
              <a:rPr sz="1300" dirty="0">
                <a:solidFill>
                  <a:srgbClr val="1C93C1"/>
                </a:solidFill>
                <a:latin typeface="Proxima Nova"/>
                <a:cs typeface="Proxima Nova"/>
              </a:rPr>
              <a:t>Wellbeing</a:t>
            </a:r>
            <a:r>
              <a:rPr sz="1300" spc="-30" dirty="0">
                <a:solidFill>
                  <a:srgbClr val="1C93C1"/>
                </a:solidFill>
                <a:latin typeface="Proxima Nova"/>
                <a:cs typeface="Proxima Nova"/>
              </a:rPr>
              <a:t> </a:t>
            </a:r>
            <a:r>
              <a:rPr sz="1300" spc="-10" dirty="0">
                <a:solidFill>
                  <a:srgbClr val="1C93C1"/>
                </a:solidFill>
                <a:latin typeface="Proxima Nova"/>
                <a:cs typeface="Proxima Nova"/>
              </a:rPr>
              <a:t>Assessments</a:t>
            </a:r>
            <a:endParaRPr sz="1300">
              <a:latin typeface="Proxima Nova"/>
              <a:cs typeface="Proxima Nova"/>
            </a:endParaRPr>
          </a:p>
          <a:p>
            <a:pPr marL="316865" indent="-304165">
              <a:lnSpc>
                <a:spcPct val="100000"/>
              </a:lnSpc>
              <a:buChar char="•"/>
              <a:tabLst>
                <a:tab pos="316865" algn="l"/>
              </a:tabLst>
            </a:pPr>
            <a:r>
              <a:rPr sz="1300" dirty="0">
                <a:solidFill>
                  <a:srgbClr val="1C93C1"/>
                </a:solidFill>
                <a:latin typeface="Proxima Nova"/>
                <a:cs typeface="Proxima Nova"/>
              </a:rPr>
              <a:t>Outcome</a:t>
            </a:r>
            <a:r>
              <a:rPr sz="1300" spc="-40" dirty="0">
                <a:solidFill>
                  <a:srgbClr val="1C93C1"/>
                </a:solidFill>
                <a:latin typeface="Proxima Nova"/>
                <a:cs typeface="Proxima Nova"/>
              </a:rPr>
              <a:t> </a:t>
            </a:r>
            <a:r>
              <a:rPr sz="1300" dirty="0">
                <a:solidFill>
                  <a:srgbClr val="1C93C1"/>
                </a:solidFill>
                <a:latin typeface="Proxima Nova"/>
                <a:cs typeface="Proxima Nova"/>
              </a:rPr>
              <a:t>Improvement</a:t>
            </a:r>
            <a:r>
              <a:rPr sz="1300" spc="-40" dirty="0">
                <a:solidFill>
                  <a:srgbClr val="1C93C1"/>
                </a:solidFill>
                <a:latin typeface="Proxima Nova"/>
                <a:cs typeface="Proxima Nova"/>
              </a:rPr>
              <a:t> </a:t>
            </a:r>
            <a:r>
              <a:rPr sz="1300" spc="-20" dirty="0">
                <a:solidFill>
                  <a:srgbClr val="1C93C1"/>
                </a:solidFill>
                <a:latin typeface="Proxima Nova"/>
                <a:cs typeface="Proxima Nova"/>
              </a:rPr>
              <a:t>Plan</a:t>
            </a:r>
            <a:endParaRPr sz="1300">
              <a:latin typeface="Proxima Nova"/>
              <a:cs typeface="Proxima Nova"/>
            </a:endParaRPr>
          </a:p>
          <a:p>
            <a:pPr marL="316865" indent="-304165">
              <a:lnSpc>
                <a:spcPct val="100000"/>
              </a:lnSpc>
              <a:buChar char="•"/>
              <a:tabLst>
                <a:tab pos="316865" algn="l"/>
              </a:tabLst>
            </a:pPr>
            <a:r>
              <a:rPr sz="1300" dirty="0">
                <a:solidFill>
                  <a:srgbClr val="1C93C1"/>
                </a:solidFill>
                <a:latin typeface="Proxima Nova"/>
                <a:cs typeface="Proxima Nova"/>
              </a:rPr>
              <a:t>Local</a:t>
            </a:r>
            <a:r>
              <a:rPr sz="1300" spc="-15" dirty="0">
                <a:solidFill>
                  <a:srgbClr val="1C93C1"/>
                </a:solidFill>
                <a:latin typeface="Proxima Nova"/>
                <a:cs typeface="Proxima Nova"/>
              </a:rPr>
              <a:t> </a:t>
            </a:r>
            <a:r>
              <a:rPr sz="1300" dirty="0">
                <a:solidFill>
                  <a:srgbClr val="1C93C1"/>
                </a:solidFill>
                <a:latin typeface="Proxima Nova"/>
                <a:cs typeface="Proxima Nova"/>
              </a:rPr>
              <a:t>Place</a:t>
            </a:r>
            <a:r>
              <a:rPr sz="1300" spc="-15" dirty="0">
                <a:solidFill>
                  <a:srgbClr val="1C93C1"/>
                </a:solidFill>
                <a:latin typeface="Proxima Nova"/>
                <a:cs typeface="Proxima Nova"/>
              </a:rPr>
              <a:t> </a:t>
            </a:r>
            <a:r>
              <a:rPr sz="1300" spc="-20" dirty="0">
                <a:solidFill>
                  <a:srgbClr val="1C93C1"/>
                </a:solidFill>
                <a:latin typeface="Proxima Nova"/>
                <a:cs typeface="Proxima Nova"/>
              </a:rPr>
              <a:t>Plan</a:t>
            </a:r>
            <a:endParaRPr sz="1300">
              <a:latin typeface="Proxima Nova"/>
              <a:cs typeface="Proxima Nova"/>
            </a:endParaRPr>
          </a:p>
          <a:p>
            <a:pPr marL="316865" indent="-304165">
              <a:lnSpc>
                <a:spcPct val="100000"/>
              </a:lnSpc>
              <a:buChar char="•"/>
              <a:tabLst>
                <a:tab pos="316865" algn="l"/>
              </a:tabLst>
            </a:pPr>
            <a:r>
              <a:rPr sz="1300" dirty="0">
                <a:solidFill>
                  <a:srgbClr val="1C93C1"/>
                </a:solidFill>
                <a:latin typeface="Proxima Nova"/>
                <a:cs typeface="Proxima Nova"/>
              </a:rPr>
              <a:t>Area </a:t>
            </a:r>
            <a:r>
              <a:rPr sz="1300" spc="-10" dirty="0">
                <a:solidFill>
                  <a:srgbClr val="1C93C1"/>
                </a:solidFill>
                <a:latin typeface="Proxima Nova"/>
                <a:cs typeface="Proxima Nova"/>
              </a:rPr>
              <a:t>Plans</a:t>
            </a:r>
            <a:endParaRPr sz="1300">
              <a:latin typeface="Proxima Nova"/>
              <a:cs typeface="Proxima Nova"/>
            </a:endParaRPr>
          </a:p>
        </p:txBody>
      </p:sp>
      <p:grpSp>
        <p:nvGrpSpPr>
          <p:cNvPr id="41" name="object 38">
            <a:extLst>
              <a:ext uri="{FF2B5EF4-FFF2-40B4-BE49-F238E27FC236}">
                <a16:creationId xmlns:a16="http://schemas.microsoft.com/office/drawing/2014/main" id="{59D378EC-3512-3A76-AB30-BAE6E5E52FC4}"/>
              </a:ext>
              <a:ext uri="{C183D7F6-B498-43B3-948B-1728B52AA6E4}">
                <adec:decorative xmlns:adec="http://schemas.microsoft.com/office/drawing/2017/decorative" val="1"/>
              </a:ext>
            </a:extLst>
          </p:cNvPr>
          <p:cNvGrpSpPr/>
          <p:nvPr/>
        </p:nvGrpSpPr>
        <p:grpSpPr>
          <a:xfrm>
            <a:off x="105985" y="3977245"/>
            <a:ext cx="1116965" cy="1407795"/>
            <a:chOff x="660462" y="4560015"/>
            <a:chExt cx="1116965" cy="1407795"/>
          </a:xfrm>
          <a:effectLst>
            <a:outerShdw blurRad="50800" dist="38100" dir="2700000" algn="tl" rotWithShape="0">
              <a:prstClr val="black">
                <a:alpha val="40000"/>
              </a:prstClr>
            </a:outerShdw>
          </a:effectLst>
        </p:grpSpPr>
        <p:pic>
          <p:nvPicPr>
            <p:cNvPr id="42" name="object 39">
              <a:extLst>
                <a:ext uri="{FF2B5EF4-FFF2-40B4-BE49-F238E27FC236}">
                  <a16:creationId xmlns:a16="http://schemas.microsoft.com/office/drawing/2014/main" id="{E88A115A-FE6B-365B-D499-7D0637CE25E8}"/>
                </a:ext>
              </a:extLst>
            </p:cNvPr>
            <p:cNvPicPr/>
            <p:nvPr/>
          </p:nvPicPr>
          <p:blipFill>
            <a:blip r:embed="rId5" cstate="print"/>
            <a:stretch>
              <a:fillRect/>
            </a:stretch>
          </p:blipFill>
          <p:spPr>
            <a:xfrm>
              <a:off x="678929" y="4563986"/>
              <a:ext cx="1079685" cy="1399263"/>
            </a:xfrm>
            <a:prstGeom prst="rect">
              <a:avLst/>
            </a:prstGeom>
          </p:spPr>
        </p:pic>
        <p:sp>
          <p:nvSpPr>
            <p:cNvPr id="43" name="object 40">
              <a:extLst>
                <a:ext uri="{FF2B5EF4-FFF2-40B4-BE49-F238E27FC236}">
                  <a16:creationId xmlns:a16="http://schemas.microsoft.com/office/drawing/2014/main" id="{603E74AB-83E6-6930-E508-2FF0618F3840}"/>
                </a:ext>
              </a:extLst>
            </p:cNvPr>
            <p:cNvSpPr/>
            <p:nvPr/>
          </p:nvSpPr>
          <p:spPr>
            <a:xfrm>
              <a:off x="662049" y="4561602"/>
              <a:ext cx="1113790" cy="1404620"/>
            </a:xfrm>
            <a:custGeom>
              <a:avLst/>
              <a:gdLst/>
              <a:ahLst/>
              <a:cxnLst/>
              <a:rect l="l" t="t" r="r" b="b"/>
              <a:pathLst>
                <a:path w="1113789" h="1404620">
                  <a:moveTo>
                    <a:pt x="0" y="131419"/>
                  </a:moveTo>
                  <a:lnTo>
                    <a:pt x="178790" y="1404048"/>
                  </a:lnTo>
                  <a:lnTo>
                    <a:pt x="1113434" y="1272654"/>
                  </a:lnTo>
                  <a:lnTo>
                    <a:pt x="934643" y="0"/>
                  </a:lnTo>
                  <a:lnTo>
                    <a:pt x="0" y="131419"/>
                  </a:lnTo>
                  <a:close/>
                </a:path>
              </a:pathLst>
            </a:custGeom>
            <a:ln w="3175">
              <a:solidFill>
                <a:srgbClr val="C6C6C6"/>
              </a:solidFill>
            </a:ln>
          </p:spPr>
          <p:txBody>
            <a:bodyPr wrap="square" lIns="0" tIns="0" rIns="0" bIns="0" rtlCol="0"/>
            <a:lstStyle/>
            <a:p>
              <a:endParaRPr/>
            </a:p>
          </p:txBody>
        </p:sp>
      </p:grpSp>
      <p:grpSp>
        <p:nvGrpSpPr>
          <p:cNvPr id="44" name="object 41">
            <a:extLst>
              <a:ext uri="{FF2B5EF4-FFF2-40B4-BE49-F238E27FC236}">
                <a16:creationId xmlns:a16="http://schemas.microsoft.com/office/drawing/2014/main" id="{6395CD1A-F957-D100-76D9-70D19A093FBE}"/>
              </a:ext>
              <a:ext uri="{C183D7F6-B498-43B3-948B-1728B52AA6E4}">
                <adec:decorative xmlns:adec="http://schemas.microsoft.com/office/drawing/2017/decorative" val="1"/>
              </a:ext>
            </a:extLst>
          </p:cNvPr>
          <p:cNvGrpSpPr/>
          <p:nvPr/>
        </p:nvGrpSpPr>
        <p:grpSpPr>
          <a:xfrm>
            <a:off x="10376335" y="3326076"/>
            <a:ext cx="1144905" cy="1388110"/>
            <a:chOff x="10930812" y="3908846"/>
            <a:chExt cx="1144905" cy="1388110"/>
          </a:xfrm>
          <a:effectLst>
            <a:outerShdw blurRad="50800" dist="38100" dir="2700000" algn="tl" rotWithShape="0">
              <a:prstClr val="black">
                <a:alpha val="40000"/>
              </a:prstClr>
            </a:outerShdw>
          </a:effectLst>
        </p:grpSpPr>
        <p:pic>
          <p:nvPicPr>
            <p:cNvPr id="45" name="object 42">
              <a:extLst>
                <a:ext uri="{FF2B5EF4-FFF2-40B4-BE49-F238E27FC236}">
                  <a16:creationId xmlns:a16="http://schemas.microsoft.com/office/drawing/2014/main" id="{58CA73E2-7EA2-E016-476E-611F8E2C9318}"/>
                </a:ext>
              </a:extLst>
            </p:cNvPr>
            <p:cNvPicPr/>
            <p:nvPr/>
          </p:nvPicPr>
          <p:blipFill>
            <a:blip r:embed="rId6" cstate="print"/>
            <a:stretch>
              <a:fillRect/>
            </a:stretch>
          </p:blipFill>
          <p:spPr>
            <a:xfrm>
              <a:off x="10935106" y="3925813"/>
              <a:ext cx="1135824" cy="1353995"/>
            </a:xfrm>
            <a:prstGeom prst="rect">
              <a:avLst/>
            </a:prstGeom>
          </p:spPr>
        </p:pic>
        <p:sp>
          <p:nvSpPr>
            <p:cNvPr id="46" name="object 43">
              <a:extLst>
                <a:ext uri="{FF2B5EF4-FFF2-40B4-BE49-F238E27FC236}">
                  <a16:creationId xmlns:a16="http://schemas.microsoft.com/office/drawing/2014/main" id="{E15092F4-AFDA-263A-6347-3378D82A1E31}"/>
                </a:ext>
              </a:extLst>
            </p:cNvPr>
            <p:cNvSpPr/>
            <p:nvPr/>
          </p:nvSpPr>
          <p:spPr>
            <a:xfrm>
              <a:off x="10932400" y="3910434"/>
              <a:ext cx="1141730" cy="1384935"/>
            </a:xfrm>
            <a:custGeom>
              <a:avLst/>
              <a:gdLst/>
              <a:ahLst/>
              <a:cxnLst/>
              <a:rect l="l" t="t" r="r" b="b"/>
              <a:pathLst>
                <a:path w="1141729" h="1384935">
                  <a:moveTo>
                    <a:pt x="215315" y="0"/>
                  </a:moveTo>
                  <a:lnTo>
                    <a:pt x="0" y="1221460"/>
                  </a:lnTo>
                  <a:lnTo>
                    <a:pt x="925931" y="1384744"/>
                  </a:lnTo>
                  <a:lnTo>
                    <a:pt x="1141234" y="163309"/>
                  </a:lnTo>
                  <a:lnTo>
                    <a:pt x="215315" y="0"/>
                  </a:lnTo>
                  <a:close/>
                </a:path>
              </a:pathLst>
            </a:custGeom>
            <a:ln w="3175">
              <a:solidFill>
                <a:srgbClr val="C6C6C6"/>
              </a:solidFill>
            </a:ln>
          </p:spPr>
          <p:txBody>
            <a:bodyPr wrap="square" lIns="0" tIns="0" rIns="0" bIns="0" rtlCol="0"/>
            <a:lstStyle/>
            <a:p>
              <a:endParaRPr/>
            </a:p>
          </p:txBody>
        </p:sp>
      </p:grpSp>
      <p:grpSp>
        <p:nvGrpSpPr>
          <p:cNvPr id="47" name="object 44">
            <a:extLst>
              <a:ext uri="{FF2B5EF4-FFF2-40B4-BE49-F238E27FC236}">
                <a16:creationId xmlns:a16="http://schemas.microsoft.com/office/drawing/2014/main" id="{BCB80A20-C240-7BB7-0802-BC14121BC7B4}"/>
              </a:ext>
              <a:ext uri="{C183D7F6-B498-43B3-948B-1728B52AA6E4}">
                <adec:decorative xmlns:adec="http://schemas.microsoft.com/office/drawing/2017/decorative" val="1"/>
              </a:ext>
            </a:extLst>
          </p:cNvPr>
          <p:cNvGrpSpPr/>
          <p:nvPr/>
        </p:nvGrpSpPr>
        <p:grpSpPr>
          <a:xfrm>
            <a:off x="3119724" y="2469023"/>
            <a:ext cx="968375" cy="1256030"/>
            <a:chOff x="3674201" y="3051793"/>
            <a:chExt cx="968375" cy="1256030"/>
          </a:xfrm>
          <a:effectLst>
            <a:outerShdw blurRad="50800" dist="38100" dir="2700000" algn="tl" rotWithShape="0">
              <a:prstClr val="black">
                <a:alpha val="40000"/>
              </a:prstClr>
            </a:outerShdw>
          </a:effectLst>
        </p:grpSpPr>
        <p:pic>
          <p:nvPicPr>
            <p:cNvPr id="48" name="object 45">
              <a:extLst>
                <a:ext uri="{FF2B5EF4-FFF2-40B4-BE49-F238E27FC236}">
                  <a16:creationId xmlns:a16="http://schemas.microsoft.com/office/drawing/2014/main" id="{585808CF-D8D6-2E82-C467-E8ED6A845201}"/>
                </a:ext>
              </a:extLst>
            </p:cNvPr>
            <p:cNvPicPr/>
            <p:nvPr/>
          </p:nvPicPr>
          <p:blipFill>
            <a:blip r:embed="rId7" cstate="print"/>
            <a:stretch>
              <a:fillRect/>
            </a:stretch>
          </p:blipFill>
          <p:spPr>
            <a:xfrm>
              <a:off x="3675989" y="3065114"/>
              <a:ext cx="964780" cy="1229123"/>
            </a:xfrm>
            <a:prstGeom prst="rect">
              <a:avLst/>
            </a:prstGeom>
          </p:spPr>
        </p:pic>
        <p:sp>
          <p:nvSpPr>
            <p:cNvPr id="49" name="object 46">
              <a:extLst>
                <a:ext uri="{FF2B5EF4-FFF2-40B4-BE49-F238E27FC236}">
                  <a16:creationId xmlns:a16="http://schemas.microsoft.com/office/drawing/2014/main" id="{5D5DBF19-109D-DAA4-83FA-1D5337A83113}"/>
                </a:ext>
              </a:extLst>
            </p:cNvPr>
            <p:cNvSpPr/>
            <p:nvPr/>
          </p:nvSpPr>
          <p:spPr>
            <a:xfrm>
              <a:off x="3675788" y="3053381"/>
              <a:ext cx="965200" cy="1252855"/>
            </a:xfrm>
            <a:custGeom>
              <a:avLst/>
              <a:gdLst/>
              <a:ahLst/>
              <a:cxnLst/>
              <a:rect l="l" t="t" r="r" b="b"/>
              <a:pathLst>
                <a:path w="965200" h="1252854">
                  <a:moveTo>
                    <a:pt x="0" y="16471"/>
                  </a:moveTo>
                  <a:lnTo>
                    <a:pt x="21564" y="1252562"/>
                  </a:lnTo>
                  <a:lnTo>
                    <a:pt x="965187" y="1236091"/>
                  </a:lnTo>
                  <a:lnTo>
                    <a:pt x="943622" y="0"/>
                  </a:lnTo>
                  <a:lnTo>
                    <a:pt x="0" y="16471"/>
                  </a:lnTo>
                  <a:close/>
                </a:path>
              </a:pathLst>
            </a:custGeom>
            <a:ln w="3175">
              <a:solidFill>
                <a:srgbClr val="C6C6C6"/>
              </a:solidFill>
            </a:ln>
          </p:spPr>
          <p:txBody>
            <a:bodyPr wrap="square" lIns="0" tIns="0" rIns="0" bIns="0" rtlCol="0"/>
            <a:lstStyle/>
            <a:p>
              <a:endParaRPr/>
            </a:p>
          </p:txBody>
        </p:sp>
      </p:grpSp>
      <p:grpSp>
        <p:nvGrpSpPr>
          <p:cNvPr id="54" name="object 51">
            <a:extLst>
              <a:ext uri="{FF2B5EF4-FFF2-40B4-BE49-F238E27FC236}">
                <a16:creationId xmlns:a16="http://schemas.microsoft.com/office/drawing/2014/main" id="{5E97FEB1-530B-E0DE-8738-B30EEF55FDAE}"/>
              </a:ext>
              <a:ext uri="{C183D7F6-B498-43B3-948B-1728B52AA6E4}">
                <adec:decorative xmlns:adec="http://schemas.microsoft.com/office/drawing/2017/decorative" val="1"/>
              </a:ext>
            </a:extLst>
          </p:cNvPr>
          <p:cNvGrpSpPr/>
          <p:nvPr/>
        </p:nvGrpSpPr>
        <p:grpSpPr>
          <a:xfrm>
            <a:off x="2706235" y="2848303"/>
            <a:ext cx="5165090" cy="2003425"/>
            <a:chOff x="3260712" y="3431073"/>
            <a:chExt cx="5165090" cy="2003425"/>
          </a:xfrm>
        </p:grpSpPr>
        <p:sp>
          <p:nvSpPr>
            <p:cNvPr id="55" name="object 52">
              <a:extLst>
                <a:ext uri="{FF2B5EF4-FFF2-40B4-BE49-F238E27FC236}">
                  <a16:creationId xmlns:a16="http://schemas.microsoft.com/office/drawing/2014/main" id="{2FA0FBA9-9C66-3814-2C0E-73DFEB14CAEF}"/>
                </a:ext>
              </a:extLst>
            </p:cNvPr>
            <p:cNvSpPr/>
            <p:nvPr/>
          </p:nvSpPr>
          <p:spPr>
            <a:xfrm>
              <a:off x="3260712" y="3431082"/>
              <a:ext cx="5079365" cy="2003425"/>
            </a:xfrm>
            <a:custGeom>
              <a:avLst/>
              <a:gdLst/>
              <a:ahLst/>
              <a:cxnLst/>
              <a:rect l="l" t="t" r="r" b="b"/>
              <a:pathLst>
                <a:path w="5079365" h="2003425">
                  <a:moveTo>
                    <a:pt x="910513" y="1936623"/>
                  </a:moveTo>
                  <a:lnTo>
                    <a:pt x="909078" y="1925662"/>
                  </a:lnTo>
                  <a:lnTo>
                    <a:pt x="909002" y="1925078"/>
                  </a:lnTo>
                  <a:lnTo>
                    <a:pt x="903566" y="1920189"/>
                  </a:lnTo>
                  <a:lnTo>
                    <a:pt x="899401" y="1916442"/>
                  </a:lnTo>
                  <a:lnTo>
                    <a:pt x="872731" y="1907400"/>
                  </a:lnTo>
                  <a:lnTo>
                    <a:pt x="845070" y="1900821"/>
                  </a:lnTo>
                  <a:lnTo>
                    <a:pt x="817130" y="1895157"/>
                  </a:lnTo>
                  <a:lnTo>
                    <a:pt x="789571" y="1888832"/>
                  </a:lnTo>
                  <a:lnTo>
                    <a:pt x="739190" y="1873821"/>
                  </a:lnTo>
                  <a:lnTo>
                    <a:pt x="690257" y="1854606"/>
                  </a:lnTo>
                  <a:lnTo>
                    <a:pt x="649439" y="1832190"/>
                  </a:lnTo>
                  <a:lnTo>
                    <a:pt x="614197" y="1805025"/>
                  </a:lnTo>
                  <a:lnTo>
                    <a:pt x="583133" y="1772970"/>
                  </a:lnTo>
                  <a:lnTo>
                    <a:pt x="554824" y="1735861"/>
                  </a:lnTo>
                  <a:lnTo>
                    <a:pt x="547433" y="1731314"/>
                  </a:lnTo>
                  <a:lnTo>
                    <a:pt x="538835" y="1732965"/>
                  </a:lnTo>
                  <a:lnTo>
                    <a:pt x="532345" y="1739087"/>
                  </a:lnTo>
                  <a:lnTo>
                    <a:pt x="531279" y="1747913"/>
                  </a:lnTo>
                  <a:lnTo>
                    <a:pt x="551218" y="1792478"/>
                  </a:lnTo>
                  <a:lnTo>
                    <a:pt x="581545" y="1831759"/>
                  </a:lnTo>
                  <a:lnTo>
                    <a:pt x="618655" y="1865033"/>
                  </a:lnTo>
                  <a:lnTo>
                    <a:pt x="658914" y="1891550"/>
                  </a:lnTo>
                  <a:lnTo>
                    <a:pt x="703224" y="1912353"/>
                  </a:lnTo>
                  <a:lnTo>
                    <a:pt x="656361" y="1904047"/>
                  </a:lnTo>
                  <a:lnTo>
                    <a:pt x="608787" y="1891601"/>
                  </a:lnTo>
                  <a:lnTo>
                    <a:pt x="562203" y="1875536"/>
                  </a:lnTo>
                  <a:lnTo>
                    <a:pt x="516801" y="1856079"/>
                  </a:lnTo>
                  <a:lnTo>
                    <a:pt x="472744" y="1833499"/>
                  </a:lnTo>
                  <a:lnTo>
                    <a:pt x="430199" y="1808035"/>
                  </a:lnTo>
                  <a:lnTo>
                    <a:pt x="389343" y="1779930"/>
                  </a:lnTo>
                  <a:lnTo>
                    <a:pt x="350354" y="1749437"/>
                  </a:lnTo>
                  <a:lnTo>
                    <a:pt x="313156" y="1716646"/>
                  </a:lnTo>
                  <a:lnTo>
                    <a:pt x="277863" y="1681924"/>
                  </a:lnTo>
                  <a:lnTo>
                    <a:pt x="244386" y="1645424"/>
                  </a:lnTo>
                  <a:lnTo>
                    <a:pt x="212636" y="1607350"/>
                  </a:lnTo>
                  <a:lnTo>
                    <a:pt x="182511" y="1567840"/>
                  </a:lnTo>
                  <a:lnTo>
                    <a:pt x="153924" y="1527073"/>
                  </a:lnTo>
                  <a:lnTo>
                    <a:pt x="126784" y="1485226"/>
                  </a:lnTo>
                  <a:lnTo>
                    <a:pt x="100977" y="1442466"/>
                  </a:lnTo>
                  <a:lnTo>
                    <a:pt x="76428" y="1398955"/>
                  </a:lnTo>
                  <a:lnTo>
                    <a:pt x="53022" y="1354874"/>
                  </a:lnTo>
                  <a:lnTo>
                    <a:pt x="30670" y="1310386"/>
                  </a:lnTo>
                  <a:lnTo>
                    <a:pt x="20612" y="1301610"/>
                  </a:lnTo>
                  <a:lnTo>
                    <a:pt x="8585" y="1303121"/>
                  </a:lnTo>
                  <a:lnTo>
                    <a:pt x="0" y="1312113"/>
                  </a:lnTo>
                  <a:lnTo>
                    <a:pt x="266" y="1325778"/>
                  </a:lnTo>
                  <a:lnTo>
                    <a:pt x="21615" y="1373454"/>
                  </a:lnTo>
                  <a:lnTo>
                    <a:pt x="44246" y="1420482"/>
                  </a:lnTo>
                  <a:lnTo>
                    <a:pt x="68287" y="1466735"/>
                  </a:lnTo>
                  <a:lnTo>
                    <a:pt x="93903" y="1512074"/>
                  </a:lnTo>
                  <a:lnTo>
                    <a:pt x="121221" y="1556397"/>
                  </a:lnTo>
                  <a:lnTo>
                    <a:pt x="149352" y="1598256"/>
                  </a:lnTo>
                  <a:lnTo>
                    <a:pt x="179120" y="1638960"/>
                  </a:lnTo>
                  <a:lnTo>
                    <a:pt x="210578" y="1678292"/>
                  </a:lnTo>
                  <a:lnTo>
                    <a:pt x="243789" y="1716049"/>
                  </a:lnTo>
                  <a:lnTo>
                    <a:pt x="278777" y="1751990"/>
                  </a:lnTo>
                  <a:lnTo>
                    <a:pt x="315607" y="1785912"/>
                  </a:lnTo>
                  <a:lnTo>
                    <a:pt x="354317" y="1817573"/>
                  </a:lnTo>
                  <a:lnTo>
                    <a:pt x="394957" y="1846770"/>
                  </a:lnTo>
                  <a:lnTo>
                    <a:pt x="437565" y="1873288"/>
                  </a:lnTo>
                  <a:lnTo>
                    <a:pt x="481139" y="1896541"/>
                  </a:lnTo>
                  <a:lnTo>
                    <a:pt x="525970" y="1916874"/>
                  </a:lnTo>
                  <a:lnTo>
                    <a:pt x="571931" y="1934095"/>
                  </a:lnTo>
                  <a:lnTo>
                    <a:pt x="618845" y="1948065"/>
                  </a:lnTo>
                  <a:lnTo>
                    <a:pt x="666584" y="1958619"/>
                  </a:lnTo>
                  <a:lnTo>
                    <a:pt x="714984" y="1965579"/>
                  </a:lnTo>
                  <a:lnTo>
                    <a:pt x="753554" y="1968119"/>
                  </a:lnTo>
                  <a:lnTo>
                    <a:pt x="737120" y="1971370"/>
                  </a:lnTo>
                  <a:lnTo>
                    <a:pt x="713320" y="1975142"/>
                  </a:lnTo>
                  <a:lnTo>
                    <a:pt x="689419" y="1977974"/>
                  </a:lnTo>
                  <a:lnTo>
                    <a:pt x="638429" y="1980831"/>
                  </a:lnTo>
                  <a:lnTo>
                    <a:pt x="587527" y="1979422"/>
                  </a:lnTo>
                  <a:lnTo>
                    <a:pt x="536968" y="1973846"/>
                  </a:lnTo>
                  <a:lnTo>
                    <a:pt x="486994" y="1964156"/>
                  </a:lnTo>
                  <a:lnTo>
                    <a:pt x="478256" y="1965680"/>
                  </a:lnTo>
                  <a:lnTo>
                    <a:pt x="473290" y="1972386"/>
                  </a:lnTo>
                  <a:lnTo>
                    <a:pt x="473303" y="1973846"/>
                  </a:lnTo>
                  <a:lnTo>
                    <a:pt x="473417" y="1980298"/>
                  </a:lnTo>
                  <a:lnTo>
                    <a:pt x="479996" y="1985429"/>
                  </a:lnTo>
                  <a:lnTo>
                    <a:pt x="529513" y="1995157"/>
                  </a:lnTo>
                  <a:lnTo>
                    <a:pt x="579501" y="2001037"/>
                  </a:lnTo>
                  <a:lnTo>
                    <a:pt x="629831" y="2002993"/>
                  </a:lnTo>
                  <a:lnTo>
                    <a:pt x="680402" y="2000910"/>
                  </a:lnTo>
                  <a:lnTo>
                    <a:pt x="734682" y="1994192"/>
                  </a:lnTo>
                  <a:lnTo>
                    <a:pt x="788276" y="1982838"/>
                  </a:lnTo>
                  <a:lnTo>
                    <a:pt x="826236" y="1971865"/>
                  </a:lnTo>
                  <a:lnTo>
                    <a:pt x="846429" y="1964905"/>
                  </a:lnTo>
                  <a:lnTo>
                    <a:pt x="862634" y="1963331"/>
                  </a:lnTo>
                  <a:lnTo>
                    <a:pt x="878319" y="1953552"/>
                  </a:lnTo>
                  <a:lnTo>
                    <a:pt x="879005" y="1953336"/>
                  </a:lnTo>
                  <a:lnTo>
                    <a:pt x="892581" y="1951393"/>
                  </a:lnTo>
                  <a:lnTo>
                    <a:pt x="904709" y="1946833"/>
                  </a:lnTo>
                  <a:lnTo>
                    <a:pt x="908354" y="1940471"/>
                  </a:lnTo>
                  <a:lnTo>
                    <a:pt x="910513" y="1936623"/>
                  </a:lnTo>
                  <a:close/>
                </a:path>
                <a:path w="5079365" h="2003425">
                  <a:moveTo>
                    <a:pt x="2433472" y="1149375"/>
                  </a:moveTo>
                  <a:lnTo>
                    <a:pt x="2427694" y="1137488"/>
                  </a:lnTo>
                  <a:lnTo>
                    <a:pt x="2393467" y="1100086"/>
                  </a:lnTo>
                  <a:lnTo>
                    <a:pt x="2365006" y="1059446"/>
                  </a:lnTo>
                  <a:lnTo>
                    <a:pt x="2342667" y="1016038"/>
                  </a:lnTo>
                  <a:lnTo>
                    <a:pt x="2326843" y="970267"/>
                  </a:lnTo>
                  <a:lnTo>
                    <a:pt x="2317902" y="922731"/>
                  </a:lnTo>
                  <a:lnTo>
                    <a:pt x="2312771" y="913599"/>
                  </a:lnTo>
                  <a:lnTo>
                    <a:pt x="2303234" y="910513"/>
                  </a:lnTo>
                  <a:lnTo>
                    <a:pt x="2293709" y="913599"/>
                  </a:lnTo>
                  <a:lnTo>
                    <a:pt x="2293924" y="913599"/>
                  </a:lnTo>
                  <a:lnTo>
                    <a:pt x="2289657" y="922731"/>
                  </a:lnTo>
                  <a:lnTo>
                    <a:pt x="2291969" y="967460"/>
                  </a:lnTo>
                  <a:lnTo>
                    <a:pt x="2300732" y="1011262"/>
                  </a:lnTo>
                  <a:lnTo>
                    <a:pt x="2315705" y="1053553"/>
                  </a:lnTo>
                  <a:lnTo>
                    <a:pt x="2336698" y="1093749"/>
                  </a:lnTo>
                  <a:lnTo>
                    <a:pt x="2348293" y="1110018"/>
                  </a:lnTo>
                  <a:lnTo>
                    <a:pt x="2343886" y="1108011"/>
                  </a:lnTo>
                  <a:lnTo>
                    <a:pt x="2299957" y="1085532"/>
                  </a:lnTo>
                  <a:lnTo>
                    <a:pt x="2257412" y="1061135"/>
                  </a:lnTo>
                  <a:lnTo>
                    <a:pt x="2216340" y="1034872"/>
                  </a:lnTo>
                  <a:lnTo>
                    <a:pt x="2176818" y="1006805"/>
                  </a:lnTo>
                  <a:lnTo>
                    <a:pt x="2138896" y="976998"/>
                  </a:lnTo>
                  <a:lnTo>
                    <a:pt x="2102675" y="945502"/>
                  </a:lnTo>
                  <a:lnTo>
                    <a:pt x="2068207" y="912368"/>
                  </a:lnTo>
                  <a:lnTo>
                    <a:pt x="2035581" y="877658"/>
                  </a:lnTo>
                  <a:lnTo>
                    <a:pt x="2004466" y="840955"/>
                  </a:lnTo>
                  <a:lnTo>
                    <a:pt x="1975459" y="802868"/>
                  </a:lnTo>
                  <a:lnTo>
                    <a:pt x="1948637" y="763536"/>
                  </a:lnTo>
                  <a:lnTo>
                    <a:pt x="1924088" y="723049"/>
                  </a:lnTo>
                  <a:lnTo>
                    <a:pt x="1902231" y="682980"/>
                  </a:lnTo>
                  <a:lnTo>
                    <a:pt x="1883295" y="640765"/>
                  </a:lnTo>
                  <a:lnTo>
                    <a:pt x="1870913" y="597077"/>
                  </a:lnTo>
                  <a:lnTo>
                    <a:pt x="1868766" y="553808"/>
                  </a:lnTo>
                  <a:lnTo>
                    <a:pt x="1868703" y="552577"/>
                  </a:lnTo>
                  <a:lnTo>
                    <a:pt x="1883867" y="508723"/>
                  </a:lnTo>
                  <a:lnTo>
                    <a:pt x="1916531" y="477697"/>
                  </a:lnTo>
                  <a:lnTo>
                    <a:pt x="1949411" y="464604"/>
                  </a:lnTo>
                  <a:lnTo>
                    <a:pt x="1958200" y="475246"/>
                  </a:lnTo>
                  <a:lnTo>
                    <a:pt x="1997443" y="511022"/>
                  </a:lnTo>
                  <a:lnTo>
                    <a:pt x="2043188" y="542404"/>
                  </a:lnTo>
                  <a:lnTo>
                    <a:pt x="2092998" y="567004"/>
                  </a:lnTo>
                  <a:lnTo>
                    <a:pt x="2142350" y="584123"/>
                  </a:lnTo>
                  <a:lnTo>
                    <a:pt x="2194471" y="589368"/>
                  </a:lnTo>
                  <a:lnTo>
                    <a:pt x="2214994" y="583857"/>
                  </a:lnTo>
                  <a:lnTo>
                    <a:pt x="2230348" y="572655"/>
                  </a:lnTo>
                  <a:lnTo>
                    <a:pt x="2235606" y="562254"/>
                  </a:lnTo>
                  <a:lnTo>
                    <a:pt x="2238311" y="556882"/>
                  </a:lnTo>
                  <a:lnTo>
                    <a:pt x="2236622" y="537667"/>
                  </a:lnTo>
                  <a:lnTo>
                    <a:pt x="2223452" y="516915"/>
                  </a:lnTo>
                  <a:lnTo>
                    <a:pt x="2209647" y="505904"/>
                  </a:lnTo>
                  <a:lnTo>
                    <a:pt x="2209647" y="549744"/>
                  </a:lnTo>
                  <a:lnTo>
                    <a:pt x="2188070" y="562254"/>
                  </a:lnTo>
                  <a:lnTo>
                    <a:pt x="2148433" y="553808"/>
                  </a:lnTo>
                  <a:lnTo>
                    <a:pt x="2102269" y="533641"/>
                  </a:lnTo>
                  <a:lnTo>
                    <a:pt x="2061121" y="511022"/>
                  </a:lnTo>
                  <a:lnTo>
                    <a:pt x="2000999" y="464896"/>
                  </a:lnTo>
                  <a:lnTo>
                    <a:pt x="1994077" y="457288"/>
                  </a:lnTo>
                  <a:lnTo>
                    <a:pt x="2012251" y="455841"/>
                  </a:lnTo>
                  <a:lnTo>
                    <a:pt x="2069998" y="466445"/>
                  </a:lnTo>
                  <a:lnTo>
                    <a:pt x="2147963" y="496925"/>
                  </a:lnTo>
                  <a:lnTo>
                    <a:pt x="2203158" y="529729"/>
                  </a:lnTo>
                  <a:lnTo>
                    <a:pt x="2209647" y="549744"/>
                  </a:lnTo>
                  <a:lnTo>
                    <a:pt x="2209647" y="505904"/>
                  </a:lnTo>
                  <a:lnTo>
                    <a:pt x="2155685" y="476059"/>
                  </a:lnTo>
                  <a:lnTo>
                    <a:pt x="2110854" y="455841"/>
                  </a:lnTo>
                  <a:lnTo>
                    <a:pt x="2096300" y="449872"/>
                  </a:lnTo>
                  <a:lnTo>
                    <a:pt x="2065159" y="439801"/>
                  </a:lnTo>
                  <a:lnTo>
                    <a:pt x="2033003" y="432904"/>
                  </a:lnTo>
                  <a:lnTo>
                    <a:pt x="1979498" y="430555"/>
                  </a:lnTo>
                  <a:lnTo>
                    <a:pt x="1971167" y="432117"/>
                  </a:lnTo>
                  <a:lnTo>
                    <a:pt x="1970062" y="430885"/>
                  </a:lnTo>
                  <a:lnTo>
                    <a:pt x="1944433" y="393573"/>
                  </a:lnTo>
                  <a:lnTo>
                    <a:pt x="1924799" y="353339"/>
                  </a:lnTo>
                  <a:lnTo>
                    <a:pt x="1911553" y="309587"/>
                  </a:lnTo>
                  <a:lnTo>
                    <a:pt x="1905736" y="265036"/>
                  </a:lnTo>
                  <a:lnTo>
                    <a:pt x="1907044" y="220395"/>
                  </a:lnTo>
                  <a:lnTo>
                    <a:pt x="1915185" y="176377"/>
                  </a:lnTo>
                  <a:lnTo>
                    <a:pt x="1929892" y="133680"/>
                  </a:lnTo>
                  <a:lnTo>
                    <a:pt x="1950872" y="93014"/>
                  </a:lnTo>
                  <a:lnTo>
                    <a:pt x="1977834" y="55079"/>
                  </a:lnTo>
                  <a:lnTo>
                    <a:pt x="2010498" y="20586"/>
                  </a:lnTo>
                  <a:lnTo>
                    <a:pt x="2014486" y="11671"/>
                  </a:lnTo>
                  <a:lnTo>
                    <a:pt x="2010359" y="3797"/>
                  </a:lnTo>
                  <a:lnTo>
                    <a:pt x="2001545" y="0"/>
                  </a:lnTo>
                  <a:lnTo>
                    <a:pt x="1991448" y="3327"/>
                  </a:lnTo>
                  <a:lnTo>
                    <a:pt x="1955038" y="38036"/>
                  </a:lnTo>
                  <a:lnTo>
                    <a:pt x="1924786" y="76682"/>
                  </a:lnTo>
                  <a:lnTo>
                    <a:pt x="1900834" y="118491"/>
                  </a:lnTo>
                  <a:lnTo>
                    <a:pt x="1883371" y="162687"/>
                  </a:lnTo>
                  <a:lnTo>
                    <a:pt x="1872564" y="208495"/>
                  </a:lnTo>
                  <a:lnTo>
                    <a:pt x="1868601" y="255117"/>
                  </a:lnTo>
                  <a:lnTo>
                    <a:pt x="1871624" y="301790"/>
                  </a:lnTo>
                  <a:lnTo>
                    <a:pt x="1881835" y="347738"/>
                  </a:lnTo>
                  <a:lnTo>
                    <a:pt x="1899386" y="392176"/>
                  </a:lnTo>
                  <a:lnTo>
                    <a:pt x="1924456" y="434327"/>
                  </a:lnTo>
                  <a:lnTo>
                    <a:pt x="1929117" y="439978"/>
                  </a:lnTo>
                  <a:lnTo>
                    <a:pt x="1927174" y="440347"/>
                  </a:lnTo>
                  <a:lnTo>
                    <a:pt x="1881479" y="463410"/>
                  </a:lnTo>
                  <a:lnTo>
                    <a:pt x="1847900" y="500849"/>
                  </a:lnTo>
                  <a:lnTo>
                    <a:pt x="1831378" y="549744"/>
                  </a:lnTo>
                  <a:lnTo>
                    <a:pt x="1831505" y="562254"/>
                  </a:lnTo>
                  <a:lnTo>
                    <a:pt x="1831581" y="567004"/>
                  </a:lnTo>
                  <a:lnTo>
                    <a:pt x="1831657" y="572655"/>
                  </a:lnTo>
                  <a:lnTo>
                    <a:pt x="1831708" y="576199"/>
                  </a:lnTo>
                  <a:lnTo>
                    <a:pt x="1831822" y="583857"/>
                  </a:lnTo>
                  <a:lnTo>
                    <a:pt x="1831898" y="589064"/>
                  </a:lnTo>
                  <a:lnTo>
                    <a:pt x="1832025" y="597077"/>
                  </a:lnTo>
                  <a:lnTo>
                    <a:pt x="1832076" y="601027"/>
                  </a:lnTo>
                  <a:lnTo>
                    <a:pt x="1845005" y="651789"/>
                  </a:lnTo>
                  <a:lnTo>
                    <a:pt x="1864931" y="699782"/>
                  </a:lnTo>
                  <a:lnTo>
                    <a:pt x="1890560" y="749439"/>
                  </a:lnTo>
                  <a:lnTo>
                    <a:pt x="1919617" y="797534"/>
                  </a:lnTo>
                  <a:lnTo>
                    <a:pt x="1951990" y="843927"/>
                  </a:lnTo>
                  <a:lnTo>
                    <a:pt x="1987537" y="888441"/>
                  </a:lnTo>
                  <a:lnTo>
                    <a:pt x="2021878" y="926592"/>
                  </a:lnTo>
                  <a:lnTo>
                    <a:pt x="2058390" y="963066"/>
                  </a:lnTo>
                  <a:lnTo>
                    <a:pt x="2096985" y="997762"/>
                  </a:lnTo>
                  <a:lnTo>
                    <a:pt x="2137562" y="1030605"/>
                  </a:lnTo>
                  <a:lnTo>
                    <a:pt x="2179993" y="1061491"/>
                  </a:lnTo>
                  <a:lnTo>
                    <a:pt x="2224189" y="1090333"/>
                  </a:lnTo>
                  <a:lnTo>
                    <a:pt x="2258961" y="1110615"/>
                  </a:lnTo>
                  <a:lnTo>
                    <a:pt x="2222843" y="1110157"/>
                  </a:lnTo>
                  <a:lnTo>
                    <a:pt x="2173744" y="1112812"/>
                  </a:lnTo>
                  <a:lnTo>
                    <a:pt x="2124684" y="1118717"/>
                  </a:lnTo>
                  <a:lnTo>
                    <a:pt x="2111362" y="1126693"/>
                  </a:lnTo>
                  <a:lnTo>
                    <a:pt x="2110143" y="1139913"/>
                  </a:lnTo>
                  <a:lnTo>
                    <a:pt x="2118931" y="1151623"/>
                  </a:lnTo>
                  <a:lnTo>
                    <a:pt x="2135594" y="1155052"/>
                  </a:lnTo>
                  <a:lnTo>
                    <a:pt x="2190064" y="1149197"/>
                  </a:lnTo>
                  <a:lnTo>
                    <a:pt x="2244636" y="1147889"/>
                  </a:lnTo>
                  <a:lnTo>
                    <a:pt x="2299043" y="1151089"/>
                  </a:lnTo>
                  <a:lnTo>
                    <a:pt x="2352954" y="1158760"/>
                  </a:lnTo>
                  <a:lnTo>
                    <a:pt x="2357450" y="1159789"/>
                  </a:lnTo>
                  <a:lnTo>
                    <a:pt x="2366314" y="1163815"/>
                  </a:lnTo>
                  <a:lnTo>
                    <a:pt x="2377262" y="1164297"/>
                  </a:lnTo>
                  <a:lnTo>
                    <a:pt x="2406116" y="1170851"/>
                  </a:lnTo>
                  <a:lnTo>
                    <a:pt x="2420772" y="1170101"/>
                  </a:lnTo>
                  <a:lnTo>
                    <a:pt x="2426004" y="1165542"/>
                  </a:lnTo>
                  <a:lnTo>
                    <a:pt x="2430526" y="1161592"/>
                  </a:lnTo>
                  <a:lnTo>
                    <a:pt x="2433472" y="1149375"/>
                  </a:lnTo>
                  <a:close/>
                </a:path>
                <a:path w="5079365" h="2003425">
                  <a:moveTo>
                    <a:pt x="5078831" y="1498409"/>
                  </a:moveTo>
                  <a:lnTo>
                    <a:pt x="5077917" y="1458023"/>
                  </a:lnTo>
                  <a:lnTo>
                    <a:pt x="5075440" y="1417637"/>
                  </a:lnTo>
                  <a:lnTo>
                    <a:pt x="5071757" y="1377276"/>
                  </a:lnTo>
                  <a:lnTo>
                    <a:pt x="5062766" y="1297063"/>
                  </a:lnTo>
                  <a:lnTo>
                    <a:pt x="5057572" y="1256779"/>
                  </a:lnTo>
                  <a:lnTo>
                    <a:pt x="5049825" y="1216672"/>
                  </a:lnTo>
                  <a:lnTo>
                    <a:pt x="5037721" y="1177302"/>
                  </a:lnTo>
                  <a:lnTo>
                    <a:pt x="5022850" y="1171803"/>
                  </a:lnTo>
                  <a:lnTo>
                    <a:pt x="5014265" y="1174051"/>
                  </a:lnTo>
                  <a:lnTo>
                    <a:pt x="5010543" y="1179195"/>
                  </a:lnTo>
                  <a:lnTo>
                    <a:pt x="5012931" y="1218565"/>
                  </a:lnTo>
                  <a:lnTo>
                    <a:pt x="5017668" y="1257985"/>
                  </a:lnTo>
                  <a:lnTo>
                    <a:pt x="5022761" y="1297419"/>
                  </a:lnTo>
                  <a:lnTo>
                    <a:pt x="5026215" y="1336840"/>
                  </a:lnTo>
                  <a:lnTo>
                    <a:pt x="5027358" y="1376375"/>
                  </a:lnTo>
                  <a:lnTo>
                    <a:pt x="5027053" y="1415910"/>
                  </a:lnTo>
                  <a:lnTo>
                    <a:pt x="5025631" y="1455432"/>
                  </a:lnTo>
                  <a:lnTo>
                    <a:pt x="5023434" y="1494955"/>
                  </a:lnTo>
                  <a:lnTo>
                    <a:pt x="5019535" y="1548104"/>
                  </a:lnTo>
                  <a:lnTo>
                    <a:pt x="5014404" y="1601152"/>
                  </a:lnTo>
                  <a:lnTo>
                    <a:pt x="5007775" y="1654124"/>
                  </a:lnTo>
                  <a:lnTo>
                    <a:pt x="4999418" y="1707019"/>
                  </a:lnTo>
                  <a:lnTo>
                    <a:pt x="4989080" y="1759826"/>
                  </a:lnTo>
                  <a:lnTo>
                    <a:pt x="4976507" y="1812569"/>
                  </a:lnTo>
                  <a:lnTo>
                    <a:pt x="4982235" y="1825256"/>
                  </a:lnTo>
                  <a:lnTo>
                    <a:pt x="5000396" y="1831936"/>
                  </a:lnTo>
                  <a:lnTo>
                    <a:pt x="5020551" y="1831009"/>
                  </a:lnTo>
                  <a:lnTo>
                    <a:pt x="5032248" y="1820862"/>
                  </a:lnTo>
                  <a:lnTo>
                    <a:pt x="5045316" y="1767459"/>
                  </a:lnTo>
                  <a:lnTo>
                    <a:pt x="5056644" y="1713839"/>
                  </a:lnTo>
                  <a:lnTo>
                    <a:pt x="5065928" y="1660080"/>
                  </a:lnTo>
                  <a:lnTo>
                    <a:pt x="5072900" y="1606219"/>
                  </a:lnTo>
                  <a:lnTo>
                    <a:pt x="5077295" y="1552308"/>
                  </a:lnTo>
                  <a:lnTo>
                    <a:pt x="5078831" y="1498409"/>
                  </a:lnTo>
                  <a:close/>
                </a:path>
              </a:pathLst>
            </a:custGeom>
            <a:solidFill>
              <a:srgbClr val="1C93C1"/>
            </a:solidFill>
          </p:spPr>
          <p:txBody>
            <a:bodyPr wrap="square" lIns="0" tIns="0" rIns="0" bIns="0" rtlCol="0"/>
            <a:lstStyle/>
            <a:p>
              <a:endParaRPr/>
            </a:p>
          </p:txBody>
        </p:sp>
        <p:pic>
          <p:nvPicPr>
            <p:cNvPr id="56" name="object 53">
              <a:extLst>
                <a:ext uri="{FF2B5EF4-FFF2-40B4-BE49-F238E27FC236}">
                  <a16:creationId xmlns:a16="http://schemas.microsoft.com/office/drawing/2014/main" id="{79119DDC-22CF-96CA-8442-6FC4A633D605}"/>
                </a:ext>
              </a:extLst>
            </p:cNvPr>
            <p:cNvPicPr/>
            <p:nvPr/>
          </p:nvPicPr>
          <p:blipFill>
            <a:blip r:embed="rId8" cstate="print"/>
            <a:stretch>
              <a:fillRect/>
            </a:stretch>
          </p:blipFill>
          <p:spPr>
            <a:xfrm>
              <a:off x="8199133" y="5009116"/>
              <a:ext cx="226416" cy="243485"/>
            </a:xfrm>
            <a:prstGeom prst="rect">
              <a:avLst/>
            </a:prstGeom>
          </p:spPr>
        </p:pic>
      </p:grpSp>
      <p:pic>
        <p:nvPicPr>
          <p:cNvPr id="75" name="Picture 74">
            <a:extLst>
              <a:ext uri="{FF2B5EF4-FFF2-40B4-BE49-F238E27FC236}">
                <a16:creationId xmlns:a16="http://schemas.microsoft.com/office/drawing/2014/main" id="{F0204ACF-BBDA-0EAC-19F9-7663CA5FE34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418557">
            <a:off x="8251564" y="3239100"/>
            <a:ext cx="863420" cy="1221848"/>
          </a:xfrm>
          <a:prstGeom prst="rect">
            <a:avLst/>
          </a:prstGeom>
          <a:effectLst>
            <a:outerShdw blurRad="50800" dist="38100" dir="2700000" algn="tl" rotWithShape="0">
              <a:prstClr val="black">
                <a:alpha val="40000"/>
              </a:prstClr>
            </a:outerShdw>
          </a:effectLst>
        </p:spPr>
      </p:pic>
      <p:pic>
        <p:nvPicPr>
          <p:cNvPr id="77" name="Picture 76">
            <a:extLst>
              <a:ext uri="{FF2B5EF4-FFF2-40B4-BE49-F238E27FC236}">
                <a16:creationId xmlns:a16="http://schemas.microsoft.com/office/drawing/2014/main" id="{F41C894E-0A4E-2D21-2191-953A2D5EF4A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2891" y="4044567"/>
            <a:ext cx="1776937" cy="1422827"/>
          </a:xfrm>
          <a:prstGeom prst="rect">
            <a:avLst/>
          </a:prstGeom>
        </p:spPr>
      </p:pic>
    </p:spTree>
    <p:extLst>
      <p:ext uri="{BB962C8B-B14F-4D97-AF65-F5344CB8AC3E}">
        <p14:creationId xmlns:p14="http://schemas.microsoft.com/office/powerpoint/2010/main" val="2479860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10" name="Title 1">
            <a:extLst>
              <a:ext uri="{FF2B5EF4-FFF2-40B4-BE49-F238E27FC236}">
                <a16:creationId xmlns:a16="http://schemas.microsoft.com/office/drawing/2014/main" id="{D059AB41-D433-C052-C898-55782162C972}"/>
              </a:ext>
            </a:extLst>
          </p:cNvPr>
          <p:cNvSpPr txBox="1">
            <a:spLocks noGrp="1"/>
          </p:cNvSpPr>
          <p:nvPr>
            <p:ph type="title" idx="4294967295"/>
          </p:nvPr>
        </p:nvSpPr>
        <p:spPr>
          <a:xfrm>
            <a:off x="167452" y="0"/>
            <a:ext cx="11160369" cy="14143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a:rPr>
              <a:t>Place: what we need to get right in every place </a:t>
            </a:r>
            <a:endParaRPr kumimoji="0" lang="en-US" sz="4400" b="1" i="0" u="none" strike="noStrike" kern="1200" cap="none" spc="0" normalizeH="0" baseline="0" noProof="0" dirty="0">
              <a:ln>
                <a:noFill/>
              </a:ln>
              <a:solidFill>
                <a:schemeClr val="accent5">
                  <a:lumMod val="49000"/>
                </a:schemeClr>
              </a:solidFill>
              <a:effectLst/>
              <a:uLnTx/>
              <a:uFillTx/>
              <a:latin typeface="Calibri Light" panose="020F0302020204030204"/>
              <a:ea typeface="Calibri Light" panose="020F0302020204030204"/>
              <a:cs typeface="Calibri Ligh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chemeClr val="accent5">
                    <a:lumMod val="49000"/>
                  </a:schemeClr>
                </a:solidFill>
                <a:effectLst/>
                <a:uLnTx/>
                <a:uFillTx/>
                <a:latin typeface="Calibri"/>
                <a:ea typeface="+mj-ea"/>
                <a:cs typeface="Calibri"/>
              </a:rPr>
              <a:t>Using the Place and Wellbeing Outcomes</a:t>
            </a:r>
            <a:endParaRPr kumimoji="0" lang="en-US" sz="4400" b="0" i="0" u="none" strike="noStrike" kern="1200" cap="none" spc="0" normalizeH="0" baseline="0" noProof="0" dirty="0">
              <a:ln>
                <a:noFill/>
              </a:ln>
              <a:solidFill>
                <a:schemeClr val="accent5">
                  <a:lumMod val="49000"/>
                </a:schemeClr>
              </a:solidFill>
              <a:effectLst/>
              <a:uLnTx/>
              <a:uFillTx/>
              <a:latin typeface="+mj-lt"/>
              <a:ea typeface="Calibri Light"/>
              <a:cs typeface="Calibri Light"/>
            </a:endParaRPr>
          </a:p>
        </p:txBody>
      </p:sp>
      <p:pic>
        <p:nvPicPr>
          <p:cNvPr id="2" name="Picture 1" descr="Place and Wellbeing Outcomes">
            <a:extLst>
              <a:ext uri="{FF2B5EF4-FFF2-40B4-BE49-F238E27FC236}">
                <a16:creationId xmlns:a16="http://schemas.microsoft.com/office/drawing/2014/main" id="{15610ABB-9428-2735-C63A-910458F80B3E}"/>
              </a:ext>
            </a:extLst>
          </p:cNvPr>
          <p:cNvPicPr>
            <a:picLocks noChangeAspect="1"/>
          </p:cNvPicPr>
          <p:nvPr/>
        </p:nvPicPr>
        <p:blipFill>
          <a:blip r:embed="rId3"/>
          <a:stretch>
            <a:fillRect/>
          </a:stretch>
        </p:blipFill>
        <p:spPr>
          <a:xfrm>
            <a:off x="166569" y="1423086"/>
            <a:ext cx="3621024" cy="4114800"/>
          </a:xfrm>
          <a:prstGeom prst="rect">
            <a:avLst/>
          </a:prstGeom>
        </p:spPr>
      </p:pic>
      <p:pic>
        <p:nvPicPr>
          <p:cNvPr id="3" name="Picture 2" descr="Planning for Place web oage">
            <a:extLst>
              <a:ext uri="{FF2B5EF4-FFF2-40B4-BE49-F238E27FC236}">
                <a16:creationId xmlns:a16="http://schemas.microsoft.com/office/drawing/2014/main" id="{319A4C70-41E1-82BC-B391-FC31E0FC4D4D}"/>
              </a:ext>
            </a:extLst>
          </p:cNvPr>
          <p:cNvPicPr>
            <a:picLocks noChangeAspect="1"/>
          </p:cNvPicPr>
          <p:nvPr/>
        </p:nvPicPr>
        <p:blipFill>
          <a:blip r:embed="rId4"/>
          <a:stretch>
            <a:fillRect/>
          </a:stretch>
        </p:blipFill>
        <p:spPr>
          <a:xfrm>
            <a:off x="3917915" y="1423086"/>
            <a:ext cx="4006064" cy="4114800"/>
          </a:xfrm>
          <a:prstGeom prst="rect">
            <a:avLst/>
          </a:prstGeom>
        </p:spPr>
      </p:pic>
      <p:pic>
        <p:nvPicPr>
          <p:cNvPr id="5" name="Picture 4" descr="Briefing on the Place and Wellbeing Outcomes">
            <a:extLst>
              <a:ext uri="{FF2B5EF4-FFF2-40B4-BE49-F238E27FC236}">
                <a16:creationId xmlns:a16="http://schemas.microsoft.com/office/drawing/2014/main" id="{8DEC77A0-ED5D-9EF9-7552-C9D684C43899}"/>
              </a:ext>
            </a:extLst>
          </p:cNvPr>
          <p:cNvPicPr>
            <a:picLocks noChangeAspect="1"/>
          </p:cNvPicPr>
          <p:nvPr/>
        </p:nvPicPr>
        <p:blipFill>
          <a:blip r:embed="rId5"/>
          <a:stretch>
            <a:fillRect/>
          </a:stretch>
        </p:blipFill>
        <p:spPr>
          <a:xfrm>
            <a:off x="8780493" y="1423086"/>
            <a:ext cx="2910042" cy="4114800"/>
          </a:xfrm>
          <a:prstGeom prst="rect">
            <a:avLst/>
          </a:prstGeom>
        </p:spPr>
      </p:pic>
    </p:spTree>
    <p:extLst>
      <p:ext uri="{BB962C8B-B14F-4D97-AF65-F5344CB8AC3E}">
        <p14:creationId xmlns:p14="http://schemas.microsoft.com/office/powerpoint/2010/main" val="957789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4" name="Title 3">
            <a:extLst>
              <a:ext uri="{FF2B5EF4-FFF2-40B4-BE49-F238E27FC236}">
                <a16:creationId xmlns:a16="http://schemas.microsoft.com/office/drawing/2014/main" id="{D36CEC12-2165-6DF3-CBE7-1266B3BF9752}"/>
              </a:ext>
            </a:extLst>
          </p:cNvPr>
          <p:cNvSpPr txBox="1">
            <a:spLocks noGrp="1"/>
          </p:cNvSpPr>
          <p:nvPr>
            <p:ph type="title" idx="4294967295"/>
          </p:nvPr>
        </p:nvSpPr>
        <p:spPr>
          <a:xfrm>
            <a:off x="269267" y="144929"/>
            <a:ext cx="1162143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accent5">
                    <a:lumMod val="49000"/>
                  </a:schemeClr>
                </a:solidFill>
                <a:effectLst/>
                <a:uLnTx/>
                <a:uFillTx/>
                <a:latin typeface="+mn-lt"/>
                <a:ea typeface="+mn-ea"/>
                <a:cs typeface="+mn-cs"/>
              </a:rPr>
              <a:t>Decisions: Place and Wellbeing Assessments</a:t>
            </a:r>
            <a:endParaRPr kumimoji="0" lang="en-US" sz="4800" b="1" i="0" u="none" strike="noStrike" kern="1200" cap="none" spc="0" normalizeH="0" baseline="0" noProof="0" dirty="0">
              <a:ln>
                <a:noFill/>
              </a:ln>
              <a:solidFill>
                <a:schemeClr val="accent5">
                  <a:lumMod val="49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B5358E00-504C-1418-4EA6-078A486E485E}"/>
              </a:ext>
            </a:extLst>
          </p:cNvPr>
          <p:cNvSpPr txBox="1"/>
          <p:nvPr/>
        </p:nvSpPr>
        <p:spPr>
          <a:xfrm>
            <a:off x="269268" y="1393203"/>
            <a:ext cx="11653464" cy="769441"/>
          </a:xfrm>
          <a:prstGeom prst="rect">
            <a:avLst/>
          </a:prstGeom>
          <a:noFill/>
        </p:spPr>
        <p:txBody>
          <a:bodyPr wrap="square" lIns="91440" tIns="45720" rIns="91440" bIns="45720" rtlCol="0" anchor="t">
            <a:spAutoFit/>
          </a:bodyPr>
          <a:lstStyle/>
          <a:p>
            <a:r>
              <a:rPr lang="en-GB" sz="4400" b="1">
                <a:solidFill>
                  <a:schemeClr val="accent5">
                    <a:lumMod val="49000"/>
                  </a:schemeClr>
                </a:solidFill>
              </a:rPr>
              <a:t>Strategies, plans and proposals</a:t>
            </a:r>
            <a:endParaRPr lang="en-US" b="1">
              <a:solidFill>
                <a:schemeClr val="accent5">
                  <a:lumMod val="49000"/>
                </a:schemeClr>
              </a:solidFill>
            </a:endParaRPr>
          </a:p>
        </p:txBody>
      </p:sp>
      <p:sp>
        <p:nvSpPr>
          <p:cNvPr id="8" name="TextBox 7">
            <a:extLst>
              <a:ext uri="{FF2B5EF4-FFF2-40B4-BE49-F238E27FC236}">
                <a16:creationId xmlns:a16="http://schemas.microsoft.com/office/drawing/2014/main" id="{C95FB010-429E-FC9B-CF22-6A162503E21C}"/>
              </a:ext>
            </a:extLst>
          </p:cNvPr>
          <p:cNvSpPr txBox="1"/>
          <p:nvPr/>
        </p:nvSpPr>
        <p:spPr>
          <a:xfrm>
            <a:off x="217437" y="2487588"/>
            <a:ext cx="27432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accent5">
                    <a:lumMod val="49000"/>
                  </a:schemeClr>
                </a:solidFill>
                <a:cs typeface="Calibri"/>
              </a:rPr>
              <a:t>How does the plan, policy or decision impact on each of the features we need to get right in a place?</a:t>
            </a:r>
          </a:p>
        </p:txBody>
      </p:sp>
      <p:sp>
        <p:nvSpPr>
          <p:cNvPr id="10" name="Arrow: Right 9" descr="arrow pointing right">
            <a:extLst>
              <a:ext uri="{FF2B5EF4-FFF2-40B4-BE49-F238E27FC236}">
                <a16:creationId xmlns:a16="http://schemas.microsoft.com/office/drawing/2014/main" id="{319D1B76-83CC-C296-636E-3AF79DD74A6B}"/>
              </a:ext>
            </a:extLst>
          </p:cNvPr>
          <p:cNvSpPr/>
          <p:nvPr/>
        </p:nvSpPr>
        <p:spPr>
          <a:xfrm>
            <a:off x="3037286" y="3669803"/>
            <a:ext cx="977660" cy="488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F325620-7A93-3524-BC73-E8BB1A908DD0}"/>
              </a:ext>
            </a:extLst>
          </p:cNvPr>
          <p:cNvSpPr txBox="1"/>
          <p:nvPr/>
        </p:nvSpPr>
        <p:spPr>
          <a:xfrm>
            <a:off x="4169585" y="2575390"/>
            <a:ext cx="2743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accent5">
                    <a:lumMod val="49000"/>
                  </a:schemeClr>
                </a:solidFill>
                <a:cs typeface="Calibri"/>
              </a:rPr>
              <a:t>How does it impact on those population groups most impacted by inequalities?</a:t>
            </a:r>
          </a:p>
        </p:txBody>
      </p:sp>
      <p:sp>
        <p:nvSpPr>
          <p:cNvPr id="14" name="Arrow: Right 13" descr="arrow pointing right">
            <a:extLst>
              <a:ext uri="{FF2B5EF4-FFF2-40B4-BE49-F238E27FC236}">
                <a16:creationId xmlns:a16="http://schemas.microsoft.com/office/drawing/2014/main" id="{07ABD078-A33E-2E83-C8E1-9BA88E641CB9}"/>
              </a:ext>
            </a:extLst>
          </p:cNvPr>
          <p:cNvSpPr/>
          <p:nvPr/>
        </p:nvSpPr>
        <p:spPr>
          <a:xfrm>
            <a:off x="7063153" y="3591171"/>
            <a:ext cx="977660" cy="488830"/>
          </a:xfrm>
          <a:prstGeom prst="rightArrow">
            <a:avLst>
              <a:gd name="adj1" fmla="val 50000"/>
              <a:gd name="adj2" fmla="val 525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FEDE8B4-7A9B-B248-B69B-53DA999C740C}"/>
              </a:ext>
            </a:extLst>
          </p:cNvPr>
          <p:cNvSpPr txBox="1"/>
          <p:nvPr/>
        </p:nvSpPr>
        <p:spPr>
          <a:xfrm>
            <a:off x="8635218" y="2272144"/>
            <a:ext cx="2743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accent5">
                    <a:lumMod val="49000"/>
                  </a:schemeClr>
                </a:solidFill>
                <a:cs typeface="Calibri"/>
              </a:rPr>
              <a:t>What could be done to improve its impact on place and, thus, wellbeing?</a:t>
            </a:r>
          </a:p>
        </p:txBody>
      </p:sp>
    </p:spTree>
    <p:extLst>
      <p:ext uri="{BB962C8B-B14F-4D97-AF65-F5344CB8AC3E}">
        <p14:creationId xmlns:p14="http://schemas.microsoft.com/office/powerpoint/2010/main" val="3553859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6" name="Title 5">
            <a:extLst>
              <a:ext uri="{FF2B5EF4-FFF2-40B4-BE49-F238E27FC236}">
                <a16:creationId xmlns:a16="http://schemas.microsoft.com/office/drawing/2014/main" id="{3C5C73FD-B79C-6EA7-16F7-672DF3655589}"/>
              </a:ext>
            </a:extLst>
          </p:cNvPr>
          <p:cNvSpPr txBox="1">
            <a:spLocks noGrp="1"/>
          </p:cNvSpPr>
          <p:nvPr>
            <p:ph type="title" idx="4294967295"/>
          </p:nvPr>
        </p:nvSpPr>
        <p:spPr>
          <a:xfrm>
            <a:off x="194459" y="397376"/>
            <a:ext cx="1112348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mn-lt"/>
                <a:ea typeface="+mn-ea"/>
                <a:cs typeface="+mn-cs"/>
              </a:rPr>
              <a:t>Decisions: Place and Wellbeing Assessments</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3" name="Table 2">
            <a:extLst>
              <a:ext uri="{FF2B5EF4-FFF2-40B4-BE49-F238E27FC236}">
                <a16:creationId xmlns:a16="http://schemas.microsoft.com/office/drawing/2014/main" id="{B7344B31-1A82-C526-153A-82C91D4BB393}"/>
              </a:ext>
            </a:extLst>
          </p:cNvPr>
          <p:cNvGraphicFramePr>
            <a:graphicFrameLocks noGrp="1"/>
          </p:cNvGraphicFramePr>
          <p:nvPr>
            <p:extLst>
              <p:ext uri="{D42A27DB-BD31-4B8C-83A1-F6EECF244321}">
                <p14:modId xmlns:p14="http://schemas.microsoft.com/office/powerpoint/2010/main" val="1198264986"/>
              </p:ext>
            </p:extLst>
          </p:nvPr>
        </p:nvGraphicFramePr>
        <p:xfrm>
          <a:off x="194460" y="1352062"/>
          <a:ext cx="11803079" cy="5108562"/>
        </p:xfrm>
        <a:graphic>
          <a:graphicData uri="http://schemas.openxmlformats.org/drawingml/2006/table">
            <a:tbl>
              <a:tblPr firstRow="1"/>
              <a:tblGrid>
                <a:gridCol w="655818">
                  <a:extLst>
                    <a:ext uri="{9D8B030D-6E8A-4147-A177-3AD203B41FA5}">
                      <a16:colId xmlns:a16="http://schemas.microsoft.com/office/drawing/2014/main" val="3535666696"/>
                    </a:ext>
                  </a:extLst>
                </a:gridCol>
                <a:gridCol w="1742604">
                  <a:extLst>
                    <a:ext uri="{9D8B030D-6E8A-4147-A177-3AD203B41FA5}">
                      <a16:colId xmlns:a16="http://schemas.microsoft.com/office/drawing/2014/main" val="1283488078"/>
                    </a:ext>
                  </a:extLst>
                </a:gridCol>
                <a:gridCol w="1526306">
                  <a:extLst>
                    <a:ext uri="{9D8B030D-6E8A-4147-A177-3AD203B41FA5}">
                      <a16:colId xmlns:a16="http://schemas.microsoft.com/office/drawing/2014/main" val="3290139213"/>
                    </a:ext>
                  </a:extLst>
                </a:gridCol>
                <a:gridCol w="1582220">
                  <a:extLst>
                    <a:ext uri="{9D8B030D-6E8A-4147-A177-3AD203B41FA5}">
                      <a16:colId xmlns:a16="http://schemas.microsoft.com/office/drawing/2014/main" val="1212210290"/>
                    </a:ext>
                  </a:extLst>
                </a:gridCol>
                <a:gridCol w="1701120">
                  <a:extLst>
                    <a:ext uri="{9D8B030D-6E8A-4147-A177-3AD203B41FA5}">
                      <a16:colId xmlns:a16="http://schemas.microsoft.com/office/drawing/2014/main" val="1902190880"/>
                    </a:ext>
                  </a:extLst>
                </a:gridCol>
                <a:gridCol w="1853739">
                  <a:extLst>
                    <a:ext uri="{9D8B030D-6E8A-4147-A177-3AD203B41FA5}">
                      <a16:colId xmlns:a16="http://schemas.microsoft.com/office/drawing/2014/main" val="3967695049"/>
                    </a:ext>
                  </a:extLst>
                </a:gridCol>
                <a:gridCol w="1369534">
                  <a:extLst>
                    <a:ext uri="{9D8B030D-6E8A-4147-A177-3AD203B41FA5}">
                      <a16:colId xmlns:a16="http://schemas.microsoft.com/office/drawing/2014/main" val="1607306933"/>
                    </a:ext>
                  </a:extLst>
                </a:gridCol>
                <a:gridCol w="1371738">
                  <a:extLst>
                    <a:ext uri="{9D8B030D-6E8A-4147-A177-3AD203B41FA5}">
                      <a16:colId xmlns:a16="http://schemas.microsoft.com/office/drawing/2014/main" val="3112102368"/>
                    </a:ext>
                  </a:extLst>
                </a:gridCol>
              </a:tblGrid>
              <a:tr h="318540">
                <a:tc>
                  <a:txBody>
                    <a:bodyPr/>
                    <a:lstStyle/>
                    <a:p>
                      <a:pPr lvl="0" algn="ctr">
                        <a:buNone/>
                      </a:pPr>
                      <a:r>
                        <a:rPr lang="en-GB" sz="1400" b="1" i="0" dirty="0">
                          <a:solidFill>
                            <a:srgbClr val="FFFFFF"/>
                          </a:solidFill>
                          <a:effectLst/>
                          <a:latin typeface="Calibri"/>
                        </a:rPr>
                        <a:t>Year </a:t>
                      </a: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rgbClr val="4472C4"/>
                    </a:solidFill>
                  </a:tcPr>
                </a:tc>
                <a:tc>
                  <a:txBody>
                    <a:bodyPr/>
                    <a:lstStyle/>
                    <a:p>
                      <a:pPr algn="ctr" fontAlgn="base"/>
                      <a:r>
                        <a:rPr lang="en-GB" sz="1400" b="1" i="0" dirty="0" err="1">
                          <a:solidFill>
                            <a:srgbClr val="FFFFFF"/>
                          </a:solidFill>
                          <a:effectLst/>
                          <a:latin typeface="Calibri"/>
                        </a:rPr>
                        <a:t>Alloa</a:t>
                      </a:r>
                      <a:r>
                        <a:rPr lang="en-GB" sz="1400" b="1" i="0" dirty="0">
                          <a:solidFill>
                            <a:srgbClr val="FFFFFF"/>
                          </a:solidFill>
                          <a:effectLst/>
                          <a:latin typeface="Calibri"/>
                        </a:rPr>
                        <a:t>​</a:t>
                      </a:r>
                    </a:p>
                  </a:txBody>
                  <a:tcPr marL="72674" marR="72674"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auto"/>
                      <a:r>
                        <a:rPr lang="en-GB" sz="1400" b="1" i="0">
                          <a:solidFill>
                            <a:srgbClr val="FFFFFF"/>
                          </a:solidFill>
                          <a:effectLst/>
                          <a:latin typeface="Calibri"/>
                        </a:rPr>
                        <a:t>​Ayr  ​</a:t>
                      </a:r>
                      <a:endParaRPr lang="en-US"/>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GB" sz="1400" b="1" i="0">
                          <a:solidFill>
                            <a:srgbClr val="FFFFFF"/>
                          </a:solidFill>
                          <a:effectLst/>
                          <a:latin typeface="Calibri"/>
                        </a:rPr>
                        <a:t>Clydebank​</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lvl="0" algn="ctr">
                        <a:buNone/>
                      </a:pPr>
                      <a:r>
                        <a:rPr lang="en-GB" sz="1400" b="1" i="0">
                          <a:solidFill>
                            <a:srgbClr val="FFFFFF"/>
                          </a:solidFill>
                          <a:effectLst/>
                          <a:latin typeface="Calibri"/>
                        </a:rPr>
                        <a:t>Dalkeith</a:t>
                      </a: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rgbClr val="4472C4"/>
                    </a:solidFill>
                  </a:tcPr>
                </a:tc>
                <a:tc>
                  <a:txBody>
                    <a:bodyPr/>
                    <a:lstStyle/>
                    <a:p>
                      <a:pPr algn="ctr" fontAlgn="base"/>
                      <a:r>
                        <a:rPr lang="en-GB" sz="1400" b="1" i="0">
                          <a:solidFill>
                            <a:srgbClr val="FFFFFF"/>
                          </a:solidFill>
                          <a:effectLst/>
                          <a:latin typeface="Calibri"/>
                        </a:rPr>
                        <a:t>Dunoon​</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GB" sz="1400" b="1" i="0">
                          <a:solidFill>
                            <a:srgbClr val="FFFFFF"/>
                          </a:solidFill>
                          <a:effectLst/>
                          <a:latin typeface="Calibri"/>
                        </a:rPr>
                        <a:t>Fraserburgh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GB" sz="1400" b="1" i="0" dirty="0">
                          <a:solidFill>
                            <a:srgbClr val="FFFFFF"/>
                          </a:solidFill>
                          <a:effectLst/>
                          <a:latin typeface="Calibri"/>
                        </a:rPr>
                        <a:t>Rutherglen​</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43499171"/>
                  </a:ext>
                </a:extLst>
              </a:tr>
              <a:tr h="412596">
                <a:tc>
                  <a:txBody>
                    <a:bodyPr/>
                    <a:lstStyle/>
                    <a:p>
                      <a:pPr lvl="0" algn="ctr">
                        <a:buNone/>
                      </a:pPr>
                      <a:r>
                        <a:rPr lang="en-GB" sz="1400" b="1" i="0">
                          <a:solidFill>
                            <a:srgbClr val="000000"/>
                          </a:solidFill>
                          <a:effectLst/>
                          <a:latin typeface="Calibri"/>
                        </a:rPr>
                        <a:t>2022</a:t>
                      </a:r>
                    </a:p>
                    <a:p>
                      <a:pPr lvl="0" algn="ctr">
                        <a:buNone/>
                      </a:pPr>
                      <a:r>
                        <a:rPr lang="en-GB" sz="1400" b="1" i="0">
                          <a:solidFill>
                            <a:srgbClr val="000000"/>
                          </a:solidFill>
                          <a:effectLst/>
                          <a:latin typeface="Calibri"/>
                        </a:rPr>
                        <a:t>(9)</a:t>
                      </a: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chemeClr val="accent1">
                        <a:lumMod val="20000"/>
                        <a:lumOff val="80000"/>
                      </a:schemeClr>
                    </a:solidFill>
                  </a:tcPr>
                </a:tc>
                <a:tc>
                  <a:txBody>
                    <a:bodyPr/>
                    <a:lstStyle/>
                    <a:p>
                      <a:pPr marL="0" indent="0" algn="l" fontAlgn="base">
                        <a:buFontTx/>
                        <a:buNone/>
                      </a:pPr>
                      <a:r>
                        <a:rPr lang="en-GB" sz="1200" b="0" i="0" dirty="0">
                          <a:solidFill>
                            <a:srgbClr val="000000"/>
                          </a:solidFill>
                          <a:effectLst/>
                          <a:latin typeface="+mn-lt"/>
                        </a:rPr>
                        <a:t>Draft Interim Climate Change Strategy​</a:t>
                      </a:r>
                    </a:p>
                    <a:p>
                      <a:pPr marL="0" lvl="0" indent="0" algn="l">
                        <a:buFontTx/>
                        <a:buNone/>
                      </a:pPr>
                      <a:endParaRPr lang="en-GB" sz="1200" b="0" i="0" dirty="0">
                        <a:solidFill>
                          <a:srgbClr val="000000"/>
                        </a:solidFill>
                        <a:effectLst/>
                        <a:latin typeface="+mn-lt"/>
                      </a:endParaRPr>
                    </a:p>
                    <a:p>
                      <a:pPr marL="0" lvl="0" indent="0" algn="l">
                        <a:buFontTx/>
                        <a:buNone/>
                      </a:pPr>
                      <a:r>
                        <a:rPr lang="en-GB" sz="1200" b="0" i="0" dirty="0">
                          <a:solidFill>
                            <a:srgbClr val="000000"/>
                          </a:solidFill>
                          <a:effectLst/>
                          <a:latin typeface="+mn-lt"/>
                        </a:rPr>
                        <a:t>Wellbeing Hub Location </a:t>
                      </a:r>
                    </a:p>
                    <a:p>
                      <a:pPr marL="0" lvl="0" indent="0" algn="l">
                        <a:buFontTx/>
                        <a:buNone/>
                      </a:pPr>
                      <a:endParaRPr lang="en-GB" sz="1200" b="0" i="0" dirty="0">
                        <a:solidFill>
                          <a:srgbClr val="000000"/>
                        </a:solidFill>
                        <a:effectLst/>
                        <a:latin typeface="+mn-lt"/>
                      </a:endParaRPr>
                    </a:p>
                    <a:p>
                      <a:pPr marL="0" lvl="0" indent="0" algn="l">
                        <a:buFontTx/>
                        <a:buNone/>
                      </a:pPr>
                      <a:r>
                        <a:rPr lang="en-GB" sz="1200" b="0" i="0" dirty="0">
                          <a:solidFill>
                            <a:srgbClr val="000000"/>
                          </a:solidFill>
                          <a:effectLst/>
                          <a:latin typeface="+mn-lt"/>
                        </a:rPr>
                        <a:t>NHS Forth Valley Healthcare Strategy 2016-2021</a:t>
                      </a:r>
                    </a:p>
                  </a:txBody>
                  <a:tcPr marL="72674" marR="72674"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base">
                        <a:buFontTx/>
                        <a:buNone/>
                      </a:pPr>
                      <a:r>
                        <a:rPr lang="en-GB" sz="1200" b="0" i="0">
                          <a:solidFill>
                            <a:srgbClr val="000000"/>
                          </a:solidFill>
                          <a:effectLst/>
                          <a:latin typeface="+mn-lt"/>
                        </a:rPr>
                        <a:t>Wallacetown Housing </a:t>
                      </a:r>
                    </a:p>
                    <a:p>
                      <a:pPr marL="0" indent="0" algn="l" fontAlgn="base">
                        <a:buFontTx/>
                        <a:buNone/>
                      </a:pPr>
                      <a:r>
                        <a:rPr lang="en-GB" sz="1200" b="0" i="0">
                          <a:solidFill>
                            <a:srgbClr val="000000"/>
                          </a:solidFill>
                          <a:effectLst/>
                          <a:latin typeface="+mn-lt"/>
                        </a:rPr>
                        <a:t>Regeneration​</a:t>
                      </a:r>
                    </a:p>
                    <a:p>
                      <a:pPr marL="0" indent="0" algn="l" fontAlgn="base">
                        <a:buFontTx/>
                        <a:buNone/>
                      </a:pPr>
                      <a:endParaRPr lang="en-GB" sz="1200" b="0" i="0">
                        <a:solidFill>
                          <a:srgbClr val="000000"/>
                        </a:solidFill>
                        <a:effectLst/>
                        <a:latin typeface="+mn-lt"/>
                      </a:endParaRPr>
                    </a:p>
                    <a:p>
                      <a:pPr marL="0" indent="0" algn="l" fontAlgn="base">
                        <a:buFontTx/>
                        <a:buNone/>
                      </a:pPr>
                      <a:r>
                        <a:rPr lang="en-GB" sz="1200" b="0" i="0">
                          <a:solidFill>
                            <a:srgbClr val="000000"/>
                          </a:solidFill>
                          <a:effectLst/>
                          <a:latin typeface="+mn-lt"/>
                        </a:rPr>
                        <a:t>Sustainable Development &amp; Climate Change Strategy Review​</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base">
                        <a:buFontTx/>
                        <a:buNone/>
                      </a:pPr>
                      <a:r>
                        <a:rPr lang="en-GB" sz="1200" b="0" i="0">
                          <a:solidFill>
                            <a:srgbClr val="000000"/>
                          </a:solidFill>
                          <a:effectLst/>
                          <a:latin typeface="+mn-lt"/>
                        </a:rPr>
                        <a:t>Implementation of the Clydebank Town Centre Development Framework  ​</a:t>
                      </a:r>
                    </a:p>
                    <a:p>
                      <a:pPr marL="0" indent="0" algn="l" fontAlgn="base">
                        <a:buFontTx/>
                        <a:buNone/>
                      </a:pPr>
                      <a:endParaRPr lang="en-GB" sz="1200" b="0" i="0">
                        <a:solidFill>
                          <a:srgbClr val="000000"/>
                        </a:solidFill>
                        <a:effectLst/>
                        <a:latin typeface="+mn-lt"/>
                      </a:endParaRPr>
                    </a:p>
                    <a:p>
                      <a:pPr marL="0" indent="0" algn="l" fontAlgn="base">
                        <a:buFontTx/>
                        <a:buNone/>
                      </a:pPr>
                      <a:r>
                        <a:rPr lang="en-GB" sz="1200" b="0" i="0">
                          <a:solidFill>
                            <a:srgbClr val="000000"/>
                          </a:solidFill>
                          <a:effectLst/>
                          <a:latin typeface="+mn-lt"/>
                        </a:rPr>
                        <a:t>West Dunbartonshire    Health Social Care Partnership </a:t>
                      </a:r>
                    </a:p>
                    <a:p>
                      <a:pPr marL="0" indent="0" algn="l" fontAlgn="base">
                        <a:buFontTx/>
                        <a:buNone/>
                      </a:pPr>
                      <a:r>
                        <a:rPr lang="en-GB" sz="1200" b="0" i="0">
                          <a:solidFill>
                            <a:srgbClr val="000000"/>
                          </a:solidFill>
                          <a:effectLst/>
                          <a:latin typeface="+mn-lt"/>
                        </a:rPr>
                        <a:t>Strategic Plan​</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lvl="0" algn="l">
                        <a:buFontTx/>
                        <a:buNone/>
                      </a:pPr>
                      <a:endParaRPr lang="en-GB" sz="1200" b="1" i="0">
                        <a:solidFill>
                          <a:srgbClr val="000000"/>
                        </a:solidFill>
                        <a:effectLst/>
                        <a:latin typeface="+mn-lt"/>
                      </a:endParaRP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chemeClr val="accent1">
                        <a:lumMod val="20000"/>
                        <a:lumOff val="80000"/>
                      </a:schemeClr>
                    </a:solidFill>
                  </a:tcPr>
                </a:tc>
                <a:tc>
                  <a:txBody>
                    <a:bodyPr/>
                    <a:lstStyle/>
                    <a:p>
                      <a:pPr marL="0" lvl="0" indent="0" algn="l">
                        <a:buFontTx/>
                        <a:buNone/>
                      </a:pPr>
                      <a:r>
                        <a:rPr lang="en-GB" sz="1200" b="0" i="0" u="none" strike="noStrike" noProof="0">
                          <a:solidFill>
                            <a:srgbClr val="000000"/>
                          </a:solidFill>
                          <a:effectLst/>
                          <a:latin typeface="+mn-lt"/>
                        </a:rPr>
                        <a:t>Western Seaboard Marine  Gateways,  Dunoon Waterfront proposal, submitted as part of the UK Levelling Up       Fund application </a:t>
                      </a:r>
                      <a:endParaRPr lang="en-GB" sz="1200">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fontAlgn="base">
                        <a:buFontTx/>
                        <a:buNone/>
                      </a:pPr>
                      <a:endParaRPr lang="en-GB" sz="1200" b="1" i="0">
                        <a:solidFill>
                          <a:schemeClr val="accent1">
                            <a:lumMod val="75000"/>
                          </a:schemeClr>
                        </a:solidFill>
                        <a:effectLst/>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base">
                        <a:buFontTx/>
                        <a:buNone/>
                      </a:pPr>
                      <a:r>
                        <a:rPr lang="en-GB" sz="1200" b="0" i="0" u="none" strike="noStrike">
                          <a:solidFill>
                            <a:srgbClr val="000000"/>
                          </a:solidFill>
                          <a:effectLst/>
                          <a:latin typeface="+mn-lt"/>
                        </a:rPr>
                        <a:t>South Lanarkshire </a:t>
                      </a:r>
                    </a:p>
                    <a:p>
                      <a:pPr marL="0" indent="0" algn="l" fontAlgn="base">
                        <a:buFontTx/>
                        <a:buNone/>
                      </a:pPr>
                      <a:r>
                        <a:rPr lang="en-GB" sz="1200" b="0" i="0" u="none" strike="noStrike">
                          <a:solidFill>
                            <a:srgbClr val="000000"/>
                          </a:solidFill>
                          <a:effectLst/>
                          <a:latin typeface="+mn-lt"/>
                        </a:rPr>
                        <a:t>Economic Strategy </a:t>
                      </a:r>
                      <a:r>
                        <a:rPr lang="en-GB" sz="1200" b="0" i="0">
                          <a:solidFill>
                            <a:srgbClr val="000000"/>
                          </a:solidFill>
                          <a:effectLst/>
                          <a:latin typeface="+mn-lt"/>
                        </a:rPr>
                        <a:t>​</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06657798"/>
                  </a:ext>
                </a:extLst>
              </a:tr>
              <a:tr h="339292">
                <a:tc>
                  <a:txBody>
                    <a:bodyPr/>
                    <a:lstStyle/>
                    <a:p>
                      <a:pPr lvl="0" algn="ctr">
                        <a:buNone/>
                      </a:pPr>
                      <a:r>
                        <a:rPr lang="en-GB" sz="1400" b="1" i="0">
                          <a:solidFill>
                            <a:schemeClr val="accent1"/>
                          </a:solidFill>
                          <a:effectLst/>
                          <a:latin typeface="Calibri"/>
                        </a:rPr>
                        <a:t>2023</a:t>
                      </a:r>
                    </a:p>
                    <a:p>
                      <a:pPr lvl="0" algn="ctr">
                        <a:buNone/>
                      </a:pPr>
                      <a:r>
                        <a:rPr lang="en-GB" sz="1400" b="1" i="0">
                          <a:solidFill>
                            <a:schemeClr val="accent1"/>
                          </a:solidFill>
                          <a:effectLst/>
                          <a:latin typeface="Calibri"/>
                        </a:rPr>
                        <a:t>(20)</a:t>
                      </a:r>
                    </a:p>
                  </a:txBody>
                  <a:tcPr marL="72673" marR="72673"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marL="0" indent="0" algn="l" fontAlgn="base">
                        <a:buFontTx/>
                        <a:buNone/>
                      </a:pPr>
                      <a:r>
                        <a:rPr lang="en-GB" sz="1200" b="1" i="0" dirty="0">
                          <a:solidFill>
                            <a:schemeClr val="accent1"/>
                          </a:solidFill>
                          <a:effectLst/>
                          <a:latin typeface="Calibri"/>
                        </a:rPr>
                        <a:t>Local Development Plan Vision and Strategic Objectives </a:t>
                      </a:r>
                    </a:p>
                    <a:p>
                      <a:pPr marL="0" indent="0" algn="l" fontAlgn="base">
                        <a:buFontTx/>
                        <a:buNone/>
                      </a:pPr>
                      <a:endParaRPr lang="en-GB" sz="1200" b="1" i="0" dirty="0">
                        <a:solidFill>
                          <a:schemeClr val="accent1"/>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Local Outcome Improvement Plan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Interim Climate Change Strategy – 2023</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auto">
                        <a:buFontTx/>
                        <a:buNone/>
                      </a:pPr>
                      <a:r>
                        <a:rPr lang="en-GB" sz="1200" b="1" i="0">
                          <a:solidFill>
                            <a:schemeClr val="accent1"/>
                          </a:solidFill>
                          <a:effectLst/>
                          <a:latin typeface="Calibri"/>
                        </a:rPr>
                        <a:t>Local Housing Strategy</a:t>
                      </a:r>
                    </a:p>
                    <a:p>
                      <a:pPr marL="0" indent="0" algn="l" fontAlgn="auto">
                        <a:buFontTx/>
                        <a:buNone/>
                      </a:pPr>
                      <a:endParaRPr lang="en-GB" sz="1200" b="1" i="0">
                        <a:solidFill>
                          <a:schemeClr val="accent1"/>
                        </a:solidFill>
                        <a:effectLst/>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chemeClr val="accent1"/>
                          </a:solidFill>
                          <a:effectLst/>
                          <a:latin typeface="+mn-lt"/>
                        </a:rPr>
                        <a:t>Accessible Ayr</a:t>
                      </a:r>
                      <a:r>
                        <a:rPr lang="en-GB" sz="1200" b="1" i="0">
                          <a:solidFill>
                            <a:srgbClr val="000000"/>
                          </a:solidFill>
                          <a:effectLst/>
                          <a:latin typeface="+mn-lt"/>
                        </a:rPr>
                        <a:t>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auto">
                        <a:buFontTx/>
                        <a:buNone/>
                      </a:pPr>
                      <a:r>
                        <a:rPr lang="en-GB" sz="1200" b="1" i="0">
                          <a:solidFill>
                            <a:schemeClr val="accent1"/>
                          </a:solidFill>
                          <a:effectLst/>
                          <a:latin typeface="Calibri"/>
                        </a:rPr>
                        <a:t>Green Travel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noProof="0">
                          <a:solidFill>
                            <a:schemeClr val="accent1"/>
                          </a:solidFill>
                          <a:effectLst/>
                          <a:latin typeface="+mn-lt"/>
                        </a:rPr>
                        <a:t>Safe Delivery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noProof="0">
                          <a:solidFill>
                            <a:schemeClr val="accent1"/>
                          </a:solidFill>
                          <a:effectLst/>
                          <a:latin typeface="+mn-lt"/>
                        </a:rPr>
                        <a:t>Improvement Group Strategy (Community Planning Partnership)</a:t>
                      </a:r>
                      <a:endParaRPr lang="en-GB" sz="1200" b="0" i="0" u="none" strike="noStrike" noProof="0">
                        <a:solidFill>
                          <a:srgbClr val="000000"/>
                        </a:solidFill>
                        <a:effectLst/>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lvl="0" indent="0" algn="l">
                        <a:buFontTx/>
                        <a:buNone/>
                      </a:pPr>
                      <a:r>
                        <a:rPr lang="en-GB" sz="1200" b="1" i="0" u="none" strike="noStrike" noProof="0">
                          <a:solidFill>
                            <a:schemeClr val="accent1"/>
                          </a:solidFill>
                          <a:effectLst/>
                        </a:rPr>
                        <a:t>Single Midlothian Plan </a:t>
                      </a:r>
                    </a:p>
                    <a:p>
                      <a:pPr marL="0" lvl="0" indent="0" algn="l">
                        <a:buFontTx/>
                        <a:buNone/>
                      </a:pPr>
                      <a:endParaRPr lang="en-GB" sz="1200" b="1" i="0" u="none" strike="noStrike" noProof="0">
                        <a:solidFill>
                          <a:schemeClr val="accent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chemeClr val="accent1"/>
                          </a:solidFill>
                          <a:effectLst/>
                          <a:latin typeface="+mn-lt"/>
                        </a:rPr>
                        <a:t>Dalkeith Regeneration Development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schemeClr val="accent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chemeClr val="accent1"/>
                          </a:solidFill>
                          <a:effectLst/>
                          <a:latin typeface="+mn-lt"/>
                        </a:rPr>
                        <a:t>Central Dalkeith &amp; Woodburn Community Action Plan </a:t>
                      </a:r>
                    </a:p>
                  </a:txBody>
                  <a:tcPr marL="72673" marR="72673"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base">
                        <a:buFontTx/>
                        <a:buNone/>
                      </a:pPr>
                      <a:r>
                        <a:rPr lang="en-GB" sz="1200" b="1" i="0">
                          <a:solidFill>
                            <a:schemeClr val="accent1"/>
                          </a:solidFill>
                          <a:effectLst/>
                          <a:latin typeface="Calibri"/>
                        </a:rPr>
                        <a:t>Argyll and Bute Health &amp; Social Care Partnership Strategic Plan​</a:t>
                      </a:r>
                    </a:p>
                    <a:p>
                      <a:pPr marL="0" indent="0" algn="l" fontAlgn="base">
                        <a:buFontTx/>
                        <a:buNone/>
                      </a:pPr>
                      <a:endParaRPr lang="en-GB" sz="1200" b="1" i="0">
                        <a:solidFill>
                          <a:schemeClr val="accent1"/>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a:solidFill>
                            <a:schemeClr val="accent1"/>
                          </a:solidFill>
                          <a:effectLst/>
                          <a:latin typeface="+mn-lt"/>
                        </a:rPr>
                        <a:t>Local Police Plan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a:solidFill>
                          <a:schemeClr val="accent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a:solidFill>
                            <a:schemeClr val="accent1"/>
                          </a:solidFill>
                          <a:effectLst/>
                          <a:latin typeface="+mn-lt"/>
                        </a:rPr>
                        <a:t>Argyll and Bute Economic Strategy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a:solidFill>
                          <a:schemeClr val="accent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a:solidFill>
                            <a:schemeClr val="accent1"/>
                          </a:solidFill>
                          <a:effectLst/>
                          <a:latin typeface="+mn-lt"/>
                        </a:rPr>
                        <a:t>Active Travel Hub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a:solidFill>
                          <a:schemeClr val="accent1"/>
                        </a:solidFill>
                        <a:effectLst/>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base">
                        <a:buFontTx/>
                        <a:buNone/>
                      </a:pPr>
                      <a:r>
                        <a:rPr lang="en-GB" sz="1200" b="1" i="0">
                          <a:solidFill>
                            <a:schemeClr val="accent1"/>
                          </a:solidFill>
                          <a:effectLst/>
                          <a:latin typeface="Calibri"/>
                        </a:rPr>
                        <a:t>Beachfront Masterplan</a:t>
                      </a:r>
                    </a:p>
                    <a:p>
                      <a:pPr marL="0" indent="0" algn="l" fontAlgn="base">
                        <a:buFontTx/>
                        <a:buNone/>
                      </a:pPr>
                      <a:endParaRPr lang="en-GB" sz="1200" b="1" i="0">
                        <a:solidFill>
                          <a:schemeClr val="accent1"/>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a:solidFill>
                            <a:schemeClr val="accent1"/>
                          </a:solidFill>
                          <a:effectLst/>
                          <a:latin typeface="+mn-lt"/>
                        </a:rPr>
                        <a:t>Aberdeenshire Health &amp; Social Care Partnership Strategic Plan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a:solidFill>
                          <a:schemeClr val="accent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a:solidFill>
                            <a:schemeClr val="accent1"/>
                          </a:solidFill>
                          <a:effectLst/>
                          <a:latin typeface="+mn-lt"/>
                        </a:rPr>
                        <a:t>Fraserburgh merging schools project </a:t>
                      </a:r>
                    </a:p>
                    <a:p>
                      <a:pPr algn="l" fontAlgn="base">
                        <a:buFontTx/>
                        <a:buNone/>
                      </a:pPr>
                      <a:endParaRPr lang="en-GB" sz="1200" b="1" i="0">
                        <a:solidFill>
                          <a:schemeClr val="accent1"/>
                        </a:solidFill>
                        <a:effectLst/>
                        <a:latin typeface="Calibri"/>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auto">
                        <a:buFontTx/>
                        <a:buNone/>
                      </a:pPr>
                      <a:r>
                        <a:rPr lang="en-GB" sz="1200" b="1" i="0">
                          <a:solidFill>
                            <a:srgbClr val="8497B0"/>
                          </a:solidFill>
                          <a:effectLst/>
                          <a:latin typeface="Calibri"/>
                        </a:rPr>
                        <a:t>​</a:t>
                      </a:r>
                      <a:r>
                        <a:rPr lang="en-GB" sz="1200" b="1" i="0">
                          <a:solidFill>
                            <a:schemeClr val="accent1"/>
                          </a:solidFill>
                          <a:effectLst/>
                          <a:latin typeface="Calibri"/>
                        </a:rPr>
                        <a:t>Rutherglen Town Centre Action Plan</a:t>
                      </a:r>
                    </a:p>
                    <a:p>
                      <a:pPr marL="0" indent="0" algn="l" fontAlgn="auto">
                        <a:buFontTx/>
                        <a:buNone/>
                      </a:pPr>
                      <a:endParaRPr lang="en-GB" sz="1200" b="1" i="0">
                        <a:solidFill>
                          <a:schemeClr val="accent1"/>
                        </a:solidFill>
                        <a:effectLst/>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chemeClr val="accent1"/>
                          </a:solidFill>
                          <a:effectLst/>
                          <a:latin typeface="+mn-lt"/>
                        </a:rPr>
                        <a:t>Burnhill Neighbourhood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schemeClr val="accent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chemeClr val="accent1"/>
                          </a:solidFill>
                          <a:effectLst/>
                          <a:latin typeface="+mn-lt"/>
                        </a:rPr>
                        <a:t>South Lanarkshire Local Development Plan 2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87768868"/>
                  </a:ext>
                </a:extLst>
              </a:tr>
              <a:tr h="558825">
                <a:tc>
                  <a:txBody>
                    <a:bodyPr/>
                    <a:lstStyle/>
                    <a:p>
                      <a:pPr lvl="0" algn="ctr">
                        <a:buNone/>
                      </a:pPr>
                      <a:r>
                        <a:rPr lang="en-GB" sz="1400" b="1" i="0">
                          <a:solidFill>
                            <a:schemeClr val="accent6"/>
                          </a:solidFill>
                          <a:effectLst/>
                          <a:latin typeface="Calibri"/>
                        </a:rPr>
                        <a:t>2024</a:t>
                      </a:r>
                    </a:p>
                    <a:p>
                      <a:pPr lvl="0" algn="ctr">
                        <a:buNone/>
                      </a:pPr>
                      <a:r>
                        <a:rPr lang="en-GB" sz="1400" b="1" i="0">
                          <a:solidFill>
                            <a:schemeClr val="accent6"/>
                          </a:solidFill>
                          <a:effectLst/>
                          <a:latin typeface="Calibri"/>
                        </a:rPr>
                        <a:t>(2)</a:t>
                      </a:r>
                    </a:p>
                  </a:txBody>
                  <a:tcPr marL="72672" marR="72672"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l">
                        <a:buNone/>
                      </a:pPr>
                      <a:r>
                        <a:rPr lang="en-GB" sz="1200" b="1" i="0">
                          <a:solidFill>
                            <a:schemeClr val="accent6"/>
                          </a:solidFill>
                          <a:effectLst/>
                          <a:latin typeface="Calibri"/>
                        </a:rPr>
                        <a:t>Wellbeing Hub 2</a:t>
                      </a: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ctr">
                        <a:buNone/>
                      </a:pPr>
                      <a:endParaRPr lang="en-GB" sz="1200" b="0" i="0">
                        <a:solidFill>
                          <a:srgbClr val="000000"/>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ctr">
                        <a:buNone/>
                      </a:pPr>
                      <a:endParaRPr lang="en-GB" sz="1200" b="1" i="0" u="none" strike="noStrike" noProof="0">
                        <a:solidFill>
                          <a:schemeClr val="accent1"/>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marL="0" lvl="0" indent="0" algn="l">
                        <a:buFont typeface="Arial" panose="020B0604020202020204" pitchFamily="34" charset="0"/>
                        <a:buNone/>
                      </a:pPr>
                      <a:r>
                        <a:rPr lang="en-GB" sz="1200" b="1" i="0" u="none" strike="noStrike" noProof="0">
                          <a:solidFill>
                            <a:schemeClr val="accent6"/>
                          </a:solidFill>
                          <a:effectLst/>
                          <a:latin typeface="Calibri"/>
                        </a:rPr>
                        <a:t>Midlothian Integration Joint Board Strategic Commissioning Plan 2025 to 2040</a:t>
                      </a:r>
                      <a:endParaRPr lang="en-US" b="1">
                        <a:solidFill>
                          <a:schemeClr val="accent6"/>
                        </a:solidFill>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ctr">
                        <a:buNone/>
                      </a:pPr>
                      <a:endParaRPr lang="en-GB" sz="1200" b="1" i="0">
                        <a:solidFill>
                          <a:schemeClr val="accent1"/>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l">
                        <a:buNone/>
                      </a:pPr>
                      <a:r>
                        <a:rPr lang="en-GB" sz="1200" b="1" i="0">
                          <a:solidFill>
                            <a:schemeClr val="accent6"/>
                          </a:solidFill>
                          <a:effectLst/>
                          <a:latin typeface="Calibri"/>
                        </a:rPr>
                        <a:t>Clatt School </a:t>
                      </a: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ctr">
                        <a:buNone/>
                      </a:pPr>
                      <a:endParaRPr lang="en-GB" sz="1200" b="1" i="0" dirty="0">
                        <a:solidFill>
                          <a:srgbClr val="8497B0"/>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extLst>
                  <a:ext uri="{0D108BD9-81ED-4DB2-BD59-A6C34878D82A}">
                    <a16:rowId xmlns:a16="http://schemas.microsoft.com/office/drawing/2014/main" val="2152991556"/>
                  </a:ext>
                </a:extLst>
              </a:tr>
            </a:tbl>
          </a:graphicData>
        </a:graphic>
      </p:graphicFrame>
    </p:spTree>
    <p:extLst>
      <p:ext uri="{BB962C8B-B14F-4D97-AF65-F5344CB8AC3E}">
        <p14:creationId xmlns:p14="http://schemas.microsoft.com/office/powerpoint/2010/main" val="3241536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4" name="Title 2">
            <a:extLst>
              <a:ext uri="{FF2B5EF4-FFF2-40B4-BE49-F238E27FC236}">
                <a16:creationId xmlns:a16="http://schemas.microsoft.com/office/drawing/2014/main" id="{114FF688-252E-596D-1807-5788CFE4FFE3}"/>
              </a:ext>
            </a:extLst>
          </p:cNvPr>
          <p:cNvSpPr txBox="1">
            <a:spLocks noGrp="1"/>
          </p:cNvSpPr>
          <p:nvPr>
            <p:ph type="title" idx="4294967295"/>
          </p:nvPr>
        </p:nvSpPr>
        <p:spPr>
          <a:xfrm>
            <a:off x="445655" y="12267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154272"/>
                </a:solidFill>
                <a:effectLst/>
                <a:uLnTx/>
                <a:uFillTx/>
                <a:latin typeface="Calibri"/>
                <a:ea typeface="+mj-ea"/>
                <a:cs typeface="Calibri Light"/>
              </a:rPr>
              <a:t>Decisions: Place and Wellbeing Assessments</a:t>
            </a:r>
            <a:endParaRPr kumimoji="0" lang="en-GB" sz="4400" b="1" i="0" u="none" strike="noStrike" kern="1200" cap="none" spc="0" normalizeH="0" baseline="0" noProof="0" dirty="0">
              <a:ln>
                <a:noFill/>
              </a:ln>
              <a:solidFill>
                <a:srgbClr val="154272"/>
              </a:solidFill>
              <a:effectLst/>
              <a:uLnTx/>
              <a:uFillTx/>
              <a:latin typeface="Calibri Light" panose="020F0302020204030204"/>
              <a:ea typeface="+mj-ea"/>
              <a:cs typeface="Calibri Light" panose="020F0302020204030204"/>
            </a:endParaRPr>
          </a:p>
        </p:txBody>
      </p:sp>
      <p:sp>
        <p:nvSpPr>
          <p:cNvPr id="7" name="TextBox 6">
            <a:extLst>
              <a:ext uri="{FF2B5EF4-FFF2-40B4-BE49-F238E27FC236}">
                <a16:creationId xmlns:a16="http://schemas.microsoft.com/office/drawing/2014/main" id="{92CCC1B6-B337-3037-A598-DCCE2826A634}"/>
              </a:ext>
            </a:extLst>
          </p:cNvPr>
          <p:cNvSpPr txBox="1"/>
          <p:nvPr/>
        </p:nvSpPr>
        <p:spPr>
          <a:xfrm>
            <a:off x="445655" y="1277929"/>
            <a:ext cx="260176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accent5">
                    <a:lumMod val="49000"/>
                  </a:schemeClr>
                </a:solidFill>
              </a:rPr>
              <a:t>31 Place and Wellbeing Assessments have now been completed and all reports can be found on the</a:t>
            </a:r>
            <a:r>
              <a:rPr lang="en-US" sz="2000"/>
              <a:t> </a:t>
            </a:r>
            <a:r>
              <a:rPr lang="en-US" sz="2000">
                <a:hlinkClick r:id="rId3"/>
              </a:rPr>
              <a:t>website</a:t>
            </a:r>
            <a:r>
              <a:rPr lang="en-US" sz="2000"/>
              <a:t> </a:t>
            </a:r>
            <a:endParaRPr lang="en-US" sz="2000">
              <a:ea typeface="Calibri"/>
              <a:cs typeface="Calibri"/>
            </a:endParaRPr>
          </a:p>
          <a:p>
            <a:endParaRPr lang="en-US" sz="2000">
              <a:ea typeface="Calibri"/>
              <a:cs typeface="Calibri"/>
            </a:endParaRPr>
          </a:p>
          <a:p>
            <a:r>
              <a:rPr lang="en-GB" sz="2000" b="0" i="0">
                <a:solidFill>
                  <a:schemeClr val="accent5">
                    <a:lumMod val="49000"/>
                  </a:schemeClr>
                </a:solidFill>
                <a:effectLst/>
                <a:latin typeface="Calibri"/>
                <a:ea typeface="Calibri"/>
                <a:cs typeface="Calibri"/>
              </a:rPr>
              <a:t>They range in their coverage from high level policy at regional level to more specific proposals at a local scale. </a:t>
            </a:r>
          </a:p>
          <a:p>
            <a:r>
              <a:rPr lang="en-GB" sz="2000" b="1">
                <a:solidFill>
                  <a:schemeClr val="accent5">
                    <a:lumMod val="49000"/>
                  </a:schemeClr>
                </a:solidFill>
                <a:latin typeface="Calibri"/>
                <a:ea typeface="Calibri"/>
                <a:cs typeface="Calibri"/>
              </a:rPr>
              <a:t>A 'How to Guide' has been produced</a:t>
            </a:r>
            <a:endParaRPr lang="en-US" sz="2000" b="1">
              <a:solidFill>
                <a:schemeClr val="accent5">
                  <a:lumMod val="49000"/>
                </a:schemeClr>
              </a:solidFill>
              <a:latin typeface="Calibri"/>
              <a:ea typeface="Calibri"/>
              <a:cs typeface="Calibri"/>
            </a:endParaRPr>
          </a:p>
        </p:txBody>
      </p:sp>
      <p:pic>
        <p:nvPicPr>
          <p:cNvPr id="2" name="Picture 1">
            <a:extLst>
              <a:ext uri="{FF2B5EF4-FFF2-40B4-BE49-F238E27FC236}">
                <a16:creationId xmlns:a16="http://schemas.microsoft.com/office/drawing/2014/main" id="{8D357D92-F3B2-0853-44AB-CB9E097B47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65644" y="1371601"/>
            <a:ext cx="2909739" cy="4114800"/>
          </a:xfrm>
          <a:prstGeom prst="rect">
            <a:avLst/>
          </a:prstGeom>
        </p:spPr>
      </p:pic>
      <p:pic>
        <p:nvPicPr>
          <p:cNvPr id="5" name="Picture 4">
            <a:extLst>
              <a:ext uri="{FF2B5EF4-FFF2-40B4-BE49-F238E27FC236}">
                <a16:creationId xmlns:a16="http://schemas.microsoft.com/office/drawing/2014/main" id="{33AC11E6-D4D8-1783-F376-67351D02190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72455" y="1371600"/>
            <a:ext cx="2909739" cy="4114800"/>
          </a:xfrm>
          <a:prstGeom prst="rect">
            <a:avLst/>
          </a:prstGeom>
        </p:spPr>
      </p:pic>
      <p:pic>
        <p:nvPicPr>
          <p:cNvPr id="3" name="Picture 2">
            <a:extLst>
              <a:ext uri="{FF2B5EF4-FFF2-40B4-BE49-F238E27FC236}">
                <a16:creationId xmlns:a16="http://schemas.microsoft.com/office/drawing/2014/main" id="{17AC3B48-9992-D6BF-2CD3-5A854F72246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079266" y="1361303"/>
            <a:ext cx="2909739" cy="4114800"/>
          </a:xfrm>
          <a:prstGeom prst="rect">
            <a:avLst/>
          </a:prstGeom>
        </p:spPr>
      </p:pic>
    </p:spTree>
    <p:extLst>
      <p:ext uri="{BB962C8B-B14F-4D97-AF65-F5344CB8AC3E}">
        <p14:creationId xmlns:p14="http://schemas.microsoft.com/office/powerpoint/2010/main" val="2272835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3E8EA"/>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36ADB6-7829-16B1-96A9-43F345DC834A}"/>
              </a:ext>
            </a:extLst>
          </p:cNvPr>
          <p:cNvSpPr txBox="1">
            <a:spLocks noGrp="1"/>
          </p:cNvSpPr>
          <p:nvPr>
            <p:ph type="title" idx="4294967295"/>
          </p:nvPr>
        </p:nvSpPr>
        <p:spPr>
          <a:xfrm>
            <a:off x="237314" y="219074"/>
            <a:ext cx="11515568"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mn-lt"/>
                <a:ea typeface="+mn-ea"/>
                <a:cs typeface="Calibri"/>
              </a:rPr>
              <a:t>Place: what we need to get right in every place </a:t>
            </a:r>
            <a:endParaRPr kumimoji="0" lang="en-US" sz="4400" b="1" i="0" u="none" strike="noStrike" kern="1200" cap="none" spc="0" normalizeH="0" baseline="0" noProof="0" dirty="0">
              <a:ln>
                <a:noFill/>
              </a:ln>
              <a:solidFill>
                <a:schemeClr val="accent5">
                  <a:lumMod val="49000"/>
                </a:schemeClr>
              </a:solidFill>
              <a:effectLst/>
              <a:uLnTx/>
              <a:uFillTx/>
              <a:latin typeface="+mn-lt"/>
              <a:ea typeface="Calibri Light" panose="020F0302020204030204"/>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E6BF3D1E-4A86-4908-A218-07C218E08925}"/>
              </a:ext>
            </a:extLst>
          </p:cNvPr>
          <p:cNvSpPr txBox="1"/>
          <p:nvPr/>
        </p:nvSpPr>
        <p:spPr>
          <a:xfrm>
            <a:off x="5502867" y="974745"/>
            <a:ext cx="7028048" cy="1569660"/>
          </a:xfrm>
          <a:prstGeom prst="rect">
            <a:avLst/>
          </a:prstGeom>
          <a:noFill/>
        </p:spPr>
        <p:txBody>
          <a:bodyPr wrap="square" lIns="91440" tIns="45720" rIns="91440" bIns="45720" rtlCol="0" anchor="t">
            <a:spAutoFit/>
          </a:bodyPr>
          <a:lstStyle/>
          <a:p>
            <a:pPr algn="ctr">
              <a:defRPr/>
            </a:pPr>
            <a:r>
              <a:rPr lang="en-GB" sz="4800" b="1">
                <a:solidFill>
                  <a:schemeClr val="accent5">
                    <a:lumMod val="49000"/>
                  </a:schemeClr>
                </a:solidFill>
                <a:latin typeface="Calibri" panose="020F0502020204030204"/>
              </a:rPr>
              <a:t>Place and Wellbeing Outcome Briefings</a:t>
            </a:r>
            <a:endParaRPr lang="en-US" sz="4800" b="1" i="0" u="none" strike="noStrike" kern="1200" cap="none" spc="0" normalizeH="0" baseline="0" noProof="0">
              <a:ln>
                <a:noFill/>
              </a:ln>
              <a:solidFill>
                <a:schemeClr val="accent5">
                  <a:lumMod val="49000"/>
                </a:schemeClr>
              </a:solidFill>
              <a:effectLst/>
              <a:uLnTx/>
              <a:uFillTx/>
              <a:latin typeface="Calibri" panose="020F0502020204030204"/>
              <a:ea typeface="Calibri"/>
              <a:cs typeface="Calibri"/>
            </a:endParaRPr>
          </a:p>
        </p:txBody>
      </p:sp>
      <p:pic>
        <p:nvPicPr>
          <p:cNvPr id="2" name="Picture 1" descr="Cover of one of the Place and Wellbeing Outcome Briefings">
            <a:extLst>
              <a:ext uri="{FF2B5EF4-FFF2-40B4-BE49-F238E27FC236}">
                <a16:creationId xmlns:a16="http://schemas.microsoft.com/office/drawing/2014/main" id="{15C78267-BA1E-D1AA-FBB6-031DEDCC2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 y="819239"/>
            <a:ext cx="5503580" cy="4819344"/>
          </a:xfrm>
          <a:prstGeom prst="rect">
            <a:avLst/>
          </a:prstGeom>
        </p:spPr>
      </p:pic>
      <p:pic>
        <p:nvPicPr>
          <p:cNvPr id="4" name="Picture 3" descr="Example diagram from one of the Place and Wellbeing Outcome Briefings">
            <a:extLst>
              <a:ext uri="{FF2B5EF4-FFF2-40B4-BE49-F238E27FC236}">
                <a16:creationId xmlns:a16="http://schemas.microsoft.com/office/drawing/2014/main" id="{5C8E6E73-07E8-88E0-6CCD-91EC15379E58}"/>
              </a:ext>
            </a:extLst>
          </p:cNvPr>
          <p:cNvPicPr>
            <a:picLocks noChangeAspect="1"/>
          </p:cNvPicPr>
          <p:nvPr/>
        </p:nvPicPr>
        <p:blipFill>
          <a:blip r:embed="rId4"/>
          <a:stretch>
            <a:fillRect/>
          </a:stretch>
        </p:blipFill>
        <p:spPr>
          <a:xfrm>
            <a:off x="5656882" y="2828287"/>
            <a:ext cx="6096000" cy="2059068"/>
          </a:xfrm>
          <a:prstGeom prst="rect">
            <a:avLst/>
          </a:prstGeom>
        </p:spPr>
      </p:pic>
      <p:pic>
        <p:nvPicPr>
          <p:cNvPr id="5" name="Picture 4" descr="Example quote from one of the Place and Wellbeing Outcome briefings">
            <a:extLst>
              <a:ext uri="{FF2B5EF4-FFF2-40B4-BE49-F238E27FC236}">
                <a16:creationId xmlns:a16="http://schemas.microsoft.com/office/drawing/2014/main" id="{779CD2F6-2904-2D7C-931D-A5663BE12685}"/>
              </a:ext>
            </a:extLst>
          </p:cNvPr>
          <p:cNvPicPr>
            <a:picLocks noChangeAspect="1"/>
          </p:cNvPicPr>
          <p:nvPr/>
        </p:nvPicPr>
        <p:blipFill>
          <a:blip r:embed="rId5"/>
          <a:srcRect l="1202" t="8843" r="1469" b="7654"/>
          <a:stretch/>
        </p:blipFill>
        <p:spPr>
          <a:xfrm>
            <a:off x="1678983" y="5119311"/>
            <a:ext cx="9427793" cy="1587984"/>
          </a:xfrm>
          <a:prstGeom prst="rect">
            <a:avLst/>
          </a:prstGeom>
        </p:spPr>
      </p:pic>
    </p:spTree>
    <p:extLst>
      <p:ext uri="{BB962C8B-B14F-4D97-AF65-F5344CB8AC3E}">
        <p14:creationId xmlns:p14="http://schemas.microsoft.com/office/powerpoint/2010/main" val="1571098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4" name="Title 3">
            <a:extLst>
              <a:ext uri="{FF2B5EF4-FFF2-40B4-BE49-F238E27FC236}">
                <a16:creationId xmlns:a16="http://schemas.microsoft.com/office/drawing/2014/main" id="{7483ABA6-15FF-9243-0649-59775E4F43A3}"/>
              </a:ext>
            </a:extLst>
          </p:cNvPr>
          <p:cNvSpPr txBox="1">
            <a:spLocks noGrp="1"/>
          </p:cNvSpPr>
          <p:nvPr>
            <p:ph type="title" idx="4294967295"/>
          </p:nvPr>
        </p:nvSpPr>
        <p:spPr>
          <a:xfrm>
            <a:off x="269268" y="2671329"/>
            <a:ext cx="1165346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accent5">
                    <a:lumMod val="49000"/>
                  </a:schemeClr>
                </a:solidFill>
                <a:effectLst/>
                <a:uLnTx/>
                <a:uFillTx/>
                <a:latin typeface="Calibri" panose="020F0502020204030204"/>
                <a:ea typeface="+mn-ea"/>
                <a:cs typeface="+mn-cs"/>
              </a:rPr>
              <a:t>Impact and shared learning</a:t>
            </a:r>
            <a:r>
              <a:rPr kumimoji="0" lang="en-GB" sz="4800" b="0" i="0" u="none" strike="noStrike" kern="1200" cap="none" spc="0" normalizeH="0" baseline="0" noProof="0" dirty="0">
                <a:ln>
                  <a:noFill/>
                </a:ln>
                <a:solidFill>
                  <a:schemeClr val="accent5">
                    <a:lumMod val="49000"/>
                  </a:schemeClr>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schemeClr val="accent5">
                  <a:lumMod val="49000"/>
                </a:schemeClr>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3584798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21" name="Title 1">
            <a:extLst>
              <a:ext uri="{FF2B5EF4-FFF2-40B4-BE49-F238E27FC236}">
                <a16:creationId xmlns:a16="http://schemas.microsoft.com/office/drawing/2014/main" id="{A31A79AB-472F-B53A-2627-9E89967B482B}"/>
              </a:ext>
            </a:extLst>
          </p:cNvPr>
          <p:cNvSpPr txBox="1">
            <a:spLocks noGrp="1"/>
          </p:cNvSpPr>
          <p:nvPr>
            <p:ph type="title" idx="4294967295"/>
          </p:nvPr>
        </p:nvSpPr>
        <p:spPr>
          <a:xfrm>
            <a:off x="614596" y="346985"/>
            <a:ext cx="10515600" cy="6785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a:rPr>
              <a:t>Sharing Learning: Output</a:t>
            </a:r>
            <a:endParaRPr kumimoji="0" lang="en-US" sz="4400" b="1" i="0" u="none" strike="noStrike" kern="1200" cap="none" spc="0" normalizeH="0" baseline="0" noProof="0" dirty="0">
              <a:ln>
                <a:noFill/>
              </a:ln>
              <a:solidFill>
                <a:schemeClr val="accent5">
                  <a:lumMod val="49000"/>
                </a:schemeClr>
              </a:solidFill>
              <a:effectLst/>
              <a:uLnTx/>
              <a:uFillTx/>
              <a:latin typeface="+mj-lt"/>
              <a:ea typeface="Calibri Light" panose="020F0302020204030204"/>
              <a:cs typeface="Calibri Light"/>
            </a:endParaRPr>
          </a:p>
        </p:txBody>
      </p:sp>
      <p:sp>
        <p:nvSpPr>
          <p:cNvPr id="23" name="TextBox 22">
            <a:extLst>
              <a:ext uri="{FF2B5EF4-FFF2-40B4-BE49-F238E27FC236}">
                <a16:creationId xmlns:a16="http://schemas.microsoft.com/office/drawing/2014/main" id="{4C5DBBD8-AC54-4BBD-119B-DC92E5A82D59}"/>
              </a:ext>
            </a:extLst>
          </p:cNvPr>
          <p:cNvSpPr txBox="1"/>
          <p:nvPr/>
        </p:nvSpPr>
        <p:spPr>
          <a:xfrm>
            <a:off x="614597" y="1238368"/>
            <a:ext cx="4414604"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endParaRPr lang="en-GB" b="1">
              <a:cs typeface="Calibri"/>
            </a:endParaRPr>
          </a:p>
          <a:p>
            <a:r>
              <a:rPr lang="en-GB" sz="2800" b="1">
                <a:solidFill>
                  <a:schemeClr val="accent5">
                    <a:lumMod val="49000"/>
                  </a:schemeClr>
                </a:solidFill>
                <a:cs typeface="Calibri"/>
              </a:rPr>
              <a:t>'How to' guides</a:t>
            </a:r>
            <a:endParaRPr lang="en-GB" sz="2800" b="1">
              <a:solidFill>
                <a:schemeClr val="accent5">
                  <a:lumMod val="49000"/>
                </a:schemeClr>
              </a:solidFill>
              <a:ea typeface="Calibri"/>
              <a:cs typeface="Calibri"/>
            </a:endParaRPr>
          </a:p>
          <a:p>
            <a:pPr marL="342900" indent="-342900">
              <a:buFontTx/>
              <a:buChar char="-"/>
            </a:pPr>
            <a:r>
              <a:rPr lang="en-GB" sz="2800">
                <a:solidFill>
                  <a:schemeClr val="accent5">
                    <a:lumMod val="49000"/>
                  </a:schemeClr>
                </a:solidFill>
                <a:cs typeface="Calibri"/>
              </a:rPr>
              <a:t>Producing qualitative data profiles</a:t>
            </a:r>
            <a:endParaRPr lang="en-GB" sz="2800">
              <a:solidFill>
                <a:schemeClr val="accent5">
                  <a:lumMod val="49000"/>
                </a:schemeClr>
              </a:solidFill>
              <a:ea typeface="Calibri"/>
              <a:cs typeface="Calibri"/>
            </a:endParaRPr>
          </a:p>
          <a:p>
            <a:pPr marL="342900" indent="-342900">
              <a:buFontTx/>
              <a:buChar char="-"/>
            </a:pPr>
            <a:r>
              <a:rPr lang="en-GB" sz="2800">
                <a:solidFill>
                  <a:schemeClr val="accent5">
                    <a:lumMod val="49000"/>
                  </a:schemeClr>
                </a:solidFill>
                <a:cs typeface="Calibri"/>
              </a:rPr>
              <a:t>Producing quantitative data profiles</a:t>
            </a:r>
            <a:endParaRPr lang="en-GB" sz="2800">
              <a:solidFill>
                <a:schemeClr val="accent5">
                  <a:lumMod val="49000"/>
                </a:schemeClr>
              </a:solidFill>
              <a:ea typeface="Calibri"/>
              <a:cs typeface="Calibri"/>
            </a:endParaRPr>
          </a:p>
          <a:p>
            <a:pPr marL="342900" indent="-342900">
              <a:buFontTx/>
              <a:buChar char="-"/>
            </a:pPr>
            <a:r>
              <a:rPr lang="en-GB" sz="2800">
                <a:solidFill>
                  <a:schemeClr val="accent5">
                    <a:lumMod val="49000"/>
                  </a:schemeClr>
                </a:solidFill>
                <a:cs typeface="Calibri"/>
              </a:rPr>
              <a:t>Place and Wellbeing Assessment guide</a:t>
            </a:r>
            <a:endParaRPr lang="en-GB" sz="2800">
              <a:solidFill>
                <a:schemeClr val="accent5">
                  <a:lumMod val="49000"/>
                </a:schemeClr>
              </a:solidFill>
              <a:ea typeface="Calibri" panose="020F0502020204030204"/>
              <a:cs typeface="Calibri"/>
            </a:endParaRPr>
          </a:p>
          <a:p>
            <a:pPr marL="285750" indent="-285750">
              <a:buFont typeface="Arial" panose="020B0604020202020204" pitchFamily="34" charset="0"/>
              <a:buChar char="•"/>
            </a:pPr>
            <a:endParaRPr lang="en-GB">
              <a:ea typeface="Calibri" panose="020F0502020204030204"/>
              <a:cs typeface="Calibri"/>
            </a:endParaRPr>
          </a:p>
        </p:txBody>
      </p:sp>
      <p:pic>
        <p:nvPicPr>
          <p:cNvPr id="2" name="Picture 1">
            <a:extLst>
              <a:ext uri="{FF2B5EF4-FFF2-40B4-BE49-F238E27FC236}">
                <a16:creationId xmlns:a16="http://schemas.microsoft.com/office/drawing/2014/main" id="{0DB06853-EFD8-0BF3-E93B-4B3F5F7771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50049" y="1711411"/>
            <a:ext cx="2302199" cy="3198341"/>
          </a:xfrm>
          <a:prstGeom prst="rect">
            <a:avLst/>
          </a:prstGeom>
        </p:spPr>
      </p:pic>
      <p:pic>
        <p:nvPicPr>
          <p:cNvPr id="3" name="Picture 2">
            <a:extLst>
              <a:ext uri="{FF2B5EF4-FFF2-40B4-BE49-F238E27FC236}">
                <a16:creationId xmlns:a16="http://schemas.microsoft.com/office/drawing/2014/main" id="{9A06090A-1A2A-4EFC-FEE5-EDD6BFA15C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95658" y="1716559"/>
            <a:ext cx="2250713" cy="3218936"/>
          </a:xfrm>
          <a:prstGeom prst="rect">
            <a:avLst/>
          </a:prstGeom>
        </p:spPr>
      </p:pic>
      <p:pic>
        <p:nvPicPr>
          <p:cNvPr id="5" name="Picture 4">
            <a:extLst>
              <a:ext uri="{FF2B5EF4-FFF2-40B4-BE49-F238E27FC236}">
                <a16:creationId xmlns:a16="http://schemas.microsoft.com/office/drawing/2014/main" id="{6AB686AE-FBBC-3459-13B1-C7CDCE26CDF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58888" y="1711411"/>
            <a:ext cx="2333091" cy="3218936"/>
          </a:xfrm>
          <a:prstGeom prst="rect">
            <a:avLst/>
          </a:prstGeom>
        </p:spPr>
      </p:pic>
    </p:spTree>
    <p:extLst>
      <p:ext uri="{BB962C8B-B14F-4D97-AF65-F5344CB8AC3E}">
        <p14:creationId xmlns:p14="http://schemas.microsoft.com/office/powerpoint/2010/main" val="1554336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97160CB6-48CE-609E-2E4F-DBE9A98B87FC}"/>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Shared Learning: Impact Stories </a:t>
            </a:r>
            <a:endParaRPr kumimoji="0" lang="en-GB" sz="4400" b="1" i="0" u="none" strike="noStrike" kern="1200" cap="none" spc="0" normalizeH="0" baseline="0" noProof="0" dirty="0">
              <a:ln>
                <a:noFill/>
              </a:ln>
              <a:solidFill>
                <a:schemeClr val="accent5">
                  <a:lumMod val="49000"/>
                </a:schemeClr>
              </a:solidFill>
              <a:effectLst/>
              <a:uLnTx/>
              <a:uFillTx/>
              <a:latin typeface="Calibri"/>
              <a:ea typeface="Calibri"/>
              <a:cs typeface="Calibri"/>
            </a:endParaRPr>
          </a:p>
        </p:txBody>
      </p:sp>
      <p:sp>
        <p:nvSpPr>
          <p:cNvPr id="12" name="TextBox 11">
            <a:extLst>
              <a:ext uri="{FF2B5EF4-FFF2-40B4-BE49-F238E27FC236}">
                <a16:creationId xmlns:a16="http://schemas.microsoft.com/office/drawing/2014/main" id="{A82FB4A3-35B1-61DF-731F-D16A290C62BF}"/>
              </a:ext>
            </a:extLst>
          </p:cNvPr>
          <p:cNvSpPr txBox="1"/>
          <p:nvPr/>
        </p:nvSpPr>
        <p:spPr>
          <a:xfrm>
            <a:off x="7126637" y="1960536"/>
            <a:ext cx="44092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accent5">
                    <a:lumMod val="49000"/>
                  </a:schemeClr>
                </a:solidFill>
              </a:rPr>
              <a:t>All the Project Town information and Impact Stories can be accessed</a:t>
            </a:r>
            <a:r>
              <a:rPr lang="en-GB" dirty="0"/>
              <a:t> </a:t>
            </a:r>
            <a:r>
              <a:rPr lang="en-GB" u="sng" dirty="0">
                <a:solidFill>
                  <a:srgbClr val="0563C1"/>
                </a:solidFill>
                <a:cs typeface="Segoe UI"/>
              </a:rPr>
              <a:t>here</a:t>
            </a:r>
            <a:endParaRPr lang="en-US" dirty="0"/>
          </a:p>
        </p:txBody>
      </p:sp>
      <p:pic>
        <p:nvPicPr>
          <p:cNvPr id="11" name="Picture 10">
            <a:extLst>
              <a:ext uri="{FF2B5EF4-FFF2-40B4-BE49-F238E27FC236}">
                <a16:creationId xmlns:a16="http://schemas.microsoft.com/office/drawing/2014/main" id="{A7398451-BE29-2BD2-74F1-A996CE163D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8307" y="1021337"/>
            <a:ext cx="3805799" cy="5341750"/>
          </a:xfrm>
          <a:prstGeom prst="rect">
            <a:avLst/>
          </a:prstGeom>
        </p:spPr>
      </p:pic>
      <p:pic>
        <p:nvPicPr>
          <p:cNvPr id="10" name="Picture 9">
            <a:extLst>
              <a:ext uri="{FF2B5EF4-FFF2-40B4-BE49-F238E27FC236}">
                <a16:creationId xmlns:a16="http://schemas.microsoft.com/office/drawing/2014/main" id="{64B0F69E-097D-F8B1-9737-BE2C903394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02456" y="2280661"/>
            <a:ext cx="3193485" cy="4103434"/>
          </a:xfrm>
          <a:prstGeom prst="rect">
            <a:avLst/>
          </a:prstGeom>
        </p:spPr>
      </p:pic>
      <p:pic>
        <p:nvPicPr>
          <p:cNvPr id="8" name="Picture 7">
            <a:extLst>
              <a:ext uri="{FF2B5EF4-FFF2-40B4-BE49-F238E27FC236}">
                <a16:creationId xmlns:a16="http://schemas.microsoft.com/office/drawing/2014/main" id="{4BE129FB-1DC5-AB9A-6799-E5B923091C5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12468" y="3753934"/>
            <a:ext cx="5373329" cy="2450555"/>
          </a:xfrm>
          <a:prstGeom prst="rect">
            <a:avLst/>
          </a:prstGeom>
        </p:spPr>
      </p:pic>
    </p:spTree>
    <p:extLst>
      <p:ext uri="{BB962C8B-B14F-4D97-AF65-F5344CB8AC3E}">
        <p14:creationId xmlns:p14="http://schemas.microsoft.com/office/powerpoint/2010/main" val="1048689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A11E73-3CCE-A83F-A6EF-920CD639E15B}"/>
              </a:ext>
            </a:extLst>
          </p:cNvPr>
          <p:cNvSpPr txBox="1">
            <a:spLocks noGrp="1"/>
          </p:cNvSpPr>
          <p:nvPr>
            <p:ph type="title" idx="4294967295"/>
          </p:nvPr>
        </p:nvSpPr>
        <p:spPr>
          <a:xfrm>
            <a:off x="346572" y="5475914"/>
            <a:ext cx="215674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chemeClr val="tx2"/>
                </a:solidFill>
                <a:effectLst/>
                <a:uLnTx/>
                <a:uFillTx/>
                <a:latin typeface="+mn-lt"/>
                <a:ea typeface="+mn-ea"/>
                <a:cs typeface="+mn-cs"/>
              </a:rPr>
              <a:t>Who?</a:t>
            </a:r>
            <a:endParaRPr kumimoji="0" lang="en-US" sz="5400" b="1" i="0" u="none" strike="noStrike" kern="1200" cap="none" spc="0" normalizeH="0" baseline="0" noProof="0" dirty="0">
              <a:ln>
                <a:noFill/>
              </a:ln>
              <a:solidFill>
                <a:schemeClr val="tx2"/>
              </a:solidFill>
              <a:effectLst/>
              <a:uLnTx/>
              <a:uFillTx/>
              <a:latin typeface="+mn-lt"/>
              <a:ea typeface="+mn-ea"/>
              <a:cs typeface="+mn-cs"/>
            </a:endParaRPr>
          </a:p>
        </p:txBody>
      </p:sp>
      <p:sp>
        <p:nvSpPr>
          <p:cNvPr id="20" name="Rectangle: Rounded Corners 19">
            <a:extLst>
              <a:ext uri="{FF2B5EF4-FFF2-40B4-BE49-F238E27FC236}">
                <a16:creationId xmlns:a16="http://schemas.microsoft.com/office/drawing/2014/main" id="{C3AD651A-6A72-F6B9-88FE-7F7565281B73}"/>
              </a:ext>
            </a:extLst>
          </p:cNvPr>
          <p:cNvSpPr/>
          <p:nvPr/>
        </p:nvSpPr>
        <p:spPr>
          <a:xfrm>
            <a:off x="203909" y="1052541"/>
            <a:ext cx="1607355" cy="7147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Improvement Service</a:t>
            </a:r>
          </a:p>
        </p:txBody>
      </p:sp>
      <p:grpSp>
        <p:nvGrpSpPr>
          <p:cNvPr id="6" name="Group 5" descr="Diagram shows all the different organisations, e.g. Scottish Government, Improvement Service Public Health Scotland, Third Sector, communities, local authorities, health and social care partnerships and NHS boards and how they all have a role in strategic decision making that impacts on a place. ">
            <a:extLst>
              <a:ext uri="{FF2B5EF4-FFF2-40B4-BE49-F238E27FC236}">
                <a16:creationId xmlns:a16="http://schemas.microsoft.com/office/drawing/2014/main" id="{54ADF6B7-E627-B115-BF2F-9AFC3A700B80}"/>
              </a:ext>
            </a:extLst>
          </p:cNvPr>
          <p:cNvGrpSpPr/>
          <p:nvPr/>
        </p:nvGrpSpPr>
        <p:grpSpPr>
          <a:xfrm>
            <a:off x="909132" y="232134"/>
            <a:ext cx="10355304" cy="6226947"/>
            <a:chOff x="909132" y="232134"/>
            <a:chExt cx="10355304" cy="6226947"/>
          </a:xfrm>
        </p:grpSpPr>
        <p:sp>
          <p:nvSpPr>
            <p:cNvPr id="13" name="Oval 12">
              <a:extLst>
                <a:ext uri="{FF2B5EF4-FFF2-40B4-BE49-F238E27FC236}">
                  <a16:creationId xmlns:a16="http://schemas.microsoft.com/office/drawing/2014/main" id="{95A8B684-3EC6-C4CA-3485-BA4539E17446}"/>
                </a:ext>
              </a:extLst>
            </p:cNvPr>
            <p:cNvSpPr/>
            <p:nvPr/>
          </p:nvSpPr>
          <p:spPr>
            <a:xfrm>
              <a:off x="1330960" y="284480"/>
              <a:ext cx="9448800" cy="616712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2" name="Oval 1">
              <a:extLst>
                <a:ext uri="{FF2B5EF4-FFF2-40B4-BE49-F238E27FC236}">
                  <a16:creationId xmlns:a16="http://schemas.microsoft.com/office/drawing/2014/main" id="{D2C0D4B7-F0A5-D254-3B71-1857BDD9FD58}"/>
                </a:ext>
              </a:extLst>
            </p:cNvPr>
            <p:cNvSpPr/>
            <p:nvPr/>
          </p:nvSpPr>
          <p:spPr>
            <a:xfrm>
              <a:off x="2038008" y="568960"/>
              <a:ext cx="8115983" cy="5549900"/>
            </a:xfrm>
            <a:prstGeom prst="ellipse">
              <a:avLst/>
            </a:prstGeom>
            <a:solidFill>
              <a:schemeClr val="accent6">
                <a:lumMod val="60000"/>
                <a:lumOff val="4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3" name="Oval 2">
              <a:extLst>
                <a:ext uri="{FF2B5EF4-FFF2-40B4-BE49-F238E27FC236}">
                  <a16:creationId xmlns:a16="http://schemas.microsoft.com/office/drawing/2014/main" id="{9C81133D-334C-4A78-E67A-6724C9F428E3}"/>
                </a:ext>
              </a:extLst>
            </p:cNvPr>
            <p:cNvSpPr/>
            <p:nvPr/>
          </p:nvSpPr>
          <p:spPr>
            <a:xfrm>
              <a:off x="4022432" y="1981461"/>
              <a:ext cx="4114800" cy="2813797"/>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4" name="Rectangle: Rounded Corners 3">
              <a:extLst>
                <a:ext uri="{FF2B5EF4-FFF2-40B4-BE49-F238E27FC236}">
                  <a16:creationId xmlns:a16="http://schemas.microsoft.com/office/drawing/2014/main" id="{F7AB8785-237B-7156-3449-12BA5D5A21ED}"/>
                </a:ext>
              </a:extLst>
            </p:cNvPr>
            <p:cNvSpPr/>
            <p:nvPr/>
          </p:nvSpPr>
          <p:spPr>
            <a:xfrm>
              <a:off x="5297512" y="3378199"/>
              <a:ext cx="1595120" cy="81280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effectLst>
                    <a:outerShdw blurRad="38100" dist="38100" dir="2700000" algn="tl">
                      <a:srgbClr val="000000">
                        <a:alpha val="43137"/>
                      </a:srgbClr>
                    </a:outerShdw>
                  </a:effectLst>
                </a:rPr>
                <a:t>Communities</a:t>
              </a:r>
              <a:endParaRPr lang="en-GB" dirty="0">
                <a:effectLst>
                  <a:outerShdw blurRad="38100" dist="38100" dir="2700000" algn="tl">
                    <a:srgbClr val="000000">
                      <a:alpha val="43137"/>
                    </a:srgbClr>
                  </a:outerShdw>
                </a:effectLst>
              </a:endParaRPr>
            </a:p>
          </p:txBody>
        </p:sp>
        <p:sp>
          <p:nvSpPr>
            <p:cNvPr id="7" name="Oval 6">
              <a:extLst>
                <a:ext uri="{FF2B5EF4-FFF2-40B4-BE49-F238E27FC236}">
                  <a16:creationId xmlns:a16="http://schemas.microsoft.com/office/drawing/2014/main" id="{46406652-2519-D854-4487-040C7DA8E157}"/>
                </a:ext>
              </a:extLst>
            </p:cNvPr>
            <p:cNvSpPr/>
            <p:nvPr/>
          </p:nvSpPr>
          <p:spPr>
            <a:xfrm>
              <a:off x="4901272" y="67253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NHS Boards</a:t>
              </a:r>
            </a:p>
          </p:txBody>
        </p:sp>
        <p:sp>
          <p:nvSpPr>
            <p:cNvPr id="8" name="Oval 7">
              <a:extLst>
                <a:ext uri="{FF2B5EF4-FFF2-40B4-BE49-F238E27FC236}">
                  <a16:creationId xmlns:a16="http://schemas.microsoft.com/office/drawing/2014/main" id="{DAE36973-7189-0696-D036-3C6FF8716F13}"/>
                </a:ext>
              </a:extLst>
            </p:cNvPr>
            <p:cNvSpPr/>
            <p:nvPr/>
          </p:nvSpPr>
          <p:spPr>
            <a:xfrm>
              <a:off x="3210560" y="102546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Health and social Care Partnerships</a:t>
              </a:r>
            </a:p>
          </p:txBody>
        </p:sp>
        <p:sp>
          <p:nvSpPr>
            <p:cNvPr id="9" name="Oval 8">
              <a:extLst>
                <a:ext uri="{FF2B5EF4-FFF2-40B4-BE49-F238E27FC236}">
                  <a16:creationId xmlns:a16="http://schemas.microsoft.com/office/drawing/2014/main" id="{C195662F-1C87-6ACB-5897-A74739765A48}"/>
                </a:ext>
              </a:extLst>
            </p:cNvPr>
            <p:cNvSpPr/>
            <p:nvPr/>
          </p:nvSpPr>
          <p:spPr>
            <a:xfrm>
              <a:off x="2250440" y="237503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Local Authorities</a:t>
              </a:r>
            </a:p>
          </p:txBody>
        </p:sp>
        <p:sp>
          <p:nvSpPr>
            <p:cNvPr id="10" name="Oval 9">
              <a:extLst>
                <a:ext uri="{FF2B5EF4-FFF2-40B4-BE49-F238E27FC236}">
                  <a16:creationId xmlns:a16="http://schemas.microsoft.com/office/drawing/2014/main" id="{44A3A7C7-887D-D438-EF8E-0E569A6FB1BA}"/>
                </a:ext>
              </a:extLst>
            </p:cNvPr>
            <p:cNvSpPr/>
            <p:nvPr/>
          </p:nvSpPr>
          <p:spPr>
            <a:xfrm>
              <a:off x="3232956" y="375644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Other statutory Authorities</a:t>
              </a:r>
            </a:p>
          </p:txBody>
        </p:sp>
        <p:sp>
          <p:nvSpPr>
            <p:cNvPr id="11" name="TextBox 10">
              <a:extLst>
                <a:ext uri="{FF2B5EF4-FFF2-40B4-BE49-F238E27FC236}">
                  <a16:creationId xmlns:a16="http://schemas.microsoft.com/office/drawing/2014/main" id="{D024A922-DA0F-9526-69FB-D9780CC2D016}"/>
                </a:ext>
              </a:extLst>
            </p:cNvPr>
            <p:cNvSpPr txBox="1"/>
            <p:nvPr/>
          </p:nvSpPr>
          <p:spPr>
            <a:xfrm>
              <a:off x="5357544" y="2690614"/>
              <a:ext cx="1319015" cy="369332"/>
            </a:xfrm>
            <a:prstGeom prst="rect">
              <a:avLst/>
            </a:prstGeom>
            <a:noFill/>
          </p:spPr>
          <p:txBody>
            <a:bodyPr wrap="none" rtlCol="0">
              <a:spAutoFit/>
            </a:bodyPr>
            <a:lstStyle/>
            <a:p>
              <a:r>
                <a:rPr lang="en-GB" dirty="0"/>
                <a:t>Third Sector</a:t>
              </a:r>
            </a:p>
          </p:txBody>
        </p:sp>
        <p:sp>
          <p:nvSpPr>
            <p:cNvPr id="12" name="Rectangle: Rounded Corners 11">
              <a:extLst>
                <a:ext uri="{FF2B5EF4-FFF2-40B4-BE49-F238E27FC236}">
                  <a16:creationId xmlns:a16="http://schemas.microsoft.com/office/drawing/2014/main" id="{6C91CA00-014E-73C5-75FC-FD9AD1597E02}"/>
                </a:ext>
              </a:extLst>
            </p:cNvPr>
            <p:cNvSpPr/>
            <p:nvPr/>
          </p:nvSpPr>
          <p:spPr>
            <a:xfrm>
              <a:off x="9669316" y="5583880"/>
              <a:ext cx="1595120" cy="81280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rPr>
                <a:t>Private sector</a:t>
              </a:r>
              <a:endParaRPr lang="en-GB" dirty="0"/>
            </a:p>
          </p:txBody>
        </p:sp>
        <p:sp>
          <p:nvSpPr>
            <p:cNvPr id="14" name="TextBox 13">
              <a:extLst>
                <a:ext uri="{FF2B5EF4-FFF2-40B4-BE49-F238E27FC236}">
                  <a16:creationId xmlns:a16="http://schemas.microsoft.com/office/drawing/2014/main" id="{DEF041B2-10F2-024F-7C20-88D8486ED828}"/>
                </a:ext>
              </a:extLst>
            </p:cNvPr>
            <p:cNvSpPr txBox="1"/>
            <p:nvPr/>
          </p:nvSpPr>
          <p:spPr>
            <a:xfrm>
              <a:off x="5015770" y="6089749"/>
              <a:ext cx="2158604" cy="369332"/>
            </a:xfrm>
            <a:prstGeom prst="rect">
              <a:avLst/>
            </a:prstGeom>
            <a:noFill/>
          </p:spPr>
          <p:txBody>
            <a:bodyPr wrap="none" rtlCol="0">
              <a:spAutoFit/>
            </a:bodyPr>
            <a:lstStyle/>
            <a:p>
              <a:r>
                <a:rPr lang="en-GB" dirty="0"/>
                <a:t>Scottish Government</a:t>
              </a:r>
            </a:p>
          </p:txBody>
        </p:sp>
        <p:cxnSp>
          <p:nvCxnSpPr>
            <p:cNvPr id="16" name="Straight Arrow Connector 15">
              <a:extLst>
                <a:ext uri="{FF2B5EF4-FFF2-40B4-BE49-F238E27FC236}">
                  <a16:creationId xmlns:a16="http://schemas.microsoft.com/office/drawing/2014/main" id="{AA639219-26EE-3E95-94FD-52B35B45E54B}"/>
                </a:ext>
                <a:ext uri="{C183D7F6-B498-43B3-948B-1728B52AA6E4}">
                  <adec:decorative xmlns:adec="http://schemas.microsoft.com/office/drawing/2017/decorative" val="1"/>
                </a:ext>
              </a:extLst>
            </p:cNvPr>
            <p:cNvCxnSpPr>
              <a:stCxn id="14" idx="0"/>
            </p:cNvCxnSpPr>
            <p:nvPr/>
          </p:nvCxnSpPr>
          <p:spPr>
            <a:xfrm flipV="1">
              <a:off x="6095072" y="4531360"/>
              <a:ext cx="928" cy="1558389"/>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3788D59-7AB8-928A-4E6C-56CDBC3B5893}"/>
                </a:ext>
                <a:ext uri="{C183D7F6-B498-43B3-948B-1728B52AA6E4}">
                  <adec:decorative xmlns:adec="http://schemas.microsoft.com/office/drawing/2017/decorative" val="1"/>
                </a:ext>
              </a:extLst>
            </p:cNvPr>
            <p:cNvCxnSpPr>
              <a:cxnSpLocks/>
              <a:stCxn id="12" idx="0"/>
            </p:cNvCxnSpPr>
            <p:nvPr/>
          </p:nvCxnSpPr>
          <p:spPr>
            <a:xfrm flipH="1" flipV="1">
              <a:off x="7431355" y="3920187"/>
              <a:ext cx="3035521" cy="1663693"/>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sp>
          <p:nvSpPr>
            <p:cNvPr id="19" name="Rectangle: Rounded Corners 18">
              <a:extLst>
                <a:ext uri="{FF2B5EF4-FFF2-40B4-BE49-F238E27FC236}">
                  <a16:creationId xmlns:a16="http://schemas.microsoft.com/office/drawing/2014/main" id="{ECD4EC59-04A0-AE7B-4B03-10A119AB6D51}"/>
                </a:ext>
              </a:extLst>
            </p:cNvPr>
            <p:cNvSpPr/>
            <p:nvPr/>
          </p:nvSpPr>
          <p:spPr>
            <a:xfrm>
              <a:off x="909132" y="232134"/>
              <a:ext cx="1920240" cy="7147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Public Health Scotland</a:t>
              </a:r>
            </a:p>
          </p:txBody>
        </p:sp>
        <p:cxnSp>
          <p:nvCxnSpPr>
            <p:cNvPr id="21" name="Straight Arrow Connector 20">
              <a:extLst>
                <a:ext uri="{FF2B5EF4-FFF2-40B4-BE49-F238E27FC236}">
                  <a16:creationId xmlns:a16="http://schemas.microsoft.com/office/drawing/2014/main" id="{9032C00D-2EA4-FACC-DA25-5DD668F19EAB}"/>
                </a:ext>
                <a:ext uri="{C183D7F6-B498-43B3-948B-1728B52AA6E4}">
                  <adec:decorative xmlns:adec="http://schemas.microsoft.com/office/drawing/2017/decorative" val="1"/>
                </a:ext>
              </a:extLst>
            </p:cNvPr>
            <p:cNvCxnSpPr>
              <a:cxnSpLocks/>
              <a:stCxn id="9" idx="1"/>
              <a:endCxn id="20" idx="3"/>
            </p:cNvCxnSpPr>
            <p:nvPr/>
          </p:nvCxnSpPr>
          <p:spPr>
            <a:xfrm flipH="1" flipV="1">
              <a:off x="1811264" y="1409893"/>
              <a:ext cx="720389" cy="1236038"/>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73A6A8E8-4789-D7BC-76A9-1F305FFB3332}"/>
                </a:ext>
                <a:ext uri="{C183D7F6-B498-43B3-948B-1728B52AA6E4}">
                  <adec:decorative xmlns:adec="http://schemas.microsoft.com/office/drawing/2017/decorative" val="1"/>
                </a:ext>
              </a:extLst>
            </p:cNvPr>
            <p:cNvCxnSpPr>
              <a:cxnSpLocks/>
              <a:stCxn id="8" idx="0"/>
              <a:endCxn id="19" idx="3"/>
            </p:cNvCxnSpPr>
            <p:nvPr/>
          </p:nvCxnSpPr>
          <p:spPr>
            <a:xfrm flipH="1" flipV="1">
              <a:off x="2829372" y="589486"/>
              <a:ext cx="1341308" cy="435975"/>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3994F9E3-9F1F-F828-7207-9A419198A23A}"/>
                </a:ext>
              </a:extLst>
            </p:cNvPr>
            <p:cNvSpPr txBox="1"/>
            <p:nvPr/>
          </p:nvSpPr>
          <p:spPr>
            <a:xfrm>
              <a:off x="7296671" y="2728233"/>
              <a:ext cx="1133503" cy="646331"/>
            </a:xfrm>
            <a:prstGeom prst="rect">
              <a:avLst/>
            </a:prstGeom>
            <a:solidFill>
              <a:schemeClr val="bg1"/>
            </a:solidFill>
            <a:effectLst>
              <a:softEdge rad="63500"/>
            </a:effectLst>
          </p:spPr>
          <p:txBody>
            <a:bodyPr wrap="square" rtlCol="0">
              <a:spAutoFit/>
            </a:bodyPr>
            <a:lstStyle/>
            <a:p>
              <a:r>
                <a:rPr lang="en-GB" i="1" dirty="0"/>
                <a:t>Impacts on a place</a:t>
              </a:r>
            </a:p>
          </p:txBody>
        </p:sp>
        <p:sp>
          <p:nvSpPr>
            <p:cNvPr id="30" name="TextBox 29">
              <a:extLst>
                <a:ext uri="{FF2B5EF4-FFF2-40B4-BE49-F238E27FC236}">
                  <a16:creationId xmlns:a16="http://schemas.microsoft.com/office/drawing/2014/main" id="{9951BB5C-99EF-841A-A3AE-0C813F5488F1}"/>
                </a:ext>
              </a:extLst>
            </p:cNvPr>
            <p:cNvSpPr txBox="1"/>
            <p:nvPr/>
          </p:nvSpPr>
          <p:spPr>
            <a:xfrm>
              <a:off x="7620137" y="1532092"/>
              <a:ext cx="2252807" cy="923330"/>
            </a:xfrm>
            <a:prstGeom prst="rect">
              <a:avLst/>
            </a:prstGeom>
            <a:solidFill>
              <a:schemeClr val="bg1"/>
            </a:solidFill>
            <a:effectLst>
              <a:softEdge rad="63500"/>
            </a:effectLst>
          </p:spPr>
          <p:txBody>
            <a:bodyPr wrap="square" rtlCol="0">
              <a:spAutoFit/>
            </a:bodyPr>
            <a:lstStyle/>
            <a:p>
              <a:r>
                <a:rPr lang="en-GB" i="1" dirty="0"/>
                <a:t>Strategic decision-making impacts on a place</a:t>
              </a:r>
            </a:p>
          </p:txBody>
        </p:sp>
        <p:sp>
          <p:nvSpPr>
            <p:cNvPr id="31" name="TextBox 30">
              <a:extLst>
                <a:ext uri="{FF2B5EF4-FFF2-40B4-BE49-F238E27FC236}">
                  <a16:creationId xmlns:a16="http://schemas.microsoft.com/office/drawing/2014/main" id="{18F57E64-89FF-9C39-D106-A6DC111A34EE}"/>
                </a:ext>
              </a:extLst>
            </p:cNvPr>
            <p:cNvSpPr txBox="1"/>
            <p:nvPr/>
          </p:nvSpPr>
          <p:spPr>
            <a:xfrm>
              <a:off x="8839837" y="763562"/>
              <a:ext cx="2252807" cy="646331"/>
            </a:xfrm>
            <a:prstGeom prst="rect">
              <a:avLst/>
            </a:prstGeom>
            <a:solidFill>
              <a:schemeClr val="bg1"/>
            </a:solidFill>
            <a:effectLst>
              <a:softEdge rad="63500"/>
            </a:effectLst>
          </p:spPr>
          <p:txBody>
            <a:bodyPr wrap="square" rtlCol="0">
              <a:spAutoFit/>
            </a:bodyPr>
            <a:lstStyle/>
            <a:p>
              <a:r>
                <a:rPr lang="en-GB" i="1" dirty="0"/>
                <a:t>Impacts on strategic decision-making</a:t>
              </a:r>
            </a:p>
          </p:txBody>
        </p:sp>
      </p:grpSp>
    </p:spTree>
    <p:extLst>
      <p:ext uri="{BB962C8B-B14F-4D97-AF65-F5344CB8AC3E}">
        <p14:creationId xmlns:p14="http://schemas.microsoft.com/office/powerpoint/2010/main" val="589003637"/>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7EB88B6-467F-38D7-EBB6-E4D83F04C0EE}"/>
              </a:ext>
            </a:extLst>
          </p:cNvPr>
          <p:cNvSpPr>
            <a:spLocks noGrp="1"/>
          </p:cNvSpPr>
          <p:nvPr>
            <p:ph type="title" idx="4294967295"/>
          </p:nvPr>
        </p:nvSpPr>
        <p:spPr>
          <a:xfrm>
            <a:off x="550863" y="481013"/>
            <a:ext cx="11090275" cy="5033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1" i="0" u="none" strike="noStrike" kern="1200" cap="none" spc="0" normalizeH="0" baseline="0" noProof="0" dirty="0">
                <a:ln>
                  <a:noFill/>
                </a:ln>
                <a:solidFill>
                  <a:srgbClr val="154272"/>
                </a:solidFill>
                <a:effectLst/>
                <a:uLnTx/>
                <a:uFillTx/>
                <a:latin typeface="Calibri"/>
                <a:ea typeface="Calibri"/>
                <a:cs typeface="Calibri"/>
              </a:rPr>
              <a:t>Impact in Project Towns </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154272"/>
                </a:solidFill>
                <a:effectLst/>
                <a:uLnTx/>
                <a:uFillTx/>
                <a:latin typeface="Calibri"/>
                <a:ea typeface="Calibri"/>
                <a:cs typeface="Calibri"/>
              </a:rPr>
              <a:t>Aberdeenshire Council rolling out approach council wide</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154272"/>
                </a:solidFill>
                <a:effectLst/>
                <a:uLnTx/>
                <a:uFillTx/>
                <a:latin typeface="Calibri"/>
                <a:ea typeface="Calibri"/>
                <a:cs typeface="Calibri"/>
              </a:rPr>
              <a:t>South Ayrshire embedded Outcomes in Council Plan</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154272"/>
                </a:solidFill>
                <a:effectLst/>
                <a:uLnTx/>
                <a:uFillTx/>
                <a:latin typeface="Calibri"/>
                <a:ea typeface="Calibri"/>
                <a:cs typeface="Calibri"/>
              </a:rPr>
              <a:t>South Lanarkshire embedding approach into Local Development Plan and Neighbourhood Plans</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154272"/>
                </a:solidFill>
                <a:effectLst/>
                <a:uLnTx/>
                <a:uFillTx/>
                <a:latin typeface="Calibri"/>
                <a:ea typeface="Calibri"/>
                <a:cs typeface="Calibri"/>
              </a:rPr>
              <a:t>Dunoon Community Development Trust using approach to inform impending Place Plan</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154272"/>
                </a:solidFill>
                <a:effectLst/>
                <a:uLnTx/>
                <a:uFillTx/>
                <a:latin typeface="Calibri"/>
                <a:ea typeface="Calibri"/>
                <a:cs typeface="Calibri"/>
              </a:rPr>
              <a:t>Dalkeith Local Community Plan structured around the Outcomes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154272"/>
              </a:solidFill>
              <a:effectLst/>
              <a:uLnTx/>
              <a:uFillTx/>
              <a:latin typeface="Calibri"/>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154272"/>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154272"/>
                </a:solidFill>
                <a:effectLst/>
                <a:uLnTx/>
                <a:uFillTx/>
                <a:latin typeface="Calibri"/>
                <a:ea typeface="Calibri"/>
                <a:cs typeface="Calibri"/>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9461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5" name="Title 4">
            <a:extLst>
              <a:ext uri="{FF2B5EF4-FFF2-40B4-BE49-F238E27FC236}">
                <a16:creationId xmlns:a16="http://schemas.microsoft.com/office/drawing/2014/main" id="{411CE865-D0E6-192B-363C-1459E1FD8F2C}"/>
              </a:ext>
            </a:extLst>
          </p:cNvPr>
          <p:cNvSpPr txBox="1">
            <a:spLocks noGrp="1"/>
          </p:cNvSpPr>
          <p:nvPr>
            <p:ph type="title" idx="4294967295"/>
          </p:nvPr>
        </p:nvSpPr>
        <p:spPr>
          <a:xfrm>
            <a:off x="227065" y="418918"/>
            <a:ext cx="5868607"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49000"/>
                  </a:schemeClr>
                </a:solidFill>
                <a:effectLst/>
                <a:uLnTx/>
                <a:uFillTx/>
                <a:latin typeface="+mn-lt"/>
                <a:ea typeface="Calibri"/>
                <a:cs typeface="Calibri"/>
              </a:rPr>
              <a:t>Shaping Places for Wellbeing</a:t>
            </a:r>
            <a:r>
              <a:rPr kumimoji="0" lang="en-US" sz="3600" b="1" i="0" u="none" strike="noStrike" kern="1200" cap="none" spc="0" normalizeH="0" baseline="0" noProof="0" dirty="0">
                <a:ln>
                  <a:noFill/>
                </a:ln>
                <a:solidFill>
                  <a:schemeClr val="accent5">
                    <a:lumMod val="49000"/>
                  </a:schemeClr>
                </a:solidFill>
                <a:effectLst/>
                <a:uLnTx/>
                <a:uFillTx/>
                <a:latin typeface="+mn-lt"/>
                <a:ea typeface="Calibri"/>
                <a:cs typeface="Calibri"/>
              </a:rPr>
              <a:t> Programme support sits at three levels </a:t>
            </a:r>
          </a:p>
        </p:txBody>
      </p:sp>
      <p:pic>
        <p:nvPicPr>
          <p:cNvPr id="2" name="Picture 1" descr="Pyramid showing three levels of support: website resources; National Learning Cohort; and bespoke support">
            <a:extLst>
              <a:ext uri="{FF2B5EF4-FFF2-40B4-BE49-F238E27FC236}">
                <a16:creationId xmlns:a16="http://schemas.microsoft.com/office/drawing/2014/main" id="{9158FBFB-2DE4-644F-CF33-5456C8B7B802}"/>
              </a:ext>
            </a:extLst>
          </p:cNvPr>
          <p:cNvPicPr>
            <a:picLocks noChangeAspect="1"/>
          </p:cNvPicPr>
          <p:nvPr/>
        </p:nvPicPr>
        <p:blipFill>
          <a:blip r:embed="rId3"/>
          <a:stretch>
            <a:fillRect/>
          </a:stretch>
        </p:blipFill>
        <p:spPr>
          <a:xfrm>
            <a:off x="3653106" y="418729"/>
            <a:ext cx="5820810" cy="5078081"/>
          </a:xfrm>
          <a:prstGeom prst="rect">
            <a:avLst/>
          </a:prstGeom>
        </p:spPr>
      </p:pic>
    </p:spTree>
    <p:extLst>
      <p:ext uri="{BB962C8B-B14F-4D97-AF65-F5344CB8AC3E}">
        <p14:creationId xmlns:p14="http://schemas.microsoft.com/office/powerpoint/2010/main" val="3005391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6" name="Subtitle 5">
            <a:extLst>
              <a:ext uri="{FF2B5EF4-FFF2-40B4-BE49-F238E27FC236}">
                <a16:creationId xmlns:a16="http://schemas.microsoft.com/office/drawing/2014/main" id="{005E47C8-6284-6276-53AA-77C0E990A3CC}"/>
              </a:ext>
            </a:extLst>
          </p:cNvPr>
          <p:cNvSpPr txBox="1">
            <a:spLocks noGrp="1"/>
          </p:cNvSpPr>
          <p:nvPr>
            <p:ph type="title" idx="4294967295"/>
          </p:nvPr>
        </p:nvSpPr>
        <p:spPr>
          <a:xfrm>
            <a:off x="551117" y="424827"/>
            <a:ext cx="11089765" cy="472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1" i="0" u="none" strike="noStrike" kern="1200" cap="none" spc="0" normalizeH="0" baseline="0" noProof="0" dirty="0">
                <a:ln>
                  <a:noFill/>
                </a:ln>
                <a:solidFill>
                  <a:srgbClr val="154272"/>
                </a:solidFill>
                <a:effectLst/>
                <a:uLnTx/>
                <a:uFillTx/>
                <a:latin typeface="Calibri"/>
                <a:ea typeface="+mn-ea"/>
                <a:cs typeface="Calibri"/>
              </a:rPr>
              <a:t>Further Masterclasses:</a:t>
            </a:r>
            <a:endParaRPr kumimoji="0" lang="en-GB" sz="3600" b="0" i="0" u="none" strike="noStrike" kern="1200" cap="none" spc="0" normalizeH="0" baseline="0" noProof="0" dirty="0">
              <a:ln>
                <a:noFill/>
              </a:ln>
              <a:solidFill>
                <a:schemeClr val="accent5">
                  <a:lumMod val="49000"/>
                </a:schemeClr>
              </a:solidFill>
              <a:effectLst/>
              <a:uLnTx/>
              <a:uFillTx/>
              <a:latin typeface="Calibri"/>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rPr>
              <a:t>Place: Place and Wellbeing Outcomes </a:t>
            </a:r>
            <a:r>
              <a:rPr kumimoji="0" lang="en-GB" sz="3600" b="1" i="0" u="none" strike="noStrike" kern="1200" cap="none" spc="0" normalizeH="0" baseline="0" noProof="0" dirty="0">
                <a:ln>
                  <a:noFill/>
                </a:ln>
                <a:solidFill>
                  <a:schemeClr val="accent5">
                    <a:lumMod val="49000"/>
                  </a:schemeClr>
                </a:solidFill>
                <a:effectLst/>
                <a:uLnTx/>
                <a:uFillTx/>
                <a:latin typeface="Calibri"/>
                <a:ea typeface="Calibri"/>
                <a:cs typeface="Calibri"/>
              </a:rPr>
              <a:t>Thursday 10th October 2pm – 3pm</a:t>
            </a:r>
            <a:r>
              <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rPr>
              <a:t>. Register </a:t>
            </a:r>
            <a:r>
              <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hlinkClick r:id="rId3">
                  <a:extLst>
                    <a:ext uri="{A12FA001-AC4F-418D-AE19-62706E023703}">
                      <ahyp:hlinkClr xmlns:ahyp="http://schemas.microsoft.com/office/drawing/2018/hyperlinkcolor" val="tx"/>
                    </a:ext>
                  </a:extLst>
                </a:hlinkClick>
              </a:rPr>
              <a:t>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rPr>
              <a:t>People: Quantitative and qualitative data </a:t>
            </a:r>
            <a:r>
              <a:rPr kumimoji="0" lang="en-GB" sz="3600" b="1" i="0" u="none" strike="noStrike" kern="1200" cap="none" spc="0" normalizeH="0" baseline="0" noProof="0" dirty="0">
                <a:ln>
                  <a:noFill/>
                </a:ln>
                <a:solidFill>
                  <a:schemeClr val="accent5">
                    <a:lumMod val="49000"/>
                  </a:schemeClr>
                </a:solidFill>
                <a:effectLst/>
                <a:uLnTx/>
                <a:uFillTx/>
                <a:latin typeface="Calibri"/>
                <a:ea typeface="Calibri"/>
                <a:cs typeface="Calibri"/>
              </a:rPr>
              <a:t>Thursday 31st October 2pm - 3pm</a:t>
            </a:r>
            <a:r>
              <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rPr>
              <a:t>. Register </a:t>
            </a:r>
            <a:r>
              <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hlinkClick r:id="rId4">
                  <a:extLst>
                    <a:ext uri="{A12FA001-AC4F-418D-AE19-62706E023703}">
                      <ahyp:hlinkClr xmlns:ahyp="http://schemas.microsoft.com/office/drawing/2018/hyperlinkcolor" val="tx"/>
                    </a:ext>
                  </a:extLst>
                </a:hlinkClick>
              </a:rPr>
              <a:t>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rPr>
              <a:t>Decision making: Place and Wellbeing Assessments </a:t>
            </a:r>
            <a:r>
              <a:rPr kumimoji="0" lang="en-GB" sz="3600" b="1" i="0" u="none" strike="noStrike" kern="1200" cap="none" spc="0" normalizeH="0" baseline="0" noProof="0" dirty="0">
                <a:ln>
                  <a:noFill/>
                </a:ln>
                <a:solidFill>
                  <a:schemeClr val="accent5">
                    <a:lumMod val="49000"/>
                  </a:schemeClr>
                </a:solidFill>
                <a:effectLst/>
                <a:uLnTx/>
                <a:uFillTx/>
                <a:latin typeface="Calibri"/>
                <a:ea typeface="Calibri"/>
                <a:cs typeface="Calibri"/>
              </a:rPr>
              <a:t>Thursday 21st November 10am –11 am</a:t>
            </a:r>
            <a:r>
              <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rPr>
              <a:t>. Register </a:t>
            </a:r>
            <a:r>
              <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hlinkClick r:id="rId5">
                  <a:extLst>
                    <a:ext uri="{A12FA001-AC4F-418D-AE19-62706E023703}">
                      <ahyp:hlinkClr xmlns:ahyp="http://schemas.microsoft.com/office/drawing/2018/hyperlinkcolor" val="tx"/>
                    </a:ext>
                  </a:extLst>
                </a:hlinkClick>
              </a:rPr>
              <a:t>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3600" b="0" i="0" u="none" strike="noStrike" kern="1200" cap="none" spc="0" normalizeH="0" baseline="0" noProof="0" dirty="0">
              <a:ln>
                <a:noFill/>
              </a:ln>
              <a:solidFill>
                <a:schemeClr val="accent5">
                  <a:lumMod val="49000"/>
                </a:schemeClr>
              </a:solidFill>
              <a:effectLst/>
              <a:uLnTx/>
              <a:uFillTx/>
              <a:latin typeface="Calibri"/>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chemeClr val="accent5">
                    <a:lumMod val="49000"/>
                  </a:schemeClr>
                </a:solidFill>
                <a:effectLst/>
                <a:uLnTx/>
                <a:uFillTx/>
                <a:latin typeface="Calibri"/>
                <a:ea typeface="+mn-ea"/>
                <a:cs typeface="Calibri"/>
              </a:rPr>
              <a:t>Place based approaches in action</a:t>
            </a:r>
            <a:r>
              <a:rPr kumimoji="0" lang="en-GB" sz="3600" b="0" i="0" u="none" strike="noStrike" kern="1200" cap="none" spc="0" normalizeH="0" baseline="0" noProof="0" dirty="0">
                <a:ln>
                  <a:noFill/>
                </a:ln>
                <a:solidFill>
                  <a:srgbClr val="154272"/>
                </a:solidFill>
                <a:effectLst/>
                <a:uLnTx/>
                <a:uFillTx/>
                <a:latin typeface="Calibri"/>
                <a:ea typeface="+mn-ea"/>
                <a:cs typeface="Calibri"/>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44968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6" name="Subtitle 5">
            <a:extLst>
              <a:ext uri="{FF2B5EF4-FFF2-40B4-BE49-F238E27FC236}">
                <a16:creationId xmlns:a16="http://schemas.microsoft.com/office/drawing/2014/main" id="{005E47C8-6284-6276-53AA-77C0E990A3CC}"/>
              </a:ext>
            </a:extLst>
          </p:cNvPr>
          <p:cNvSpPr txBox="1">
            <a:spLocks noGrp="1"/>
          </p:cNvSpPr>
          <p:nvPr>
            <p:ph type="title" idx="4294967295"/>
          </p:nvPr>
        </p:nvSpPr>
        <p:spPr>
          <a:xfrm>
            <a:off x="713763" y="401172"/>
            <a:ext cx="11089765" cy="472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1" i="0" u="none" strike="noStrike" kern="1200" cap="none" spc="0" normalizeH="0" baseline="0" noProof="0" dirty="0">
                <a:ln>
                  <a:noFill/>
                </a:ln>
                <a:solidFill>
                  <a:srgbClr val="154272"/>
                </a:solidFill>
                <a:effectLst/>
                <a:uLnTx/>
                <a:uFillTx/>
                <a:latin typeface="Calibri"/>
                <a:ea typeface="+mn-ea"/>
                <a:cs typeface="Calibri"/>
              </a:rPr>
              <a:t>What next? </a:t>
            </a:r>
            <a:endPar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chemeClr val="accent5">
                    <a:lumMod val="49000"/>
                  </a:schemeClr>
                </a:solidFill>
                <a:effectLst/>
                <a:uLnTx/>
                <a:uFillTx/>
                <a:latin typeface="Calibri"/>
                <a:ea typeface="+mn-ea"/>
                <a:cs typeface="Calibri"/>
              </a:rPr>
              <a:t>Expand and enhance quantitative data informing decisions </a:t>
            </a:r>
            <a:endPar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chemeClr val="accent5">
                    <a:lumMod val="49000"/>
                  </a:schemeClr>
                </a:solidFill>
                <a:effectLst/>
                <a:uLnTx/>
                <a:uFillTx/>
                <a:latin typeface="Calibri"/>
                <a:ea typeface="+mn-ea"/>
                <a:cs typeface="Calibri"/>
              </a:rPr>
              <a:t>Scaling up community insight into decision making</a:t>
            </a:r>
            <a:endPar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chemeClr val="accent5">
                    <a:lumMod val="49000"/>
                  </a:schemeClr>
                </a:solidFill>
                <a:effectLst/>
                <a:uLnTx/>
                <a:uFillTx/>
                <a:latin typeface="Calibri"/>
                <a:ea typeface="+mn-ea"/>
                <a:cs typeface="Calibri"/>
              </a:rPr>
              <a:t>Strengthened support to Planning Authorities </a:t>
            </a:r>
            <a:r>
              <a:rPr kumimoji="0" lang="en-GB" sz="3600" b="0" i="0" u="none" strike="noStrike" kern="1200" cap="none" spc="0" normalizeH="0" baseline="0" noProof="0" dirty="0">
                <a:ln>
                  <a:noFill/>
                </a:ln>
                <a:solidFill>
                  <a:srgbClr val="154272"/>
                </a:solidFill>
                <a:effectLst/>
                <a:uLnTx/>
                <a:uFillTx/>
                <a:latin typeface="Calibri"/>
                <a:ea typeface="+mn-ea"/>
                <a:cs typeface="Calibri"/>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10467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561"/>
            <a:ext cx="12192000" cy="6865561"/>
          </a:xfrm>
          <a:prstGeom prst="rect">
            <a:avLst/>
          </a:prstGeom>
        </p:spPr>
      </p:pic>
      <p:pic>
        <p:nvPicPr>
          <p:cNvPr id="4" name="Picture 3" descr="Quote from Mahatma Gandhi: “An ounce of practice is worth more than tons of preaching”.">
            <a:extLst>
              <a:ext uri="{FF2B5EF4-FFF2-40B4-BE49-F238E27FC236}">
                <a16:creationId xmlns:a16="http://schemas.microsoft.com/office/drawing/2014/main" id="{DB778C8E-D0BD-6DFB-D7C7-70C63B97999D}"/>
              </a:ext>
            </a:extLst>
          </p:cNvPr>
          <p:cNvPicPr>
            <a:picLocks noChangeAspect="1"/>
          </p:cNvPicPr>
          <p:nvPr/>
        </p:nvPicPr>
        <p:blipFill>
          <a:blip r:embed="rId3"/>
          <a:stretch>
            <a:fillRect/>
          </a:stretch>
        </p:blipFill>
        <p:spPr>
          <a:xfrm>
            <a:off x="2049163" y="705366"/>
            <a:ext cx="8093675" cy="4541107"/>
          </a:xfrm>
          <a:prstGeom prst="rect">
            <a:avLst/>
          </a:prstGeom>
        </p:spPr>
      </p:pic>
    </p:spTree>
    <p:extLst>
      <p:ext uri="{BB962C8B-B14F-4D97-AF65-F5344CB8AC3E}">
        <p14:creationId xmlns:p14="http://schemas.microsoft.com/office/powerpoint/2010/main" val="1637316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244B507F-94C5-29B2-62B2-7EBE22E494CB}"/>
              </a:ext>
            </a:extLst>
          </p:cNvPr>
          <p:cNvSpPr txBox="1">
            <a:spLocks noGrp="1"/>
          </p:cNvSpPr>
          <p:nvPr>
            <p:ph type="title" idx="4294967295"/>
          </p:nvPr>
        </p:nvSpPr>
        <p:spPr>
          <a:xfrm>
            <a:off x="523768" y="417473"/>
            <a:ext cx="11145795" cy="60324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mn-lt"/>
                <a:ea typeface="+mn-ea"/>
                <a:cs typeface="Segoe UI"/>
              </a:rPr>
              <a:t>Find out more!</a:t>
            </a:r>
            <a:endParaRPr kumimoji="0" lang="en-GB" sz="4400" b="1" i="0" u="none" strike="noStrike" kern="1200" cap="none" spc="0" normalizeH="0" baseline="0" noProof="0" dirty="0">
              <a:ln>
                <a:noFill/>
              </a:ln>
              <a:solidFill>
                <a:schemeClr val="accent5">
                  <a:lumMod val="49000"/>
                </a:schemeClr>
              </a:solidFill>
              <a:effectLst/>
              <a:uLnTx/>
              <a:uFillTx/>
              <a:latin typeface="+mn-lt"/>
              <a:ea typeface="Calibr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schemeClr val="accent5">
                  <a:lumMod val="49000"/>
                </a:schemeClr>
              </a:solidFill>
              <a:effectLst/>
              <a:uLnTx/>
              <a:uFillTx/>
              <a:latin typeface="+mn-lt"/>
              <a:ea typeface="Calibr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49000"/>
                  </a:schemeClr>
                </a:solidFill>
                <a:effectLst/>
                <a:uLnTx/>
                <a:uFillTx/>
                <a:latin typeface="+mn-lt"/>
                <a:ea typeface="Calibri"/>
                <a:cs typeface="Segoe UI"/>
              </a:rPr>
              <a:t>Webpage links and how to contact us</a:t>
            </a:r>
            <a:endParaRPr kumimoji="0" lang="en-US" sz="5400" b="1" i="0" u="none" strike="noStrike" kern="1200" cap="none" spc="0" normalizeH="0" baseline="0" noProof="0" dirty="0">
              <a:ln>
                <a:noFill/>
              </a:ln>
              <a:solidFill>
                <a:schemeClr val="accent5">
                  <a:lumMod val="49000"/>
                </a:schemeClr>
              </a:solidFill>
              <a:effectLst/>
              <a:uLnTx/>
              <a:uFillTx/>
              <a:latin typeface="+mn-lt"/>
              <a:ea typeface="Calibri"/>
              <a:cs typeface="Segoe UI"/>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3000" b="0" i="0" u="none" strike="noStrike" kern="1200" cap="none" spc="0" normalizeH="0" baseline="0" noProof="0" dirty="0">
                <a:ln>
                  <a:noFill/>
                </a:ln>
                <a:solidFill>
                  <a:schemeClr val="accent5">
                    <a:lumMod val="49000"/>
                  </a:schemeClr>
                </a:solidFill>
                <a:effectLst/>
                <a:uLnTx/>
                <a:uFillTx/>
                <a:latin typeface="+mn-lt"/>
                <a:ea typeface="+mn-ea"/>
                <a:cs typeface="Segoe UI"/>
                <a:hlinkClick r:id="rId3">
                  <a:extLst>
                    <a:ext uri="{A12FA001-AC4F-418D-AE19-62706E023703}">
                      <ahyp:hlinkClr xmlns:ahyp="http://schemas.microsoft.com/office/drawing/2018/hyperlinkcolor" val="tx"/>
                    </a:ext>
                  </a:extLst>
                </a:hlinkClick>
              </a:rPr>
              <a:t>Place and Wellbeing Outcomes</a:t>
            </a:r>
            <a:endParaRPr kumimoji="0" lang="en-GB" sz="3000" b="0" i="0" u="none" strike="noStrike" kern="1200" cap="none" spc="0" normalizeH="0" baseline="0" noProof="0" dirty="0">
              <a:ln>
                <a:noFill/>
              </a:ln>
              <a:solidFill>
                <a:schemeClr val="accent5">
                  <a:lumMod val="49000"/>
                </a:schemeClr>
              </a:solidFill>
              <a:effectLst/>
              <a:uLnTx/>
              <a:uFillTx/>
              <a:latin typeface="+mn-lt"/>
              <a:ea typeface="Calibri"/>
              <a:cs typeface="Segoe UI"/>
              <a:hlinkClick r:id="" action="ppaction://noaction">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3000" b="0" i="0" u="none" strike="noStrike" kern="1200" cap="none" spc="0" normalizeH="0" baseline="0" noProof="0" dirty="0">
                <a:ln>
                  <a:noFill/>
                </a:ln>
                <a:solidFill>
                  <a:schemeClr val="accent5">
                    <a:lumMod val="49000"/>
                  </a:schemeClr>
                </a:solidFill>
                <a:effectLst/>
                <a:uLnTx/>
                <a:uFillTx/>
                <a:latin typeface="+mn-lt"/>
                <a:ea typeface="+mn-ea"/>
                <a:cs typeface="Segoe UI"/>
                <a:hlinkClick r:id="rId4">
                  <a:extLst>
                    <a:ext uri="{A12FA001-AC4F-418D-AE19-62706E023703}">
                      <ahyp:hlinkClr xmlns:ahyp="http://schemas.microsoft.com/office/drawing/2018/hyperlinkcolor" val="tx"/>
                    </a:ext>
                  </a:extLst>
                </a:hlinkClick>
              </a:rPr>
              <a:t>Shaping Places for Wellbeing Programme</a:t>
            </a:r>
            <a:r>
              <a:rPr kumimoji="0" lang="en-GB" sz="3000" b="0" i="0" u="none" strike="noStrike" kern="1200" cap="none" spc="0" normalizeH="0" baseline="0" noProof="0" dirty="0">
                <a:ln>
                  <a:noFill/>
                </a:ln>
                <a:solidFill>
                  <a:schemeClr val="accent5">
                    <a:lumMod val="49000"/>
                  </a:schemeClr>
                </a:solidFill>
                <a:effectLst/>
                <a:uLnTx/>
                <a:uFillTx/>
                <a:latin typeface="+mn-lt"/>
                <a:ea typeface="+mn-ea"/>
                <a:cs typeface="Segoe UI"/>
              </a:rPr>
              <a:t> </a:t>
            </a:r>
            <a:endParaRPr kumimoji="0" lang="en-GB" sz="3000" b="0" i="0" u="none" strike="noStrike" kern="1200" cap="none" spc="0" normalizeH="0" baseline="0" noProof="0" dirty="0">
              <a:ln>
                <a:noFill/>
              </a:ln>
              <a:solidFill>
                <a:schemeClr val="accent5">
                  <a:lumMod val="49000"/>
                </a:schemeClr>
              </a:solidFill>
              <a:effectLst/>
              <a:uLnTx/>
              <a:uFillTx/>
              <a:latin typeface="+mn-lt"/>
              <a:ea typeface="Calibr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accent5">
                  <a:lumMod val="49000"/>
                </a:schemeClr>
              </a:solidFill>
              <a:effectLst/>
              <a:uLnTx/>
              <a:uFillTx/>
              <a:latin typeface="+mn-lt"/>
              <a:ea typeface="Calibri" panose="020F0502020204030204"/>
              <a:cs typeface="Segoe UI"/>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3000" b="0" i="0" u="none" strike="noStrike" kern="1200" cap="none" spc="0" normalizeH="0" baseline="0" noProof="0" dirty="0">
                <a:ln>
                  <a:noFill/>
                </a:ln>
                <a:solidFill>
                  <a:srgbClr val="154272"/>
                </a:solidFill>
                <a:effectLst/>
                <a:uLnTx/>
                <a:uFillTx/>
                <a:latin typeface="+mn-lt"/>
                <a:ea typeface="+mn-ea"/>
                <a:cs typeface="Segoe UI"/>
              </a:rPr>
              <a:t>X (formerly Twitter) </a:t>
            </a:r>
            <a:r>
              <a:rPr kumimoji="0" lang="en-GB" sz="3000" b="0" i="0" u="none" strike="noStrike" kern="1200" cap="none" spc="0" normalizeH="0" baseline="0" noProof="0" dirty="0">
                <a:ln>
                  <a:noFill/>
                </a:ln>
                <a:solidFill>
                  <a:schemeClr val="accent5">
                    <a:lumMod val="49000"/>
                  </a:schemeClr>
                </a:solidFill>
                <a:effectLst/>
                <a:uLnTx/>
                <a:uFillTx/>
                <a:latin typeface="+mn-lt"/>
                <a:ea typeface="+mn-ea"/>
                <a:cs typeface="Calibri"/>
                <a:hlinkClick r:id="rId5">
                  <a:extLst>
                    <a:ext uri="{A12FA001-AC4F-418D-AE19-62706E023703}">
                      <ahyp:hlinkClr xmlns:ahyp="http://schemas.microsoft.com/office/drawing/2018/hyperlinkcolor" val="tx"/>
                    </a:ext>
                  </a:extLst>
                </a:hlinkClick>
              </a:rPr>
              <a:t>@Place4Wellbeing</a:t>
            </a:r>
            <a:r>
              <a:rPr kumimoji="0" lang="en-GB" sz="3000" b="0" i="0" u="none" strike="noStrike" kern="1200" cap="none" spc="0" normalizeH="0" baseline="0" noProof="0" dirty="0">
                <a:ln>
                  <a:noFill/>
                </a:ln>
                <a:solidFill>
                  <a:schemeClr val="accent5">
                    <a:lumMod val="49000"/>
                  </a:schemeClr>
                </a:solidFill>
                <a:effectLst/>
                <a:uLnTx/>
                <a:uFillTx/>
                <a:latin typeface="+mn-lt"/>
                <a:ea typeface="+mn-ea"/>
                <a:cs typeface="Segoe UI"/>
                <a:hlinkClick r:id="rId6">
                  <a:extLst>
                    <a:ext uri="{A12FA001-AC4F-418D-AE19-62706E023703}">
                      <ahyp:hlinkClr xmlns:ahyp="http://schemas.microsoft.com/office/drawing/2018/hyperlinkcolor" val="tx"/>
                    </a:ext>
                  </a:extLst>
                </a:hlinkClick>
              </a:rPr>
              <a:t> @PlaceNetworkSco</a:t>
            </a:r>
            <a:r>
              <a:rPr kumimoji="0" lang="en-GB" sz="3000" b="0" i="0" u="none" strike="noStrike" kern="1200" cap="none" spc="0" normalizeH="0" baseline="0" noProof="0" dirty="0">
                <a:ln>
                  <a:noFill/>
                </a:ln>
                <a:solidFill>
                  <a:schemeClr val="accent5">
                    <a:lumMod val="49000"/>
                  </a:schemeClr>
                </a:solidFill>
                <a:effectLst/>
                <a:uLnTx/>
                <a:uFillTx/>
                <a:latin typeface="+mn-lt"/>
                <a:ea typeface="+mn-ea"/>
                <a:cs typeface="Calibri"/>
              </a:rPr>
              <a:t> </a:t>
            </a:r>
            <a:r>
              <a:rPr kumimoji="0" lang="en-GB" sz="3000" b="0" i="0" u="none" strike="noStrike" kern="1200" cap="none" spc="0" normalizeH="0" baseline="0" noProof="0" dirty="0">
                <a:ln>
                  <a:noFill/>
                </a:ln>
                <a:solidFill>
                  <a:schemeClr val="accent5">
                    <a:lumMod val="49000"/>
                  </a:schemeClr>
                </a:solidFill>
                <a:effectLst/>
                <a:uLnTx/>
                <a:uFillTx/>
                <a:latin typeface="+mn-lt"/>
                <a:ea typeface="+mn-ea"/>
                <a:cs typeface="Calibri"/>
                <a:hlinkClick r:id="rId7">
                  <a:extLst>
                    <a:ext uri="{A12FA001-AC4F-418D-AE19-62706E023703}">
                      <ahyp:hlinkClr xmlns:ahyp="http://schemas.microsoft.com/office/drawing/2018/hyperlinkcolor" val="tx"/>
                    </a:ext>
                  </a:extLst>
                </a:hlinkClick>
              </a:rPr>
              <a:t>@IreneBeautyman</a:t>
            </a:r>
            <a:endParaRPr kumimoji="0" lang="en-GB" sz="3000" b="0" i="0" u="none" strike="noStrike" kern="1200" cap="none" spc="0" normalizeH="0" baseline="0" noProof="0" dirty="0">
              <a:ln>
                <a:noFill/>
              </a:ln>
              <a:solidFill>
                <a:schemeClr val="accent5">
                  <a:lumMod val="49000"/>
                </a:schemeClr>
              </a:solidFill>
              <a:effectLst/>
              <a:uLnTx/>
              <a:uFillTx/>
              <a:latin typeface="+mn-lt"/>
              <a:ea typeface="+mn-ea"/>
              <a:cs typeface="Segoe UI"/>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3000" b="0" i="0" u="none" strike="noStrike" kern="1200" cap="none" spc="0" normalizeH="0" baseline="0" noProof="0" dirty="0">
                <a:ln>
                  <a:noFill/>
                </a:ln>
                <a:solidFill>
                  <a:schemeClr val="accent5">
                    <a:lumMod val="49000"/>
                  </a:schemeClr>
                </a:solidFill>
                <a:effectLst/>
                <a:uLnTx/>
                <a:uFillTx/>
                <a:latin typeface="+mn-lt"/>
                <a:ea typeface="Calibri"/>
                <a:cs typeface="Calibri" panose="020F0502020204030204"/>
                <a:hlinkClick r:id="rId8">
                  <a:extLst>
                    <a:ext uri="{A12FA001-AC4F-418D-AE19-62706E023703}">
                      <ahyp:hlinkClr xmlns:ahyp="http://schemas.microsoft.com/office/drawing/2018/hyperlinkcolor" val="tx"/>
                    </a:ext>
                  </a:extLst>
                </a:hlinkClick>
              </a:rPr>
              <a:t>Planning and Place Based Approaches LinkedIn</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3000" b="0" i="0" u="none" strike="noStrike" kern="1200" cap="none" spc="0" normalizeH="0" baseline="0" noProof="0" dirty="0">
                <a:ln>
                  <a:noFill/>
                </a:ln>
                <a:solidFill>
                  <a:schemeClr val="accent5">
                    <a:lumMod val="49000"/>
                  </a:schemeClr>
                </a:solidFill>
                <a:effectLst/>
                <a:uLnTx/>
                <a:uFillTx/>
                <a:latin typeface="+mn-lt"/>
                <a:ea typeface="Calibri" panose="020F0502020204030204"/>
                <a:cs typeface="Calibri" panose="020F0502020204030204"/>
              </a:rPr>
              <a:t>Email: </a:t>
            </a:r>
            <a:r>
              <a:rPr kumimoji="0" lang="en-GB" sz="3000" b="0" i="0" u="none" strike="noStrike" kern="1200" cap="none" spc="0" normalizeH="0" baseline="0" noProof="0" dirty="0">
                <a:ln>
                  <a:noFill/>
                </a:ln>
                <a:solidFill>
                  <a:schemeClr val="accent5">
                    <a:lumMod val="49000"/>
                  </a:schemeClr>
                </a:solidFill>
                <a:effectLst/>
                <a:uLnTx/>
                <a:uFillTx/>
                <a:latin typeface="+mn-lt"/>
                <a:ea typeface="+mn-lt"/>
                <a:cs typeface="+mn-lt"/>
                <a:hlinkClick r:id="rId9">
                  <a:extLst>
                    <a:ext uri="{A12FA001-AC4F-418D-AE19-62706E023703}">
                      <ahyp:hlinkClr xmlns:ahyp="http://schemas.microsoft.com/office/drawing/2018/hyperlinkcolor" val="tx"/>
                    </a:ext>
                  </a:extLst>
                </a:hlinkClick>
              </a:rPr>
              <a:t>placeandwellbeing@improvementservice.org.uk</a:t>
            </a:r>
            <a:endParaRPr kumimoji="0" lang="en-GB" sz="3000" b="0" i="0" u="none" strike="noStrike" kern="1200" cap="none" spc="0" normalizeH="0" baseline="0" noProof="0" dirty="0">
              <a:ln>
                <a:noFill/>
              </a:ln>
              <a:solidFill>
                <a:schemeClr val="accent5">
                  <a:lumMod val="49000"/>
                </a:schemeClr>
              </a:solidFill>
              <a:effectLst/>
              <a:uLnTx/>
              <a:uFillTx/>
              <a:latin typeface="+mn-lt"/>
              <a:ea typeface="Calibri" panose="020F0502020204030204"/>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endParaRPr kumimoji="0" lang="en-GB" sz="1800" b="0" i="0" u="none" strike="noStrike" kern="1200" cap="none" spc="0" normalizeH="0" baseline="0" noProof="0" dirty="0">
              <a:ln>
                <a:noFill/>
              </a:ln>
              <a:solidFill>
                <a:schemeClr val="tx1"/>
              </a:solidFill>
              <a:effectLst/>
              <a:uLnTx/>
              <a:uFillTx/>
              <a:latin typeface="+mn-lt"/>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Segoe UI"/>
              </a:rPr>
              <a:t>​</a:t>
            </a:r>
          </a:p>
        </p:txBody>
      </p:sp>
    </p:spTree>
    <p:extLst>
      <p:ext uri="{BB962C8B-B14F-4D97-AF65-F5344CB8AC3E}">
        <p14:creationId xmlns:p14="http://schemas.microsoft.com/office/powerpoint/2010/main" val="2929139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244B507F-94C5-29B2-62B2-7EBE22E494CB}"/>
              </a:ext>
            </a:extLst>
          </p:cNvPr>
          <p:cNvSpPr txBox="1">
            <a:spLocks noGrp="1"/>
          </p:cNvSpPr>
          <p:nvPr>
            <p:ph type="title" idx="4294967295"/>
          </p:nvPr>
        </p:nvSpPr>
        <p:spPr>
          <a:xfrm>
            <a:off x="1604320" y="2603158"/>
            <a:ext cx="11145795" cy="166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accent5">
                    <a:lumMod val="49000"/>
                  </a:schemeClr>
                </a:solidFill>
                <a:effectLst/>
                <a:uLnTx/>
                <a:uFillTx/>
                <a:latin typeface="+mn-lt"/>
                <a:ea typeface="+mn-ea"/>
                <a:cs typeface="Segoe UI"/>
              </a:rPr>
              <a:t>Thank you for your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Segoe UI"/>
              </a:rPr>
              <a:t>​</a:t>
            </a:r>
            <a:endParaRPr kumimoji="0" lang="en-US" sz="3600" b="0" i="0" u="none" strike="noStrike" kern="1200" cap="none" spc="0" normalizeH="0" baseline="0" noProof="0" dirty="0">
              <a:ln>
                <a:noFill/>
              </a:ln>
              <a:solidFill>
                <a:schemeClr val="tx1"/>
              </a:solidFill>
              <a:effectLst/>
              <a:uLnTx/>
              <a:uFillTx/>
              <a:latin typeface="+mn-lt"/>
              <a:ea typeface="Calibri"/>
              <a:cs typeface="Segoe UI"/>
            </a:endParaRPr>
          </a:p>
        </p:txBody>
      </p:sp>
    </p:spTree>
    <p:extLst>
      <p:ext uri="{BB962C8B-B14F-4D97-AF65-F5344CB8AC3E}">
        <p14:creationId xmlns:p14="http://schemas.microsoft.com/office/powerpoint/2010/main" val="366371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1003522" y="879916"/>
            <a:ext cx="10174579" cy="47397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 </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accent5">
                    <a:lumMod val="49000"/>
                  </a:schemeClr>
                </a:solidFill>
                <a:effectLst/>
                <a:uLnTx/>
                <a:uFillTx/>
                <a:latin typeface="Calibri"/>
                <a:ea typeface="+mn-ea"/>
                <a:cs typeface="+mn-cs"/>
              </a:rPr>
              <a:t>What</a:t>
            </a:r>
            <a:r>
              <a:rPr kumimoji="0" lang="en-GB" sz="4000" b="0" i="0" u="none" strike="noStrike" kern="1200" cap="none" spc="0" normalizeH="0" baseline="0" noProof="0" dirty="0">
                <a:ln>
                  <a:noFill/>
                </a:ln>
                <a:solidFill>
                  <a:schemeClr val="accent5">
                    <a:lumMod val="49000"/>
                  </a:schemeClr>
                </a:solidFill>
                <a:effectLst/>
                <a:uLnTx/>
                <a:uFillTx/>
                <a:latin typeface="Calibri"/>
                <a:ea typeface="+mn-ea"/>
                <a:cs typeface="Calibri Light"/>
              </a:rPr>
              <a:t> we mean by place and why it matters</a:t>
            </a:r>
            <a:endParaRPr kumimoji="0" lang="en-US" sz="4000" b="0"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bg1">
                    <a:lumMod val="75000"/>
                  </a:schemeClr>
                </a:solidFill>
                <a:effectLst/>
                <a:uLnTx/>
                <a:uFillTx/>
                <a:latin typeface="Calibri"/>
                <a:ea typeface="+mn-ea"/>
                <a:cs typeface="Calibri Light"/>
              </a:rPr>
              <a:t>What taking a place-based approach means</a:t>
            </a:r>
            <a:r>
              <a:rPr kumimoji="0" lang="en-GB" sz="4000" b="0" i="0" u="none" strike="noStrike" kern="1200" cap="none" spc="0" normalizeH="0" baseline="0" noProof="0" dirty="0">
                <a:ln>
                  <a:noFill/>
                </a:ln>
                <a:solidFill>
                  <a:schemeClr val="tx1"/>
                </a:solidFill>
                <a:effectLst/>
                <a:uLnTx/>
                <a:uFillTx/>
                <a:latin typeface="Calibri"/>
                <a:ea typeface="+mn-ea"/>
                <a:cs typeface="Calibri Light"/>
              </a:rPr>
              <a:t> </a:t>
            </a:r>
            <a:endParaRPr kumimoji="0" lang="en-GB" sz="4000" b="0" i="0" u="none" strike="noStrike" kern="1200" cap="none" spc="0" normalizeH="0" baseline="0" noProof="0" dirty="0">
              <a:ln>
                <a:noFill/>
              </a:ln>
              <a:solidFill>
                <a:schemeClr val="accent5">
                  <a:lumMod val="49000"/>
                </a:schemeClr>
              </a:solidFill>
              <a:effectLst/>
              <a:uLnTx/>
              <a:uFillTx/>
              <a:latin typeface="Calibri"/>
              <a:ea typeface="Calibri"/>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schemeClr val="tx1"/>
                </a:solidFill>
                <a:effectLst/>
                <a:uLnTx/>
                <a:uFillTx/>
                <a:latin typeface="Calibri"/>
                <a:ea typeface="+mn-ea"/>
                <a:cs typeface="Calibri Light"/>
              </a:rPr>
            </a:br>
            <a:r>
              <a:rPr kumimoji="0" lang="en-GB" sz="4000" b="0" i="0" u="none" strike="noStrike" kern="1200" cap="none" spc="0" normalizeH="0" baseline="0" noProof="0" dirty="0">
                <a:ln>
                  <a:noFill/>
                </a:ln>
                <a:solidFill>
                  <a:schemeClr val="tx1"/>
                </a:solidFill>
                <a:effectLst/>
                <a:uLnTx/>
                <a:uFillTx/>
                <a:latin typeface="Calibri"/>
                <a:ea typeface="+mn-ea"/>
                <a:cs typeface="Calibri Light"/>
              </a:rPr>
              <a:t>✔️</a:t>
            </a:r>
            <a:r>
              <a:rPr kumimoji="0" lang="en-GB" sz="4000" b="0" i="0" u="none" strike="noStrike" kern="1200" cap="none" spc="0" normalizeH="0" baseline="0" noProof="0" dirty="0">
                <a:ln>
                  <a:noFill/>
                </a:ln>
                <a:solidFill>
                  <a:schemeClr val="bg1">
                    <a:lumMod val="75000"/>
                  </a:schemeClr>
                </a:solidFill>
                <a:effectLst/>
                <a:uLnTx/>
                <a:uFillTx/>
                <a:latin typeface="Calibri"/>
                <a:ea typeface="+mn-ea"/>
                <a:cs typeface="Calibri Light"/>
              </a:rPr>
              <a:t>Shaping Places for Wellbeing Programme</a:t>
            </a:r>
            <a:endParaRPr kumimoji="0" lang="en-US" sz="4000" b="0" i="0" u="none" strike="noStrike" kern="1200" cap="none" spc="0" normalizeH="0" baseline="0" noProof="0" dirty="0">
              <a:ln>
                <a:noFill/>
              </a:ln>
              <a:solidFill>
                <a:schemeClr val="bg1">
                  <a:lumMod val="75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678419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2E53632-21A5-F553-A266-8CF2357790AF}"/>
              </a:ext>
            </a:extLst>
          </p:cNvPr>
          <p:cNvSpPr txBox="1">
            <a:spLocks noGrp="1"/>
          </p:cNvSpPr>
          <p:nvPr>
            <p:ph type="title" idx="4294967295"/>
          </p:nvPr>
        </p:nvSpPr>
        <p:spPr>
          <a:xfrm>
            <a:off x="536274" y="353413"/>
            <a:ext cx="963415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75000"/>
                  </a:schemeClr>
                </a:solidFill>
                <a:effectLst/>
                <a:uLnTx/>
                <a:uFillTx/>
                <a:latin typeface="+mj-lt"/>
                <a:ea typeface="+mn-ea"/>
                <a:cs typeface="+mn-cs"/>
              </a:rPr>
              <a:t>What’s happening to Scottish people?</a:t>
            </a:r>
            <a:endParaRPr kumimoji="0" lang="en-US" sz="3600" b="1" i="0" u="none" strike="noStrike" kern="1200" cap="none" spc="0" normalizeH="0" baseline="0" noProof="0" dirty="0">
              <a:ln>
                <a:noFill/>
              </a:ln>
              <a:solidFill>
                <a:schemeClr val="accent5">
                  <a:lumMod val="75000"/>
                </a:schemeClr>
              </a:solidFill>
              <a:effectLst/>
              <a:uLnTx/>
              <a:uFillTx/>
              <a:latin typeface="+mj-lt"/>
              <a:ea typeface="Calibri Light"/>
              <a:cs typeface="Calibri Light"/>
            </a:endParaRPr>
          </a:p>
        </p:txBody>
      </p:sp>
      <p:sp>
        <p:nvSpPr>
          <p:cNvPr id="2" name="TextBox 1">
            <a:extLst>
              <a:ext uri="{FF2B5EF4-FFF2-40B4-BE49-F238E27FC236}">
                <a16:creationId xmlns:a16="http://schemas.microsoft.com/office/drawing/2014/main" id="{1494882F-C290-9206-9EE6-AF5A9163BD6E}"/>
              </a:ext>
            </a:extLst>
          </p:cNvPr>
          <p:cNvSpPr txBox="1"/>
          <p:nvPr/>
        </p:nvSpPr>
        <p:spPr>
          <a:xfrm>
            <a:off x="637549" y="1246455"/>
            <a:ext cx="5586692" cy="1260000"/>
          </a:xfrm>
          <a:prstGeom prst="rect">
            <a:avLst/>
          </a:prstGeom>
          <a:solidFill>
            <a:srgbClr val="9F4091"/>
          </a:solidFill>
        </p:spPr>
        <p:txBody>
          <a:bodyPr wrap="square" rtlCol="0" anchor="ctr">
            <a:spAutoFit/>
          </a:bodyPr>
          <a:lstStyle/>
          <a:p>
            <a:r>
              <a:rPr lang="en-US" sz="2800" dirty="0">
                <a:solidFill>
                  <a:schemeClr val="bg1"/>
                </a:solidFill>
              </a:rPr>
              <a:t>The number of people dying early is increasing.</a:t>
            </a:r>
          </a:p>
        </p:txBody>
      </p:sp>
      <p:sp>
        <p:nvSpPr>
          <p:cNvPr id="4" name="TextBox 3">
            <a:extLst>
              <a:ext uri="{FF2B5EF4-FFF2-40B4-BE49-F238E27FC236}">
                <a16:creationId xmlns:a16="http://schemas.microsoft.com/office/drawing/2014/main" id="{C5BC7D8D-F2D3-8740-AEC6-CDB211575087}"/>
              </a:ext>
            </a:extLst>
          </p:cNvPr>
          <p:cNvSpPr txBox="1"/>
          <p:nvPr/>
        </p:nvSpPr>
        <p:spPr>
          <a:xfrm>
            <a:off x="637549" y="2641843"/>
            <a:ext cx="5586692" cy="1260000"/>
          </a:xfrm>
          <a:prstGeom prst="rect">
            <a:avLst/>
          </a:prstGeom>
          <a:solidFill>
            <a:srgbClr val="9F4091"/>
          </a:solidFill>
        </p:spPr>
        <p:txBody>
          <a:bodyPr wrap="square" rtlCol="0" anchor="ctr">
            <a:spAutoFit/>
          </a:bodyPr>
          <a:lstStyle/>
          <a:p>
            <a:r>
              <a:rPr lang="en-US" sz="2800" dirty="0">
                <a:solidFill>
                  <a:schemeClr val="bg1"/>
                </a:solidFill>
              </a:rPr>
              <a:t>People are spending more of their life in ill health.</a:t>
            </a:r>
          </a:p>
        </p:txBody>
      </p:sp>
      <p:sp>
        <p:nvSpPr>
          <p:cNvPr id="5" name="TextBox 4">
            <a:extLst>
              <a:ext uri="{FF2B5EF4-FFF2-40B4-BE49-F238E27FC236}">
                <a16:creationId xmlns:a16="http://schemas.microsoft.com/office/drawing/2014/main" id="{99DF5AF7-4261-F5E0-B1C3-7CF806A53A13}"/>
              </a:ext>
            </a:extLst>
          </p:cNvPr>
          <p:cNvSpPr txBox="1"/>
          <p:nvPr/>
        </p:nvSpPr>
        <p:spPr>
          <a:xfrm>
            <a:off x="637549" y="4037231"/>
            <a:ext cx="5586692" cy="1384995"/>
          </a:xfrm>
          <a:prstGeom prst="rect">
            <a:avLst/>
          </a:prstGeom>
          <a:solidFill>
            <a:srgbClr val="9F4091"/>
          </a:solidFill>
        </p:spPr>
        <p:txBody>
          <a:bodyPr wrap="square" rtlCol="0" anchor="ctr">
            <a:spAutoFit/>
          </a:bodyPr>
          <a:lstStyle/>
          <a:p>
            <a:r>
              <a:rPr lang="en-US" sz="2800" dirty="0">
                <a:solidFill>
                  <a:schemeClr val="bg1"/>
                </a:solidFill>
              </a:rPr>
              <a:t>The gap in life expectancy between the poorest and the wealthiest is growing.</a:t>
            </a:r>
          </a:p>
        </p:txBody>
      </p:sp>
      <p:sp>
        <p:nvSpPr>
          <p:cNvPr id="7" name="TextBox 6">
            <a:extLst>
              <a:ext uri="{FF2B5EF4-FFF2-40B4-BE49-F238E27FC236}">
                <a16:creationId xmlns:a16="http://schemas.microsoft.com/office/drawing/2014/main" id="{961496C3-8F76-FDA5-8EA1-9ADB6EB3D111}"/>
              </a:ext>
            </a:extLst>
          </p:cNvPr>
          <p:cNvSpPr txBox="1"/>
          <p:nvPr/>
        </p:nvSpPr>
        <p:spPr>
          <a:xfrm>
            <a:off x="7184216" y="1246455"/>
            <a:ext cx="3237255" cy="3416320"/>
          </a:xfrm>
          <a:prstGeom prst="rect">
            <a:avLst/>
          </a:prstGeom>
          <a:noFill/>
        </p:spPr>
        <p:txBody>
          <a:bodyPr wrap="square">
            <a:spAutoFit/>
          </a:bodyPr>
          <a:lstStyle/>
          <a:p>
            <a:r>
              <a:rPr lang="en-GB" sz="3600" b="1" dirty="0">
                <a:solidFill>
                  <a:srgbClr val="9F4091"/>
                </a:solidFill>
                <a:cs typeface="Arial"/>
              </a:rPr>
              <a:t>Levels of ill health are forecast to increase by 21% over next 20 years</a:t>
            </a:r>
            <a:endParaRPr lang="en-US" sz="3600" b="1" dirty="0">
              <a:solidFill>
                <a:srgbClr val="9F4091"/>
              </a:solidFill>
            </a:endParaRPr>
          </a:p>
        </p:txBody>
      </p:sp>
    </p:spTree>
    <p:extLst>
      <p:ext uri="{BB962C8B-B14F-4D97-AF65-F5344CB8AC3E}">
        <p14:creationId xmlns:p14="http://schemas.microsoft.com/office/powerpoint/2010/main" val="396118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3334-C8FC-C11D-7C53-76D4B449C83C}"/>
              </a:ext>
            </a:extLst>
          </p:cNvPr>
          <p:cNvSpPr txBox="1">
            <a:spLocks noGrp="1"/>
          </p:cNvSpPr>
          <p:nvPr>
            <p:ph type="title" idx="4294967295"/>
          </p:nvPr>
        </p:nvSpPr>
        <p:spPr>
          <a:xfrm>
            <a:off x="453347" y="411162"/>
            <a:ext cx="1074419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E75B6"/>
                </a:solidFill>
                <a:effectLst/>
                <a:uLnTx/>
                <a:uFillTx/>
                <a:latin typeface="Calibri Light"/>
                <a:ea typeface="+mn-ea"/>
                <a:cs typeface="+mn-cs"/>
              </a:rPr>
              <a:t>How can we stop this happening to Scottish people?</a:t>
            </a:r>
            <a:r>
              <a:rPr kumimoji="0" lang="en-US" sz="3600" b="0" i="0" u="none" strike="noStrike" kern="1200" cap="none" spc="0" normalizeH="0" baseline="0" noProof="0" dirty="0">
                <a:ln>
                  <a:noFill/>
                </a:ln>
                <a:solidFill>
                  <a:schemeClr val="tx1"/>
                </a:solidFill>
                <a:effectLst/>
                <a:uLnTx/>
                <a:uFillTx/>
                <a:latin typeface="Calibri Light"/>
                <a:ea typeface="+mn-ea"/>
                <a:cs typeface="+mn-cs"/>
              </a:rPr>
              <a:t>​</a:t>
            </a:r>
            <a:r>
              <a:rPr kumimoji="0" lang="en-US" sz="3600" b="0" i="0" u="none" strike="noStrike" kern="1200" cap="none" spc="0" normalizeH="0" baseline="0" noProof="0" dirty="0">
                <a:ln>
                  <a:noFill/>
                </a:ln>
                <a:solidFill>
                  <a:schemeClr val="tx1"/>
                </a:solidFill>
                <a:effectLst/>
                <a:uLnTx/>
                <a:uFillTx/>
                <a:latin typeface="Calibri Light"/>
                <a:ea typeface="Calibri Light"/>
                <a:cs typeface="Calibri Light"/>
              </a:rPr>
              <a: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Health and Social Care - includes access to care, quality of care">
            <a:extLst>
              <a:ext uri="{FF2B5EF4-FFF2-40B4-BE49-F238E27FC236}">
                <a16:creationId xmlns:a16="http://schemas.microsoft.com/office/drawing/2014/main" id="{CBB411D2-239E-8CFC-C762-9822A25272D2}"/>
              </a:ext>
            </a:extLst>
          </p:cNvPr>
          <p:cNvPicPr>
            <a:picLocks noChangeAspect="1"/>
          </p:cNvPicPr>
          <p:nvPr/>
        </p:nvPicPr>
        <p:blipFill rotWithShape="1">
          <a:blip r:embed="rId3"/>
          <a:srcRect l="41613" t="72500" r="9402" b="-357"/>
          <a:stretch/>
        </p:blipFill>
        <p:spPr>
          <a:xfrm>
            <a:off x="453055" y="1297450"/>
            <a:ext cx="6657614" cy="3494746"/>
          </a:xfrm>
          <a:prstGeom prst="rect">
            <a:avLst/>
          </a:prstGeom>
        </p:spPr>
      </p:pic>
      <p:sp>
        <p:nvSpPr>
          <p:cNvPr id="3" name="TextBox 2">
            <a:extLst>
              <a:ext uri="{FF2B5EF4-FFF2-40B4-BE49-F238E27FC236}">
                <a16:creationId xmlns:a16="http://schemas.microsoft.com/office/drawing/2014/main" id="{01F0EC27-8A8D-5633-C77D-4C352C9749E5}"/>
              </a:ext>
            </a:extLst>
          </p:cNvPr>
          <p:cNvSpPr txBox="1"/>
          <p:nvPr/>
        </p:nvSpPr>
        <p:spPr>
          <a:xfrm>
            <a:off x="7806812" y="1927123"/>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a:solidFill>
                  <a:srgbClr val="FF0000"/>
                </a:solidFill>
                <a:ea typeface="Calibri"/>
                <a:cs typeface="Calibri"/>
              </a:rPr>
              <a:t>20%</a:t>
            </a:r>
          </a:p>
        </p:txBody>
      </p:sp>
    </p:spTree>
    <p:extLst>
      <p:ext uri="{BB962C8B-B14F-4D97-AF65-F5344CB8AC3E}">
        <p14:creationId xmlns:p14="http://schemas.microsoft.com/office/powerpoint/2010/main" val="860080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3334-C8FC-C11D-7C53-76D4B449C83C}"/>
              </a:ext>
            </a:extLst>
          </p:cNvPr>
          <p:cNvSpPr txBox="1">
            <a:spLocks noGrp="1"/>
          </p:cNvSpPr>
          <p:nvPr>
            <p:ph type="title" idx="4294967295"/>
          </p:nvPr>
        </p:nvSpPr>
        <p:spPr>
          <a:xfrm>
            <a:off x="453347" y="411162"/>
            <a:ext cx="1074419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E75B6"/>
                </a:solidFill>
                <a:effectLst/>
                <a:uLnTx/>
                <a:uFillTx/>
                <a:latin typeface="Calibri Light"/>
                <a:ea typeface="+mn-ea"/>
                <a:cs typeface="+mn-cs"/>
              </a:rPr>
              <a:t>How can we stop this happening to Scottish people?</a:t>
            </a:r>
            <a:r>
              <a:rPr kumimoji="0" lang="en-US" sz="3600" b="0" i="0" u="none" strike="noStrike" kern="1200" cap="none" spc="0" normalizeH="0" baseline="0" noProof="0" dirty="0">
                <a:ln>
                  <a:noFill/>
                </a:ln>
                <a:solidFill>
                  <a:schemeClr val="tx1"/>
                </a:solidFill>
                <a:effectLst/>
                <a:uLnTx/>
                <a:uFillTx/>
                <a:latin typeface="Calibri Light"/>
                <a:ea typeface="+mn-ea"/>
                <a:cs typeface="+mn-cs"/>
              </a:rPr>
              <a:t>​</a:t>
            </a:r>
            <a:r>
              <a:rPr kumimoji="0" lang="en-US" sz="3600" b="0" i="0" u="none" strike="noStrike" kern="1200" cap="none" spc="0" normalizeH="0" baseline="0" noProof="0" dirty="0">
                <a:ln>
                  <a:noFill/>
                </a:ln>
                <a:solidFill>
                  <a:schemeClr val="tx1"/>
                </a:solidFill>
                <a:effectLst/>
                <a:uLnTx/>
                <a:uFillTx/>
                <a:latin typeface="Calibri Light"/>
                <a:ea typeface="Calibri Light"/>
                <a:cs typeface="Calibri Light"/>
              </a:rPr>
              <a: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Health and Social Care - includes access to care, quality of care">
            <a:extLst>
              <a:ext uri="{FF2B5EF4-FFF2-40B4-BE49-F238E27FC236}">
                <a16:creationId xmlns:a16="http://schemas.microsoft.com/office/drawing/2014/main" id="{CBB411D2-239E-8CFC-C762-9822A25272D2}"/>
              </a:ext>
            </a:extLst>
          </p:cNvPr>
          <p:cNvPicPr>
            <a:picLocks noChangeAspect="1"/>
          </p:cNvPicPr>
          <p:nvPr/>
        </p:nvPicPr>
        <p:blipFill rotWithShape="1">
          <a:blip r:embed="rId3"/>
          <a:srcRect l="41613" t="72500" r="9402" b="-357"/>
          <a:stretch/>
        </p:blipFill>
        <p:spPr>
          <a:xfrm>
            <a:off x="1461416" y="1159946"/>
            <a:ext cx="3311690" cy="1747303"/>
          </a:xfrm>
          <a:prstGeom prst="rect">
            <a:avLst/>
          </a:prstGeom>
        </p:spPr>
      </p:pic>
      <p:sp>
        <p:nvSpPr>
          <p:cNvPr id="3" name="TextBox 2">
            <a:extLst>
              <a:ext uri="{FF2B5EF4-FFF2-40B4-BE49-F238E27FC236}">
                <a16:creationId xmlns:a16="http://schemas.microsoft.com/office/drawing/2014/main" id="{01F0EC27-8A8D-5633-C77D-4C352C9749E5}"/>
              </a:ext>
            </a:extLst>
          </p:cNvPr>
          <p:cNvSpPr txBox="1"/>
          <p:nvPr/>
        </p:nvSpPr>
        <p:spPr>
          <a:xfrm>
            <a:off x="6233651" y="1474839"/>
            <a:ext cx="20556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solidFill>
                  <a:srgbClr val="FF0000"/>
                </a:solidFill>
                <a:ea typeface="Calibri"/>
                <a:cs typeface="Calibri"/>
              </a:rPr>
              <a:t>20%</a:t>
            </a:r>
          </a:p>
        </p:txBody>
      </p:sp>
      <p:pic>
        <p:nvPicPr>
          <p:cNvPr id="5" name="Picture 4" descr="Social and economic factors include education, employment, income, family and social support, community safety">
            <a:extLst>
              <a:ext uri="{FF2B5EF4-FFF2-40B4-BE49-F238E27FC236}">
                <a16:creationId xmlns:a16="http://schemas.microsoft.com/office/drawing/2014/main" id="{16E4263E-D7F0-A1D2-1E69-909DF3DFFF1C}"/>
              </a:ext>
            </a:extLst>
          </p:cNvPr>
          <p:cNvPicPr>
            <a:picLocks noChangeAspect="1"/>
          </p:cNvPicPr>
          <p:nvPr/>
        </p:nvPicPr>
        <p:blipFill rotWithShape="1">
          <a:blip r:embed="rId3"/>
          <a:srcRect l="41162" r="10032" b="71011"/>
          <a:stretch/>
        </p:blipFill>
        <p:spPr>
          <a:xfrm>
            <a:off x="346397" y="3604785"/>
            <a:ext cx="3387967" cy="1779733"/>
          </a:xfrm>
          <a:prstGeom prst="rect">
            <a:avLst/>
          </a:prstGeom>
        </p:spPr>
      </p:pic>
      <p:pic>
        <p:nvPicPr>
          <p:cNvPr id="6" name="Picture 5" descr="Physical environment includes air and water quality, housing and transportation">
            <a:extLst>
              <a:ext uri="{FF2B5EF4-FFF2-40B4-BE49-F238E27FC236}">
                <a16:creationId xmlns:a16="http://schemas.microsoft.com/office/drawing/2014/main" id="{E9C9F75A-54ED-1562-A03D-1F18D4A838C2}"/>
              </a:ext>
            </a:extLst>
          </p:cNvPr>
          <p:cNvPicPr>
            <a:picLocks noChangeAspect="1"/>
          </p:cNvPicPr>
          <p:nvPr/>
        </p:nvPicPr>
        <p:blipFill rotWithShape="1">
          <a:blip r:embed="rId3"/>
          <a:srcRect l="41265" t="26056" r="8467" b="50108"/>
          <a:stretch/>
        </p:blipFill>
        <p:spPr>
          <a:xfrm>
            <a:off x="3865013" y="3480068"/>
            <a:ext cx="4162270" cy="1753626"/>
          </a:xfrm>
          <a:prstGeom prst="rect">
            <a:avLst/>
          </a:prstGeom>
        </p:spPr>
      </p:pic>
      <p:pic>
        <p:nvPicPr>
          <p:cNvPr id="8" name="Picture 7" descr="Health behaviours include alcohol, tobacco and drug use, diet and physical activity, and sexual activity">
            <a:extLst>
              <a:ext uri="{FF2B5EF4-FFF2-40B4-BE49-F238E27FC236}">
                <a16:creationId xmlns:a16="http://schemas.microsoft.com/office/drawing/2014/main" id="{7F8F6EE4-EE90-BA51-1B91-EAC7840C12F6}"/>
              </a:ext>
            </a:extLst>
          </p:cNvPr>
          <p:cNvPicPr>
            <a:picLocks noChangeAspect="1"/>
          </p:cNvPicPr>
          <p:nvPr/>
        </p:nvPicPr>
        <p:blipFill rotWithShape="1">
          <a:blip r:embed="rId3"/>
          <a:srcRect l="41290" t="49866" r="694" b="26585"/>
          <a:stretch/>
        </p:blipFill>
        <p:spPr>
          <a:xfrm>
            <a:off x="8223180" y="3776467"/>
            <a:ext cx="3968693" cy="1458653"/>
          </a:xfrm>
          <a:prstGeom prst="rect">
            <a:avLst/>
          </a:prstGeom>
        </p:spPr>
      </p:pic>
    </p:spTree>
    <p:extLst>
      <p:ext uri="{BB962C8B-B14F-4D97-AF65-F5344CB8AC3E}">
        <p14:creationId xmlns:p14="http://schemas.microsoft.com/office/powerpoint/2010/main" val="2610611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5" name="Title 2">
            <a:extLst>
              <a:ext uri="{FF2B5EF4-FFF2-40B4-BE49-F238E27FC236}">
                <a16:creationId xmlns:a16="http://schemas.microsoft.com/office/drawing/2014/main" id="{77B37491-C1F4-4DB1-8889-A11F36898457}"/>
              </a:ext>
            </a:extLst>
          </p:cNvPr>
          <p:cNvSpPr txBox="1">
            <a:spLocks noGrp="1"/>
          </p:cNvSpPr>
          <p:nvPr>
            <p:ph type="title" idx="4294967295"/>
          </p:nvPr>
        </p:nvSpPr>
        <p:spPr>
          <a:xfrm>
            <a:off x="262647" y="372544"/>
            <a:ext cx="10937104" cy="1396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Leave no-one behind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49000"/>
                  </a:schemeClr>
                </a:solidFill>
                <a:effectLst/>
                <a:uLnTx/>
                <a:uFillTx/>
                <a:latin typeface="Calibri"/>
                <a:ea typeface="+mj-ea"/>
                <a:cs typeface="Calibri Light"/>
              </a:rPr>
              <a:t>The state of health and health inequalities in Scotland </a:t>
            </a: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 </a:t>
            </a:r>
            <a:endParaRPr kumimoji="0" lang="en-GB"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endParaRPr>
          </a:p>
        </p:txBody>
      </p:sp>
      <p:sp>
        <p:nvSpPr>
          <p:cNvPr id="3" name="TextBox 2">
            <a:extLst>
              <a:ext uri="{FF2B5EF4-FFF2-40B4-BE49-F238E27FC236}">
                <a16:creationId xmlns:a16="http://schemas.microsoft.com/office/drawing/2014/main" id="{1306ACC4-E78A-ED3A-259B-77CC0933C704}"/>
              </a:ext>
            </a:extLst>
          </p:cNvPr>
          <p:cNvSpPr txBox="1"/>
          <p:nvPr/>
        </p:nvSpPr>
        <p:spPr>
          <a:xfrm>
            <a:off x="265669" y="1592801"/>
            <a:ext cx="4474544"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000">
              <a:latin typeface="Calibri"/>
              <a:cs typeface="Calibri Light"/>
            </a:endParaRPr>
          </a:p>
          <a:p>
            <a:r>
              <a:rPr lang="en-GB" sz="2400">
                <a:solidFill>
                  <a:schemeClr val="accent5">
                    <a:lumMod val="49000"/>
                  </a:schemeClr>
                </a:solidFill>
                <a:latin typeface="Calibri"/>
                <a:cs typeface="Calibri"/>
              </a:rPr>
              <a:t>We do not need another grand strategy. </a:t>
            </a:r>
            <a:endParaRPr lang="en-US" sz="2400">
              <a:solidFill>
                <a:schemeClr val="accent5">
                  <a:lumMod val="49000"/>
                </a:schemeClr>
              </a:solidFill>
              <a:latin typeface="Calibri"/>
              <a:ea typeface="Calibri"/>
              <a:cs typeface="Calibri"/>
            </a:endParaRPr>
          </a:p>
          <a:p>
            <a:r>
              <a:rPr lang="en-GB" sz="2400">
                <a:solidFill>
                  <a:schemeClr val="accent5">
                    <a:lumMod val="49000"/>
                  </a:schemeClr>
                </a:solidFill>
                <a:latin typeface="Calibri"/>
                <a:cs typeface="Calibri"/>
              </a:rPr>
              <a:t>We need practical collaboration, up and downstream, to</a:t>
            </a:r>
            <a:r>
              <a:rPr lang="en-GB" sz="2400">
                <a:solidFill>
                  <a:srgbClr val="342F2C"/>
                </a:solidFill>
                <a:latin typeface="Calibri"/>
                <a:cs typeface="Calibri"/>
              </a:rPr>
              <a:t> </a:t>
            </a:r>
            <a:r>
              <a:rPr lang="en-GB" sz="2400" b="1" i="1">
                <a:solidFill>
                  <a:schemeClr val="accent5">
                    <a:lumMod val="49000"/>
                  </a:schemeClr>
                </a:solidFill>
                <a:latin typeface="Calibri"/>
                <a:cs typeface="Calibri"/>
              </a:rPr>
              <a:t>sweat the considerable assets we already have</a:t>
            </a:r>
            <a:r>
              <a:rPr lang="en-GB" sz="2400">
                <a:solidFill>
                  <a:schemeClr val="accent5">
                    <a:lumMod val="49000"/>
                  </a:schemeClr>
                </a:solidFill>
                <a:latin typeface="Calibri"/>
                <a:cs typeface="Calibri"/>
              </a:rPr>
              <a:t> – public, third and private sectors, collaborating with communities. Each of us has our part to play.</a:t>
            </a:r>
            <a:endParaRPr lang="en-US" sz="2400">
              <a:solidFill>
                <a:schemeClr val="accent5">
                  <a:lumMod val="49000"/>
                </a:schemeClr>
              </a:solidFill>
              <a:latin typeface="Calibri"/>
              <a:ea typeface="Calibri"/>
              <a:cs typeface="Calibri"/>
            </a:endParaRPr>
          </a:p>
          <a:p>
            <a:endParaRPr lang="en-US" sz="3000">
              <a:latin typeface="Calibri"/>
              <a:cs typeface="Calibri Light"/>
            </a:endParaRPr>
          </a:p>
        </p:txBody>
      </p:sp>
      <p:sp>
        <p:nvSpPr>
          <p:cNvPr id="10" name="TextBox 9">
            <a:extLst>
              <a:ext uri="{FF2B5EF4-FFF2-40B4-BE49-F238E27FC236}">
                <a16:creationId xmlns:a16="http://schemas.microsoft.com/office/drawing/2014/main" id="{A5BFAE02-FD21-5038-B887-C5B22F6F0E71}"/>
              </a:ext>
            </a:extLst>
          </p:cNvPr>
          <p:cNvSpPr txBox="1"/>
          <p:nvPr/>
        </p:nvSpPr>
        <p:spPr>
          <a:xfrm>
            <a:off x="5014918" y="2117177"/>
            <a:ext cx="2652678" cy="646331"/>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Joined up, long term use of resources </a:t>
            </a:r>
            <a:endParaRPr lang="en-US" dirty="0"/>
          </a:p>
        </p:txBody>
      </p:sp>
      <p:sp>
        <p:nvSpPr>
          <p:cNvPr id="11" name="TextBox 10">
            <a:extLst>
              <a:ext uri="{FF2B5EF4-FFF2-40B4-BE49-F238E27FC236}">
                <a16:creationId xmlns:a16="http://schemas.microsoft.com/office/drawing/2014/main" id="{E476B4AB-20E6-6F8F-C02B-A949AF58FBE9}"/>
              </a:ext>
            </a:extLst>
          </p:cNvPr>
          <p:cNvSpPr txBox="1"/>
          <p:nvPr/>
        </p:nvSpPr>
        <p:spPr>
          <a:xfrm>
            <a:off x="5014917" y="3111651"/>
            <a:ext cx="2652678" cy="646331"/>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Coherence across policy streams  </a:t>
            </a:r>
            <a:endParaRPr lang="en-US"/>
          </a:p>
        </p:txBody>
      </p:sp>
      <p:sp>
        <p:nvSpPr>
          <p:cNvPr id="12" name="TextBox 11">
            <a:extLst>
              <a:ext uri="{FF2B5EF4-FFF2-40B4-BE49-F238E27FC236}">
                <a16:creationId xmlns:a16="http://schemas.microsoft.com/office/drawing/2014/main" id="{C6ABDDFA-E88F-D651-2F0C-50B8D7D89816}"/>
              </a:ext>
            </a:extLst>
          </p:cNvPr>
          <p:cNvSpPr txBox="1"/>
          <p:nvPr/>
        </p:nvSpPr>
        <p:spPr>
          <a:xfrm>
            <a:off x="5014917" y="4054465"/>
            <a:ext cx="2652678" cy="646331"/>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Cross sector work and with communities </a:t>
            </a:r>
          </a:p>
        </p:txBody>
      </p:sp>
      <p:sp>
        <p:nvSpPr>
          <p:cNvPr id="13" name="TextBox 12">
            <a:extLst>
              <a:ext uri="{FF2B5EF4-FFF2-40B4-BE49-F238E27FC236}">
                <a16:creationId xmlns:a16="http://schemas.microsoft.com/office/drawing/2014/main" id="{7B679BFB-2C4D-4ED5-54B6-962EF832CF85}"/>
              </a:ext>
            </a:extLst>
          </p:cNvPr>
          <p:cNvSpPr txBox="1"/>
          <p:nvPr/>
        </p:nvSpPr>
        <p:spPr>
          <a:xfrm>
            <a:off x="5014917" y="4932702"/>
            <a:ext cx="2652678" cy="369332"/>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Adopt successes at scale</a:t>
            </a:r>
          </a:p>
        </p:txBody>
      </p:sp>
      <p:pic>
        <p:nvPicPr>
          <p:cNvPr id="9" name="Picture 9" descr="Cover of ‘Leave no one behind: the state of health and health inequalities in Scotland’">
            <a:extLst>
              <a:ext uri="{FF2B5EF4-FFF2-40B4-BE49-F238E27FC236}">
                <a16:creationId xmlns:a16="http://schemas.microsoft.com/office/drawing/2014/main" id="{7EFF0C2F-7B0D-8F61-9556-FB6DF2BCE48B}"/>
              </a:ext>
            </a:extLst>
          </p:cNvPr>
          <p:cNvPicPr>
            <a:picLocks noChangeAspect="1"/>
          </p:cNvPicPr>
          <p:nvPr/>
        </p:nvPicPr>
        <p:blipFill rotWithShape="1">
          <a:blip r:embed="rId3"/>
          <a:srcRect t="3413" r="3090"/>
          <a:stretch/>
        </p:blipFill>
        <p:spPr>
          <a:xfrm>
            <a:off x="8046355" y="1602821"/>
            <a:ext cx="3498725" cy="4904595"/>
          </a:xfrm>
          <a:prstGeom prst="rect">
            <a:avLst/>
          </a:prstGeom>
        </p:spPr>
      </p:pic>
    </p:spTree>
    <p:extLst>
      <p:ext uri="{BB962C8B-B14F-4D97-AF65-F5344CB8AC3E}">
        <p14:creationId xmlns:p14="http://schemas.microsoft.com/office/powerpoint/2010/main" val="3318726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8B37618F89864ABE738DE1DBF7EE19" ma:contentTypeVersion="18" ma:contentTypeDescription="Create a new document." ma:contentTypeScope="" ma:versionID="a8f73f53609a50f038a7a30f15c336c6">
  <xsd:schema xmlns:xsd="http://www.w3.org/2001/XMLSchema" xmlns:xs="http://www.w3.org/2001/XMLSchema" xmlns:p="http://schemas.microsoft.com/office/2006/metadata/properties" xmlns:ns2="1543e12e-b41e-4b3f-8a83-41e12152c6a2" xmlns:ns3="4ea622ab-6d0b-4c8a-8736-27bd26b1fd54" targetNamespace="http://schemas.microsoft.com/office/2006/metadata/properties" ma:root="true" ma:fieldsID="d8591a57001aab622ca53eec3b275654" ns2:_="" ns3:_="">
    <xsd:import namespace="1543e12e-b41e-4b3f-8a83-41e12152c6a2"/>
    <xsd:import namespace="4ea622ab-6d0b-4c8a-8736-27bd26b1fd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43e12e-b41e-4b3f-8a83-41e12152c6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8f511a-55f6-4a17-bf66-50620cb4ac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a622ab-6d0b-4c8a-8736-27bd26b1fd5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d32ef1-88e9-423d-8931-ac66733720bd}" ma:internalName="TaxCatchAll" ma:showField="CatchAllData" ma:web="4ea622ab-6d0b-4c8a-8736-27bd26b1fd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543e12e-b41e-4b3f-8a83-41e12152c6a2">
      <Terms xmlns="http://schemas.microsoft.com/office/infopath/2007/PartnerControls"/>
    </lcf76f155ced4ddcb4097134ff3c332f>
    <TaxCatchAll xmlns="4ea622ab-6d0b-4c8a-8736-27bd26b1fd54" xsi:nil="true"/>
    <SharedWithUsers xmlns="4ea622ab-6d0b-4c8a-8736-27bd26b1fd54">
      <UserInfo>
        <DisplayName>Irene Beautyman</DisplayName>
        <AccountId>24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5AD12D-E49A-4A63-8417-975871652C84}">
  <ds:schemaRefs>
    <ds:schemaRef ds:uri="http://schemas.microsoft.com/office/2006/metadata/contentType"/>
    <ds:schemaRef ds:uri="http://schemas.microsoft.com/office/2006/metadata/properties/metaAttributes"/>
    <ds:schemaRef ds:uri="http://www.w3.org/2000/xmlns/"/>
    <ds:schemaRef ds:uri="http://www.w3.org/2001/XMLSchema"/>
    <ds:schemaRef ds:uri="1543e12e-b41e-4b3f-8a83-41e12152c6a2"/>
    <ds:schemaRef ds:uri="4ea622ab-6d0b-4c8a-8736-27bd26b1fd5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84F3B5-6F7B-48C8-A5F9-624F64CEB278}">
  <ds:schemaRefs>
    <ds:schemaRef ds:uri="http://purl.org/dc/dcmitype/"/>
    <ds:schemaRef ds:uri="http://schemas.microsoft.com/office/infopath/2007/PartnerControls"/>
    <ds:schemaRef ds:uri="4ea622ab-6d0b-4c8a-8736-27bd26b1fd54"/>
    <ds:schemaRef ds:uri="http://schemas.microsoft.com/office/2006/documentManagement/types"/>
    <ds:schemaRef ds:uri="1543e12e-b41e-4b3f-8a83-41e12152c6a2"/>
    <ds:schemaRef ds:uri="http://schemas.openxmlformats.org/package/2006/metadata/core-properties"/>
    <ds:schemaRef ds:uri="http://schemas.microsoft.com/office/2006/metadata/properties"/>
    <ds:schemaRef ds:uri="http://purl.org/dc/terms/"/>
    <ds:schemaRef ds:uri="http://purl.org/dc/elements/1.1/"/>
    <ds:schemaRef ds:uri="http://www.w3.org/XML/1998/namespace"/>
  </ds:schemaRefs>
</ds:datastoreItem>
</file>

<file path=customXml/itemProps3.xml><?xml version="1.0" encoding="utf-8"?>
<ds:datastoreItem xmlns:ds="http://schemas.openxmlformats.org/officeDocument/2006/customXml" ds:itemID="{EC682CAD-3797-4295-9ED3-4EDA9E44C9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177</TotalTime>
  <Words>1823</Words>
  <Application>Microsoft Macintosh PowerPoint</Application>
  <PresentationFormat>Widescreen</PresentationFormat>
  <Paragraphs>363</Paragraphs>
  <Slides>46</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Bradley Hand</vt:lpstr>
      <vt:lpstr>Calibri</vt:lpstr>
      <vt:lpstr>Calibri Light</vt:lpstr>
      <vt:lpstr>Proxima Nova</vt:lpstr>
      <vt:lpstr>Proxima Nova Semibold</vt:lpstr>
      <vt:lpstr>Segoe UI</vt:lpstr>
      <vt:lpstr>Wingdings</vt:lpstr>
      <vt:lpstr>Office Theme</vt:lpstr>
      <vt:lpstr>Place, Place-Based Approach​es and the Shaping Places for Wellbeing Approach Masterclass</vt:lpstr>
      <vt:lpstr>Place, place-based approaches and the Shaping Places for Wellbeing approach  ✔️What we mean by place and why it matters  ✔️What taking a place-based approach means   ✔️Shaping Places for Wellbeing Programme  </vt:lpstr>
      <vt:lpstr>We have evaluated the link between the activities we have delivered and the outcomes we want to achieve. These are the causes of change.  Change is more likely when people:  </vt:lpstr>
      <vt:lpstr>Who?</vt:lpstr>
      <vt:lpstr>Place   ✔️What we mean by place and why it matters  ✔️What taking a place-based approach means   ✔️Shaping Places for Wellbeing Programme </vt:lpstr>
      <vt:lpstr>What’s happening to Scottish people?</vt:lpstr>
      <vt:lpstr>How can we stop this happening to Scottish people?​​</vt:lpstr>
      <vt:lpstr>How can we stop this happening to Scottish people?​​</vt:lpstr>
      <vt:lpstr>Leave no-one behind The state of health and health inequalities in Scotland  </vt:lpstr>
      <vt:lpstr>Delivering a future for Scottish local authorities  </vt:lpstr>
      <vt:lpstr>National Planning Framework 4 NEW outcomes are   Meeting the housing needs of people living in Scotland including, in particular, the housing needs for older people and disabled people, Improving the health and wellbeing of people living in Scotland, Increasing the population of rural areas of Scotland, Improving equality and eliminating discrimination, Meeting any targets relating to the reduction of emissions of greenhouse gases, within the meaning of the Climate Change (Scotland) Act 2009, contained in or set by virtue of that Act, and Securing positive effects for biodiversity</vt:lpstr>
      <vt:lpstr>The purpose of the planning system is to manage the development and use of land in the long-term public interest  </vt:lpstr>
      <vt:lpstr>Why take a place-based approach?</vt:lpstr>
      <vt:lpstr>Why take a place-based approach? Prevention</vt:lpstr>
      <vt:lpstr>New Primary School Location  How do the decisions made about the places we live and work bring benefits for health and wellbeing, for the climate, and for reducing inequalities? </vt:lpstr>
      <vt:lpstr>Local school enables and enhances:  </vt:lpstr>
      <vt:lpstr>PowerPoint Presentation</vt:lpstr>
      <vt:lpstr>We ALL create places that have a positive or negative impact on wellbeing and inequality </vt:lpstr>
      <vt:lpstr>Place-based approaches  ✔️What we mean by place and why it matters  ✔️What taking a place-based approach means   ✔️Shaping Places for Wellbeing Programme </vt:lpstr>
      <vt:lpstr>Key parts to a place-based approach</vt:lpstr>
      <vt:lpstr>Take a place-based approach</vt:lpstr>
      <vt:lpstr>Place and Wellbeing Collaborative</vt:lpstr>
      <vt:lpstr>The evidenced and preventative  features every place needs to enable:</vt:lpstr>
      <vt:lpstr>How do the Place and Wellbeing Outcome themes work in real life?</vt:lpstr>
      <vt:lpstr>Place and Wellbeing Outcomes</vt:lpstr>
      <vt:lpstr>Place and Wellbeing Outcomes</vt:lpstr>
      <vt:lpstr>Shaping Places for Wellbeing approach  ✔️What we mean by place and why it matters  ✔️What taking a place-based approach means   ✔️Shaping Places for Wellbeing Programme </vt:lpstr>
      <vt:lpstr>PowerPoint Presentation</vt:lpstr>
      <vt:lpstr>Three activities:</vt:lpstr>
      <vt:lpstr>Shaping Places for Wellbeing  approach</vt:lpstr>
      <vt:lpstr>People: Data Led</vt:lpstr>
      <vt:lpstr>Place: what we need to get right in every place  Using the Place and Wellbeing Outcomes</vt:lpstr>
      <vt:lpstr>Decisions: Place and Wellbeing Assessments</vt:lpstr>
      <vt:lpstr>Decisions: Place and Wellbeing Assessments</vt:lpstr>
      <vt:lpstr>Decisions: Place and Wellbeing Assessments</vt:lpstr>
      <vt:lpstr>Place: what we need to get right in every place  </vt:lpstr>
      <vt:lpstr>Impact and shared learning </vt:lpstr>
      <vt:lpstr>Sharing Learning: Output</vt:lpstr>
      <vt:lpstr>Shared Learning: Impact Stories </vt:lpstr>
      <vt:lpstr>Impact in Project Towns  Aberdeenshire Council rolling out approach council wide South Ayrshire embedded Outcomes in Council Plan South Lanarkshire embedding approach into Local Development Plan and Neighbourhood Plans Dunoon Community Development Trust using approach to inform impending Place Plan Dalkeith Local Community Plan structured around the Outcomes         </vt:lpstr>
      <vt:lpstr>Shaping Places for Wellbeing Programme support sits at three levels </vt:lpstr>
      <vt:lpstr>Further Masterclasses: Place: Place and Wellbeing Outcomes Thursday 10th October 2pm – 3pm. Register here People: Quantitative and qualitative data Thursday 31st October 2pm - 3pm. Register here Decision making: Place and Wellbeing Assessments Thursday 21st November 10am –11 am. Register here  Place based approaches in action    </vt:lpstr>
      <vt:lpstr>What next?  Expand and enhance quantitative data informing decisions  Scaling up community insight into decision making Strengthened support to Planning Authorities        </vt:lpstr>
      <vt:lpstr>PowerPoint Presentation</vt:lpstr>
      <vt:lpstr>Find out more!  Webpage links and how to contact us Place and Wellbeing Outcomes Shaping Places for Wellbeing Programme   X (formerly Twitter) @Place4Wellbeing @PlaceNetworkSco @IreneBeautyman Planning and Place Based Approaches LinkedIn Email: placeandwellbeing@improvementservice.org.uk  ​</vt:lpstr>
      <vt:lpstr>Thank you for your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Wilde, Alex</dc:creator>
  <cp:lastModifiedBy>Louise Jenkins</cp:lastModifiedBy>
  <cp:revision>58</cp:revision>
  <dcterms:created xsi:type="dcterms:W3CDTF">2022-05-25T11:39:29Z</dcterms:created>
  <dcterms:modified xsi:type="dcterms:W3CDTF">2024-09-30T12:00:52Z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0x0101008D8B37618F89864ABE738DE1DBF7EE19</vt:lpwstr>
  </property>
  <property fmtid="{D5CDD505-2E9C-101B-9397-08002B2CF9AE}" pid="3" name="MediaServiceImageTags">
    <vt:lpwstr/>
  </property>
</Properties>
</file>