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9"/>
  </p:notesMasterIdLst>
  <p:handoutMasterIdLst>
    <p:handoutMasterId r:id="rId10"/>
  </p:handoutMasterIdLst>
  <p:sldIdLst>
    <p:sldId id="256" r:id="rId2"/>
    <p:sldId id="266" r:id="rId3"/>
    <p:sldId id="265" r:id="rId4"/>
    <p:sldId id="258" r:id="rId5"/>
    <p:sldId id="264" r:id="rId6"/>
    <p:sldId id="260" r:id="rId7"/>
    <p:sldId id="267" r:id="rId8"/>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autoAdjust="0"/>
    <p:restoredTop sz="94150" autoAdjust="0"/>
  </p:normalViewPr>
  <p:slideViewPr>
    <p:cSldViewPr snapToGrid="0">
      <p:cViewPr varScale="1">
        <p:scale>
          <a:sx n="116" d="100"/>
          <a:sy n="116" d="100"/>
        </p:scale>
        <p:origin x="856" y="184"/>
      </p:cViewPr>
      <p:guideLst/>
    </p:cSldViewPr>
  </p:slideViewPr>
  <p:notesTextViewPr>
    <p:cViewPr>
      <p:scale>
        <a:sx n="1" d="1"/>
        <a:sy n="1" d="1"/>
      </p:scale>
      <p:origin x="0" y="0"/>
    </p:cViewPr>
  </p:notesTextViewPr>
  <p:notesViewPr>
    <p:cSldViewPr snapToGrid="0">
      <p:cViewPr varScale="1">
        <p:scale>
          <a:sx n="54" d="100"/>
          <a:sy n="54" d="100"/>
        </p:scale>
        <p:origin x="16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A9E6ED55-1002-456B-9417-8AB8F00EF2D9}" type="datetimeFigureOut">
              <a:rPr lang="en-GB" smtClean="0"/>
              <a:t>05/12/2019</a:t>
            </a:fld>
            <a:endParaRPr lang="en-GB" dirty="0"/>
          </a:p>
        </p:txBody>
      </p:sp>
      <p:sp>
        <p:nvSpPr>
          <p:cNvPr id="4" name="Footer Placeholder 3"/>
          <p:cNvSpPr>
            <a:spLocks noGrp="1"/>
          </p:cNvSpPr>
          <p:nvPr>
            <p:ph type="ftr" sz="quarter" idx="2"/>
          </p:nvPr>
        </p:nvSpPr>
        <p:spPr>
          <a:xfrm>
            <a:off x="0" y="9429750"/>
            <a:ext cx="2946400" cy="496889"/>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9" y="9429750"/>
            <a:ext cx="2946400" cy="496889"/>
          </a:xfrm>
          <a:prstGeom prst="rect">
            <a:avLst/>
          </a:prstGeom>
        </p:spPr>
        <p:txBody>
          <a:bodyPr vert="horz" lIns="91440" tIns="45720" rIns="91440" bIns="45720" rtlCol="0" anchor="b"/>
          <a:lstStyle>
            <a:lvl1pPr algn="r">
              <a:defRPr sz="1200"/>
            </a:lvl1pPr>
          </a:lstStyle>
          <a:p>
            <a:fld id="{40853FDE-B2CA-4F8D-9274-89524E4C5620}" type="slidenum">
              <a:rPr lang="en-GB" smtClean="0"/>
              <a:t>‹#›</a:t>
            </a:fld>
            <a:endParaRPr lang="en-GB" dirty="0"/>
          </a:p>
        </p:txBody>
      </p:sp>
    </p:spTree>
    <p:extLst>
      <p:ext uri="{BB962C8B-B14F-4D97-AF65-F5344CB8AC3E}">
        <p14:creationId xmlns:p14="http://schemas.microsoft.com/office/powerpoint/2010/main" val="7395610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87A97446-EFAB-45D0-A4B1-E34B8194B0AF}" type="datetimeFigureOut">
              <a:rPr lang="en-GB" smtClean="0"/>
              <a:t>05/12/2019</a:t>
            </a:fld>
            <a:endParaRPr lang="en-GB" dirty="0"/>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3D0E553A-036B-4E22-9193-4822D490C63A}" type="slidenum">
              <a:rPr lang="en-GB" smtClean="0"/>
              <a:t>‹#›</a:t>
            </a:fld>
            <a:endParaRPr lang="en-GB" dirty="0"/>
          </a:p>
        </p:txBody>
      </p:sp>
    </p:spTree>
    <p:extLst>
      <p:ext uri="{BB962C8B-B14F-4D97-AF65-F5344CB8AC3E}">
        <p14:creationId xmlns:p14="http://schemas.microsoft.com/office/powerpoint/2010/main" val="1643214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SG carried out internal review of the Advice services that we fund and support. Establish the level and spectrum was a specific challenge </a:t>
            </a:r>
          </a:p>
          <a:p>
            <a:endParaRPr lang="en-GB" dirty="0"/>
          </a:p>
          <a:p>
            <a:r>
              <a:rPr lang="en-GB" dirty="0"/>
              <a:t>What it funds and how </a:t>
            </a:r>
          </a:p>
        </p:txBody>
      </p:sp>
      <p:sp>
        <p:nvSpPr>
          <p:cNvPr id="4" name="Slide Number Placeholder 3"/>
          <p:cNvSpPr>
            <a:spLocks noGrp="1"/>
          </p:cNvSpPr>
          <p:nvPr>
            <p:ph type="sldNum" sz="quarter" idx="10"/>
          </p:nvPr>
        </p:nvSpPr>
        <p:spPr/>
        <p:txBody>
          <a:bodyPr/>
          <a:lstStyle/>
          <a:p>
            <a:fld id="{3D0E553A-036B-4E22-9193-4822D490C63A}" type="slidenum">
              <a:rPr lang="en-GB" smtClean="0"/>
              <a:t>1</a:t>
            </a:fld>
            <a:endParaRPr lang="en-GB" dirty="0"/>
          </a:p>
        </p:txBody>
      </p:sp>
    </p:spTree>
    <p:extLst>
      <p:ext uri="{BB962C8B-B14F-4D97-AF65-F5344CB8AC3E}">
        <p14:creationId xmlns:p14="http://schemas.microsoft.com/office/powerpoint/2010/main" val="1851989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0E553A-036B-4E22-9193-4822D490C63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2548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D0E553A-036B-4E22-9193-4822D490C63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449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77195"/>
            <a:ext cx="5438140" cy="4754923"/>
          </a:xfrm>
        </p:spPr>
        <p:txBody>
          <a:bodyPr/>
          <a:lstStyle/>
          <a:p>
            <a:r>
              <a:rPr lang="en-GB" dirty="0"/>
              <a:t>No surprise that those who need advice are those in poverty and those most vulnerable in society.</a:t>
            </a:r>
          </a:p>
          <a:p>
            <a:r>
              <a:rPr lang="en-GB" dirty="0"/>
              <a:t> </a:t>
            </a:r>
          </a:p>
          <a:p>
            <a:r>
              <a:rPr lang="en-GB" dirty="0"/>
              <a:t>Again demand is rising  no shock but the massive change in welfare benefits has led to a major increase on the need for advice on debt finance and welfare benefits advice.</a:t>
            </a:r>
          </a:p>
          <a:p>
            <a:r>
              <a:rPr lang="en-GB" dirty="0"/>
              <a:t>Changes related to social security and consumer policy are among the most significant, but the breadth of advice means that a wide range of policy areas impact on its delivery. There is significant evidence that actions coming out of these legislative changes and commitments have had an impact on both the number and type of people accessing advice services, and the types of issues with which they require support</a:t>
            </a:r>
          </a:p>
          <a:p>
            <a:endParaRPr lang="en-GB" dirty="0"/>
          </a:p>
          <a:p>
            <a:r>
              <a:rPr lang="en-GB" dirty="0"/>
              <a:t>As technology moves forward we need to look at increasing the different ways to offer advice services.  Advice in a way that meets the needs of the person that needs it. Another big challenge</a:t>
            </a:r>
          </a:p>
          <a:p>
            <a:endParaRPr lang="en-GB" dirty="0"/>
          </a:p>
          <a:p>
            <a:r>
              <a:rPr lang="en-GB" dirty="0"/>
              <a:t>The landscape is confusing – I think UK and Scot Gov policy changes have had a significant impact on this with single pots of money to support specific policy areas such as UC PIP</a:t>
            </a:r>
          </a:p>
          <a:p>
            <a:endParaRPr lang="en-GB" dirty="0"/>
          </a:p>
          <a:p>
            <a:r>
              <a:rPr lang="en-GB" dirty="0"/>
              <a:t>Evidence that co-location improves the accessibility and can provide a better all round service  and we need to test how this could work better in Scotland   </a:t>
            </a:r>
          </a:p>
        </p:txBody>
      </p:sp>
      <p:sp>
        <p:nvSpPr>
          <p:cNvPr id="4" name="Slide Number Placeholder 3"/>
          <p:cNvSpPr>
            <a:spLocks noGrp="1"/>
          </p:cNvSpPr>
          <p:nvPr>
            <p:ph type="sldNum" sz="quarter" idx="10"/>
          </p:nvPr>
        </p:nvSpPr>
        <p:spPr/>
        <p:txBody>
          <a:bodyPr/>
          <a:lstStyle/>
          <a:p>
            <a:fld id="{3D0E553A-036B-4E22-9193-4822D490C63A}" type="slidenum">
              <a:rPr lang="en-GB" smtClean="0"/>
              <a:t>4</a:t>
            </a:fld>
            <a:endParaRPr lang="en-GB" dirty="0"/>
          </a:p>
        </p:txBody>
      </p:sp>
    </p:spTree>
    <p:extLst>
      <p:ext uri="{BB962C8B-B14F-4D97-AF65-F5344CB8AC3E}">
        <p14:creationId xmlns:p14="http://schemas.microsoft.com/office/powerpoint/2010/main" val="3049236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	The growing demand for advice is putting extra strain on advice services - The advice being provided is becoming more time-intensive and complex, putting extra strain on advice services. The second tier support we invest in has been effective in supporting advice service staff with training and the handling of complex cases.</a:t>
            </a:r>
          </a:p>
          <a:p>
            <a:endParaRPr lang="en-GB" dirty="0"/>
          </a:p>
          <a:p>
            <a:r>
              <a:rPr lang="en-GB" dirty="0"/>
              <a:t>•	Funding - Many organisations are getting funded from multiple sources (including more than one part of Scottish Government) which creates increased bureaucracy, reduced governance and risks stability. Reductions in funding for money advice at a local level.  Co-ordination with other public funds would help to reduce duplication and gaps in service provision, and maximise the impact of public spending. This approach aligns with the Framework for Public Funding of Advice in Scotland</a:t>
            </a:r>
          </a:p>
          <a:p>
            <a:endParaRPr lang="en-GB" dirty="0"/>
          </a:p>
          <a:p>
            <a:endParaRPr lang="en-GB" dirty="0"/>
          </a:p>
          <a:p>
            <a:r>
              <a:rPr lang="en-GB" dirty="0"/>
              <a:t>•	Prevention and early intervention. There are challenges in pursuing a preventative approach when faced with demand for crisis interventions The literature suggests that more must be done to evidence the outcomes and impacts of advice services in order to properly express and promote the added value they achieve in preventing the need for other public services. Variations in performance reporting requirements, make it difficult to collate information to inform improvement, particularly in preventing difficulties that cause people to seek advice.  </a:t>
            </a:r>
          </a:p>
          <a:p>
            <a:r>
              <a:rPr lang="en-GB" dirty="0"/>
              <a:t>Quality of advice is not consistent - An accreditation process for the welfare, debt and housing National Standards was introduced in 2016. The literature review highlights that some providers need additional support and resource to achieve accreditation.</a:t>
            </a:r>
          </a:p>
          <a:p>
            <a:endParaRPr lang="en-GB" dirty="0"/>
          </a:p>
          <a:p>
            <a:r>
              <a:rPr lang="en-GB" dirty="0"/>
              <a:t>•	Single issue – commissioning services to meet single statutory responsibilities and policy commitments causes confusion.  From an advice service user perspective, the need for advice can relate to a single issue or can be multi-facet, the advice required might be simple or complex. Difficulties for people identifying a suitable service to engage with to meet their needs.</a:t>
            </a:r>
          </a:p>
          <a:p>
            <a:endParaRPr lang="en-GB" dirty="0"/>
          </a:p>
        </p:txBody>
      </p:sp>
      <p:sp>
        <p:nvSpPr>
          <p:cNvPr id="4" name="Slide Number Placeholder 3"/>
          <p:cNvSpPr>
            <a:spLocks noGrp="1"/>
          </p:cNvSpPr>
          <p:nvPr>
            <p:ph type="sldNum" sz="quarter" idx="10"/>
          </p:nvPr>
        </p:nvSpPr>
        <p:spPr/>
        <p:txBody>
          <a:bodyPr/>
          <a:lstStyle/>
          <a:p>
            <a:fld id="{3D0E553A-036B-4E22-9193-4822D490C63A}" type="slidenum">
              <a:rPr lang="en-GB" smtClean="0"/>
              <a:t>5</a:t>
            </a:fld>
            <a:endParaRPr lang="en-GB" dirty="0"/>
          </a:p>
        </p:txBody>
      </p:sp>
    </p:spTree>
    <p:extLst>
      <p:ext uri="{BB962C8B-B14F-4D97-AF65-F5344CB8AC3E}">
        <p14:creationId xmlns:p14="http://schemas.microsoft.com/office/powerpoint/2010/main" val="3528666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D0E553A-036B-4E22-9193-4822D490C63A}" type="slidenum">
              <a:rPr lang="en-GB" smtClean="0"/>
              <a:t>6</a:t>
            </a:fld>
            <a:endParaRPr lang="en-GB" dirty="0"/>
          </a:p>
        </p:txBody>
      </p:sp>
    </p:spTree>
    <p:extLst>
      <p:ext uri="{BB962C8B-B14F-4D97-AF65-F5344CB8AC3E}">
        <p14:creationId xmlns:p14="http://schemas.microsoft.com/office/powerpoint/2010/main" val="2295653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40601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3177045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30019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30035619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41590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73521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733087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358479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1222486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116929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3095567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3460135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210373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4180296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D4DD72F-1111-4D50-9EE4-6D7AFFFAE69B}" type="datetimeFigureOut">
              <a:rPr lang="en-GB" smtClean="0"/>
              <a:t>05/12/2019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6EB36C-864C-4E5D-8485-AA177C6695D4}" type="slidenum">
              <a:rPr lang="en-GB" smtClean="0"/>
              <a:t>‹#›</a:t>
            </a:fld>
            <a:endParaRPr lang="en-GB" dirty="0"/>
          </a:p>
        </p:txBody>
      </p:sp>
    </p:spTree>
    <p:extLst>
      <p:ext uri="{BB962C8B-B14F-4D97-AF65-F5344CB8AC3E}">
        <p14:creationId xmlns:p14="http://schemas.microsoft.com/office/powerpoint/2010/main" val="531228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6EB36C-864C-4E5D-8485-AA177C6695D4}" type="slidenum">
              <a:rPr lang="en-GB" smtClean="0"/>
              <a:t>‹#›</a:t>
            </a:fld>
            <a:endParaRPr lang="en-GB" dirty="0"/>
          </a:p>
        </p:txBody>
      </p:sp>
      <p:sp>
        <p:nvSpPr>
          <p:cNvPr id="5" name="Date Placeholder 4"/>
          <p:cNvSpPr>
            <a:spLocks noGrp="1"/>
          </p:cNvSpPr>
          <p:nvPr>
            <p:ph type="dt" sz="half" idx="10"/>
          </p:nvPr>
        </p:nvSpPr>
        <p:spPr/>
        <p:txBody>
          <a:bodyPr/>
          <a:lstStyle/>
          <a:p>
            <a:fld id="{6D4DD72F-1111-4D50-9EE4-6D7AFFFAE69B}" type="datetimeFigureOut">
              <a:rPr lang="en-GB" smtClean="0"/>
              <a:t>05/12/2019</a:t>
            </a:fld>
            <a:endParaRPr lang="en-GB" dirty="0"/>
          </a:p>
        </p:txBody>
      </p:sp>
    </p:spTree>
    <p:extLst>
      <p:ext uri="{BB962C8B-B14F-4D97-AF65-F5344CB8AC3E}">
        <p14:creationId xmlns:p14="http://schemas.microsoft.com/office/powerpoint/2010/main" val="297320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D4DD72F-1111-4D50-9EE4-6D7AFFFAE69B}" type="datetimeFigureOut">
              <a:rPr lang="en-GB" smtClean="0"/>
              <a:t>05/12/2019</a:t>
            </a:fld>
            <a:endParaRPr lang="en-GB"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E6EB36C-864C-4E5D-8485-AA177C6695D4}" type="slidenum">
              <a:rPr lang="en-GB" smtClean="0"/>
              <a:t>‹#›</a:t>
            </a:fld>
            <a:endParaRPr lang="en-GB" dirty="0"/>
          </a:p>
        </p:txBody>
      </p:sp>
    </p:spTree>
    <p:extLst>
      <p:ext uri="{BB962C8B-B14F-4D97-AF65-F5344CB8AC3E}">
        <p14:creationId xmlns:p14="http://schemas.microsoft.com/office/powerpoint/2010/main" val="242528778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5023" y="2351315"/>
            <a:ext cx="8989621" cy="1789612"/>
          </a:xfrm>
        </p:spPr>
        <p:txBody>
          <a:bodyPr>
            <a:normAutofit fontScale="90000"/>
          </a:bodyPr>
          <a:lstStyle/>
          <a:p>
            <a:r>
              <a:rPr lang="en-GB" dirty="0"/>
              <a:t>Update Scottish Government  Support for Advice Services</a:t>
            </a:r>
          </a:p>
        </p:txBody>
      </p:sp>
    </p:spTree>
    <p:extLst>
      <p:ext uri="{BB962C8B-B14F-4D97-AF65-F5344CB8AC3E}">
        <p14:creationId xmlns:p14="http://schemas.microsoft.com/office/powerpoint/2010/main" val="1705700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Policy Intent</a:t>
            </a:r>
            <a:endParaRPr lang="en-GB" dirty="0"/>
          </a:p>
        </p:txBody>
      </p:sp>
      <p:sp>
        <p:nvSpPr>
          <p:cNvPr id="3" name="Content Placeholder 2"/>
          <p:cNvSpPr>
            <a:spLocks noGrp="1"/>
          </p:cNvSpPr>
          <p:nvPr>
            <p:ph idx="1"/>
          </p:nvPr>
        </p:nvSpPr>
        <p:spPr>
          <a:xfrm>
            <a:off x="677334" y="1652337"/>
            <a:ext cx="8596668" cy="4389025"/>
          </a:xfrm>
        </p:spPr>
        <p:txBody>
          <a:bodyPr>
            <a:noAutofit/>
          </a:bodyPr>
          <a:lstStyle/>
          <a:p>
            <a:pPr marL="0" indent="0">
              <a:buNone/>
            </a:pPr>
            <a:r>
              <a:rPr lang="en-GB" sz="2400" b="1" dirty="0"/>
              <a:t>Ministers are clear that changes need to be made going forward to:</a:t>
            </a:r>
            <a:endParaRPr lang="en-GB" sz="2400" dirty="0"/>
          </a:p>
          <a:p>
            <a:pPr lvl="0"/>
            <a:r>
              <a:rPr lang="en-GB" sz="2400" dirty="0"/>
              <a:t>make better use of existing resources to deliver improved reach, quality and impact – especially for priority groups;</a:t>
            </a:r>
          </a:p>
          <a:p>
            <a:pPr lvl="0"/>
            <a:r>
              <a:rPr lang="en-GB" sz="2400" dirty="0"/>
              <a:t>ensure that Scottish Government investment supports advice services at a local level. </a:t>
            </a:r>
          </a:p>
          <a:p>
            <a:r>
              <a:rPr lang="en-GB" sz="2400" dirty="0"/>
              <a:t>increase pro-active approaches to providing advice to people about their rights and entitlements</a:t>
            </a:r>
            <a:endParaRPr lang="en-GB" sz="2400" b="1" dirty="0"/>
          </a:p>
        </p:txBody>
      </p:sp>
    </p:spTree>
    <p:extLst>
      <p:ext uri="{BB962C8B-B14F-4D97-AF65-F5344CB8AC3E}">
        <p14:creationId xmlns:p14="http://schemas.microsoft.com/office/powerpoint/2010/main" val="1534932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A  more coherent policy and investment advice services</a:t>
            </a:r>
            <a:endParaRPr lang="en-GB" dirty="0"/>
          </a:p>
        </p:txBody>
      </p:sp>
      <p:sp>
        <p:nvSpPr>
          <p:cNvPr id="3" name="Content Placeholder 2"/>
          <p:cNvSpPr>
            <a:spLocks noGrp="1"/>
          </p:cNvSpPr>
          <p:nvPr>
            <p:ph idx="1"/>
          </p:nvPr>
        </p:nvSpPr>
        <p:spPr/>
        <p:txBody>
          <a:bodyPr>
            <a:normAutofit/>
          </a:bodyPr>
          <a:lstStyle/>
          <a:p>
            <a:pPr marL="0" indent="0" algn="ctr">
              <a:buNone/>
            </a:pPr>
            <a:endParaRPr lang="en-GB" b="1" dirty="0"/>
          </a:p>
          <a:p>
            <a:r>
              <a:rPr lang="en-GB" sz="2400" b="1" dirty="0"/>
              <a:t>We recognise the importance of independent advice</a:t>
            </a:r>
          </a:p>
          <a:p>
            <a:r>
              <a:rPr lang="en-GB" sz="2400" b="1" dirty="0"/>
              <a:t>Aware that Local Authorities are the main funders </a:t>
            </a:r>
          </a:p>
          <a:p>
            <a:r>
              <a:rPr lang="en-GB" sz="2400" b="1" dirty="0"/>
              <a:t>Meet the needs of users </a:t>
            </a:r>
          </a:p>
          <a:p>
            <a:r>
              <a:rPr lang="en-GB" sz="2400" b="1" dirty="0"/>
              <a:t>Proactive approach to providing funding from a collective policy position </a:t>
            </a:r>
          </a:p>
        </p:txBody>
      </p:sp>
    </p:spTree>
    <p:extLst>
      <p:ext uri="{BB962C8B-B14F-4D97-AF65-F5344CB8AC3E}">
        <p14:creationId xmlns:p14="http://schemas.microsoft.com/office/powerpoint/2010/main" val="2774868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30442"/>
          </a:xfrm>
        </p:spPr>
        <p:txBody>
          <a:bodyPr/>
          <a:lstStyle/>
          <a:p>
            <a:pPr algn="ctr"/>
            <a:r>
              <a:rPr lang="en-GB" b="1" dirty="0"/>
              <a:t>What are the main issues for users </a:t>
            </a:r>
          </a:p>
        </p:txBody>
      </p:sp>
      <p:sp>
        <p:nvSpPr>
          <p:cNvPr id="3" name="Content Placeholder 2"/>
          <p:cNvSpPr>
            <a:spLocks noGrp="1"/>
          </p:cNvSpPr>
          <p:nvPr>
            <p:ph idx="1"/>
          </p:nvPr>
        </p:nvSpPr>
        <p:spPr>
          <a:xfrm>
            <a:off x="475014" y="1690688"/>
            <a:ext cx="10295906" cy="4700860"/>
          </a:xfrm>
        </p:spPr>
        <p:txBody>
          <a:bodyPr>
            <a:noAutofit/>
          </a:bodyPr>
          <a:lstStyle/>
          <a:p>
            <a:r>
              <a:rPr lang="en-GB" sz="2400" dirty="0"/>
              <a:t>Advice services are particularly important for people in poverty</a:t>
            </a:r>
          </a:p>
          <a:p>
            <a:pPr marL="0" indent="0">
              <a:buNone/>
            </a:pPr>
            <a:endParaRPr lang="en-GB" sz="2400" dirty="0"/>
          </a:p>
          <a:p>
            <a:r>
              <a:rPr lang="en-GB" sz="2400" dirty="0"/>
              <a:t>Demand for advice services is rising and some of this is unmet</a:t>
            </a:r>
          </a:p>
          <a:p>
            <a:endParaRPr lang="en-GB" sz="2400" dirty="0"/>
          </a:p>
          <a:p>
            <a:r>
              <a:rPr lang="en-GB" sz="2400" dirty="0"/>
              <a:t>Could channel shift increase reach and achieve better VFM</a:t>
            </a:r>
          </a:p>
          <a:p>
            <a:endParaRPr lang="en-GB" sz="2400" dirty="0"/>
          </a:p>
          <a:p>
            <a:r>
              <a:rPr lang="en-GB" sz="2400" dirty="0"/>
              <a:t>The landscape is confusing for service users and is a barrier to achieving the right support</a:t>
            </a:r>
          </a:p>
          <a:p>
            <a:r>
              <a:rPr lang="en-GB" sz="2400" dirty="0"/>
              <a:t>Access to services at the right time and in preferred way</a:t>
            </a:r>
          </a:p>
        </p:txBody>
      </p:sp>
    </p:spTree>
    <p:extLst>
      <p:ext uri="{BB962C8B-B14F-4D97-AF65-F5344CB8AC3E}">
        <p14:creationId xmlns:p14="http://schemas.microsoft.com/office/powerpoint/2010/main" val="278522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What are the main issues for services and funders</a:t>
            </a:r>
          </a:p>
        </p:txBody>
      </p:sp>
      <p:sp>
        <p:nvSpPr>
          <p:cNvPr id="3" name="Content Placeholder 2"/>
          <p:cNvSpPr>
            <a:spLocks noGrp="1"/>
          </p:cNvSpPr>
          <p:nvPr>
            <p:ph idx="1"/>
          </p:nvPr>
        </p:nvSpPr>
        <p:spPr>
          <a:xfrm>
            <a:off x="838200" y="1930400"/>
            <a:ext cx="9766465" cy="4648530"/>
          </a:xfrm>
        </p:spPr>
        <p:txBody>
          <a:bodyPr>
            <a:noAutofit/>
          </a:bodyPr>
          <a:lstStyle/>
          <a:p>
            <a:pPr>
              <a:lnSpc>
                <a:spcPct val="100000"/>
              </a:lnSpc>
              <a:spcBef>
                <a:spcPts val="0"/>
              </a:spcBef>
            </a:pPr>
            <a:r>
              <a:rPr lang="en-GB" sz="2600" dirty="0"/>
              <a:t>Growing demand - strain on advice services &amp; increased complexity</a:t>
            </a:r>
          </a:p>
          <a:p>
            <a:pPr marL="0" indent="0">
              <a:lnSpc>
                <a:spcPct val="100000"/>
              </a:lnSpc>
              <a:spcBef>
                <a:spcPts val="0"/>
              </a:spcBef>
              <a:buNone/>
            </a:pPr>
            <a:endParaRPr lang="en-GB" sz="2600" dirty="0"/>
          </a:p>
          <a:p>
            <a:pPr>
              <a:lnSpc>
                <a:spcPct val="100000"/>
              </a:lnSpc>
              <a:spcBef>
                <a:spcPts val="0"/>
              </a:spcBef>
            </a:pPr>
            <a:r>
              <a:rPr lang="en-GB" sz="2600" dirty="0"/>
              <a:t>Funding is project-based </a:t>
            </a:r>
          </a:p>
          <a:p>
            <a:pPr marL="0" indent="0">
              <a:lnSpc>
                <a:spcPct val="100000"/>
              </a:lnSpc>
              <a:spcBef>
                <a:spcPts val="0"/>
              </a:spcBef>
              <a:buNone/>
            </a:pPr>
            <a:endParaRPr lang="en-GB" sz="2600" dirty="0"/>
          </a:p>
          <a:p>
            <a:pPr>
              <a:lnSpc>
                <a:spcPct val="100000"/>
              </a:lnSpc>
              <a:spcBef>
                <a:spcPts val="0"/>
              </a:spcBef>
            </a:pPr>
            <a:r>
              <a:rPr lang="en-GB" sz="2600" dirty="0"/>
              <a:t>Prevention – early intervention : crisis intervention </a:t>
            </a:r>
          </a:p>
          <a:p>
            <a:pPr marL="0" indent="0">
              <a:lnSpc>
                <a:spcPct val="100000"/>
              </a:lnSpc>
              <a:spcBef>
                <a:spcPts val="0"/>
              </a:spcBef>
              <a:buNone/>
            </a:pPr>
            <a:endParaRPr lang="en-GB" sz="2600" dirty="0"/>
          </a:p>
          <a:p>
            <a:pPr>
              <a:lnSpc>
                <a:spcPct val="100000"/>
              </a:lnSpc>
              <a:spcBef>
                <a:spcPts val="0"/>
              </a:spcBef>
            </a:pPr>
            <a:r>
              <a:rPr lang="en-GB" sz="2600" dirty="0"/>
              <a:t>Single issue commissioning  adds confusion</a:t>
            </a:r>
          </a:p>
          <a:p>
            <a:pPr>
              <a:lnSpc>
                <a:spcPct val="100000"/>
              </a:lnSpc>
              <a:spcBef>
                <a:spcPts val="0"/>
              </a:spcBef>
            </a:pPr>
            <a:endParaRPr lang="en-GB" sz="2600" dirty="0"/>
          </a:p>
          <a:p>
            <a:pPr>
              <a:lnSpc>
                <a:spcPct val="100000"/>
              </a:lnSpc>
              <a:spcBef>
                <a:spcPts val="0"/>
              </a:spcBef>
            </a:pPr>
            <a:r>
              <a:rPr lang="en-GB" sz="2600" dirty="0"/>
              <a:t>Quality – inconsistent – quality standards</a:t>
            </a:r>
          </a:p>
          <a:p>
            <a:pPr>
              <a:lnSpc>
                <a:spcPct val="100000"/>
              </a:lnSpc>
              <a:spcBef>
                <a:spcPts val="0"/>
              </a:spcBef>
            </a:pPr>
            <a:endParaRPr lang="en-GB" sz="2600" dirty="0"/>
          </a:p>
        </p:txBody>
      </p:sp>
    </p:spTree>
    <p:extLst>
      <p:ext uri="{BB962C8B-B14F-4D97-AF65-F5344CB8AC3E}">
        <p14:creationId xmlns:p14="http://schemas.microsoft.com/office/powerpoint/2010/main" val="53761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Delivery Principles</a:t>
            </a:r>
          </a:p>
        </p:txBody>
      </p:sp>
      <p:sp>
        <p:nvSpPr>
          <p:cNvPr id="45" name="Content Placeholder 44"/>
          <p:cNvSpPr>
            <a:spLocks noGrp="1"/>
          </p:cNvSpPr>
          <p:nvPr>
            <p:ph idx="1"/>
          </p:nvPr>
        </p:nvSpPr>
        <p:spPr/>
        <p:txBody>
          <a:bodyPr>
            <a:normAutofit/>
          </a:bodyPr>
          <a:lstStyle/>
          <a:p>
            <a:r>
              <a:rPr lang="en-GB" sz="2400" dirty="0"/>
              <a:t>Responsive – needs led service delivery</a:t>
            </a:r>
          </a:p>
          <a:p>
            <a:pPr marL="0" indent="0">
              <a:buNone/>
            </a:pPr>
            <a:endParaRPr lang="en-GB" sz="2400" dirty="0"/>
          </a:p>
          <a:p>
            <a:r>
              <a:rPr lang="en-GB" sz="2400" dirty="0"/>
              <a:t>Integrated – national and local alignment</a:t>
            </a:r>
          </a:p>
          <a:p>
            <a:pPr marL="0" indent="0">
              <a:buNone/>
            </a:pPr>
            <a:endParaRPr lang="en-GB" sz="2400" dirty="0"/>
          </a:p>
          <a:p>
            <a:r>
              <a:rPr lang="en-GB" sz="2400" dirty="0"/>
              <a:t>Professional  - high skilled quality services</a:t>
            </a:r>
          </a:p>
          <a:p>
            <a:pPr marL="0" indent="0">
              <a:buNone/>
            </a:pPr>
            <a:r>
              <a:rPr lang="en-GB" sz="2400" dirty="0"/>
              <a:t> </a:t>
            </a:r>
          </a:p>
          <a:p>
            <a:r>
              <a:rPr lang="en-GB" sz="2400" dirty="0"/>
              <a:t>Inclusive -  independent and holistic</a:t>
            </a:r>
          </a:p>
        </p:txBody>
      </p:sp>
    </p:spTree>
    <p:extLst>
      <p:ext uri="{BB962C8B-B14F-4D97-AF65-F5344CB8AC3E}">
        <p14:creationId xmlns:p14="http://schemas.microsoft.com/office/powerpoint/2010/main" val="108967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Plans to change investment Approach</a:t>
            </a:r>
          </a:p>
        </p:txBody>
      </p:sp>
      <p:sp>
        <p:nvSpPr>
          <p:cNvPr id="3" name="Content Placeholder 2"/>
          <p:cNvSpPr>
            <a:spLocks noGrp="1"/>
          </p:cNvSpPr>
          <p:nvPr>
            <p:ph idx="1"/>
          </p:nvPr>
        </p:nvSpPr>
        <p:spPr/>
        <p:txBody>
          <a:bodyPr>
            <a:normAutofit/>
          </a:bodyPr>
          <a:lstStyle/>
          <a:p>
            <a:r>
              <a:rPr lang="en-GB" sz="2200" dirty="0"/>
              <a:t>Next year is a year of transition and evidence gathering</a:t>
            </a:r>
          </a:p>
          <a:p>
            <a:r>
              <a:rPr lang="en-GB" sz="2200" dirty="0"/>
              <a:t>From 2020 we will change the way we fund services</a:t>
            </a:r>
          </a:p>
          <a:p>
            <a:r>
              <a:rPr lang="en-GB" sz="2200" dirty="0"/>
              <a:t>Working to move away annual funding</a:t>
            </a:r>
          </a:p>
          <a:p>
            <a:r>
              <a:rPr lang="en-GB" sz="2200" dirty="0"/>
              <a:t>At the heart of the change is better services for those most in need</a:t>
            </a:r>
          </a:p>
          <a:p>
            <a:r>
              <a:rPr lang="en-GB" sz="2200" dirty="0"/>
              <a:t>Partnership development across the Advice Sector; LAs, NHS, CAS, CAB, IS and other advice service partners</a:t>
            </a:r>
          </a:p>
          <a:p>
            <a:r>
              <a:rPr lang="en-GB" sz="2200" dirty="0"/>
              <a:t>Consider a move to regionalised approach funding </a:t>
            </a:r>
          </a:p>
        </p:txBody>
      </p:sp>
    </p:spTree>
    <p:extLst>
      <p:ext uri="{BB962C8B-B14F-4D97-AF65-F5344CB8AC3E}">
        <p14:creationId xmlns:p14="http://schemas.microsoft.com/office/powerpoint/2010/main" val="22501395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1251</TotalTime>
  <Words>892</Words>
  <Application>Microsoft Macintosh PowerPoint</Application>
  <PresentationFormat>Widescreen</PresentationFormat>
  <Paragraphs>74</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Update Scottish Government  Support for Advice Services</vt:lpstr>
      <vt:lpstr>Policy Intent</vt:lpstr>
      <vt:lpstr>A  more coherent policy and investment advice services</vt:lpstr>
      <vt:lpstr>What are the main issues for users </vt:lpstr>
      <vt:lpstr>What are the main issues for services and funders</vt:lpstr>
      <vt:lpstr>Delivery Principles</vt:lpstr>
      <vt:lpstr>Plans to change investment Approach</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of SG Support for Advice Services</dc:title>
  <dc:creator>Burnett D (Donna)</dc:creator>
  <cp:lastModifiedBy>Louise Jenkins</cp:lastModifiedBy>
  <cp:revision>58</cp:revision>
  <cp:lastPrinted>2019-01-10T15:02:09Z</cp:lastPrinted>
  <dcterms:created xsi:type="dcterms:W3CDTF">2018-08-17T08:30:05Z</dcterms:created>
  <dcterms:modified xsi:type="dcterms:W3CDTF">2019-12-05T12:51:34Z</dcterms:modified>
</cp:coreProperties>
</file>