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83" r:id="rId9"/>
    <p:sldId id="279" r:id="rId10"/>
    <p:sldId id="280" r:id="rId11"/>
    <p:sldId id="265" r:id="rId12"/>
    <p:sldId id="269" r:id="rId13"/>
    <p:sldId id="270" r:id="rId14"/>
    <p:sldId id="274" r:id="rId15"/>
    <p:sldId id="277" r:id="rId16"/>
    <p:sldId id="278" r:id="rId17"/>
    <p:sldId id="275" r:id="rId18"/>
    <p:sldId id="276" r:id="rId19"/>
    <p:sldId id="281"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4" d="100"/>
          <a:sy n="124" d="100"/>
        </p:scale>
        <p:origin x="5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5C7838-7F82-4306-A44A-942378C47F57}" type="datetimeFigureOut">
              <a:rPr lang="en-GB" smtClean="0"/>
              <a:t>05/12/2019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4BC987-4507-4792-B749-5E7745E6036D}" type="slidenum">
              <a:rPr lang="en-GB" smtClean="0"/>
              <a:t>‹#›</a:t>
            </a:fld>
            <a:endParaRPr lang="en-GB" dirty="0"/>
          </a:p>
        </p:txBody>
      </p:sp>
    </p:spTree>
    <p:extLst>
      <p:ext uri="{BB962C8B-B14F-4D97-AF65-F5344CB8AC3E}">
        <p14:creationId xmlns:p14="http://schemas.microsoft.com/office/powerpoint/2010/main" val="2388764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84BC987-4507-4792-B749-5E7745E6036D}" type="slidenum">
              <a:rPr lang="en-GB" smtClean="0"/>
              <a:t>1</a:t>
            </a:fld>
            <a:endParaRPr lang="en-GB" dirty="0"/>
          </a:p>
        </p:txBody>
      </p:sp>
    </p:spTree>
    <p:extLst>
      <p:ext uri="{BB962C8B-B14F-4D97-AF65-F5344CB8AC3E}">
        <p14:creationId xmlns:p14="http://schemas.microsoft.com/office/powerpoint/2010/main" val="3723859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84BC987-4507-4792-B749-5E7745E6036D}" type="slidenum">
              <a:rPr lang="en-GB" smtClean="0"/>
              <a:t>2</a:t>
            </a:fld>
            <a:endParaRPr lang="en-GB" dirty="0"/>
          </a:p>
        </p:txBody>
      </p:sp>
    </p:spTree>
    <p:extLst>
      <p:ext uri="{BB962C8B-B14F-4D97-AF65-F5344CB8AC3E}">
        <p14:creationId xmlns:p14="http://schemas.microsoft.com/office/powerpoint/2010/main" val="132553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0E9BEBE-3AB2-4BE5-A748-C6756626E960}" type="datetimeFigureOut">
              <a:rPr lang="en-GB" smtClean="0">
                <a:solidFill>
                  <a:prstClr val="white">
                    <a:alpha val="60000"/>
                  </a:prstClr>
                </a:solidFill>
              </a:rPr>
              <a:pPr/>
              <a:t>05/12/2019</a:t>
            </a:fld>
            <a:endParaRPr lang="en-GB" dirty="0">
              <a:solidFill>
                <a:prstClr val="white">
                  <a:alpha val="60000"/>
                </a:prstClr>
              </a:solidFill>
            </a:endParaRP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dirty="0">
              <a:solidFill>
                <a:prstClr val="white">
                  <a:alpha val="60000"/>
                </a:prstClr>
              </a:solidFill>
            </a:endParaRP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219980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6" name="Footer Placeholder 5"/>
          <p:cNvSpPr>
            <a:spLocks noGrp="1"/>
          </p:cNvSpPr>
          <p:nvPr>
            <p:ph type="ftr" sz="quarter" idx="11"/>
          </p:nvPr>
        </p:nvSpPr>
        <p:spPr/>
        <p:txBody>
          <a:bodyPr/>
          <a:lstStyle/>
          <a:p>
            <a:endParaRPr lang="en-GB" dirty="0">
              <a:solidFill>
                <a:srgbClr val="B31166"/>
              </a:solidFill>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1642561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442147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dirty="0">
                <a:solidFill>
                  <a:srgbClr val="B31166">
                    <a:lumMod val="60000"/>
                    <a:lumOff val="40000"/>
                  </a:srgb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dirty="0">
                <a:solidFill>
                  <a:srgbClr val="B31166">
                    <a:lumMod val="60000"/>
                    <a:lumOff val="40000"/>
                  </a:srgb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1931027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25729320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8" name="Footer Placeholder 7"/>
          <p:cNvSpPr>
            <a:spLocks noGrp="1"/>
          </p:cNvSpPr>
          <p:nvPr>
            <p:ph type="ftr" sz="quarter" idx="11"/>
          </p:nvPr>
        </p:nvSpPr>
        <p:spPr/>
        <p:txBody>
          <a:bodyPr/>
          <a:lstStyle/>
          <a:p>
            <a:endParaRPr lang="en-GB" dirty="0">
              <a:solidFill>
                <a:srgbClr val="B31166"/>
              </a:solidFill>
            </a:endParaRPr>
          </a:p>
        </p:txBody>
      </p:sp>
      <p:sp>
        <p:nvSpPr>
          <p:cNvPr id="9" name="Slide Number Placeholder 8"/>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024623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8" name="Footer Placeholder 7"/>
          <p:cNvSpPr>
            <a:spLocks noGrp="1"/>
          </p:cNvSpPr>
          <p:nvPr>
            <p:ph type="ftr" sz="quarter" idx="11"/>
          </p:nvPr>
        </p:nvSpPr>
        <p:spPr>
          <a:xfrm>
            <a:off x="561111" y="6391838"/>
            <a:ext cx="3644282" cy="304801"/>
          </a:xfrm>
        </p:spPr>
        <p:txBody>
          <a:bodyPr/>
          <a:lstStyle/>
          <a:p>
            <a:endParaRPr lang="en-GB" dirty="0">
              <a:solidFill>
                <a:srgbClr val="B31166"/>
              </a:solidFill>
            </a:endParaRPr>
          </a:p>
        </p:txBody>
      </p:sp>
      <p:sp>
        <p:nvSpPr>
          <p:cNvPr id="9" name="Slide Number Placeholder 8"/>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991193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1541517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851302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2672972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11"/>
          </p:nvPr>
        </p:nvSpPr>
        <p:spPr/>
        <p:txBody>
          <a:bodyPr/>
          <a:lstStyle/>
          <a:p>
            <a:endParaRPr lang="en-GB" dirty="0">
              <a:solidFill>
                <a:srgbClr val="B31166"/>
              </a:solidFill>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4134654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6" name="Footer Placeholder 5"/>
          <p:cNvSpPr>
            <a:spLocks noGrp="1"/>
          </p:cNvSpPr>
          <p:nvPr>
            <p:ph type="ftr" sz="quarter" idx="11"/>
          </p:nvPr>
        </p:nvSpPr>
        <p:spPr/>
        <p:txBody>
          <a:bodyPr/>
          <a:lstStyle/>
          <a:p>
            <a:endParaRPr lang="en-GB" dirty="0">
              <a:solidFill>
                <a:srgbClr val="B31166"/>
              </a:solidFill>
            </a:endParaRPr>
          </a:p>
        </p:txBody>
      </p:sp>
      <p:sp>
        <p:nvSpPr>
          <p:cNvPr id="7" name="Slide Number Placeholder 6"/>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022720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8" name="Footer Placeholder 7"/>
          <p:cNvSpPr>
            <a:spLocks noGrp="1"/>
          </p:cNvSpPr>
          <p:nvPr>
            <p:ph type="ftr" sz="quarter" idx="11"/>
          </p:nvPr>
        </p:nvSpPr>
        <p:spPr/>
        <p:txBody>
          <a:bodyPr/>
          <a:lstStyle/>
          <a:p>
            <a:endParaRPr lang="en-GB" dirty="0">
              <a:solidFill>
                <a:srgbClr val="B31166"/>
              </a:solidFill>
            </a:endParaRPr>
          </a:p>
        </p:txBody>
      </p:sp>
      <p:sp>
        <p:nvSpPr>
          <p:cNvPr id="9" name="Slide Number Placeholder 8"/>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498361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4" name="Footer Placeholder 3"/>
          <p:cNvSpPr>
            <a:spLocks noGrp="1"/>
          </p:cNvSpPr>
          <p:nvPr>
            <p:ph type="ftr" sz="quarter" idx="11"/>
          </p:nvPr>
        </p:nvSpPr>
        <p:spPr/>
        <p:txBody>
          <a:bodyPr/>
          <a:lstStyle/>
          <a:p>
            <a:endParaRPr lang="en-GB" dirty="0">
              <a:solidFill>
                <a:srgbClr val="B31166"/>
              </a:solidFill>
            </a:endParaRPr>
          </a:p>
        </p:txBody>
      </p:sp>
      <p:sp>
        <p:nvSpPr>
          <p:cNvPr id="5" name="Slide Number Placeholder 4"/>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3698820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3" name="Footer Placeholder 2"/>
          <p:cNvSpPr>
            <a:spLocks noGrp="1"/>
          </p:cNvSpPr>
          <p:nvPr>
            <p:ph type="ftr" sz="quarter" idx="11"/>
          </p:nvPr>
        </p:nvSpPr>
        <p:spPr/>
        <p:txBody>
          <a:bodyPr/>
          <a:lstStyle/>
          <a:p>
            <a:endParaRPr lang="en-GB" dirty="0">
              <a:solidFill>
                <a:srgbClr val="B31166"/>
              </a:solidFill>
            </a:endParaRP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1647201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6" name="Footer Placeholder 5"/>
          <p:cNvSpPr>
            <a:spLocks noGrp="1"/>
          </p:cNvSpPr>
          <p:nvPr>
            <p:ph type="ftr" sz="quarter" idx="11"/>
          </p:nvPr>
        </p:nvSpPr>
        <p:spPr/>
        <p:txBody>
          <a:bodyPr/>
          <a:lstStyle/>
          <a:p>
            <a:endParaRPr lang="en-GB" dirty="0">
              <a:solidFill>
                <a:srgbClr val="B31166"/>
              </a:solidFill>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6256213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6" name="Footer Placeholder 5"/>
          <p:cNvSpPr>
            <a:spLocks noGrp="1"/>
          </p:cNvSpPr>
          <p:nvPr>
            <p:ph type="ftr" sz="quarter" idx="11"/>
          </p:nvPr>
        </p:nvSpPr>
        <p:spPr/>
        <p:txBody>
          <a:bodyPr/>
          <a:lstStyle/>
          <a:p>
            <a:endParaRPr lang="en-GB" dirty="0">
              <a:solidFill>
                <a:srgbClr val="B31166"/>
              </a:solidFill>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1018299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0E9BEBE-3AB2-4BE5-A748-C6756626E960}" type="datetimeFigureOut">
              <a:rPr lang="en-GB" smtClean="0">
                <a:solidFill>
                  <a:srgbClr val="B31166"/>
                </a:solidFill>
              </a:rPr>
              <a:pPr/>
              <a:t>05/12/2019</a:t>
            </a:fld>
            <a:endParaRPr lang="en-GB" dirty="0">
              <a:solidFill>
                <a:srgbClr val="B31166"/>
              </a:solidFill>
            </a:endParaRP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dirty="0">
              <a:solidFill>
                <a:srgbClr val="B31166"/>
              </a:solidFill>
            </a:endParaRP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564DA8F-8FAC-4A5B-9F74-8C528E6CB0C3}"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2741862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0476" y="2010032"/>
            <a:ext cx="9144000" cy="2340190"/>
          </a:xfrm>
        </p:spPr>
        <p:txBody>
          <a:bodyPr>
            <a:normAutofit fontScale="90000"/>
          </a:bodyPr>
          <a:lstStyle/>
          <a:p>
            <a:r>
              <a:rPr lang="en-GB" b="1" dirty="0"/>
              <a:t>Big Lottery Fund and European Social Fund -Delivering Financial Inclusion</a:t>
            </a:r>
          </a:p>
        </p:txBody>
      </p:sp>
      <p:pic>
        <p:nvPicPr>
          <p:cNvPr id="5"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1990" y="4698633"/>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82828" y="4698634"/>
            <a:ext cx="3167063"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9612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Argyll and Bute delivery Agents</a:t>
            </a:r>
          </a:p>
        </p:txBody>
      </p:sp>
      <p:sp>
        <p:nvSpPr>
          <p:cNvPr id="3" name="Content Placeholder 2"/>
          <p:cNvSpPr>
            <a:spLocks noGrp="1"/>
          </p:cNvSpPr>
          <p:nvPr>
            <p:ph idx="1"/>
          </p:nvPr>
        </p:nvSpPr>
        <p:spPr>
          <a:xfrm>
            <a:off x="527222" y="2603500"/>
            <a:ext cx="11145794" cy="2479246"/>
          </a:xfrm>
        </p:spPr>
        <p:txBody>
          <a:bodyPr>
            <a:normAutofit/>
          </a:bodyPr>
          <a:lstStyle/>
          <a:p>
            <a:r>
              <a:rPr lang="en-GB" dirty="0" err="1">
                <a:latin typeface="Arial" panose="020B0604020202020204" pitchFamily="34" charset="0"/>
                <a:cs typeface="Arial" panose="020B0604020202020204" pitchFamily="34" charset="0"/>
              </a:rPr>
              <a:t>ALIenergy</a:t>
            </a:r>
            <a:r>
              <a:rPr lang="en-GB" dirty="0">
                <a:latin typeface="Arial" panose="020B0604020202020204" pitchFamily="34" charset="0"/>
                <a:cs typeface="Arial" panose="020B0604020202020204" pitchFamily="34" charset="0"/>
              </a:rPr>
              <a:t> - fuel poverty, billing, tariff and switching advice and support</a:t>
            </a:r>
          </a:p>
          <a:p>
            <a:r>
              <a:rPr lang="en-GB" dirty="0">
                <a:latin typeface="Arial" panose="020B0604020202020204" pitchFamily="34" charset="0"/>
                <a:cs typeface="Arial" panose="020B0604020202020204" pitchFamily="34" charset="0"/>
              </a:rPr>
              <a:t>Argyll Networks - welfare rights, money management and income maximisation </a:t>
            </a:r>
          </a:p>
          <a:p>
            <a:r>
              <a:rPr lang="en-GB" dirty="0">
                <a:latin typeface="Arial" panose="020B0604020202020204" pitchFamily="34" charset="0"/>
                <a:cs typeface="Arial" panose="020B0604020202020204" pitchFamily="34" charset="0"/>
              </a:rPr>
              <a:t>Argyll Community Housing Association - debt advice and income maximisation</a:t>
            </a:r>
          </a:p>
          <a:p>
            <a:r>
              <a:rPr lang="en-GB" dirty="0">
                <a:latin typeface="Arial" panose="020B0604020202020204" pitchFamily="34" charset="0"/>
                <a:cs typeface="Arial" panose="020B0604020202020204" pitchFamily="34" charset="0"/>
              </a:rPr>
              <a:t>Bute Advice - debt advice, money management and income maximisation</a:t>
            </a:r>
          </a:p>
          <a:p>
            <a:r>
              <a:rPr lang="en-GB" dirty="0">
                <a:latin typeface="Arial" panose="020B0604020202020204" pitchFamily="34" charset="0"/>
                <a:cs typeface="Arial" panose="020B0604020202020204" pitchFamily="34" charset="0"/>
              </a:rPr>
              <a:t>HELP - money management, income maximisation and digital skills</a:t>
            </a:r>
          </a:p>
          <a:p>
            <a:r>
              <a:rPr lang="en-GB" dirty="0" err="1">
                <a:latin typeface="Arial" panose="020B0604020202020204" pitchFamily="34" charset="0"/>
                <a:cs typeface="Arial" panose="020B0604020202020204" pitchFamily="34" charset="0"/>
              </a:rPr>
              <a:t>Carr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Gomm</a:t>
            </a:r>
            <a:r>
              <a:rPr lang="en-GB" dirty="0">
                <a:latin typeface="Arial" panose="020B0604020202020204" pitchFamily="34" charset="0"/>
                <a:cs typeface="Arial" panose="020B0604020202020204" pitchFamily="34" charset="0"/>
              </a:rPr>
              <a:t> - money management and income maximisation</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13612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Dundee</a:t>
            </a:r>
            <a:r>
              <a:rPr lang="en-GB" dirty="0"/>
              <a:t> </a:t>
            </a:r>
          </a:p>
        </p:txBody>
      </p:sp>
      <p:sp>
        <p:nvSpPr>
          <p:cNvPr id="3" name="Content Placeholder 2"/>
          <p:cNvSpPr>
            <a:spLocks noGrp="1"/>
          </p:cNvSpPr>
          <p:nvPr>
            <p:ph idx="1"/>
          </p:nvPr>
        </p:nvSpPr>
        <p:spPr>
          <a:xfrm>
            <a:off x="535459" y="2603500"/>
            <a:ext cx="11178745" cy="3064132"/>
          </a:xfrm>
        </p:spPr>
        <p:txBody>
          <a:bodyPr>
            <a:normAutofit/>
          </a:bodyPr>
          <a:lstStyle/>
          <a:p>
            <a:r>
              <a:rPr lang="en-GB" dirty="0">
                <a:latin typeface="Arial" panose="020B0604020202020204" pitchFamily="34" charset="0"/>
                <a:cs typeface="Arial" panose="020B0604020202020204" pitchFamily="34" charset="0"/>
              </a:rPr>
              <a:t>Delivery organisation – Dundee City Council</a:t>
            </a:r>
          </a:p>
          <a:p>
            <a:r>
              <a:rPr lang="en-GB" dirty="0">
                <a:latin typeface="Arial" panose="020B0604020202020204" pitchFamily="34" charset="0"/>
                <a:cs typeface="Arial" panose="020B0604020202020204" pitchFamily="34" charset="0"/>
              </a:rPr>
              <a:t>Contract value £3m</a:t>
            </a:r>
          </a:p>
          <a:p>
            <a:r>
              <a:rPr lang="en-GB" dirty="0">
                <a:latin typeface="Arial" panose="020B0604020202020204" pitchFamily="34" charset="0"/>
                <a:cs typeface="Arial" panose="020B0604020202020204" pitchFamily="34" charset="0"/>
              </a:rPr>
              <a:t>Specialist services include:</a:t>
            </a:r>
          </a:p>
          <a:p>
            <a:pPr marL="400050" lvl="1" indent="0">
              <a:buNone/>
            </a:pPr>
            <a:r>
              <a:rPr lang="en-GB" sz="1800" dirty="0">
                <a:latin typeface="Arial" panose="020B0604020202020204" pitchFamily="34" charset="0"/>
                <a:cs typeface="Arial" panose="020B0604020202020204" pitchFamily="34" charset="0"/>
              </a:rPr>
              <a:t>- Fuel poverty support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Affordable credit provision</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Adult learning support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Interpretation &amp; translation</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Lone parent support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Disability focussed provision </a:t>
            </a:r>
          </a:p>
          <a:p>
            <a:pPr marL="0" indent="0">
              <a:buNone/>
            </a:pPr>
            <a:endParaRPr lang="en-GB" dirty="0"/>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87811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Dundee delivery agents</a:t>
            </a:r>
          </a:p>
        </p:txBody>
      </p:sp>
      <p:sp>
        <p:nvSpPr>
          <p:cNvPr id="3" name="Content Placeholder 2"/>
          <p:cNvSpPr>
            <a:spLocks noGrp="1"/>
          </p:cNvSpPr>
          <p:nvPr>
            <p:ph idx="1"/>
          </p:nvPr>
        </p:nvSpPr>
        <p:spPr>
          <a:xfrm>
            <a:off x="543697" y="2603500"/>
            <a:ext cx="11096367" cy="3416300"/>
          </a:xfrm>
        </p:spPr>
        <p:txBody>
          <a:bodyPr>
            <a:normAutofit fontScale="92500" lnSpcReduction="20000"/>
          </a:bodyPr>
          <a:lstStyle/>
          <a:p>
            <a:r>
              <a:rPr lang="en-GB" dirty="0">
                <a:latin typeface="Arial" panose="020B0604020202020204" pitchFamily="34" charset="0"/>
                <a:cs typeface="Arial" panose="020B0604020202020204" pitchFamily="34" charset="0"/>
              </a:rPr>
              <a:t>Within Dundee City Council</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Welfare Rights</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Connect (Welfare reform)</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DEEAP (Dundee Energy Efficient Advice Project)</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Adult Learning</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Dundee Health &amp; Social Care Partnership</a:t>
            </a:r>
          </a:p>
          <a:p>
            <a:r>
              <a:rPr lang="en-GB" dirty="0">
                <a:latin typeface="Arial" panose="020B0604020202020204" pitchFamily="34" charset="0"/>
                <a:cs typeface="Arial" panose="020B0604020202020204" pitchFamily="34" charset="0"/>
              </a:rPr>
              <a:t>SCARF – social enterprise assisting with fuel poverty</a:t>
            </a:r>
          </a:p>
          <a:p>
            <a:r>
              <a:rPr lang="en-GB" dirty="0">
                <a:latin typeface="Arial" panose="020B0604020202020204" pitchFamily="34" charset="0"/>
                <a:cs typeface="Arial" panose="020B0604020202020204" pitchFamily="34" charset="0"/>
              </a:rPr>
              <a:t>Dundee Citizens Advice Bureau </a:t>
            </a:r>
          </a:p>
          <a:p>
            <a:r>
              <a:rPr lang="en-GB" dirty="0">
                <a:latin typeface="Arial" panose="020B0604020202020204" pitchFamily="34" charset="0"/>
                <a:cs typeface="Arial" panose="020B0604020202020204" pitchFamily="34" charset="0"/>
              </a:rPr>
              <a:t>Shelter (out of hours service provision)</a:t>
            </a:r>
          </a:p>
          <a:p>
            <a:r>
              <a:rPr lang="en-GB" dirty="0">
                <a:latin typeface="Arial" panose="020B0604020202020204" pitchFamily="34" charset="0"/>
                <a:cs typeface="Arial" panose="020B0604020202020204" pitchFamily="34" charset="0"/>
              </a:rPr>
              <a:t>Discovery Credit Union</a:t>
            </a:r>
          </a:p>
          <a:p>
            <a:r>
              <a:rPr lang="en-GB" dirty="0" err="1">
                <a:latin typeface="Arial" panose="020B0604020202020204" pitchFamily="34" charset="0"/>
                <a:cs typeface="Arial" panose="020B0604020202020204" pitchFamily="34" charset="0"/>
              </a:rPr>
              <a:t>Brooksbank</a:t>
            </a:r>
            <a:r>
              <a:rPr lang="en-GB" dirty="0">
                <a:latin typeface="Arial" panose="020B0604020202020204" pitchFamily="34" charset="0"/>
                <a:cs typeface="Arial" panose="020B0604020202020204" pitchFamily="34" charset="0"/>
              </a:rPr>
              <a:t> Centre</a:t>
            </a:r>
          </a:p>
          <a:p>
            <a:r>
              <a:rPr lang="en-GB" dirty="0">
                <a:latin typeface="Arial" panose="020B0604020202020204" pitchFamily="34" charset="0"/>
                <a:cs typeface="Arial" panose="020B0604020202020204" pitchFamily="34" charset="0"/>
              </a:rPr>
              <a:t>The Wise Group </a:t>
            </a:r>
          </a:p>
          <a:p>
            <a:endParaRPr lang="en-GB" dirty="0">
              <a:latin typeface="Arial" panose="020B0604020202020204" pitchFamily="34" charset="0"/>
              <a:cs typeface="Arial" panose="020B0604020202020204" pitchFamily="34" charset="0"/>
            </a:endParaRPr>
          </a:p>
          <a:p>
            <a:pPr marL="0" indent="0">
              <a:buNone/>
            </a:pPr>
            <a:endParaRPr lang="en-GB" dirty="0"/>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9977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North Ayrshire </a:t>
            </a:r>
          </a:p>
        </p:txBody>
      </p:sp>
      <p:sp>
        <p:nvSpPr>
          <p:cNvPr id="3" name="Content Placeholder 2"/>
          <p:cNvSpPr>
            <a:spLocks noGrp="1"/>
          </p:cNvSpPr>
          <p:nvPr>
            <p:ph idx="1"/>
          </p:nvPr>
        </p:nvSpPr>
        <p:spPr>
          <a:xfrm>
            <a:off x="518984" y="2603500"/>
            <a:ext cx="11170508" cy="2527299"/>
          </a:xfrm>
        </p:spPr>
        <p:txBody>
          <a:bodyPr>
            <a:normAutofit/>
          </a:bodyPr>
          <a:lstStyle/>
          <a:p>
            <a:r>
              <a:rPr lang="en-GB" dirty="0">
                <a:latin typeface="Arial" panose="020B0604020202020204" pitchFamily="34" charset="0"/>
                <a:cs typeface="Arial" panose="020B0604020202020204" pitchFamily="34" charset="0"/>
              </a:rPr>
              <a:t>Delivery organisation – North Ayrshire Council </a:t>
            </a:r>
          </a:p>
          <a:p>
            <a:r>
              <a:rPr lang="en-GB" dirty="0">
                <a:latin typeface="Arial" panose="020B0604020202020204" pitchFamily="34" charset="0"/>
                <a:cs typeface="Arial" panose="020B0604020202020204" pitchFamily="34" charset="0"/>
              </a:rPr>
              <a:t>Contract value £3m </a:t>
            </a:r>
          </a:p>
          <a:p>
            <a:r>
              <a:rPr lang="en-GB" dirty="0">
                <a:latin typeface="Arial" panose="020B0604020202020204" pitchFamily="34" charset="0"/>
                <a:cs typeface="Arial" panose="020B0604020202020204" pitchFamily="34" charset="0"/>
              </a:rPr>
              <a:t>Partnership - Better Off North Ayrshire (BONA)</a:t>
            </a:r>
          </a:p>
          <a:p>
            <a:r>
              <a:rPr lang="en-GB" dirty="0">
                <a:latin typeface="Arial" panose="020B0604020202020204" pitchFamily="34" charset="0"/>
                <a:cs typeface="Arial" panose="020B0604020202020204" pitchFamily="34" charset="0"/>
              </a:rPr>
              <a:t>Specialist services include:</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Credit Union – low cost credit and basic banking</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Affordable furniture – low cost new and reusable furniture and household goods</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Fuel poverty – home energy advice, fuel switching and advocacy</a:t>
            </a:r>
          </a:p>
          <a:p>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54306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North Ayrshire delivery agents</a:t>
            </a:r>
          </a:p>
        </p:txBody>
      </p:sp>
      <p:sp>
        <p:nvSpPr>
          <p:cNvPr id="3" name="Content Placeholder 2"/>
          <p:cNvSpPr>
            <a:spLocks noGrp="1"/>
          </p:cNvSpPr>
          <p:nvPr>
            <p:ph idx="1"/>
          </p:nvPr>
        </p:nvSpPr>
        <p:spPr>
          <a:xfrm>
            <a:off x="518984" y="2603500"/>
            <a:ext cx="9461629" cy="3416300"/>
          </a:xfrm>
        </p:spPr>
        <p:txBody>
          <a:bodyPr>
            <a:normAutofit/>
          </a:bodyPr>
          <a:lstStyle/>
          <a:p>
            <a:pPr marL="0" indent="0">
              <a:buNone/>
            </a:pPr>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ANCHO</a:t>
            </a:r>
            <a:r>
              <a:rPr lang="en-GB" dirty="0">
                <a:latin typeface="Arial" panose="020B0604020202020204" pitchFamily="34" charset="0"/>
                <a:cs typeface="Arial" panose="020B0604020202020204" pitchFamily="34" charset="0"/>
              </a:rPr>
              <a:t> (Housing Association) – </a:t>
            </a:r>
            <a:r>
              <a:rPr lang="en-GB" i="1" dirty="0">
                <a:latin typeface="Arial" panose="020B0604020202020204" pitchFamily="34" charset="0"/>
                <a:cs typeface="Arial" panose="020B0604020202020204" pitchFamily="34" charset="0"/>
              </a:rPr>
              <a:t>Irvine</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CHAP</a:t>
            </a:r>
            <a:r>
              <a:rPr lang="en-GB" dirty="0">
                <a:latin typeface="Arial" panose="020B0604020202020204" pitchFamily="34" charset="0"/>
                <a:cs typeface="Arial" panose="020B0604020202020204" pitchFamily="34" charset="0"/>
              </a:rPr>
              <a:t> (Community Housing Advice Project) – </a:t>
            </a:r>
            <a:r>
              <a:rPr lang="en-GB" i="1" dirty="0">
                <a:latin typeface="Arial" panose="020B0604020202020204" pitchFamily="34" charset="0"/>
                <a:cs typeface="Arial" panose="020B0604020202020204" pitchFamily="34" charset="0"/>
              </a:rPr>
              <a:t>Pan North Ayrshire</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CLASP</a:t>
            </a:r>
            <a:r>
              <a:rPr lang="en-GB" dirty="0">
                <a:latin typeface="Arial" panose="020B0604020202020204" pitchFamily="34" charset="0"/>
                <a:cs typeface="Arial" panose="020B0604020202020204" pitchFamily="34" charset="0"/>
              </a:rPr>
              <a:t> (Community Led Action &amp; Support Project) – </a:t>
            </a:r>
            <a:r>
              <a:rPr lang="en-GB" i="1" dirty="0">
                <a:latin typeface="Arial" panose="020B0604020202020204" pitchFamily="34" charset="0"/>
                <a:cs typeface="Arial" panose="020B0604020202020204" pitchFamily="34" charset="0"/>
              </a:rPr>
              <a:t>Stevenson/Kilwinning</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NACAS</a:t>
            </a:r>
            <a:r>
              <a:rPr lang="en-GB" dirty="0">
                <a:latin typeface="Arial" panose="020B0604020202020204" pitchFamily="34" charset="0"/>
                <a:cs typeface="Arial" panose="020B0604020202020204" pitchFamily="34" charset="0"/>
              </a:rPr>
              <a:t> (North Ayrshire Citizens Advice Service)- </a:t>
            </a:r>
            <a:r>
              <a:rPr lang="en-GB" i="1" dirty="0">
                <a:latin typeface="Arial" panose="020B0604020202020204" pitchFamily="34" charset="0"/>
                <a:cs typeface="Arial" panose="020B0604020202020204" pitchFamily="34" charset="0"/>
              </a:rPr>
              <a:t>Ardrossan/Saltcoats/Garnock Valley</a:t>
            </a:r>
          </a:p>
          <a:p>
            <a:pPr marL="0" indent="0">
              <a:buNone/>
            </a:pPr>
            <a:r>
              <a:rPr lang="en-GB" dirty="0">
                <a:latin typeface="Arial" panose="020B0604020202020204" pitchFamily="34" charset="0"/>
                <a:cs typeface="Arial" panose="020B0604020202020204" pitchFamily="34" charset="0"/>
              </a:rPr>
              <a:t>- 1st Alliance (Ayrshire) Credit Union Ltd – Pan North Ayrshire</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Cunninghame Housing Association</a:t>
            </a:r>
            <a:r>
              <a:rPr lang="en-GB" dirty="0">
                <a:latin typeface="Arial" panose="020B0604020202020204" pitchFamily="34" charset="0"/>
                <a:cs typeface="Arial" panose="020B0604020202020204" pitchFamily="34" charset="0"/>
              </a:rPr>
              <a:t>: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 Lemon Aid fuel poverty advice  - </a:t>
            </a:r>
            <a:r>
              <a:rPr lang="en-GB" i="1" dirty="0">
                <a:latin typeface="Arial" panose="020B0604020202020204" pitchFamily="34" charset="0"/>
                <a:cs typeface="Arial" panose="020B0604020202020204" pitchFamily="34" charset="0"/>
              </a:rPr>
              <a:t>Pan North Ayrshire</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 CRFC – affordable furniture</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Centrestage</a:t>
            </a:r>
            <a:r>
              <a:rPr lang="en-GB" dirty="0">
                <a:latin typeface="Arial" panose="020B0604020202020204" pitchFamily="34" charset="0"/>
                <a:cs typeface="Arial" panose="020B0604020202020204" pitchFamily="34" charset="0"/>
              </a:rPr>
              <a:t> engage vulnerable people in financial support services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209381"/>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4382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Glasgow </a:t>
            </a:r>
          </a:p>
        </p:txBody>
      </p:sp>
      <p:sp>
        <p:nvSpPr>
          <p:cNvPr id="3" name="Content Placeholder 2"/>
          <p:cNvSpPr>
            <a:spLocks noGrp="1"/>
          </p:cNvSpPr>
          <p:nvPr>
            <p:ph idx="1"/>
          </p:nvPr>
        </p:nvSpPr>
        <p:spPr>
          <a:xfrm>
            <a:off x="518984" y="2603500"/>
            <a:ext cx="11170508" cy="3416300"/>
          </a:xfrm>
        </p:spPr>
        <p:txBody>
          <a:bodyPr>
            <a:normAutofit lnSpcReduction="10000"/>
          </a:bodyPr>
          <a:lstStyle/>
          <a:p>
            <a:r>
              <a:rPr lang="en-GB" dirty="0">
                <a:latin typeface="Arial" panose="020B0604020202020204" pitchFamily="34" charset="0"/>
                <a:cs typeface="Arial" panose="020B0604020202020204" pitchFamily="34" charset="0"/>
              </a:rPr>
              <a:t>Delivery organisation - Wheatley Group</a:t>
            </a:r>
          </a:p>
          <a:p>
            <a:r>
              <a:rPr lang="en-GB" dirty="0">
                <a:latin typeface="Arial" panose="020B0604020202020204" pitchFamily="34" charset="0"/>
                <a:cs typeface="Arial" panose="020B0604020202020204" pitchFamily="34" charset="0"/>
              </a:rPr>
              <a:t>Contract value £4.2m</a:t>
            </a:r>
          </a:p>
          <a:p>
            <a:r>
              <a:rPr lang="en-GB" dirty="0">
                <a:latin typeface="Arial" panose="020B0604020202020204" pitchFamily="34" charset="0"/>
                <a:cs typeface="Arial" panose="020B0604020202020204" pitchFamily="34" charset="0"/>
              </a:rPr>
              <a:t>Partnership - My Money</a:t>
            </a:r>
          </a:p>
          <a:p>
            <a:r>
              <a:rPr lang="en-GB" dirty="0">
                <a:latin typeface="Arial" panose="020B0604020202020204" pitchFamily="34" charset="0"/>
                <a:cs typeface="Arial" panose="020B0604020202020204" pitchFamily="34" charset="0"/>
              </a:rPr>
              <a:t>Services include:</a:t>
            </a:r>
          </a:p>
          <a:p>
            <a:pPr marL="457200" lvl="1" indent="0">
              <a:buNone/>
            </a:pPr>
            <a:r>
              <a:rPr lang="en-GB" dirty="0">
                <a:latin typeface="Arial" panose="020B0604020202020204" pitchFamily="34" charset="0"/>
                <a:cs typeface="Arial" panose="020B0604020202020204" pitchFamily="34" charset="0"/>
              </a:rPr>
              <a:t>- Money advice</a:t>
            </a:r>
          </a:p>
          <a:p>
            <a:pPr marL="457200" lvl="1" indent="0">
              <a:buNone/>
            </a:pPr>
            <a:r>
              <a:rPr lang="en-GB" dirty="0">
                <a:latin typeface="Arial" panose="020B0604020202020204" pitchFamily="34" charset="0"/>
                <a:cs typeface="Arial" panose="020B0604020202020204" pitchFamily="34" charset="0"/>
              </a:rPr>
              <a:t>- Debt support</a:t>
            </a:r>
          </a:p>
          <a:p>
            <a:pPr marL="457200" lvl="1" indent="0">
              <a:buNone/>
            </a:pPr>
            <a:r>
              <a:rPr lang="en-GB" dirty="0">
                <a:latin typeface="Arial" panose="020B0604020202020204" pitchFamily="34" charset="0"/>
                <a:cs typeface="Arial" panose="020B0604020202020204" pitchFamily="34" charset="0"/>
              </a:rPr>
              <a:t>- Fuel poverty advice </a:t>
            </a:r>
          </a:p>
          <a:p>
            <a:pPr marL="457200" lvl="1" indent="0">
              <a:buNone/>
            </a:pPr>
            <a:r>
              <a:rPr lang="en-GB" dirty="0">
                <a:latin typeface="Arial" panose="020B0604020202020204" pitchFamily="34" charset="0"/>
                <a:cs typeface="Arial" panose="020B0604020202020204" pitchFamily="34" charset="0"/>
              </a:rPr>
              <a:t>- Access to affordable credit </a:t>
            </a:r>
          </a:p>
          <a:p>
            <a:pPr marL="457200" lvl="1" indent="0">
              <a:buNone/>
            </a:pPr>
            <a:r>
              <a:rPr lang="en-GB" dirty="0">
                <a:latin typeface="Arial" panose="020B0604020202020204" pitchFamily="34" charset="0"/>
                <a:cs typeface="Arial" panose="020B0604020202020204" pitchFamily="34" charset="0"/>
              </a:rPr>
              <a:t>- Budgeting services and tools</a:t>
            </a:r>
          </a:p>
          <a:p>
            <a:endParaRPr lang="en-GB"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685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Glasgow delivery agents</a:t>
            </a:r>
          </a:p>
        </p:txBody>
      </p:sp>
      <p:sp>
        <p:nvSpPr>
          <p:cNvPr id="3" name="Content Placeholder 2"/>
          <p:cNvSpPr>
            <a:spLocks noGrp="1"/>
          </p:cNvSpPr>
          <p:nvPr>
            <p:ph idx="1"/>
          </p:nvPr>
        </p:nvSpPr>
        <p:spPr>
          <a:xfrm>
            <a:off x="535460" y="2603500"/>
            <a:ext cx="11129318" cy="3080608"/>
          </a:xfrm>
        </p:spPr>
        <p:txBody>
          <a:bodyPr/>
          <a:lstStyle/>
          <a:p>
            <a:pPr marL="400050" lvl="1" indent="0">
              <a:buNone/>
            </a:pPr>
            <a:r>
              <a:rPr lang="en-GB" dirty="0">
                <a:latin typeface="Arial" panose="020B0604020202020204" pitchFamily="34" charset="0"/>
                <a:cs typeface="Arial" panose="020B0604020202020204" pitchFamily="34" charset="0"/>
              </a:rPr>
              <a:t>- Advice Direct Scotland - advice, information and advocacy</a:t>
            </a:r>
          </a:p>
          <a:p>
            <a:pPr marL="400050" lvl="1" indent="0">
              <a:buNone/>
            </a:pPr>
            <a:r>
              <a:rPr lang="en-GB" dirty="0">
                <a:latin typeface="Arial" panose="020B0604020202020204" pitchFamily="34" charset="0"/>
                <a:cs typeface="Arial" panose="020B0604020202020204" pitchFamily="34" charset="0"/>
              </a:rPr>
              <a:t>- GEMAP Scotland - money advice services</a:t>
            </a:r>
          </a:p>
          <a:p>
            <a:pPr marL="400050" lvl="1" indent="0">
              <a:buNone/>
            </a:pPr>
            <a:r>
              <a:rPr lang="en-GB" dirty="0">
                <a:latin typeface="Arial" panose="020B0604020202020204" pitchFamily="34" charset="0"/>
                <a:cs typeface="Arial" panose="020B0604020202020204" pitchFamily="34" charset="0"/>
              </a:rPr>
              <a:t>- Glasgow Central Citizens' Advice Bureau – advice, information and advocacy</a:t>
            </a:r>
          </a:p>
          <a:p>
            <a:pPr marL="400050" lvl="1" indent="0">
              <a:buNone/>
            </a:pPr>
            <a:r>
              <a:rPr lang="en-GB" dirty="0">
                <a:latin typeface="Arial" panose="020B0604020202020204" pitchFamily="34" charset="0"/>
                <a:cs typeface="Arial" panose="020B0604020202020204" pitchFamily="34" charset="0"/>
              </a:rPr>
              <a:t>- Money Matters Money Advice Centre - advice and representation</a:t>
            </a:r>
          </a:p>
          <a:p>
            <a:pPr marL="400050" lvl="1" indent="0">
              <a:buNone/>
            </a:pPr>
            <a:r>
              <a:rPr lang="en-GB" dirty="0">
                <a:latin typeface="Arial" panose="020B0604020202020204" pitchFamily="34" charset="0"/>
                <a:cs typeface="Arial" panose="020B0604020202020204" pitchFamily="34" charset="0"/>
              </a:rPr>
              <a:t>- One Parent Families Scotland - support single parent families including kinship carers</a:t>
            </a:r>
          </a:p>
          <a:p>
            <a:pPr marL="400050" lvl="1" indent="0">
              <a:buNone/>
            </a:pPr>
            <a:r>
              <a:rPr lang="en-GB" dirty="0">
                <a:latin typeface="Arial" panose="020B0604020202020204" pitchFamily="34" charset="0"/>
                <a:cs typeface="Arial" panose="020B0604020202020204" pitchFamily="34" charset="0"/>
              </a:rPr>
              <a:t>- SWAMP - community engagement and skills development</a:t>
            </a:r>
          </a:p>
          <a:p>
            <a:pPr marL="400050" lvl="1" indent="0">
              <a:buNone/>
            </a:pPr>
            <a:r>
              <a:rPr lang="en-GB" dirty="0">
                <a:latin typeface="Arial" panose="020B0604020202020204" pitchFamily="34" charset="0"/>
                <a:cs typeface="Arial" panose="020B0604020202020204" pitchFamily="34" charset="0"/>
              </a:rPr>
              <a:t>- The Wise Group - fuel poverty and money advice services</a:t>
            </a:r>
          </a:p>
          <a:p>
            <a:pPr marL="400050" lvl="1" indent="0">
              <a:buNone/>
            </a:pPr>
            <a:r>
              <a:rPr lang="en-GB" dirty="0">
                <a:latin typeface="Arial" panose="020B0604020202020204" pitchFamily="34" charset="0"/>
                <a:cs typeface="Arial" panose="020B0604020202020204" pitchFamily="34" charset="0"/>
              </a:rPr>
              <a:t>- Volunteer Glasgow - mentoring, training and advisory services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501"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52641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Inverclyde</a:t>
            </a:r>
            <a:r>
              <a:rPr lang="en-GB" dirty="0"/>
              <a:t> </a:t>
            </a:r>
          </a:p>
        </p:txBody>
      </p:sp>
      <p:sp>
        <p:nvSpPr>
          <p:cNvPr id="3" name="Content Placeholder 2"/>
          <p:cNvSpPr>
            <a:spLocks noGrp="1"/>
          </p:cNvSpPr>
          <p:nvPr>
            <p:ph idx="1"/>
          </p:nvPr>
        </p:nvSpPr>
        <p:spPr>
          <a:xfrm>
            <a:off x="494270" y="2603499"/>
            <a:ext cx="9422097" cy="3871442"/>
          </a:xfrm>
        </p:spPr>
        <p:txBody>
          <a:bodyPr>
            <a:normAutofit/>
          </a:bodyPr>
          <a:lstStyle/>
          <a:p>
            <a:r>
              <a:rPr lang="en-GB" dirty="0">
                <a:latin typeface="Arial" panose="020B0604020202020204" pitchFamily="34" charset="0"/>
                <a:cs typeface="Arial" panose="020B0604020202020204" pitchFamily="34" charset="0"/>
              </a:rPr>
              <a:t>Delivery organisation – Inverclyde Council</a:t>
            </a:r>
          </a:p>
          <a:p>
            <a:r>
              <a:rPr lang="en-GB" dirty="0">
                <a:latin typeface="Arial" panose="020B0604020202020204" pitchFamily="34" charset="0"/>
                <a:cs typeface="Arial" panose="020B0604020202020204" pitchFamily="34" charset="0"/>
              </a:rPr>
              <a:t>Contract value £2.35m</a:t>
            </a:r>
          </a:p>
          <a:p>
            <a:r>
              <a:rPr lang="en-GB" b="1" dirty="0">
                <a:latin typeface="Arial" panose="020B0604020202020204" pitchFamily="34" charset="0"/>
                <a:cs typeface="Arial" panose="020B0604020202020204" pitchFamily="34" charset="0"/>
              </a:rPr>
              <a:t>I:DEAS – </a:t>
            </a:r>
            <a:r>
              <a:rPr lang="en-GB" b="1" i="1" dirty="0">
                <a:latin typeface="Arial" panose="020B0604020202020204" pitchFamily="34" charset="0"/>
                <a:cs typeface="Arial" panose="020B0604020202020204" pitchFamily="34" charset="0"/>
              </a:rPr>
              <a:t>Inverclyde: Delivering Effective Advice &amp; Support</a:t>
            </a:r>
          </a:p>
          <a:p>
            <a:pPr marL="0" indent="0">
              <a:lnSpc>
                <a:spcPct val="120000"/>
              </a:lnSpc>
              <a:buNone/>
            </a:pPr>
            <a:r>
              <a:rPr lang="en-GB" dirty="0">
                <a:latin typeface="Arial" panose="020B0604020202020204" pitchFamily="34" charset="0"/>
                <a:cs typeface="Arial" panose="020B0604020202020204" pitchFamily="34" charset="0"/>
              </a:rPr>
              <a:t>Intensive support to the most vulnerable people in Inverclyde including:</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Fuel and energy advice and advocacy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Support in accessing banking and affordable credit</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Digital skills and e-learning</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Family support – family engagement and early years transition</a:t>
            </a:r>
          </a:p>
          <a:p>
            <a:pPr marL="0" indent="0">
              <a:lnSpc>
                <a:spcPct val="120000"/>
              </a:lnSpc>
              <a:buNone/>
            </a:pPr>
            <a:r>
              <a:rPr lang="en-GB" dirty="0">
                <a:latin typeface="Arial" panose="020B0604020202020204" pitchFamily="34" charset="0"/>
                <a:cs typeface="Arial" panose="020B0604020202020204" pitchFamily="34" charset="0"/>
              </a:rPr>
              <a:t>- Financial advice, income maximisation and benefit advice</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Wraparound mentor service for intensive support</a:t>
            </a:r>
          </a:p>
          <a:p>
            <a:pPr marL="0" indent="0">
              <a:buNone/>
            </a:pPr>
            <a:endParaRPr lang="en-GB" dirty="0"/>
          </a:p>
          <a:p>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285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Inverclyde delivery agents</a:t>
            </a:r>
          </a:p>
        </p:txBody>
      </p:sp>
      <p:sp>
        <p:nvSpPr>
          <p:cNvPr id="3" name="Content Placeholder 2"/>
          <p:cNvSpPr>
            <a:spLocks noGrp="1"/>
          </p:cNvSpPr>
          <p:nvPr>
            <p:ph idx="1"/>
          </p:nvPr>
        </p:nvSpPr>
        <p:spPr>
          <a:xfrm>
            <a:off x="453082" y="2603500"/>
            <a:ext cx="11252886" cy="3416300"/>
          </a:xfrm>
        </p:spPr>
        <p:txBody>
          <a:bodyPr>
            <a:normAutofit lnSpcReduction="10000"/>
          </a:bodyPr>
          <a:lstStyle/>
          <a:p>
            <a:r>
              <a:rPr lang="en-GB" b="1" dirty="0">
                <a:latin typeface="Arial" panose="020B0604020202020204" pitchFamily="34" charset="0"/>
                <a:cs typeface="Arial" panose="020B0604020202020204" pitchFamily="34" charset="0"/>
              </a:rPr>
              <a:t>The Wise Group </a:t>
            </a:r>
            <a:r>
              <a:rPr lang="en-GB" dirty="0">
                <a:latin typeface="Arial" panose="020B0604020202020204" pitchFamily="34" charset="0"/>
                <a:cs typeface="Arial" panose="020B0604020202020204" pitchFamily="34" charset="0"/>
              </a:rPr>
              <a:t>- fuel poverty and wraparound mentoring support</a:t>
            </a:r>
          </a:p>
          <a:p>
            <a:r>
              <a:rPr lang="en-GB" b="1" dirty="0">
                <a:latin typeface="Arial" panose="020B0604020202020204" pitchFamily="34" charset="0"/>
                <a:cs typeface="Arial" panose="020B0604020202020204" pitchFamily="34" charset="0"/>
              </a:rPr>
              <a:t>Inverclyde Health &amp; Social Care Partnership Advice Service</a:t>
            </a:r>
            <a:r>
              <a:rPr lang="en-GB" b="1"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homeless, addictions, ex-offenders, disabilities</a:t>
            </a:r>
          </a:p>
          <a:p>
            <a:r>
              <a:rPr lang="en-GB" b="1" dirty="0">
                <a:latin typeface="Arial" panose="020B0604020202020204" pitchFamily="34" charset="0"/>
                <a:cs typeface="Arial" panose="020B0604020202020204" pitchFamily="34" charset="0"/>
              </a:rPr>
              <a:t>Barnardo’s</a:t>
            </a:r>
            <a:r>
              <a:rPr lang="en-GB" dirty="0">
                <a:latin typeface="Arial" panose="020B0604020202020204" pitchFamily="34" charset="0"/>
                <a:cs typeface="Arial" panose="020B0604020202020204" pitchFamily="34" charset="0"/>
              </a:rPr>
              <a:t> – Schools Project and Early Years Transition</a:t>
            </a:r>
          </a:p>
          <a:p>
            <a:r>
              <a:rPr lang="en-GB" b="1" dirty="0">
                <a:latin typeface="Arial" panose="020B0604020202020204" pitchFamily="34" charset="0"/>
                <a:cs typeface="Arial" panose="020B0604020202020204" pitchFamily="34" charset="0"/>
              </a:rPr>
              <a:t>River Clyde Homes</a:t>
            </a:r>
            <a:r>
              <a:rPr lang="en-GB" b="1"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digital skills for household budgeting and basic computer skills training</a:t>
            </a:r>
          </a:p>
          <a:p>
            <a:r>
              <a:rPr lang="en-GB" b="1" dirty="0">
                <a:latin typeface="Arial" panose="020B0604020202020204" pitchFamily="34" charset="0"/>
                <a:cs typeface="Arial" panose="020B0604020202020204" pitchFamily="34" charset="0"/>
              </a:rPr>
              <a:t>Financial Fitness</a:t>
            </a:r>
            <a:r>
              <a:rPr lang="en-GB" b="1" i="1"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a:t>
            </a:r>
            <a:r>
              <a:rPr lang="en-GB" b="1"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income maximisation, benefit support and financial advice</a:t>
            </a:r>
            <a:endParaRPr lang="en-GB" b="1" i="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Community Learning &amp; Development</a:t>
            </a:r>
            <a:r>
              <a:rPr lang="en-GB" b="1"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workshop and e-learning</a:t>
            </a:r>
          </a:p>
          <a:p>
            <a:r>
              <a:rPr lang="en-GB" b="1" dirty="0" err="1">
                <a:latin typeface="Arial" panose="020B0604020202020204" pitchFamily="34" charset="0"/>
                <a:cs typeface="Arial" panose="020B0604020202020204" pitchFamily="34" charset="0"/>
              </a:rPr>
              <a:t>Scotcash</a:t>
            </a:r>
            <a:r>
              <a:rPr lang="en-GB" b="1"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affordable credit and access to basic banking</a:t>
            </a:r>
          </a:p>
          <a:p>
            <a:r>
              <a:rPr lang="en-GB" b="1" dirty="0">
                <a:latin typeface="Arial" panose="020B0604020202020204" pitchFamily="34" charset="0"/>
                <a:cs typeface="Arial" panose="020B0604020202020204" pitchFamily="34" charset="0"/>
              </a:rPr>
              <a:t>CVS Inverclyde</a:t>
            </a:r>
            <a:r>
              <a:rPr lang="en-GB" b="1"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supporting volunteers</a:t>
            </a:r>
          </a:p>
          <a:p>
            <a:endParaRPr lang="en-GB" dirty="0">
              <a:latin typeface="Arial" panose="020B0604020202020204" pitchFamily="34" charset="0"/>
              <a:cs typeface="Arial" panose="020B0604020202020204" pitchFamily="34" charset="0"/>
            </a:endParaRPr>
          </a:p>
          <a:p>
            <a:pPr marL="0" indent="0">
              <a:buNone/>
            </a:pP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8890" y="5209381"/>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11208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Challenges</a:t>
            </a:r>
          </a:p>
        </p:txBody>
      </p:sp>
      <p:sp>
        <p:nvSpPr>
          <p:cNvPr id="3" name="Content Placeholder 2"/>
          <p:cNvSpPr>
            <a:spLocks noGrp="1"/>
          </p:cNvSpPr>
          <p:nvPr>
            <p:ph idx="1"/>
          </p:nvPr>
        </p:nvSpPr>
        <p:spPr>
          <a:xfrm>
            <a:off x="535459" y="2603500"/>
            <a:ext cx="11112843" cy="2553386"/>
          </a:xfrm>
        </p:spPr>
        <p:txBody>
          <a:bodyPr/>
          <a:lstStyle/>
          <a:p>
            <a:r>
              <a:rPr lang="en-GB" dirty="0">
                <a:latin typeface="Arial" panose="020B0604020202020204" pitchFamily="34" charset="0"/>
                <a:cs typeface="Arial" panose="020B0604020202020204" pitchFamily="34" charset="0"/>
              </a:rPr>
              <a:t>Unit cost delivery model</a:t>
            </a:r>
          </a:p>
          <a:p>
            <a:r>
              <a:rPr lang="en-GB" dirty="0">
                <a:latin typeface="Arial" panose="020B0604020202020204" pitchFamily="34" charset="0"/>
                <a:cs typeface="Arial" panose="020B0604020202020204" pitchFamily="34" charset="0"/>
              </a:rPr>
              <a:t>Engaging and retaining participants</a:t>
            </a:r>
          </a:p>
          <a:p>
            <a:r>
              <a:rPr lang="en-GB" dirty="0">
                <a:latin typeface="Arial" panose="020B0604020202020204" pitchFamily="34" charset="0"/>
                <a:cs typeface="Arial" panose="020B0604020202020204" pitchFamily="34" charset="0"/>
              </a:rPr>
              <a:t>Meeting stringent EU Funding compliance requirements</a:t>
            </a:r>
          </a:p>
          <a:p>
            <a:r>
              <a:rPr lang="en-GB" dirty="0">
                <a:latin typeface="Arial" panose="020B0604020202020204" pitchFamily="34" charset="0"/>
                <a:cs typeface="Arial" panose="020B0604020202020204" pitchFamily="34" charset="0"/>
              </a:rPr>
              <a:t>Maintaining relationships with partnerships and stakeholders</a:t>
            </a:r>
          </a:p>
          <a:p>
            <a:r>
              <a:rPr lang="en-GB" dirty="0">
                <a:latin typeface="Arial" panose="020B0604020202020204" pitchFamily="34" charset="0"/>
                <a:cs typeface="Arial" panose="020B0604020202020204" pitchFamily="34" charset="0"/>
              </a:rPr>
              <a:t>Measuring impact</a:t>
            </a:r>
          </a:p>
          <a:p>
            <a:r>
              <a:rPr lang="en-GB" dirty="0">
                <a:latin typeface="Arial" panose="020B0604020202020204" pitchFamily="34" charset="0"/>
                <a:cs typeface="Arial" panose="020B0604020202020204" pitchFamily="34" charset="0"/>
              </a:rPr>
              <a:t>Learning, adapting, agreeing and implementing changes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171" y="5243341"/>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37416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a:xfrm>
            <a:off x="486032" y="2603500"/>
            <a:ext cx="9494581" cy="2174446"/>
          </a:xfrm>
        </p:spPr>
        <p:txBody>
          <a:bodyPr/>
          <a:lstStyle/>
          <a:p>
            <a:r>
              <a:rPr lang="en-GB" dirty="0"/>
              <a:t>The Delivering Financial Inclusion Programme</a:t>
            </a:r>
          </a:p>
          <a:p>
            <a:r>
              <a:rPr lang="en-GB" dirty="0"/>
              <a:t>The Team</a:t>
            </a:r>
          </a:p>
          <a:p>
            <a:r>
              <a:rPr lang="en-GB" dirty="0"/>
              <a:t>Contract information </a:t>
            </a:r>
          </a:p>
          <a:p>
            <a:r>
              <a:rPr lang="en-GB" dirty="0"/>
              <a:t>Challenges</a:t>
            </a:r>
          </a:p>
          <a:p>
            <a:r>
              <a:rPr lang="en-GB" dirty="0"/>
              <a:t>Questions</a:t>
            </a:r>
          </a:p>
          <a:p>
            <a:pPr marL="0" indent="0">
              <a:buNone/>
            </a:pPr>
            <a:endParaRPr lang="en-GB" dirty="0"/>
          </a:p>
        </p:txBody>
      </p:sp>
      <p:pic>
        <p:nvPicPr>
          <p:cNvPr id="6"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95866" y="4946736"/>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75028" y="5053098"/>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7547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anim calcmode="lin" valueType="num">
                                      <p:cBhvr>
                                        <p:cTn id="10" dur="500" fill="hold"/>
                                        <p:tgtEl>
                                          <p:spTgt spid="3"/>
                                        </p:tgtEl>
                                        <p:attrNameLst>
                                          <p:attrName>ppt_x</p:attrName>
                                        </p:attrNameLst>
                                      </p:cBhvr>
                                      <p:tavLst>
                                        <p:tav tm="0">
                                          <p:val>
                                            <p:fltVal val="0.5"/>
                                          </p:val>
                                        </p:tav>
                                        <p:tav tm="100000">
                                          <p:val>
                                            <p:strVal val="#ppt_x"/>
                                          </p:val>
                                        </p:tav>
                                      </p:tavLst>
                                    </p:anim>
                                    <p:anim calcmode="lin" valueType="num">
                                      <p:cBhvr>
                                        <p:cTn id="11" dur="500" fill="hold"/>
                                        <p:tgtEl>
                                          <p:spTgt spid="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Questions?</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Over to you!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6598"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8955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The Delivering Financial Inclusion Programme</a:t>
            </a:r>
          </a:p>
        </p:txBody>
      </p:sp>
      <p:sp>
        <p:nvSpPr>
          <p:cNvPr id="3" name="Content Placeholder 2"/>
          <p:cNvSpPr>
            <a:spLocks noGrp="1"/>
          </p:cNvSpPr>
          <p:nvPr>
            <p:ph idx="1"/>
          </p:nvPr>
        </p:nvSpPr>
        <p:spPr>
          <a:xfrm>
            <a:off x="535460" y="2603500"/>
            <a:ext cx="11129318" cy="2298014"/>
          </a:xfrm>
        </p:spPr>
        <p:txBody>
          <a:bodyPr>
            <a:normAutofit/>
          </a:bodyPr>
          <a:lstStyle/>
          <a:p>
            <a:r>
              <a:rPr lang="en-GB" b="1" dirty="0">
                <a:latin typeface="Arial" panose="020B0604020202020204" pitchFamily="34" charset="0"/>
                <a:cs typeface="Arial" panose="020B0604020202020204" pitchFamily="34" charset="0"/>
              </a:rPr>
              <a:t>Jointly funded </a:t>
            </a:r>
            <a:r>
              <a:rPr lang="en-GB" b="1" dirty="0">
                <a:solidFill>
                  <a:schemeClr val="tx1"/>
                </a:solidFill>
                <a:latin typeface="Arial" panose="020B0604020202020204" pitchFamily="34" charset="0"/>
                <a:cs typeface="Arial" panose="020B0604020202020204" pitchFamily="34" charset="0"/>
              </a:rPr>
              <a:t>by the Big Lottery Fund and the European Social Fund</a:t>
            </a:r>
            <a:r>
              <a:rPr lang="en-GB" dirty="0">
                <a:solidFill>
                  <a:schemeClr val="tx1"/>
                </a:solidFill>
                <a:latin typeface="Arial" panose="020B0604020202020204" pitchFamily="34" charset="0"/>
                <a:cs typeface="Arial" panose="020B0604020202020204" pitchFamily="34" charset="0"/>
              </a:rPr>
              <a:t> t</a:t>
            </a:r>
            <a:r>
              <a:rPr lang="en-GB" dirty="0">
                <a:latin typeface="Arial" panose="020B0604020202020204" pitchFamily="34" charset="0"/>
                <a:cs typeface="Arial" panose="020B0604020202020204" pitchFamily="34" charset="0"/>
              </a:rPr>
              <a:t>o support some of Scotland’s most disadvantaged households, by improving money management skills and ensuring debt is less of a barrier to social inclusion</a:t>
            </a:r>
          </a:p>
          <a:p>
            <a:r>
              <a:rPr lang="en-GB" dirty="0">
                <a:latin typeface="Arial" panose="020B0604020202020204" pitchFamily="34" charset="0"/>
                <a:cs typeface="Arial" panose="020B0604020202020204" pitchFamily="34" charset="0"/>
              </a:rPr>
              <a:t>The Big Lottery Fund is a selected </a:t>
            </a:r>
            <a:r>
              <a:rPr lang="en-GB" b="1" dirty="0">
                <a:latin typeface="Arial" panose="020B0604020202020204" pitchFamily="34" charset="0"/>
                <a:cs typeface="Arial" panose="020B0604020202020204" pitchFamily="34" charset="0"/>
              </a:rPr>
              <a:t>Lead Partner, </a:t>
            </a:r>
            <a:r>
              <a:rPr lang="en-GB" dirty="0">
                <a:latin typeface="Arial" panose="020B0604020202020204" pitchFamily="34" charset="0"/>
                <a:cs typeface="Arial" panose="020B0604020202020204" pitchFamily="34" charset="0"/>
              </a:rPr>
              <a:t>responsible for managing funds and procuring services</a:t>
            </a:r>
          </a:p>
          <a:p>
            <a:r>
              <a:rPr lang="en-GB" dirty="0">
                <a:latin typeface="Arial" panose="020B0604020202020204" pitchFamily="34" charset="0"/>
                <a:cs typeface="Arial" panose="020B0604020202020204" pitchFamily="34" charset="0"/>
              </a:rPr>
              <a:t>Worth </a:t>
            </a:r>
            <a:r>
              <a:rPr lang="en-GB" b="1" dirty="0">
                <a:latin typeface="Arial" panose="020B0604020202020204" pitchFamily="34" charset="0"/>
                <a:cs typeface="Arial" panose="020B0604020202020204" pitchFamily="34" charset="0"/>
              </a:rPr>
              <a:t>£17.3 million </a:t>
            </a:r>
            <a:r>
              <a:rPr lang="en-GB" dirty="0">
                <a:latin typeface="Arial" panose="020B0604020202020204" pitchFamily="34" charset="0"/>
                <a:cs typeface="Arial" panose="020B0604020202020204" pitchFamily="34" charset="0"/>
              </a:rPr>
              <a:t>(£10m National Lottery and £7.3m European Social Fund)</a:t>
            </a:r>
          </a:p>
          <a:p>
            <a:r>
              <a:rPr lang="en-GB" dirty="0">
                <a:latin typeface="Arial" panose="020B0604020202020204" pitchFamily="34" charset="0"/>
                <a:cs typeface="Arial" panose="020B0604020202020204" pitchFamily="34" charset="0"/>
              </a:rPr>
              <a:t>Delivery partners in </a:t>
            </a:r>
            <a:r>
              <a:rPr lang="en-GB" b="1" dirty="0">
                <a:latin typeface="Arial" panose="020B0604020202020204" pitchFamily="34" charset="0"/>
                <a:cs typeface="Arial" panose="020B0604020202020204" pitchFamily="34" charset="0"/>
              </a:rPr>
              <a:t>5 Local Authority areas</a:t>
            </a:r>
            <a:r>
              <a:rPr lang="en-GB" dirty="0">
                <a:latin typeface="Arial" panose="020B0604020202020204" pitchFamily="34" charset="0"/>
                <a:cs typeface="Arial" panose="020B0604020202020204" pitchFamily="34" charset="0"/>
              </a:rPr>
              <a:t> were selected through an open procurement process </a:t>
            </a:r>
          </a:p>
          <a:p>
            <a:pPr marL="0" indent="0">
              <a:buNone/>
            </a:pPr>
            <a:endParaRPr lang="en-GB"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229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Why?</a:t>
            </a:r>
          </a:p>
        </p:txBody>
      </p:sp>
      <p:sp>
        <p:nvSpPr>
          <p:cNvPr id="3" name="Content Placeholder 2"/>
          <p:cNvSpPr>
            <a:spLocks noGrp="1"/>
          </p:cNvSpPr>
          <p:nvPr>
            <p:ph idx="1"/>
          </p:nvPr>
        </p:nvSpPr>
        <p:spPr>
          <a:xfrm>
            <a:off x="535459" y="2603500"/>
            <a:ext cx="11186983" cy="2149732"/>
          </a:xfrm>
        </p:spPr>
        <p:txBody>
          <a:bodyPr/>
          <a:lstStyle/>
          <a:p>
            <a:r>
              <a:rPr lang="en-GB" dirty="0">
                <a:latin typeface="Arial" panose="020B0604020202020204" pitchFamily="34" charset="0"/>
                <a:cs typeface="Arial" panose="020B0604020202020204" pitchFamily="34" charset="0"/>
              </a:rPr>
              <a:t>Against a backdrop of economic recession, welfare reform and increasing levels of personal debt, “absolute” poverty has risen in Scotland and is expected to continue to rise with Universal Credit being rolled out, and more households are affected by public spending cuts </a:t>
            </a:r>
          </a:p>
          <a:p>
            <a:r>
              <a:rPr lang="en-GB" dirty="0">
                <a:latin typeface="Arial" panose="020B0604020202020204" pitchFamily="34" charset="0"/>
                <a:cs typeface="Arial" panose="020B0604020202020204" pitchFamily="34" charset="0"/>
              </a:rPr>
              <a:t>Financial Inclusion is recognised as an effective tool to tackle poverty, by increasing financial skills and empowering people to make informed decisions </a:t>
            </a:r>
          </a:p>
          <a:p>
            <a:r>
              <a:rPr lang="en-GB" dirty="0">
                <a:latin typeface="Arial" panose="020B0604020202020204" pitchFamily="34" charset="0"/>
                <a:cs typeface="Arial" panose="020B0604020202020204" pitchFamily="34" charset="0"/>
              </a:rPr>
              <a:t>Much of the current provision is crisis led and demand outstrips supply</a:t>
            </a: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9037"/>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12589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anim calcmode="lin" valueType="num">
                                      <p:cBhvr>
                                        <p:cTn id="10" dur="500" fill="hold"/>
                                        <p:tgtEl>
                                          <p:spTgt spid="3"/>
                                        </p:tgtEl>
                                        <p:attrNameLst>
                                          <p:attrName>ppt_x</p:attrName>
                                        </p:attrNameLst>
                                      </p:cBhvr>
                                      <p:tavLst>
                                        <p:tav tm="0">
                                          <p:val>
                                            <p:fltVal val="0.5"/>
                                          </p:val>
                                        </p:tav>
                                        <p:tav tm="100000">
                                          <p:val>
                                            <p:strVal val="#ppt_x"/>
                                          </p:val>
                                        </p:tav>
                                      </p:tavLst>
                                    </p:anim>
                                    <p:anim calcmode="lin" valueType="num">
                                      <p:cBhvr>
                                        <p:cTn id="11" dur="500" fill="hold"/>
                                        <p:tgtEl>
                                          <p:spTgt spid="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Where and who? </a:t>
            </a:r>
          </a:p>
        </p:txBody>
      </p:sp>
      <p:sp>
        <p:nvSpPr>
          <p:cNvPr id="3" name="Content Placeholder 2"/>
          <p:cNvSpPr>
            <a:spLocks noGrp="1"/>
          </p:cNvSpPr>
          <p:nvPr>
            <p:ph idx="1"/>
          </p:nvPr>
        </p:nvSpPr>
        <p:spPr>
          <a:xfrm>
            <a:off x="486032" y="2603500"/>
            <a:ext cx="11195222" cy="3416300"/>
          </a:xfrm>
        </p:spPr>
        <p:txBody>
          <a:bodyPr>
            <a:normAutofit fontScale="77500" lnSpcReduction="20000"/>
          </a:bodyPr>
          <a:lstStyle/>
          <a:p>
            <a:pPr>
              <a:lnSpc>
                <a:spcPct val="110000"/>
              </a:lnSpc>
            </a:pPr>
            <a:r>
              <a:rPr lang="en-GB" sz="2100" dirty="0">
                <a:latin typeface="Arial" panose="020B0604020202020204" pitchFamily="34" charset="0"/>
                <a:cs typeface="Arial" panose="020B0604020202020204" pitchFamily="34" charset="0"/>
              </a:rPr>
              <a:t>5 Local Authority areas:</a:t>
            </a:r>
          </a:p>
          <a:p>
            <a:pPr marL="0" indent="0">
              <a:lnSpc>
                <a:spcPct val="110000"/>
              </a:lnSpc>
              <a:buNone/>
            </a:pPr>
            <a:r>
              <a:rPr lang="en-GB" sz="2100" dirty="0">
                <a:latin typeface="Arial" panose="020B0604020202020204" pitchFamily="34" charset="0"/>
                <a:cs typeface="Arial" panose="020B0604020202020204" pitchFamily="34" charset="0"/>
              </a:rPr>
              <a:t>	- Argyll &amp; Bute</a:t>
            </a:r>
          </a:p>
          <a:p>
            <a:pPr marL="0" indent="0">
              <a:lnSpc>
                <a:spcPct val="110000"/>
              </a:lnSpc>
              <a:buNone/>
            </a:pPr>
            <a:r>
              <a:rPr lang="en-GB" sz="2100" dirty="0">
                <a:latin typeface="Arial" panose="020B0604020202020204" pitchFamily="34" charset="0"/>
                <a:cs typeface="Arial" panose="020B0604020202020204" pitchFamily="34" charset="0"/>
              </a:rPr>
              <a:t>	- Dundee</a:t>
            </a:r>
          </a:p>
          <a:p>
            <a:pPr marL="0" indent="0">
              <a:lnSpc>
                <a:spcPct val="110000"/>
              </a:lnSpc>
              <a:buNone/>
            </a:pPr>
            <a:r>
              <a:rPr lang="en-GB" sz="2100" dirty="0">
                <a:latin typeface="Arial" panose="020B0604020202020204" pitchFamily="34" charset="0"/>
                <a:cs typeface="Arial" panose="020B0604020202020204" pitchFamily="34" charset="0"/>
              </a:rPr>
              <a:t>	- Glasgow</a:t>
            </a:r>
          </a:p>
          <a:p>
            <a:pPr marL="0" indent="0">
              <a:lnSpc>
                <a:spcPct val="120000"/>
              </a:lnSpc>
              <a:buNone/>
            </a:pPr>
            <a:r>
              <a:rPr lang="en-GB" sz="2100" dirty="0">
                <a:latin typeface="Arial" panose="020B0604020202020204" pitchFamily="34" charset="0"/>
                <a:cs typeface="Arial" panose="020B0604020202020204" pitchFamily="34" charset="0"/>
              </a:rPr>
              <a:t>	- Inverclyde</a:t>
            </a:r>
          </a:p>
          <a:p>
            <a:pPr marL="0" indent="0">
              <a:lnSpc>
                <a:spcPct val="120000"/>
              </a:lnSpc>
              <a:buNone/>
            </a:pPr>
            <a:r>
              <a:rPr lang="en-GB" sz="2100" dirty="0">
                <a:latin typeface="Arial" panose="020B0604020202020204" pitchFamily="34" charset="0"/>
                <a:cs typeface="Arial" panose="020B0604020202020204" pitchFamily="34" charset="0"/>
              </a:rPr>
              <a:t>	- North Ayrshire</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r>
              <a:rPr lang="en-GB" sz="2100" dirty="0">
                <a:latin typeface="Arial" panose="020B0604020202020204" pitchFamily="34" charset="0"/>
                <a:cs typeface="Arial" panose="020B0604020202020204" pitchFamily="34" charset="0"/>
              </a:rPr>
              <a:t>Disadvantaged households and individuals, including:</a:t>
            </a:r>
          </a:p>
          <a:p>
            <a:pPr marL="400050" lvl="1" indent="0">
              <a:buNone/>
            </a:pPr>
            <a:r>
              <a:rPr lang="en-GB" sz="2100" dirty="0">
                <a:latin typeface="Arial" panose="020B0604020202020204" pitchFamily="34" charset="0"/>
                <a:cs typeface="Arial" panose="020B0604020202020204" pitchFamily="34" charset="0"/>
              </a:rPr>
              <a:t>- workless households</a:t>
            </a:r>
            <a:br>
              <a:rPr lang="en-GB" sz="2100" dirty="0">
                <a:latin typeface="Arial" panose="020B0604020202020204" pitchFamily="34" charset="0"/>
                <a:cs typeface="Arial" panose="020B0604020202020204" pitchFamily="34" charset="0"/>
              </a:rPr>
            </a:br>
            <a:r>
              <a:rPr lang="en-GB" sz="2100" dirty="0">
                <a:latin typeface="Arial" panose="020B0604020202020204" pitchFamily="34" charset="0"/>
                <a:cs typeface="Arial" panose="020B0604020202020204" pitchFamily="34" charset="0"/>
              </a:rPr>
              <a:t>- lone parents</a:t>
            </a:r>
            <a:br>
              <a:rPr lang="en-GB" sz="2100" dirty="0">
                <a:latin typeface="Arial" panose="020B0604020202020204" pitchFamily="34" charset="0"/>
                <a:cs typeface="Arial" panose="020B0604020202020204" pitchFamily="34" charset="0"/>
              </a:rPr>
            </a:br>
            <a:r>
              <a:rPr lang="en-GB" sz="2100" dirty="0">
                <a:latin typeface="Arial" panose="020B0604020202020204" pitchFamily="34" charset="0"/>
                <a:cs typeface="Arial" panose="020B0604020202020204" pitchFamily="34" charset="0"/>
              </a:rPr>
              <a:t>- people with low income</a:t>
            </a: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0051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When and how?</a:t>
            </a:r>
          </a:p>
        </p:txBody>
      </p:sp>
      <p:sp>
        <p:nvSpPr>
          <p:cNvPr id="3" name="Content Placeholder 2"/>
          <p:cNvSpPr>
            <a:spLocks noGrp="1"/>
          </p:cNvSpPr>
          <p:nvPr>
            <p:ph idx="1"/>
          </p:nvPr>
        </p:nvSpPr>
        <p:spPr>
          <a:xfrm>
            <a:off x="510746" y="2603500"/>
            <a:ext cx="11170508" cy="3416300"/>
          </a:xfrm>
        </p:spPr>
        <p:txBody>
          <a:bodyPr>
            <a:normAutofit/>
          </a:bodyPr>
          <a:lstStyle/>
          <a:p>
            <a:r>
              <a:rPr lang="en-GB" dirty="0">
                <a:latin typeface="Arial" panose="020B0604020202020204" pitchFamily="34" charset="0"/>
                <a:cs typeface="Arial" panose="020B0604020202020204" pitchFamily="34" charset="0"/>
              </a:rPr>
              <a:t>Contracts started on 20 February 2017 and run for 3 years until February 2020</a:t>
            </a:r>
          </a:p>
          <a:p>
            <a:r>
              <a:rPr lang="en-GB" dirty="0">
                <a:latin typeface="Arial" panose="020B0604020202020204" pitchFamily="34" charset="0"/>
                <a:cs typeface="Arial" panose="020B0604020202020204" pitchFamily="34" charset="0"/>
              </a:rPr>
              <a:t>Service delivery models are shaped by the delivery agents, however many include:</a:t>
            </a:r>
          </a:p>
          <a:p>
            <a:pPr marL="400050" lvl="1" indent="0">
              <a:buNone/>
            </a:pPr>
            <a:r>
              <a:rPr lang="en-GB" sz="1800" dirty="0">
                <a:latin typeface="Arial" panose="020B0604020202020204" pitchFamily="34" charset="0"/>
                <a:cs typeface="Arial" panose="020B0604020202020204" pitchFamily="34" charset="0"/>
              </a:rPr>
              <a:t>- money advice </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debt management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fuel poverty assistance</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access to affordable credit and household goods</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welfare and benefit support</a:t>
            </a:r>
          </a:p>
          <a:p>
            <a:pPr marL="285750"/>
            <a:r>
              <a:rPr lang="en-GB" dirty="0">
                <a:latin typeface="Arial" panose="020B0604020202020204" pitchFamily="34" charset="0"/>
                <a:cs typeface="Arial" panose="020B0604020202020204" pitchFamily="34" charset="0"/>
              </a:rPr>
              <a:t>19 August 2020: finalise </a:t>
            </a:r>
            <a:r>
              <a:rPr lang="en-GB" dirty="0" err="1">
                <a:latin typeface="Arial" panose="020B0604020202020204" pitchFamily="34" charset="0"/>
                <a:cs typeface="Arial" panose="020B0604020202020204" pitchFamily="34" charset="0"/>
              </a:rPr>
              <a:t>monitoring,evaluation</a:t>
            </a:r>
            <a:r>
              <a:rPr lang="en-GB" dirty="0">
                <a:latin typeface="Arial" panose="020B0604020202020204" pitchFamily="34" charset="0"/>
                <a:cs typeface="Arial" panose="020B0604020202020204" pitchFamily="34" charset="0"/>
              </a:rPr>
              <a:t> and finances</a:t>
            </a:r>
          </a:p>
          <a:p>
            <a:pPr marL="400050" lvl="1" indent="0">
              <a:buNone/>
            </a:pPr>
            <a:endParaRPr lang="en-GB" sz="1800" dirty="0">
              <a:latin typeface="Arial" panose="020B0604020202020204" pitchFamily="34" charset="0"/>
              <a:cs typeface="Arial" panose="020B0604020202020204" pitchFamily="34" charset="0"/>
            </a:endParaRP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94719"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3881"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3316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Aims and Outcomes</a:t>
            </a:r>
          </a:p>
        </p:txBody>
      </p:sp>
      <p:sp>
        <p:nvSpPr>
          <p:cNvPr id="3" name="Content Placeholder 2"/>
          <p:cNvSpPr>
            <a:spLocks noGrp="1"/>
          </p:cNvSpPr>
          <p:nvPr>
            <p:ph idx="1"/>
          </p:nvPr>
        </p:nvSpPr>
        <p:spPr>
          <a:xfrm>
            <a:off x="510746" y="2603500"/>
            <a:ext cx="11195222" cy="2034403"/>
          </a:xfrm>
        </p:spPr>
        <p:txBody>
          <a:bodyPr>
            <a:normAutofit/>
          </a:bodyPr>
          <a:lstStyle/>
          <a:p>
            <a:r>
              <a:rPr lang="en-GB" dirty="0">
                <a:latin typeface="Arial" panose="020B0604020202020204" pitchFamily="34" charset="0"/>
                <a:cs typeface="Arial" panose="020B0604020202020204" pitchFamily="34" charset="0"/>
              </a:rPr>
              <a:t>The programme aims to address poverty and social exclusion by increasing the financial awareness, capacity and inclusion of the most disadvantaged individuals and households</a:t>
            </a:r>
          </a:p>
          <a:p>
            <a:r>
              <a:rPr lang="en-GB" dirty="0">
                <a:latin typeface="Arial" panose="020B0604020202020204" pitchFamily="34" charset="0"/>
                <a:cs typeface="Arial" panose="020B0604020202020204" pitchFamily="34" charset="0"/>
              </a:rPr>
              <a:t>Outcomes</a:t>
            </a:r>
            <a:endParaRPr lang="en-GB" b="1" i="1" dirty="0">
              <a:latin typeface="Arial" panose="020B0604020202020204" pitchFamily="34" charset="0"/>
              <a:cs typeface="Arial" panose="020B0604020202020204" pitchFamily="34" charset="0"/>
            </a:endParaRPr>
          </a:p>
          <a:p>
            <a:pPr marL="457200" lvl="1" indent="0">
              <a:buNone/>
            </a:pPr>
            <a:r>
              <a:rPr lang="en-GB" b="1" i="1" dirty="0">
                <a:latin typeface="Arial" panose="020B0604020202020204" pitchFamily="34" charset="0"/>
                <a:cs typeface="Arial" panose="020B0604020202020204" pitchFamily="34" charset="0"/>
              </a:rPr>
              <a:t>1) Increase in disadvantaged participants with improved money management skills</a:t>
            </a:r>
          </a:p>
          <a:p>
            <a:pPr marL="457200" lvl="1" indent="0">
              <a:buNone/>
            </a:pPr>
            <a:r>
              <a:rPr lang="en-GB" b="1" i="1" dirty="0">
                <a:latin typeface="Arial" panose="020B0604020202020204" pitchFamily="34" charset="0"/>
                <a:cs typeface="Arial" panose="020B0604020202020204" pitchFamily="34" charset="0"/>
              </a:rPr>
              <a:t>2) Decrease in disadvantaged participants affected by debt as a barrier to social inclusion </a:t>
            </a: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914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The Delivering Financial Inclusion Team</a:t>
            </a:r>
          </a:p>
        </p:txBody>
      </p:sp>
      <p:sp>
        <p:nvSpPr>
          <p:cNvPr id="3" name="Content Placeholder 2"/>
          <p:cNvSpPr>
            <a:spLocks noGrp="1"/>
          </p:cNvSpPr>
          <p:nvPr>
            <p:ph idx="1"/>
          </p:nvPr>
        </p:nvSpPr>
        <p:spPr>
          <a:xfrm>
            <a:off x="527222" y="2603500"/>
            <a:ext cx="11203459" cy="1803743"/>
          </a:xfrm>
        </p:spPr>
        <p:txBody>
          <a:bodyPr/>
          <a:lstStyle/>
          <a:p>
            <a:r>
              <a:rPr lang="en-GB" dirty="0">
                <a:latin typeface="Arial" panose="020B0604020202020204" pitchFamily="34" charset="0"/>
                <a:cs typeface="Arial" panose="020B0604020202020204" pitchFamily="34" charset="0"/>
              </a:rPr>
              <a:t>Phil Morland – Funding Manager</a:t>
            </a:r>
          </a:p>
          <a:p>
            <a:r>
              <a:rPr lang="en-GB" dirty="0">
                <a:latin typeface="Arial" panose="020B0604020202020204" pitchFamily="34" charset="0"/>
                <a:cs typeface="Arial" panose="020B0604020202020204" pitchFamily="34" charset="0"/>
              </a:rPr>
              <a:t>Aleksandra Margasinska – Knowledge &amp; Learning Officer</a:t>
            </a:r>
          </a:p>
          <a:p>
            <a:r>
              <a:rPr lang="en-GB" dirty="0">
                <a:latin typeface="Arial" panose="020B0604020202020204" pitchFamily="34" charset="0"/>
                <a:cs typeface="Arial" panose="020B0604020202020204" pitchFamily="34" charset="0"/>
              </a:rPr>
              <a:t>Helena MacGregor – Funding Officer – Dundee, Inverclyde and North Ayrshire contracts</a:t>
            </a:r>
          </a:p>
          <a:p>
            <a:r>
              <a:rPr lang="en-GB" dirty="0">
                <a:latin typeface="Arial" panose="020B0604020202020204" pitchFamily="34" charset="0"/>
                <a:cs typeface="Arial" panose="020B0604020202020204" pitchFamily="34" charset="0"/>
              </a:rPr>
              <a:t>Michelle Wilson – Funding Officer – Argyll &amp; Bute and Glasgow contracts</a:t>
            </a: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63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Argyll and Bute</a:t>
            </a:r>
          </a:p>
        </p:txBody>
      </p:sp>
      <p:sp>
        <p:nvSpPr>
          <p:cNvPr id="3" name="Content Placeholder 2"/>
          <p:cNvSpPr>
            <a:spLocks noGrp="1"/>
          </p:cNvSpPr>
          <p:nvPr>
            <p:ph idx="1"/>
          </p:nvPr>
        </p:nvSpPr>
        <p:spPr>
          <a:xfrm>
            <a:off x="510746" y="2603500"/>
            <a:ext cx="11170508" cy="2420935"/>
          </a:xfrm>
        </p:spPr>
        <p:txBody>
          <a:bodyPr>
            <a:normAutofit lnSpcReduction="10000"/>
          </a:bodyPr>
          <a:lstStyle/>
          <a:p>
            <a:r>
              <a:rPr lang="en-GB" dirty="0">
                <a:latin typeface="Arial" panose="020B0604020202020204" pitchFamily="34" charset="0"/>
                <a:cs typeface="Arial" panose="020B0604020202020204" pitchFamily="34" charset="0"/>
              </a:rPr>
              <a:t>Delivery organisation – Argyll and Bute Council</a:t>
            </a:r>
          </a:p>
          <a:p>
            <a:r>
              <a:rPr lang="en-GB" dirty="0">
                <a:latin typeface="Arial" panose="020B0604020202020204" pitchFamily="34" charset="0"/>
                <a:cs typeface="Arial" panose="020B0604020202020204" pitchFamily="34" charset="0"/>
              </a:rPr>
              <a:t>Contract value £3.75m</a:t>
            </a:r>
          </a:p>
          <a:p>
            <a:r>
              <a:rPr lang="en-GB" dirty="0">
                <a:latin typeface="Arial" panose="020B0604020202020204" pitchFamily="34" charset="0"/>
                <a:cs typeface="Arial" panose="020B0604020202020204" pitchFamily="34" charset="0"/>
              </a:rPr>
              <a:t>Partnership – Money Skills Argyll</a:t>
            </a:r>
          </a:p>
          <a:p>
            <a:r>
              <a:rPr lang="en-GB" dirty="0">
                <a:latin typeface="Arial" panose="020B0604020202020204" pitchFamily="34" charset="0"/>
                <a:cs typeface="Arial" panose="020B0604020202020204" pitchFamily="34" charset="0"/>
              </a:rPr>
              <a:t>Services include:</a:t>
            </a:r>
          </a:p>
          <a:p>
            <a:pPr marL="400050" lvl="1" indent="0">
              <a:buNone/>
            </a:pPr>
            <a:r>
              <a:rPr lang="en-GB" sz="1800" dirty="0">
                <a:latin typeface="Arial" panose="020B0604020202020204" pitchFamily="34" charset="0"/>
                <a:cs typeface="Arial" panose="020B0604020202020204" pitchFamily="34" charset="0"/>
              </a:rPr>
              <a:t>- Fuel poverty support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Affordable credit provision</a:t>
            </a:r>
            <a:br>
              <a:rPr lang="en-GB" sz="1800" dirty="0">
                <a:latin typeface="Arial" panose="020B0604020202020204" pitchFamily="34" charset="0"/>
                <a:cs typeface="Arial" panose="020B0604020202020204" pitchFamily="34" charset="0"/>
              </a:rPr>
            </a:br>
            <a:endParaRPr lang="en-GB" sz="1800" dirty="0">
              <a:latin typeface="Arial" panose="020B0604020202020204" pitchFamily="34" charset="0"/>
              <a:cs typeface="Arial" panose="020B0604020202020204" pitchFamily="34" charset="0"/>
            </a:endParaRP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24937" y="5024437"/>
            <a:ext cx="3167063"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Image result for big lotter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4099" y="5130799"/>
            <a:ext cx="1620838"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7106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1201</TotalTime>
  <Words>1116</Words>
  <Application>Microsoft Macintosh PowerPoint</Application>
  <PresentationFormat>Widescreen</PresentationFormat>
  <Paragraphs>119</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Ion Boardroom</vt:lpstr>
      <vt:lpstr>Big Lottery Fund and European Social Fund -Delivering Financial Inclusion</vt:lpstr>
      <vt:lpstr>Overview</vt:lpstr>
      <vt:lpstr>The Delivering Financial Inclusion Programme</vt:lpstr>
      <vt:lpstr>Why?</vt:lpstr>
      <vt:lpstr>Where and who? </vt:lpstr>
      <vt:lpstr>When and how?</vt:lpstr>
      <vt:lpstr>Aims and Outcomes</vt:lpstr>
      <vt:lpstr>The Delivering Financial Inclusion Team</vt:lpstr>
      <vt:lpstr>Argyll and Bute</vt:lpstr>
      <vt:lpstr>Argyll and Bute delivery Agents</vt:lpstr>
      <vt:lpstr>Dundee </vt:lpstr>
      <vt:lpstr>Dundee delivery agents</vt:lpstr>
      <vt:lpstr>North Ayrshire </vt:lpstr>
      <vt:lpstr>North Ayrshire delivery agents</vt:lpstr>
      <vt:lpstr>Glasgow </vt:lpstr>
      <vt:lpstr>Glasgow delivery agents</vt:lpstr>
      <vt:lpstr>Inverclyde </vt:lpstr>
      <vt:lpstr>Inverclyde delivery agents</vt:lpstr>
      <vt:lpstr>Challenges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Social Fund Delivering Financial Inclusion</dc:title>
  <dc:creator>Morland Philip</dc:creator>
  <cp:lastModifiedBy>Louise Jenkins</cp:lastModifiedBy>
  <cp:revision>65</cp:revision>
  <dcterms:created xsi:type="dcterms:W3CDTF">2017-04-10T09:59:35Z</dcterms:created>
  <dcterms:modified xsi:type="dcterms:W3CDTF">2019-12-05T12:52:22Z</dcterms:modified>
</cp:coreProperties>
</file>