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rts/chart1.xml" ContentType="application/vnd.openxmlformats-officedocument.drawingml.char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0" r:id="rId3"/>
    <p:sldId id="272" r:id="rId4"/>
    <p:sldId id="285" r:id="rId5"/>
    <p:sldId id="271" r:id="rId6"/>
    <p:sldId id="281" r:id="rId7"/>
    <p:sldId id="280" r:id="rId8"/>
    <p:sldId id="296" r:id="rId9"/>
    <p:sldId id="301" r:id="rId10"/>
    <p:sldId id="295" r:id="rId11"/>
    <p:sldId id="294" r:id="rId12"/>
    <p:sldId id="300" r:id="rId13"/>
    <p:sldId id="284" r:id="rId14"/>
    <p:sldId id="282" r:id="rId15"/>
    <p:sldId id="283" r:id="rId16"/>
    <p:sldId id="274" r:id="rId17"/>
    <p:sldId id="276" r:id="rId18"/>
    <p:sldId id="286" r:id="rId19"/>
    <p:sldId id="297" r:id="rId20"/>
    <p:sldId id="299" r:id="rId21"/>
    <p:sldId id="278" r:id="rId22"/>
    <p:sldId id="277" r:id="rId23"/>
    <p:sldId id="269" r:id="rId24"/>
  </p:sldIdLst>
  <p:sldSz cx="9144000" cy="6858000" type="screen4x3"/>
  <p:notesSz cx="6797675" cy="9926638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2" autoAdjust="0"/>
    <p:restoredTop sz="94660"/>
  </p:normalViewPr>
  <p:slideViewPr>
    <p:cSldViewPr snapToGrid="0" showGuides="1">
      <p:cViewPr varScale="1">
        <p:scale>
          <a:sx n="124" d="100"/>
          <a:sy n="124" d="100"/>
        </p:scale>
        <p:origin x="163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Sheet1!$H$17</c:f>
              <c:strCache>
                <c:ptCount val="1"/>
                <c:pt idx="0">
                  <c:v>Proportion of bureaux funding provided</c:v>
                </c:pt>
              </c:strCache>
            </c:strRef>
          </c:tx>
          <c:spPr>
            <a:solidFill>
              <a:srgbClr val="70C4E9"/>
            </a:solidFill>
            <a:ln>
              <a:solidFill>
                <a:srgbClr val="70C4E9"/>
              </a:solidFill>
            </a:ln>
          </c:spPr>
          <c:invertIfNegative val="0"/>
          <c:dLbls>
            <c:dLbl>
              <c:idx val="7"/>
              <c:layout>
                <c:manualLayout>
                  <c:x val="-4.6435859295750941E-2"/>
                  <c:y val="-2.8451728086834672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1A-9D47-9DB2-242A0A64F105}"/>
                </c:ext>
              </c:extLst>
            </c:dLbl>
            <c:dLbl>
              <c:idx val="8"/>
              <c:layout>
                <c:manualLayout>
                  <c:x val="-4.6435859295750982E-2"/>
                  <c:y val="-1.656108540880649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1A-9D47-9DB2-242A0A64F105}"/>
                </c:ext>
              </c:extLst>
            </c:dLbl>
            <c:dLbl>
              <c:idx val="9"/>
              <c:layout>
                <c:manualLayout>
                  <c:x val="-1.0572014719997131E-2"/>
                  <c:y val="-8.2805427044032468E-1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1A-9D47-9DB2-242A0A64F1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Sheet1!$G$18:$G$27</c:f>
              <c:strCache>
                <c:ptCount val="10"/>
                <c:pt idx="0">
                  <c:v>Citizens Advice Scotland</c:v>
                </c:pt>
                <c:pt idx="1">
                  <c:v>Local Authorities</c:v>
                </c:pt>
                <c:pt idx="2">
                  <c:v>Government/Public sector</c:v>
                </c:pt>
                <c:pt idx="3">
                  <c:v>Trust/Foundation</c:v>
                </c:pt>
                <c:pt idx="4">
                  <c:v>Charitable sector</c:v>
                </c:pt>
                <c:pt idx="5">
                  <c:v>Third sector</c:v>
                </c:pt>
                <c:pt idx="6">
                  <c:v>Commercial organisations</c:v>
                </c:pt>
                <c:pt idx="7">
                  <c:v>National Health Service</c:v>
                </c:pt>
                <c:pt idx="8">
                  <c:v>European Socal Fund</c:v>
                </c:pt>
                <c:pt idx="9">
                  <c:v>Other</c:v>
                </c:pt>
              </c:strCache>
            </c:strRef>
          </c:cat>
          <c:val>
            <c:numRef>
              <c:f>Sheet1!$H$18:$H$27</c:f>
              <c:numCache>
                <c:formatCode>0%</c:formatCode>
                <c:ptCount val="10"/>
                <c:pt idx="0">
                  <c:v>0.41555977229601521</c:v>
                </c:pt>
                <c:pt idx="1">
                  <c:v>0.21821631878557876</c:v>
                </c:pt>
                <c:pt idx="2">
                  <c:v>0.11005692599620494</c:v>
                </c:pt>
                <c:pt idx="3">
                  <c:v>6.2618595825426948E-2</c:v>
                </c:pt>
                <c:pt idx="4">
                  <c:v>5.8823529411764705E-2</c:v>
                </c:pt>
                <c:pt idx="5">
                  <c:v>4.743833017077799E-2</c:v>
                </c:pt>
                <c:pt idx="6">
                  <c:v>2.8462998102466792E-2</c:v>
                </c:pt>
                <c:pt idx="7">
                  <c:v>2.4667931688804556E-2</c:v>
                </c:pt>
                <c:pt idx="8">
                  <c:v>2.4667931688804556E-2</c:v>
                </c:pt>
                <c:pt idx="9">
                  <c:v>9.4876660341555973E-3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1A-9D47-9DB2-242A0A64F1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axId val="105603072"/>
        <c:axId val="105604608"/>
      </c:barChart>
      <c:catAx>
        <c:axId val="1056030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5604608"/>
        <c:crosses val="autoZero"/>
        <c:auto val="1"/>
        <c:lblAlgn val="ctr"/>
        <c:lblOffset val="100"/>
        <c:noMultiLvlLbl val="0"/>
      </c:catAx>
      <c:valAx>
        <c:axId val="105604608"/>
        <c:scaling>
          <c:orientation val="minMax"/>
          <c:max val="0.42000000000000004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056030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1167070001124652"/>
          <c:y val="0.9437146110796476"/>
          <c:w val="0.53409935543152431"/>
          <c:h val="5.6201093422220572E-2"/>
        </c:manualLayout>
      </c:layout>
      <c:overlay val="0"/>
      <c:txPr>
        <a:bodyPr/>
        <a:lstStyle/>
        <a:p>
          <a:pPr>
            <a:defRPr sz="11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E9948F-544F-4509-B8D5-DDFD08443F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30FD93-DA51-4513-A8D1-F8B4D6743D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D44A9-BFE9-4363-AC6A-212CEFB01463}" type="datetimeFigureOut">
              <a:rPr lang="en-GB" smtClean="0"/>
              <a:t>05/12/2019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7FBA6-CC71-4B98-B7DD-6FD2EAFAF2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207BF-7940-4AFA-A3B2-C7F7F8CC55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63EDF-68E6-4BF1-A4B1-266DC90E8E6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064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B7F61-0CE7-4704-B763-22DA251435CC}" type="datetimeFigureOut">
              <a:rPr lang="en-GB" smtClean="0"/>
              <a:t>05/12/2019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72725-2DDB-4B3B-A3E2-A57102D7B1E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931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AEB24D1-11B2-4EF8-83B8-AFC5395828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63" y="0"/>
            <a:ext cx="9144263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15586 w 9159586"/>
              <a:gd name="connsiteY3" fmla="*/ 6858000 h 6858000"/>
              <a:gd name="connsiteX4" fmla="*/ 0 w 9159586"/>
              <a:gd name="connsiteY4" fmla="*/ 1963882 h 6858000"/>
              <a:gd name="connsiteX5" fmla="*/ 15586 w 9159586"/>
              <a:gd name="connsiteY5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15586 w 9159586"/>
              <a:gd name="connsiteY3" fmla="*/ 6858000 h 6858000"/>
              <a:gd name="connsiteX4" fmla="*/ 0 w 9159586"/>
              <a:gd name="connsiteY4" fmla="*/ 1963882 h 6858000"/>
              <a:gd name="connsiteX5" fmla="*/ 15586 w 9159586"/>
              <a:gd name="connsiteY5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92881 w 9159586"/>
              <a:gd name="connsiteY3" fmla="*/ 6858000 h 6858000"/>
              <a:gd name="connsiteX4" fmla="*/ 15586 w 9159586"/>
              <a:gd name="connsiteY4" fmla="*/ 6858000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92881 w 9159586"/>
              <a:gd name="connsiteY3" fmla="*/ 6858000 h 6858000"/>
              <a:gd name="connsiteX4" fmla="*/ 15586 w 9159586"/>
              <a:gd name="connsiteY4" fmla="*/ 6858000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92881 w 9159586"/>
              <a:gd name="connsiteY3" fmla="*/ 6858000 h 6858000"/>
              <a:gd name="connsiteX4" fmla="*/ 6811241 w 9159586"/>
              <a:gd name="connsiteY4" fmla="*/ 4114800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92881 w 9159586"/>
              <a:gd name="connsiteY3" fmla="*/ 6858000 h 6858000"/>
              <a:gd name="connsiteX4" fmla="*/ 6811241 w 9159586"/>
              <a:gd name="connsiteY4" fmla="*/ 4114800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92881 w 9159586"/>
              <a:gd name="connsiteY3" fmla="*/ 6858000 h 6858000"/>
              <a:gd name="connsiteX4" fmla="*/ 6811241 w 9159586"/>
              <a:gd name="connsiteY4" fmla="*/ 4114800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92881 w 9159586"/>
              <a:gd name="connsiteY3" fmla="*/ 6858000 h 6858000"/>
              <a:gd name="connsiteX4" fmla="*/ 6811241 w 9159586"/>
              <a:gd name="connsiteY4" fmla="*/ 4114800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92881 w 9159586"/>
              <a:gd name="connsiteY3" fmla="*/ 6858000 h 6858000"/>
              <a:gd name="connsiteX4" fmla="*/ 6811241 w 9159586"/>
              <a:gd name="connsiteY4" fmla="*/ 4114800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92881 w 9159586"/>
              <a:gd name="connsiteY3" fmla="*/ 6858000 h 6858000"/>
              <a:gd name="connsiteX4" fmla="*/ 6811241 w 9159586"/>
              <a:gd name="connsiteY4" fmla="*/ 4114800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92881 w 9159586"/>
              <a:gd name="connsiteY3" fmla="*/ 6858000 h 6858000"/>
              <a:gd name="connsiteX4" fmla="*/ 6811241 w 9159586"/>
              <a:gd name="connsiteY4" fmla="*/ 4114800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80689 w 9159586"/>
              <a:gd name="connsiteY3" fmla="*/ 6858000 h 6858000"/>
              <a:gd name="connsiteX4" fmla="*/ 6811241 w 9159586"/>
              <a:gd name="connsiteY4" fmla="*/ 4114800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80689 w 9159586"/>
              <a:gd name="connsiteY3" fmla="*/ 6858000 h 6858000"/>
              <a:gd name="connsiteX4" fmla="*/ 6878559 w 9159586"/>
              <a:gd name="connsiteY4" fmla="*/ 4294314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80689 w 9159586"/>
              <a:gd name="connsiteY3" fmla="*/ 6858000 h 6858000"/>
              <a:gd name="connsiteX4" fmla="*/ 6878559 w 9159586"/>
              <a:gd name="connsiteY4" fmla="*/ 4294314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80689 w 9159586"/>
              <a:gd name="connsiteY3" fmla="*/ 6858000 h 6858000"/>
              <a:gd name="connsiteX4" fmla="*/ 6811241 w 9159586"/>
              <a:gd name="connsiteY4" fmla="*/ 5001151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80689 w 9159586"/>
              <a:gd name="connsiteY3" fmla="*/ 6858000 h 6858000"/>
              <a:gd name="connsiteX4" fmla="*/ 6811241 w 9159586"/>
              <a:gd name="connsiteY4" fmla="*/ 5034810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80689 w 9159586"/>
              <a:gd name="connsiteY3" fmla="*/ 6858000 h 6858000"/>
              <a:gd name="connsiteX4" fmla="*/ 6811241 w 9159586"/>
              <a:gd name="connsiteY4" fmla="*/ 5057249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80689 w 9159586"/>
              <a:gd name="connsiteY3" fmla="*/ 6858000 h 6858000"/>
              <a:gd name="connsiteX4" fmla="*/ 6811241 w 9159586"/>
              <a:gd name="connsiteY4" fmla="*/ 5057249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80689 w 9159586"/>
              <a:gd name="connsiteY3" fmla="*/ 6858000 h 6858000"/>
              <a:gd name="connsiteX4" fmla="*/ 6811241 w 9159586"/>
              <a:gd name="connsiteY4" fmla="*/ 5057249 h 6858000"/>
              <a:gd name="connsiteX5" fmla="*/ 0 w 9159586"/>
              <a:gd name="connsiteY5" fmla="*/ 1963882 h 6858000"/>
              <a:gd name="connsiteX6" fmla="*/ 15586 w 9159586"/>
              <a:gd name="connsiteY6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80689 w 9159586"/>
              <a:gd name="connsiteY3" fmla="*/ 6858000 h 6858000"/>
              <a:gd name="connsiteX4" fmla="*/ 6811241 w 9159586"/>
              <a:gd name="connsiteY4" fmla="*/ 5057249 h 6858000"/>
              <a:gd name="connsiteX5" fmla="*/ 1799507 w 9159586"/>
              <a:gd name="connsiteY5" fmla="*/ 2344903 h 6858000"/>
              <a:gd name="connsiteX6" fmla="*/ 0 w 9159586"/>
              <a:gd name="connsiteY6" fmla="*/ 1963882 h 6858000"/>
              <a:gd name="connsiteX7" fmla="*/ 15586 w 9159586"/>
              <a:gd name="connsiteY7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80689 w 9159586"/>
              <a:gd name="connsiteY3" fmla="*/ 6858000 h 6858000"/>
              <a:gd name="connsiteX4" fmla="*/ 6811241 w 9159586"/>
              <a:gd name="connsiteY4" fmla="*/ 5057249 h 6858000"/>
              <a:gd name="connsiteX5" fmla="*/ 2921471 w 9159586"/>
              <a:gd name="connsiteY5" fmla="*/ 2737590 h 6858000"/>
              <a:gd name="connsiteX6" fmla="*/ 0 w 9159586"/>
              <a:gd name="connsiteY6" fmla="*/ 1963882 h 6858000"/>
              <a:gd name="connsiteX7" fmla="*/ 15586 w 9159586"/>
              <a:gd name="connsiteY7" fmla="*/ 0 h 6858000"/>
              <a:gd name="connsiteX0" fmla="*/ 15586 w 9159586"/>
              <a:gd name="connsiteY0" fmla="*/ 0 h 6858000"/>
              <a:gd name="connsiteX1" fmla="*/ 9159586 w 9159586"/>
              <a:gd name="connsiteY1" fmla="*/ 0 h 6858000"/>
              <a:gd name="connsiteX2" fmla="*/ 9159586 w 9159586"/>
              <a:gd name="connsiteY2" fmla="*/ 6858000 h 6858000"/>
              <a:gd name="connsiteX3" fmla="*/ 5380689 w 9159586"/>
              <a:gd name="connsiteY3" fmla="*/ 6858000 h 6858000"/>
              <a:gd name="connsiteX4" fmla="*/ 6811241 w 9159586"/>
              <a:gd name="connsiteY4" fmla="*/ 5057249 h 6858000"/>
              <a:gd name="connsiteX5" fmla="*/ 2921471 w 9159586"/>
              <a:gd name="connsiteY5" fmla="*/ 2737590 h 6858000"/>
              <a:gd name="connsiteX6" fmla="*/ 0 w 9159586"/>
              <a:gd name="connsiteY6" fmla="*/ 1963882 h 6858000"/>
              <a:gd name="connsiteX7" fmla="*/ 15586 w 9159586"/>
              <a:gd name="connsiteY7" fmla="*/ 0 h 6858000"/>
              <a:gd name="connsiteX0" fmla="*/ 4367 w 9148367"/>
              <a:gd name="connsiteY0" fmla="*/ 0 h 6858000"/>
              <a:gd name="connsiteX1" fmla="*/ 9148367 w 9148367"/>
              <a:gd name="connsiteY1" fmla="*/ 0 h 6858000"/>
              <a:gd name="connsiteX2" fmla="*/ 9148367 w 9148367"/>
              <a:gd name="connsiteY2" fmla="*/ 6858000 h 6858000"/>
              <a:gd name="connsiteX3" fmla="*/ 5369470 w 9148367"/>
              <a:gd name="connsiteY3" fmla="*/ 6858000 h 6858000"/>
              <a:gd name="connsiteX4" fmla="*/ 6800022 w 9148367"/>
              <a:gd name="connsiteY4" fmla="*/ 5057249 h 6858000"/>
              <a:gd name="connsiteX5" fmla="*/ 2910252 w 9148367"/>
              <a:gd name="connsiteY5" fmla="*/ 2737590 h 6858000"/>
              <a:gd name="connsiteX6" fmla="*/ 0 w 9148367"/>
              <a:gd name="connsiteY6" fmla="*/ 1941443 h 6858000"/>
              <a:gd name="connsiteX7" fmla="*/ 4367 w 9148367"/>
              <a:gd name="connsiteY7" fmla="*/ 0 h 6858000"/>
              <a:gd name="connsiteX0" fmla="*/ 4367 w 9148367"/>
              <a:gd name="connsiteY0" fmla="*/ 0 h 6858000"/>
              <a:gd name="connsiteX1" fmla="*/ 9148367 w 9148367"/>
              <a:gd name="connsiteY1" fmla="*/ 0 h 6858000"/>
              <a:gd name="connsiteX2" fmla="*/ 9148367 w 9148367"/>
              <a:gd name="connsiteY2" fmla="*/ 6858000 h 6858000"/>
              <a:gd name="connsiteX3" fmla="*/ 5369470 w 9148367"/>
              <a:gd name="connsiteY3" fmla="*/ 6858000 h 6858000"/>
              <a:gd name="connsiteX4" fmla="*/ 6800022 w 9148367"/>
              <a:gd name="connsiteY4" fmla="*/ 5057249 h 6858000"/>
              <a:gd name="connsiteX5" fmla="*/ 2910252 w 9148367"/>
              <a:gd name="connsiteY5" fmla="*/ 2737590 h 6858000"/>
              <a:gd name="connsiteX6" fmla="*/ 0 w 9148367"/>
              <a:gd name="connsiteY6" fmla="*/ 1941443 h 6858000"/>
              <a:gd name="connsiteX7" fmla="*/ 4367 w 9148367"/>
              <a:gd name="connsiteY7" fmla="*/ 0 h 6858000"/>
              <a:gd name="connsiteX0" fmla="*/ 4367 w 9148367"/>
              <a:gd name="connsiteY0" fmla="*/ 0 h 6858000"/>
              <a:gd name="connsiteX1" fmla="*/ 9148367 w 9148367"/>
              <a:gd name="connsiteY1" fmla="*/ 0 h 6858000"/>
              <a:gd name="connsiteX2" fmla="*/ 9148367 w 9148367"/>
              <a:gd name="connsiteY2" fmla="*/ 6858000 h 6858000"/>
              <a:gd name="connsiteX3" fmla="*/ 5369470 w 9148367"/>
              <a:gd name="connsiteY3" fmla="*/ 6858000 h 6858000"/>
              <a:gd name="connsiteX4" fmla="*/ 6800022 w 9148367"/>
              <a:gd name="connsiteY4" fmla="*/ 5057249 h 6858000"/>
              <a:gd name="connsiteX5" fmla="*/ 2910252 w 9148367"/>
              <a:gd name="connsiteY5" fmla="*/ 2737590 h 6858000"/>
              <a:gd name="connsiteX6" fmla="*/ 0 w 9148367"/>
              <a:gd name="connsiteY6" fmla="*/ 1941443 h 6858000"/>
              <a:gd name="connsiteX7" fmla="*/ 4367 w 9148367"/>
              <a:gd name="connsiteY7" fmla="*/ 0 h 6858000"/>
              <a:gd name="connsiteX0" fmla="*/ 4367 w 9148367"/>
              <a:gd name="connsiteY0" fmla="*/ 0 h 6858000"/>
              <a:gd name="connsiteX1" fmla="*/ 9148367 w 9148367"/>
              <a:gd name="connsiteY1" fmla="*/ 0 h 6858000"/>
              <a:gd name="connsiteX2" fmla="*/ 9148367 w 9148367"/>
              <a:gd name="connsiteY2" fmla="*/ 6858000 h 6858000"/>
              <a:gd name="connsiteX3" fmla="*/ 5369470 w 9148367"/>
              <a:gd name="connsiteY3" fmla="*/ 6858000 h 6858000"/>
              <a:gd name="connsiteX4" fmla="*/ 6800022 w 9148367"/>
              <a:gd name="connsiteY4" fmla="*/ 5057249 h 6858000"/>
              <a:gd name="connsiteX5" fmla="*/ 2910252 w 9148367"/>
              <a:gd name="connsiteY5" fmla="*/ 2737590 h 6858000"/>
              <a:gd name="connsiteX6" fmla="*/ 0 w 9148367"/>
              <a:gd name="connsiteY6" fmla="*/ 1941443 h 6858000"/>
              <a:gd name="connsiteX7" fmla="*/ 4367 w 9148367"/>
              <a:gd name="connsiteY7" fmla="*/ 0 h 6858000"/>
              <a:gd name="connsiteX0" fmla="*/ 4367 w 9148367"/>
              <a:gd name="connsiteY0" fmla="*/ 0 h 6858000"/>
              <a:gd name="connsiteX1" fmla="*/ 9148367 w 9148367"/>
              <a:gd name="connsiteY1" fmla="*/ 0 h 6858000"/>
              <a:gd name="connsiteX2" fmla="*/ 9148367 w 9148367"/>
              <a:gd name="connsiteY2" fmla="*/ 6858000 h 6858000"/>
              <a:gd name="connsiteX3" fmla="*/ 5369470 w 9148367"/>
              <a:gd name="connsiteY3" fmla="*/ 6858000 h 6858000"/>
              <a:gd name="connsiteX4" fmla="*/ 6800022 w 9148367"/>
              <a:gd name="connsiteY4" fmla="*/ 5057249 h 6858000"/>
              <a:gd name="connsiteX5" fmla="*/ 5322473 w 9148367"/>
              <a:gd name="connsiteY5" fmla="*/ 3410768 h 6858000"/>
              <a:gd name="connsiteX6" fmla="*/ 0 w 9148367"/>
              <a:gd name="connsiteY6" fmla="*/ 1941443 h 6858000"/>
              <a:gd name="connsiteX7" fmla="*/ 4367 w 9148367"/>
              <a:gd name="connsiteY7" fmla="*/ 0 h 6858000"/>
              <a:gd name="connsiteX0" fmla="*/ 4367 w 9148367"/>
              <a:gd name="connsiteY0" fmla="*/ 0 h 6858000"/>
              <a:gd name="connsiteX1" fmla="*/ 9148367 w 9148367"/>
              <a:gd name="connsiteY1" fmla="*/ 0 h 6858000"/>
              <a:gd name="connsiteX2" fmla="*/ 9148367 w 9148367"/>
              <a:gd name="connsiteY2" fmla="*/ 6858000 h 6858000"/>
              <a:gd name="connsiteX3" fmla="*/ 5369470 w 9148367"/>
              <a:gd name="connsiteY3" fmla="*/ 6858000 h 6858000"/>
              <a:gd name="connsiteX4" fmla="*/ 6800022 w 9148367"/>
              <a:gd name="connsiteY4" fmla="*/ 5057249 h 6858000"/>
              <a:gd name="connsiteX5" fmla="*/ 5322473 w 9148367"/>
              <a:gd name="connsiteY5" fmla="*/ 3410768 h 6858000"/>
              <a:gd name="connsiteX6" fmla="*/ 0 w 9148367"/>
              <a:gd name="connsiteY6" fmla="*/ 1941443 h 6858000"/>
              <a:gd name="connsiteX7" fmla="*/ 4367 w 9148367"/>
              <a:gd name="connsiteY7" fmla="*/ 0 h 6858000"/>
              <a:gd name="connsiteX0" fmla="*/ 4367 w 9148367"/>
              <a:gd name="connsiteY0" fmla="*/ 0 h 6858000"/>
              <a:gd name="connsiteX1" fmla="*/ 9148367 w 9148367"/>
              <a:gd name="connsiteY1" fmla="*/ 0 h 6858000"/>
              <a:gd name="connsiteX2" fmla="*/ 9148367 w 9148367"/>
              <a:gd name="connsiteY2" fmla="*/ 6858000 h 6858000"/>
              <a:gd name="connsiteX3" fmla="*/ 5369470 w 9148367"/>
              <a:gd name="connsiteY3" fmla="*/ 6858000 h 6858000"/>
              <a:gd name="connsiteX4" fmla="*/ 6800022 w 9148367"/>
              <a:gd name="connsiteY4" fmla="*/ 5057249 h 6858000"/>
              <a:gd name="connsiteX5" fmla="*/ 5322473 w 9148367"/>
              <a:gd name="connsiteY5" fmla="*/ 3410768 h 6858000"/>
              <a:gd name="connsiteX6" fmla="*/ 0 w 9148367"/>
              <a:gd name="connsiteY6" fmla="*/ 1941443 h 6858000"/>
              <a:gd name="connsiteX7" fmla="*/ 4367 w 9148367"/>
              <a:gd name="connsiteY7" fmla="*/ 0 h 6858000"/>
              <a:gd name="connsiteX0" fmla="*/ 4367 w 9148367"/>
              <a:gd name="connsiteY0" fmla="*/ 0 h 6858000"/>
              <a:gd name="connsiteX1" fmla="*/ 9148367 w 9148367"/>
              <a:gd name="connsiteY1" fmla="*/ 0 h 6858000"/>
              <a:gd name="connsiteX2" fmla="*/ 9148367 w 9148367"/>
              <a:gd name="connsiteY2" fmla="*/ 6858000 h 6858000"/>
              <a:gd name="connsiteX3" fmla="*/ 5369470 w 9148367"/>
              <a:gd name="connsiteY3" fmla="*/ 6858000 h 6858000"/>
              <a:gd name="connsiteX4" fmla="*/ 6800022 w 9148367"/>
              <a:gd name="connsiteY4" fmla="*/ 5057249 h 6858000"/>
              <a:gd name="connsiteX5" fmla="*/ 5322473 w 9148367"/>
              <a:gd name="connsiteY5" fmla="*/ 3410768 h 6858000"/>
              <a:gd name="connsiteX6" fmla="*/ 0 w 9148367"/>
              <a:gd name="connsiteY6" fmla="*/ 1941443 h 6858000"/>
              <a:gd name="connsiteX7" fmla="*/ 4367 w 9148367"/>
              <a:gd name="connsiteY7" fmla="*/ 0 h 6858000"/>
              <a:gd name="connsiteX0" fmla="*/ 263 w 9144263"/>
              <a:gd name="connsiteY0" fmla="*/ 0 h 6858000"/>
              <a:gd name="connsiteX1" fmla="*/ 9144263 w 9144263"/>
              <a:gd name="connsiteY1" fmla="*/ 0 h 6858000"/>
              <a:gd name="connsiteX2" fmla="*/ 9144263 w 9144263"/>
              <a:gd name="connsiteY2" fmla="*/ 6858000 h 6858000"/>
              <a:gd name="connsiteX3" fmla="*/ 5365366 w 9144263"/>
              <a:gd name="connsiteY3" fmla="*/ 6858000 h 6858000"/>
              <a:gd name="connsiteX4" fmla="*/ 6795918 w 9144263"/>
              <a:gd name="connsiteY4" fmla="*/ 5057249 h 6858000"/>
              <a:gd name="connsiteX5" fmla="*/ 5318369 w 9144263"/>
              <a:gd name="connsiteY5" fmla="*/ 3410768 h 6858000"/>
              <a:gd name="connsiteX6" fmla="*/ 2499 w 9144263"/>
              <a:gd name="connsiteY6" fmla="*/ 1961249 h 6858000"/>
              <a:gd name="connsiteX7" fmla="*/ 263 w 9144263"/>
              <a:gd name="connsiteY7" fmla="*/ 0 h 6858000"/>
              <a:gd name="connsiteX0" fmla="*/ 263 w 9144263"/>
              <a:gd name="connsiteY0" fmla="*/ 0 h 6858000"/>
              <a:gd name="connsiteX1" fmla="*/ 9144263 w 9144263"/>
              <a:gd name="connsiteY1" fmla="*/ 0 h 6858000"/>
              <a:gd name="connsiteX2" fmla="*/ 9144263 w 9144263"/>
              <a:gd name="connsiteY2" fmla="*/ 6858000 h 6858000"/>
              <a:gd name="connsiteX3" fmla="*/ 5365366 w 9144263"/>
              <a:gd name="connsiteY3" fmla="*/ 6858000 h 6858000"/>
              <a:gd name="connsiteX4" fmla="*/ 6795918 w 9144263"/>
              <a:gd name="connsiteY4" fmla="*/ 5057249 h 6858000"/>
              <a:gd name="connsiteX5" fmla="*/ 5318369 w 9144263"/>
              <a:gd name="connsiteY5" fmla="*/ 3410768 h 6858000"/>
              <a:gd name="connsiteX6" fmla="*/ 2499 w 9144263"/>
              <a:gd name="connsiteY6" fmla="*/ 1961249 h 6858000"/>
              <a:gd name="connsiteX7" fmla="*/ 263 w 9144263"/>
              <a:gd name="connsiteY7" fmla="*/ 0 h 6858000"/>
              <a:gd name="connsiteX0" fmla="*/ 263 w 9144263"/>
              <a:gd name="connsiteY0" fmla="*/ 0 h 6858000"/>
              <a:gd name="connsiteX1" fmla="*/ 9144263 w 9144263"/>
              <a:gd name="connsiteY1" fmla="*/ 0 h 6858000"/>
              <a:gd name="connsiteX2" fmla="*/ 9144263 w 9144263"/>
              <a:gd name="connsiteY2" fmla="*/ 6858000 h 6858000"/>
              <a:gd name="connsiteX3" fmla="*/ 5365366 w 9144263"/>
              <a:gd name="connsiteY3" fmla="*/ 6858000 h 6858000"/>
              <a:gd name="connsiteX4" fmla="*/ 6795918 w 9144263"/>
              <a:gd name="connsiteY4" fmla="*/ 5057249 h 6858000"/>
              <a:gd name="connsiteX5" fmla="*/ 5318369 w 9144263"/>
              <a:gd name="connsiteY5" fmla="*/ 3410768 h 6858000"/>
              <a:gd name="connsiteX6" fmla="*/ 2499 w 9144263"/>
              <a:gd name="connsiteY6" fmla="*/ 1961249 h 6858000"/>
              <a:gd name="connsiteX7" fmla="*/ 263 w 9144263"/>
              <a:gd name="connsiteY7" fmla="*/ 0 h 6858000"/>
              <a:gd name="connsiteX0" fmla="*/ 263 w 9144263"/>
              <a:gd name="connsiteY0" fmla="*/ 0 h 6858000"/>
              <a:gd name="connsiteX1" fmla="*/ 9144263 w 9144263"/>
              <a:gd name="connsiteY1" fmla="*/ 0 h 6858000"/>
              <a:gd name="connsiteX2" fmla="*/ 9144263 w 9144263"/>
              <a:gd name="connsiteY2" fmla="*/ 6858000 h 6858000"/>
              <a:gd name="connsiteX3" fmla="*/ 5365366 w 9144263"/>
              <a:gd name="connsiteY3" fmla="*/ 6858000 h 6858000"/>
              <a:gd name="connsiteX4" fmla="*/ 6795918 w 9144263"/>
              <a:gd name="connsiteY4" fmla="*/ 5057249 h 6858000"/>
              <a:gd name="connsiteX5" fmla="*/ 5318369 w 9144263"/>
              <a:gd name="connsiteY5" fmla="*/ 3410768 h 6858000"/>
              <a:gd name="connsiteX6" fmla="*/ 2499 w 9144263"/>
              <a:gd name="connsiteY6" fmla="*/ 1961249 h 6858000"/>
              <a:gd name="connsiteX7" fmla="*/ 263 w 9144263"/>
              <a:gd name="connsiteY7" fmla="*/ 0 h 6858000"/>
              <a:gd name="connsiteX0" fmla="*/ 263 w 9144263"/>
              <a:gd name="connsiteY0" fmla="*/ 0 h 6858000"/>
              <a:gd name="connsiteX1" fmla="*/ 9144263 w 9144263"/>
              <a:gd name="connsiteY1" fmla="*/ 0 h 6858000"/>
              <a:gd name="connsiteX2" fmla="*/ 9144263 w 9144263"/>
              <a:gd name="connsiteY2" fmla="*/ 6858000 h 6858000"/>
              <a:gd name="connsiteX3" fmla="*/ 5365366 w 9144263"/>
              <a:gd name="connsiteY3" fmla="*/ 6858000 h 6858000"/>
              <a:gd name="connsiteX4" fmla="*/ 6795918 w 9144263"/>
              <a:gd name="connsiteY4" fmla="*/ 5057249 h 6858000"/>
              <a:gd name="connsiteX5" fmla="*/ 6119880 w 9144263"/>
              <a:gd name="connsiteY5" fmla="*/ 3625257 h 6858000"/>
              <a:gd name="connsiteX6" fmla="*/ 2499 w 9144263"/>
              <a:gd name="connsiteY6" fmla="*/ 1961249 h 6858000"/>
              <a:gd name="connsiteX7" fmla="*/ 263 w 9144263"/>
              <a:gd name="connsiteY7" fmla="*/ 0 h 6858000"/>
              <a:gd name="connsiteX0" fmla="*/ 263 w 9144263"/>
              <a:gd name="connsiteY0" fmla="*/ 0 h 6858000"/>
              <a:gd name="connsiteX1" fmla="*/ 9144263 w 9144263"/>
              <a:gd name="connsiteY1" fmla="*/ 0 h 6858000"/>
              <a:gd name="connsiteX2" fmla="*/ 9144263 w 9144263"/>
              <a:gd name="connsiteY2" fmla="*/ 6858000 h 6858000"/>
              <a:gd name="connsiteX3" fmla="*/ 5365366 w 9144263"/>
              <a:gd name="connsiteY3" fmla="*/ 6858000 h 6858000"/>
              <a:gd name="connsiteX4" fmla="*/ 6795918 w 9144263"/>
              <a:gd name="connsiteY4" fmla="*/ 5057249 h 6858000"/>
              <a:gd name="connsiteX5" fmla="*/ 6119880 w 9144263"/>
              <a:gd name="connsiteY5" fmla="*/ 3625257 h 6858000"/>
              <a:gd name="connsiteX6" fmla="*/ 2499 w 9144263"/>
              <a:gd name="connsiteY6" fmla="*/ 1961249 h 6858000"/>
              <a:gd name="connsiteX7" fmla="*/ 263 w 9144263"/>
              <a:gd name="connsiteY7" fmla="*/ 0 h 6858000"/>
              <a:gd name="connsiteX0" fmla="*/ 263 w 9144263"/>
              <a:gd name="connsiteY0" fmla="*/ 0 h 6858000"/>
              <a:gd name="connsiteX1" fmla="*/ 9144263 w 9144263"/>
              <a:gd name="connsiteY1" fmla="*/ 0 h 6858000"/>
              <a:gd name="connsiteX2" fmla="*/ 9144263 w 9144263"/>
              <a:gd name="connsiteY2" fmla="*/ 6858000 h 6858000"/>
              <a:gd name="connsiteX3" fmla="*/ 5365366 w 9144263"/>
              <a:gd name="connsiteY3" fmla="*/ 6858000 h 6858000"/>
              <a:gd name="connsiteX4" fmla="*/ 6795918 w 9144263"/>
              <a:gd name="connsiteY4" fmla="*/ 5057249 h 6858000"/>
              <a:gd name="connsiteX5" fmla="*/ 6119880 w 9144263"/>
              <a:gd name="connsiteY5" fmla="*/ 3625257 h 6858000"/>
              <a:gd name="connsiteX6" fmla="*/ 2499 w 9144263"/>
              <a:gd name="connsiteY6" fmla="*/ 1961249 h 6858000"/>
              <a:gd name="connsiteX7" fmla="*/ 263 w 9144263"/>
              <a:gd name="connsiteY7" fmla="*/ 0 h 6858000"/>
              <a:gd name="connsiteX0" fmla="*/ 263 w 9144263"/>
              <a:gd name="connsiteY0" fmla="*/ 0 h 6858000"/>
              <a:gd name="connsiteX1" fmla="*/ 9144263 w 9144263"/>
              <a:gd name="connsiteY1" fmla="*/ 0 h 6858000"/>
              <a:gd name="connsiteX2" fmla="*/ 9144263 w 9144263"/>
              <a:gd name="connsiteY2" fmla="*/ 6858000 h 6858000"/>
              <a:gd name="connsiteX3" fmla="*/ 5365366 w 9144263"/>
              <a:gd name="connsiteY3" fmla="*/ 6858000 h 6858000"/>
              <a:gd name="connsiteX4" fmla="*/ 6795918 w 9144263"/>
              <a:gd name="connsiteY4" fmla="*/ 5057249 h 6858000"/>
              <a:gd name="connsiteX5" fmla="*/ 6119880 w 9144263"/>
              <a:gd name="connsiteY5" fmla="*/ 3625257 h 6858000"/>
              <a:gd name="connsiteX6" fmla="*/ 2499 w 9144263"/>
              <a:gd name="connsiteY6" fmla="*/ 1961249 h 6858000"/>
              <a:gd name="connsiteX7" fmla="*/ 263 w 9144263"/>
              <a:gd name="connsiteY7" fmla="*/ 0 h 6858000"/>
              <a:gd name="connsiteX0" fmla="*/ 263 w 9144263"/>
              <a:gd name="connsiteY0" fmla="*/ 0 h 6858000"/>
              <a:gd name="connsiteX1" fmla="*/ 9144263 w 9144263"/>
              <a:gd name="connsiteY1" fmla="*/ 0 h 6858000"/>
              <a:gd name="connsiteX2" fmla="*/ 9144263 w 9144263"/>
              <a:gd name="connsiteY2" fmla="*/ 6858000 h 6858000"/>
              <a:gd name="connsiteX3" fmla="*/ 5365366 w 9144263"/>
              <a:gd name="connsiteY3" fmla="*/ 6858000 h 6858000"/>
              <a:gd name="connsiteX4" fmla="*/ 6795918 w 9144263"/>
              <a:gd name="connsiteY4" fmla="*/ 5057249 h 6858000"/>
              <a:gd name="connsiteX5" fmla="*/ 6255347 w 9144263"/>
              <a:gd name="connsiteY5" fmla="*/ 3664768 h 6858000"/>
              <a:gd name="connsiteX6" fmla="*/ 2499 w 9144263"/>
              <a:gd name="connsiteY6" fmla="*/ 1961249 h 6858000"/>
              <a:gd name="connsiteX7" fmla="*/ 263 w 9144263"/>
              <a:gd name="connsiteY7" fmla="*/ 0 h 6858000"/>
              <a:gd name="connsiteX0" fmla="*/ 263 w 9144263"/>
              <a:gd name="connsiteY0" fmla="*/ 0 h 6858000"/>
              <a:gd name="connsiteX1" fmla="*/ 9144263 w 9144263"/>
              <a:gd name="connsiteY1" fmla="*/ 0 h 6858000"/>
              <a:gd name="connsiteX2" fmla="*/ 9144263 w 9144263"/>
              <a:gd name="connsiteY2" fmla="*/ 6858000 h 6858000"/>
              <a:gd name="connsiteX3" fmla="*/ 5365366 w 9144263"/>
              <a:gd name="connsiteY3" fmla="*/ 6858000 h 6858000"/>
              <a:gd name="connsiteX4" fmla="*/ 6795918 w 9144263"/>
              <a:gd name="connsiteY4" fmla="*/ 5057249 h 6858000"/>
              <a:gd name="connsiteX5" fmla="*/ 6255347 w 9144263"/>
              <a:gd name="connsiteY5" fmla="*/ 3659124 h 6858000"/>
              <a:gd name="connsiteX6" fmla="*/ 2499 w 9144263"/>
              <a:gd name="connsiteY6" fmla="*/ 1961249 h 6858000"/>
              <a:gd name="connsiteX7" fmla="*/ 263 w 9144263"/>
              <a:gd name="connsiteY7" fmla="*/ 0 h 6858000"/>
              <a:gd name="connsiteX0" fmla="*/ 263 w 9144263"/>
              <a:gd name="connsiteY0" fmla="*/ 0 h 6858000"/>
              <a:gd name="connsiteX1" fmla="*/ 9144263 w 9144263"/>
              <a:gd name="connsiteY1" fmla="*/ 0 h 6858000"/>
              <a:gd name="connsiteX2" fmla="*/ 9144263 w 9144263"/>
              <a:gd name="connsiteY2" fmla="*/ 6858000 h 6858000"/>
              <a:gd name="connsiteX3" fmla="*/ 5365366 w 9144263"/>
              <a:gd name="connsiteY3" fmla="*/ 6858000 h 6858000"/>
              <a:gd name="connsiteX4" fmla="*/ 6795918 w 9144263"/>
              <a:gd name="connsiteY4" fmla="*/ 5057249 h 6858000"/>
              <a:gd name="connsiteX5" fmla="*/ 6255347 w 9144263"/>
              <a:gd name="connsiteY5" fmla="*/ 3659124 h 6858000"/>
              <a:gd name="connsiteX6" fmla="*/ 2499 w 9144263"/>
              <a:gd name="connsiteY6" fmla="*/ 1961249 h 6858000"/>
              <a:gd name="connsiteX7" fmla="*/ 263 w 9144263"/>
              <a:gd name="connsiteY7" fmla="*/ 0 h 6858000"/>
              <a:gd name="connsiteX0" fmla="*/ 263 w 9144263"/>
              <a:gd name="connsiteY0" fmla="*/ 0 h 6858000"/>
              <a:gd name="connsiteX1" fmla="*/ 9144263 w 9144263"/>
              <a:gd name="connsiteY1" fmla="*/ 0 h 6858000"/>
              <a:gd name="connsiteX2" fmla="*/ 9144263 w 9144263"/>
              <a:gd name="connsiteY2" fmla="*/ 6858000 h 6858000"/>
              <a:gd name="connsiteX3" fmla="*/ 5365366 w 9144263"/>
              <a:gd name="connsiteY3" fmla="*/ 6858000 h 6858000"/>
              <a:gd name="connsiteX4" fmla="*/ 6795918 w 9144263"/>
              <a:gd name="connsiteY4" fmla="*/ 5057249 h 6858000"/>
              <a:gd name="connsiteX5" fmla="*/ 6255347 w 9144263"/>
              <a:gd name="connsiteY5" fmla="*/ 3659124 h 6858000"/>
              <a:gd name="connsiteX6" fmla="*/ 2499 w 9144263"/>
              <a:gd name="connsiteY6" fmla="*/ 1961249 h 6858000"/>
              <a:gd name="connsiteX7" fmla="*/ 263 w 9144263"/>
              <a:gd name="connsiteY7" fmla="*/ 0 h 6858000"/>
              <a:gd name="connsiteX0" fmla="*/ 263 w 9144263"/>
              <a:gd name="connsiteY0" fmla="*/ 0 h 6858000"/>
              <a:gd name="connsiteX1" fmla="*/ 9144263 w 9144263"/>
              <a:gd name="connsiteY1" fmla="*/ 0 h 6858000"/>
              <a:gd name="connsiteX2" fmla="*/ 9144263 w 9144263"/>
              <a:gd name="connsiteY2" fmla="*/ 6858000 h 6858000"/>
              <a:gd name="connsiteX3" fmla="*/ 5365366 w 9144263"/>
              <a:gd name="connsiteY3" fmla="*/ 6858000 h 6858000"/>
              <a:gd name="connsiteX4" fmla="*/ 6795918 w 9144263"/>
              <a:gd name="connsiteY4" fmla="*/ 5057249 h 6858000"/>
              <a:gd name="connsiteX5" fmla="*/ 6255347 w 9144263"/>
              <a:gd name="connsiteY5" fmla="*/ 3659124 h 6858000"/>
              <a:gd name="connsiteX6" fmla="*/ 2499 w 9144263"/>
              <a:gd name="connsiteY6" fmla="*/ 1961249 h 6858000"/>
              <a:gd name="connsiteX7" fmla="*/ 263 w 9144263"/>
              <a:gd name="connsiteY7" fmla="*/ 0 h 6858000"/>
              <a:gd name="connsiteX0" fmla="*/ 263 w 9144263"/>
              <a:gd name="connsiteY0" fmla="*/ 0 h 6858000"/>
              <a:gd name="connsiteX1" fmla="*/ 9144263 w 9144263"/>
              <a:gd name="connsiteY1" fmla="*/ 0 h 6858000"/>
              <a:gd name="connsiteX2" fmla="*/ 9144263 w 9144263"/>
              <a:gd name="connsiteY2" fmla="*/ 6858000 h 6858000"/>
              <a:gd name="connsiteX3" fmla="*/ 5365366 w 9144263"/>
              <a:gd name="connsiteY3" fmla="*/ 6858000 h 6858000"/>
              <a:gd name="connsiteX4" fmla="*/ 6795918 w 9144263"/>
              <a:gd name="connsiteY4" fmla="*/ 5057249 h 6858000"/>
              <a:gd name="connsiteX5" fmla="*/ 6255347 w 9144263"/>
              <a:gd name="connsiteY5" fmla="*/ 3659124 h 6858000"/>
              <a:gd name="connsiteX6" fmla="*/ 2499 w 9144263"/>
              <a:gd name="connsiteY6" fmla="*/ 1961249 h 6858000"/>
              <a:gd name="connsiteX7" fmla="*/ 263 w 9144263"/>
              <a:gd name="connsiteY7" fmla="*/ 0 h 6858000"/>
              <a:gd name="connsiteX0" fmla="*/ 263 w 9144263"/>
              <a:gd name="connsiteY0" fmla="*/ 0 h 6858000"/>
              <a:gd name="connsiteX1" fmla="*/ 9144263 w 9144263"/>
              <a:gd name="connsiteY1" fmla="*/ 0 h 6858000"/>
              <a:gd name="connsiteX2" fmla="*/ 9144263 w 9144263"/>
              <a:gd name="connsiteY2" fmla="*/ 6858000 h 6858000"/>
              <a:gd name="connsiteX3" fmla="*/ 5365366 w 9144263"/>
              <a:gd name="connsiteY3" fmla="*/ 6858000 h 6858000"/>
              <a:gd name="connsiteX4" fmla="*/ 6795918 w 9144263"/>
              <a:gd name="connsiteY4" fmla="*/ 5057249 h 6858000"/>
              <a:gd name="connsiteX5" fmla="*/ 6255347 w 9144263"/>
              <a:gd name="connsiteY5" fmla="*/ 3659124 h 6858000"/>
              <a:gd name="connsiteX6" fmla="*/ 2499 w 9144263"/>
              <a:gd name="connsiteY6" fmla="*/ 1961249 h 6858000"/>
              <a:gd name="connsiteX7" fmla="*/ 263 w 9144263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263" h="6858000">
                <a:moveTo>
                  <a:pt x="263" y="0"/>
                </a:moveTo>
                <a:lnTo>
                  <a:pt x="9144263" y="0"/>
                </a:lnTo>
                <a:lnTo>
                  <a:pt x="9144263" y="6858000"/>
                </a:lnTo>
                <a:lnTo>
                  <a:pt x="5365366" y="6858000"/>
                </a:lnTo>
                <a:cubicBezTo>
                  <a:pt x="6638252" y="5247409"/>
                  <a:pt x="6420205" y="5566467"/>
                  <a:pt x="6795918" y="5057249"/>
                </a:cubicBezTo>
                <a:cubicBezTo>
                  <a:pt x="7102054" y="4514075"/>
                  <a:pt x="6794009" y="3825146"/>
                  <a:pt x="6255347" y="3659124"/>
                </a:cubicBezTo>
                <a:lnTo>
                  <a:pt x="2499" y="1961249"/>
                </a:lnTo>
                <a:cubicBezTo>
                  <a:pt x="3955" y="1314101"/>
                  <a:pt x="-1193" y="647148"/>
                  <a:pt x="26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algn="r">
              <a:defRPr sz="12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00" y="3520143"/>
            <a:ext cx="4176000" cy="824749"/>
          </a:xfrm>
        </p:spPr>
        <p:txBody>
          <a:bodyPr anchor="b" anchorCtr="0"/>
          <a:lstStyle>
            <a:lvl1pPr algn="l">
              <a:defRPr sz="3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01" y="4765562"/>
            <a:ext cx="4176000" cy="824748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CDCF25-D7EC-4BC0-988F-AB2E287599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2000" y="5670000"/>
            <a:ext cx="3047441" cy="471027"/>
          </a:xfrm>
        </p:spPr>
        <p:txBody>
          <a:bodyPr/>
          <a:lstStyle>
            <a:lvl1pPr>
              <a:spcAft>
                <a:spcPts val="0"/>
              </a:spcAft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DBEFCF-17D2-4B4F-9CCB-D86F53AA7277}"/>
              </a:ext>
            </a:extLst>
          </p:cNvPr>
          <p:cNvCxnSpPr/>
          <p:nvPr userDrawn="1"/>
        </p:nvCxnSpPr>
        <p:spPr>
          <a:xfrm>
            <a:off x="792000" y="4543200"/>
            <a:ext cx="64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2B03D14-EA7B-49C9-ACD2-53AEAAA003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00" y="3996000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urquoise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5AC2BF-B4C1-48CC-950D-F9BD6206A0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271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1ABBF-00DF-4E17-8D1B-B2E7DC6D41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800" y="4392000"/>
            <a:ext cx="1260000" cy="1260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FE492E-021C-403E-915D-EBCCE22652B8}"/>
              </a:ext>
            </a:extLst>
          </p:cNvPr>
          <p:cNvCxnSpPr/>
          <p:nvPr userDrawn="1"/>
        </p:nvCxnSpPr>
        <p:spPr>
          <a:xfrm>
            <a:off x="792000" y="2034000"/>
            <a:ext cx="64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76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eal">
    <p:bg bwMode="lt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5AC2BF-B4C1-48CC-950D-F9BD6206A0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271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1ABBF-00DF-4E17-8D1B-B2E7DC6D41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800" y="4392000"/>
            <a:ext cx="1260000" cy="1260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FE492E-021C-403E-915D-EBCCE22652B8}"/>
              </a:ext>
            </a:extLst>
          </p:cNvPr>
          <p:cNvCxnSpPr/>
          <p:nvPr userDrawn="1"/>
        </p:nvCxnSpPr>
        <p:spPr>
          <a:xfrm>
            <a:off x="792000" y="2034000"/>
            <a:ext cx="64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674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824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73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D5B482-99FC-46D1-9967-0EBFF52E6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902"/>
            <a:ext cx="6917450" cy="48950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CDCF25-D7EC-4BC0-988F-AB2E287599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2000" y="5670000"/>
            <a:ext cx="3047441" cy="471027"/>
          </a:xfrm>
        </p:spPr>
        <p:txBody>
          <a:bodyPr/>
          <a:lstStyle>
            <a:lvl1pPr>
              <a:spcAft>
                <a:spcPts val="0"/>
              </a:spcAft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DBEFCF-17D2-4B4F-9CCB-D86F53AA7277}"/>
              </a:ext>
            </a:extLst>
          </p:cNvPr>
          <p:cNvCxnSpPr/>
          <p:nvPr userDrawn="1"/>
        </p:nvCxnSpPr>
        <p:spPr>
          <a:xfrm>
            <a:off x="792000" y="4543200"/>
            <a:ext cx="64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BC51FD2-4DBD-4B73-B813-1F3AE3657E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00" y="3996000"/>
            <a:ext cx="1170434" cy="11704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EF9F3E1-6781-4525-A226-91583605D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000" y="3520143"/>
            <a:ext cx="4176000" cy="824749"/>
          </a:xfrm>
        </p:spPr>
        <p:txBody>
          <a:bodyPr anchor="b" anchorCtr="0"/>
          <a:lstStyle>
            <a:lvl1pPr algn="l">
              <a:defRPr sz="3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1898ED8-05A6-45CF-96B5-C6A38570B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001" y="4765562"/>
            <a:ext cx="4176000" cy="824748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743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urquoise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D5B482-99FC-46D1-9967-0EBFF52E6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902"/>
            <a:ext cx="6917450" cy="48950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CDCF25-D7EC-4BC0-988F-AB2E287599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2000" y="5670000"/>
            <a:ext cx="3047441" cy="471027"/>
          </a:xfrm>
        </p:spPr>
        <p:txBody>
          <a:bodyPr/>
          <a:lstStyle>
            <a:lvl1pPr>
              <a:spcAft>
                <a:spcPts val="0"/>
              </a:spcAft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DBEFCF-17D2-4B4F-9CCB-D86F53AA7277}"/>
              </a:ext>
            </a:extLst>
          </p:cNvPr>
          <p:cNvCxnSpPr/>
          <p:nvPr userDrawn="1"/>
        </p:nvCxnSpPr>
        <p:spPr>
          <a:xfrm>
            <a:off x="792000" y="4543200"/>
            <a:ext cx="64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D503906-9457-475E-97A8-4CFD0D3E0D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00" y="3996000"/>
            <a:ext cx="1170434" cy="11704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2607B7E-2055-414F-A33B-0E2289E3A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000" y="3520143"/>
            <a:ext cx="4176000" cy="824749"/>
          </a:xfrm>
        </p:spPr>
        <p:txBody>
          <a:bodyPr anchor="b" anchorCtr="0"/>
          <a:lstStyle>
            <a:lvl1pPr algn="l">
              <a:defRPr sz="3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D1C1C5B-96DC-46A4-AD20-40757B580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001" y="4765562"/>
            <a:ext cx="4176000" cy="824748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875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al">
    <p:bg bwMode="lt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D5B482-99FC-46D1-9967-0EBFF52E6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902"/>
            <a:ext cx="6917450" cy="48950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CDCF25-D7EC-4BC0-988F-AB2E287599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2000" y="5670000"/>
            <a:ext cx="3047441" cy="471027"/>
          </a:xfrm>
        </p:spPr>
        <p:txBody>
          <a:bodyPr/>
          <a:lstStyle>
            <a:lvl1pPr>
              <a:spcAft>
                <a:spcPts val="0"/>
              </a:spcAft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DBEFCF-17D2-4B4F-9CCB-D86F53AA7277}"/>
              </a:ext>
            </a:extLst>
          </p:cNvPr>
          <p:cNvCxnSpPr/>
          <p:nvPr userDrawn="1"/>
        </p:nvCxnSpPr>
        <p:spPr>
          <a:xfrm>
            <a:off x="792000" y="4543200"/>
            <a:ext cx="64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561B732-47B1-489D-B084-5EAFA82D09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00" y="3996000"/>
            <a:ext cx="1170434" cy="117043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68DF000-7C80-486C-9EDE-C2FBC677B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000" y="3520143"/>
            <a:ext cx="4176000" cy="824749"/>
          </a:xfrm>
        </p:spPr>
        <p:txBody>
          <a:bodyPr anchor="b" anchorCtr="0"/>
          <a:lstStyle>
            <a:lvl1pPr algn="l">
              <a:defRPr sz="3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D231C22-49E4-4709-9D0B-F8BE0778A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001" y="4765562"/>
            <a:ext cx="4176000" cy="824748"/>
          </a:xfr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9597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5634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170A6A-0483-48FF-8067-4AD43A3E59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87975" y="0"/>
            <a:ext cx="3756025" cy="6858000"/>
          </a:xfrm>
          <a:custGeom>
            <a:avLst/>
            <a:gdLst>
              <a:gd name="connsiteX0" fmla="*/ 0 w 3756025"/>
              <a:gd name="connsiteY0" fmla="*/ 0 h 6858000"/>
              <a:gd name="connsiteX1" fmla="*/ 3756025 w 3756025"/>
              <a:gd name="connsiteY1" fmla="*/ 0 h 6858000"/>
              <a:gd name="connsiteX2" fmla="*/ 3756025 w 3756025"/>
              <a:gd name="connsiteY2" fmla="*/ 6858000 h 6858000"/>
              <a:gd name="connsiteX3" fmla="*/ 0 w 3756025"/>
              <a:gd name="connsiteY3" fmla="*/ 6858000 h 6858000"/>
              <a:gd name="connsiteX4" fmla="*/ 0 w 3756025"/>
              <a:gd name="connsiteY4" fmla="*/ 0 h 6858000"/>
              <a:gd name="connsiteX0" fmla="*/ 1517073 w 3756025"/>
              <a:gd name="connsiteY0" fmla="*/ 0 h 6858000"/>
              <a:gd name="connsiteX1" fmla="*/ 3756025 w 3756025"/>
              <a:gd name="connsiteY1" fmla="*/ 0 h 6858000"/>
              <a:gd name="connsiteX2" fmla="*/ 3756025 w 3756025"/>
              <a:gd name="connsiteY2" fmla="*/ 6858000 h 6858000"/>
              <a:gd name="connsiteX3" fmla="*/ 0 w 3756025"/>
              <a:gd name="connsiteY3" fmla="*/ 6858000 h 6858000"/>
              <a:gd name="connsiteX4" fmla="*/ 1517073 w 3756025"/>
              <a:gd name="connsiteY4" fmla="*/ 0 h 6858000"/>
              <a:gd name="connsiteX0" fmla="*/ 1787237 w 3756025"/>
              <a:gd name="connsiteY0" fmla="*/ 0 h 6858000"/>
              <a:gd name="connsiteX1" fmla="*/ 3756025 w 3756025"/>
              <a:gd name="connsiteY1" fmla="*/ 0 h 6858000"/>
              <a:gd name="connsiteX2" fmla="*/ 3756025 w 3756025"/>
              <a:gd name="connsiteY2" fmla="*/ 6858000 h 6858000"/>
              <a:gd name="connsiteX3" fmla="*/ 0 w 3756025"/>
              <a:gd name="connsiteY3" fmla="*/ 6858000 h 6858000"/>
              <a:gd name="connsiteX4" fmla="*/ 1787237 w 3756025"/>
              <a:gd name="connsiteY4" fmla="*/ 0 h 6858000"/>
              <a:gd name="connsiteX0" fmla="*/ 1652155 w 3756025"/>
              <a:gd name="connsiteY0" fmla="*/ 0 h 6858000"/>
              <a:gd name="connsiteX1" fmla="*/ 3756025 w 3756025"/>
              <a:gd name="connsiteY1" fmla="*/ 0 h 6858000"/>
              <a:gd name="connsiteX2" fmla="*/ 3756025 w 3756025"/>
              <a:gd name="connsiteY2" fmla="*/ 6858000 h 6858000"/>
              <a:gd name="connsiteX3" fmla="*/ 0 w 3756025"/>
              <a:gd name="connsiteY3" fmla="*/ 6858000 h 6858000"/>
              <a:gd name="connsiteX4" fmla="*/ 1652155 w 375602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025" h="6858000">
                <a:moveTo>
                  <a:pt x="1652155" y="0"/>
                </a:moveTo>
                <a:lnTo>
                  <a:pt x="3756025" y="0"/>
                </a:lnTo>
                <a:lnTo>
                  <a:pt x="3756025" y="6858000"/>
                </a:lnTo>
                <a:lnTo>
                  <a:pt x="0" y="6858000"/>
                </a:lnTo>
                <a:lnTo>
                  <a:pt x="165215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 algn="r">
              <a:defRPr sz="12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806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2426400"/>
            <a:ext cx="5400000" cy="340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69600F4-98FE-4136-9969-034185ABC3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0745" y="2473325"/>
            <a:ext cx="3603254" cy="4384675"/>
          </a:xfrm>
          <a:custGeom>
            <a:avLst/>
            <a:gdLst>
              <a:gd name="connsiteX0" fmla="*/ 0 w 1833562"/>
              <a:gd name="connsiteY0" fmla="*/ 0 h 4384675"/>
              <a:gd name="connsiteX1" fmla="*/ 1833562 w 1833562"/>
              <a:gd name="connsiteY1" fmla="*/ 0 h 4384675"/>
              <a:gd name="connsiteX2" fmla="*/ 1833562 w 1833562"/>
              <a:gd name="connsiteY2" fmla="*/ 4384675 h 4384675"/>
              <a:gd name="connsiteX3" fmla="*/ 0 w 1833562"/>
              <a:gd name="connsiteY3" fmla="*/ 4384675 h 4384675"/>
              <a:gd name="connsiteX4" fmla="*/ 0 w 1833562"/>
              <a:gd name="connsiteY4" fmla="*/ 0 h 4384675"/>
              <a:gd name="connsiteX0" fmla="*/ 0 w 3080472"/>
              <a:gd name="connsiteY0" fmla="*/ 1995055 h 4384675"/>
              <a:gd name="connsiteX1" fmla="*/ 3080472 w 3080472"/>
              <a:gd name="connsiteY1" fmla="*/ 0 h 4384675"/>
              <a:gd name="connsiteX2" fmla="*/ 3080472 w 3080472"/>
              <a:gd name="connsiteY2" fmla="*/ 4384675 h 4384675"/>
              <a:gd name="connsiteX3" fmla="*/ 1246910 w 3080472"/>
              <a:gd name="connsiteY3" fmla="*/ 4384675 h 4384675"/>
              <a:gd name="connsiteX4" fmla="*/ 0 w 3080472"/>
              <a:gd name="connsiteY4" fmla="*/ 1995055 h 4384675"/>
              <a:gd name="connsiteX0" fmla="*/ 0 w 3080472"/>
              <a:gd name="connsiteY0" fmla="*/ 1995055 h 4384675"/>
              <a:gd name="connsiteX1" fmla="*/ 3080472 w 3080472"/>
              <a:gd name="connsiteY1" fmla="*/ 0 h 4384675"/>
              <a:gd name="connsiteX2" fmla="*/ 3080472 w 3080472"/>
              <a:gd name="connsiteY2" fmla="*/ 4384675 h 4384675"/>
              <a:gd name="connsiteX3" fmla="*/ 1246910 w 3080472"/>
              <a:gd name="connsiteY3" fmla="*/ 4384675 h 4384675"/>
              <a:gd name="connsiteX4" fmla="*/ 529504 w 3080472"/>
              <a:gd name="connsiteY4" fmla="*/ 2997489 h 4384675"/>
              <a:gd name="connsiteX5" fmla="*/ 0 w 3080472"/>
              <a:gd name="connsiteY5" fmla="*/ 1995055 h 4384675"/>
              <a:gd name="connsiteX0" fmla="*/ 114733 w 3195205"/>
              <a:gd name="connsiteY0" fmla="*/ 1995055 h 4384675"/>
              <a:gd name="connsiteX1" fmla="*/ 3195205 w 3195205"/>
              <a:gd name="connsiteY1" fmla="*/ 0 h 4384675"/>
              <a:gd name="connsiteX2" fmla="*/ 3195205 w 3195205"/>
              <a:gd name="connsiteY2" fmla="*/ 4384675 h 4384675"/>
              <a:gd name="connsiteX3" fmla="*/ 1361643 w 3195205"/>
              <a:gd name="connsiteY3" fmla="*/ 4384675 h 4384675"/>
              <a:gd name="connsiteX4" fmla="*/ 0 w 3195205"/>
              <a:gd name="connsiteY4" fmla="*/ 3506643 h 4384675"/>
              <a:gd name="connsiteX5" fmla="*/ 114733 w 3195205"/>
              <a:gd name="connsiteY5" fmla="*/ 1995055 h 4384675"/>
              <a:gd name="connsiteX0" fmla="*/ 445870 w 3526342"/>
              <a:gd name="connsiteY0" fmla="*/ 1995055 h 4384675"/>
              <a:gd name="connsiteX1" fmla="*/ 3526342 w 3526342"/>
              <a:gd name="connsiteY1" fmla="*/ 0 h 4384675"/>
              <a:gd name="connsiteX2" fmla="*/ 3526342 w 3526342"/>
              <a:gd name="connsiteY2" fmla="*/ 4384675 h 4384675"/>
              <a:gd name="connsiteX3" fmla="*/ 1692780 w 3526342"/>
              <a:gd name="connsiteY3" fmla="*/ 4384675 h 4384675"/>
              <a:gd name="connsiteX4" fmla="*/ 331137 w 3526342"/>
              <a:gd name="connsiteY4" fmla="*/ 3506643 h 4384675"/>
              <a:gd name="connsiteX5" fmla="*/ 445870 w 3526342"/>
              <a:gd name="connsiteY5" fmla="*/ 1995055 h 4384675"/>
              <a:gd name="connsiteX0" fmla="*/ 455078 w 3535550"/>
              <a:gd name="connsiteY0" fmla="*/ 1995055 h 4384675"/>
              <a:gd name="connsiteX1" fmla="*/ 3535550 w 3535550"/>
              <a:gd name="connsiteY1" fmla="*/ 0 h 4384675"/>
              <a:gd name="connsiteX2" fmla="*/ 3535550 w 3535550"/>
              <a:gd name="connsiteY2" fmla="*/ 4384675 h 4384675"/>
              <a:gd name="connsiteX3" fmla="*/ 1701988 w 3535550"/>
              <a:gd name="connsiteY3" fmla="*/ 4384675 h 4384675"/>
              <a:gd name="connsiteX4" fmla="*/ 340345 w 3535550"/>
              <a:gd name="connsiteY4" fmla="*/ 3506643 h 4384675"/>
              <a:gd name="connsiteX5" fmla="*/ 455078 w 3535550"/>
              <a:gd name="connsiteY5" fmla="*/ 1995055 h 4384675"/>
              <a:gd name="connsiteX0" fmla="*/ 603704 w 3684176"/>
              <a:gd name="connsiteY0" fmla="*/ 1995055 h 4384675"/>
              <a:gd name="connsiteX1" fmla="*/ 3684176 w 3684176"/>
              <a:gd name="connsiteY1" fmla="*/ 0 h 4384675"/>
              <a:gd name="connsiteX2" fmla="*/ 3684176 w 3684176"/>
              <a:gd name="connsiteY2" fmla="*/ 4384675 h 4384675"/>
              <a:gd name="connsiteX3" fmla="*/ 1850614 w 3684176"/>
              <a:gd name="connsiteY3" fmla="*/ 4384675 h 4384675"/>
              <a:gd name="connsiteX4" fmla="*/ 488971 w 3684176"/>
              <a:gd name="connsiteY4" fmla="*/ 3506643 h 4384675"/>
              <a:gd name="connsiteX5" fmla="*/ 603704 w 3684176"/>
              <a:gd name="connsiteY5" fmla="*/ 1995055 h 4384675"/>
              <a:gd name="connsiteX0" fmla="*/ 489914 w 3570386"/>
              <a:gd name="connsiteY0" fmla="*/ 1995055 h 4384675"/>
              <a:gd name="connsiteX1" fmla="*/ 3570386 w 3570386"/>
              <a:gd name="connsiteY1" fmla="*/ 0 h 4384675"/>
              <a:gd name="connsiteX2" fmla="*/ 3570386 w 3570386"/>
              <a:gd name="connsiteY2" fmla="*/ 4384675 h 4384675"/>
              <a:gd name="connsiteX3" fmla="*/ 1736824 w 3570386"/>
              <a:gd name="connsiteY3" fmla="*/ 4384675 h 4384675"/>
              <a:gd name="connsiteX4" fmla="*/ 375181 w 3570386"/>
              <a:gd name="connsiteY4" fmla="*/ 3506643 h 4384675"/>
              <a:gd name="connsiteX5" fmla="*/ 489914 w 3570386"/>
              <a:gd name="connsiteY5" fmla="*/ 1995055 h 4384675"/>
              <a:gd name="connsiteX0" fmla="*/ 521381 w 3601853"/>
              <a:gd name="connsiteY0" fmla="*/ 1995055 h 4384675"/>
              <a:gd name="connsiteX1" fmla="*/ 3601853 w 3601853"/>
              <a:gd name="connsiteY1" fmla="*/ 0 h 4384675"/>
              <a:gd name="connsiteX2" fmla="*/ 3601853 w 3601853"/>
              <a:gd name="connsiteY2" fmla="*/ 4384675 h 4384675"/>
              <a:gd name="connsiteX3" fmla="*/ 1768291 w 3601853"/>
              <a:gd name="connsiteY3" fmla="*/ 4384675 h 4384675"/>
              <a:gd name="connsiteX4" fmla="*/ 406648 w 3601853"/>
              <a:gd name="connsiteY4" fmla="*/ 3506643 h 4384675"/>
              <a:gd name="connsiteX5" fmla="*/ 521381 w 3601853"/>
              <a:gd name="connsiteY5" fmla="*/ 1995055 h 4384675"/>
              <a:gd name="connsiteX0" fmla="*/ 521381 w 3601853"/>
              <a:gd name="connsiteY0" fmla="*/ 1995055 h 4384675"/>
              <a:gd name="connsiteX1" fmla="*/ 3601853 w 3601853"/>
              <a:gd name="connsiteY1" fmla="*/ 0 h 4384675"/>
              <a:gd name="connsiteX2" fmla="*/ 3601853 w 3601853"/>
              <a:gd name="connsiteY2" fmla="*/ 4384675 h 4384675"/>
              <a:gd name="connsiteX3" fmla="*/ 1768291 w 3601853"/>
              <a:gd name="connsiteY3" fmla="*/ 4384675 h 4384675"/>
              <a:gd name="connsiteX4" fmla="*/ 406648 w 3601853"/>
              <a:gd name="connsiteY4" fmla="*/ 3506643 h 4384675"/>
              <a:gd name="connsiteX5" fmla="*/ 521381 w 3601853"/>
              <a:gd name="connsiteY5" fmla="*/ 1995055 h 4384675"/>
              <a:gd name="connsiteX0" fmla="*/ 513835 w 3594307"/>
              <a:gd name="connsiteY0" fmla="*/ 1995055 h 4384675"/>
              <a:gd name="connsiteX1" fmla="*/ 3594307 w 3594307"/>
              <a:gd name="connsiteY1" fmla="*/ 0 h 4384675"/>
              <a:gd name="connsiteX2" fmla="*/ 3594307 w 3594307"/>
              <a:gd name="connsiteY2" fmla="*/ 4384675 h 4384675"/>
              <a:gd name="connsiteX3" fmla="*/ 1760745 w 3594307"/>
              <a:gd name="connsiteY3" fmla="*/ 4384675 h 4384675"/>
              <a:gd name="connsiteX4" fmla="*/ 399102 w 3594307"/>
              <a:gd name="connsiteY4" fmla="*/ 3506643 h 4384675"/>
              <a:gd name="connsiteX5" fmla="*/ 513835 w 3594307"/>
              <a:gd name="connsiteY5" fmla="*/ 1995055 h 4384675"/>
              <a:gd name="connsiteX0" fmla="*/ 505807 w 3586279"/>
              <a:gd name="connsiteY0" fmla="*/ 1995055 h 4384675"/>
              <a:gd name="connsiteX1" fmla="*/ 3586279 w 3586279"/>
              <a:gd name="connsiteY1" fmla="*/ 0 h 4384675"/>
              <a:gd name="connsiteX2" fmla="*/ 3586279 w 3586279"/>
              <a:gd name="connsiteY2" fmla="*/ 4384675 h 4384675"/>
              <a:gd name="connsiteX3" fmla="*/ 1752717 w 3586279"/>
              <a:gd name="connsiteY3" fmla="*/ 4384675 h 4384675"/>
              <a:gd name="connsiteX4" fmla="*/ 391074 w 3586279"/>
              <a:gd name="connsiteY4" fmla="*/ 3506643 h 4384675"/>
              <a:gd name="connsiteX5" fmla="*/ 505807 w 3586279"/>
              <a:gd name="connsiteY5" fmla="*/ 1995055 h 4384675"/>
              <a:gd name="connsiteX0" fmla="*/ 513419 w 3593891"/>
              <a:gd name="connsiteY0" fmla="*/ 1995055 h 4384675"/>
              <a:gd name="connsiteX1" fmla="*/ 3593891 w 3593891"/>
              <a:gd name="connsiteY1" fmla="*/ 0 h 4384675"/>
              <a:gd name="connsiteX2" fmla="*/ 3593891 w 3593891"/>
              <a:gd name="connsiteY2" fmla="*/ 4384675 h 4384675"/>
              <a:gd name="connsiteX3" fmla="*/ 1760329 w 3593891"/>
              <a:gd name="connsiteY3" fmla="*/ 4384675 h 4384675"/>
              <a:gd name="connsiteX4" fmla="*/ 398686 w 3593891"/>
              <a:gd name="connsiteY4" fmla="*/ 3506643 h 4384675"/>
              <a:gd name="connsiteX5" fmla="*/ 513419 w 3593891"/>
              <a:gd name="connsiteY5" fmla="*/ 1995055 h 4384675"/>
              <a:gd name="connsiteX0" fmla="*/ 521103 w 3601575"/>
              <a:gd name="connsiteY0" fmla="*/ 1995055 h 4384675"/>
              <a:gd name="connsiteX1" fmla="*/ 3601575 w 3601575"/>
              <a:gd name="connsiteY1" fmla="*/ 0 h 4384675"/>
              <a:gd name="connsiteX2" fmla="*/ 3601575 w 3601575"/>
              <a:gd name="connsiteY2" fmla="*/ 4384675 h 4384675"/>
              <a:gd name="connsiteX3" fmla="*/ 1768013 w 3601575"/>
              <a:gd name="connsiteY3" fmla="*/ 4384675 h 4384675"/>
              <a:gd name="connsiteX4" fmla="*/ 406370 w 3601575"/>
              <a:gd name="connsiteY4" fmla="*/ 3506643 h 4384675"/>
              <a:gd name="connsiteX5" fmla="*/ 521103 w 3601575"/>
              <a:gd name="connsiteY5" fmla="*/ 1995055 h 4384675"/>
              <a:gd name="connsiteX0" fmla="*/ 336124 w 3416596"/>
              <a:gd name="connsiteY0" fmla="*/ 2051784 h 4441404"/>
              <a:gd name="connsiteX1" fmla="*/ 3416596 w 3416596"/>
              <a:gd name="connsiteY1" fmla="*/ 56729 h 4441404"/>
              <a:gd name="connsiteX2" fmla="*/ 3416596 w 3416596"/>
              <a:gd name="connsiteY2" fmla="*/ 4441404 h 4441404"/>
              <a:gd name="connsiteX3" fmla="*/ 1583034 w 3416596"/>
              <a:gd name="connsiteY3" fmla="*/ 4441404 h 4441404"/>
              <a:gd name="connsiteX4" fmla="*/ 221391 w 3416596"/>
              <a:gd name="connsiteY4" fmla="*/ 3563372 h 4441404"/>
              <a:gd name="connsiteX5" fmla="*/ 336124 w 3416596"/>
              <a:gd name="connsiteY5" fmla="*/ 2051784 h 4441404"/>
              <a:gd name="connsiteX0" fmla="*/ 389542 w 3470014"/>
              <a:gd name="connsiteY0" fmla="*/ 2047783 h 4437403"/>
              <a:gd name="connsiteX1" fmla="*/ 3470014 w 3470014"/>
              <a:gd name="connsiteY1" fmla="*/ 52728 h 4437403"/>
              <a:gd name="connsiteX2" fmla="*/ 3470014 w 3470014"/>
              <a:gd name="connsiteY2" fmla="*/ 4437403 h 4437403"/>
              <a:gd name="connsiteX3" fmla="*/ 1636452 w 3470014"/>
              <a:gd name="connsiteY3" fmla="*/ 4437403 h 4437403"/>
              <a:gd name="connsiteX4" fmla="*/ 274809 w 3470014"/>
              <a:gd name="connsiteY4" fmla="*/ 3559371 h 4437403"/>
              <a:gd name="connsiteX5" fmla="*/ 389542 w 3470014"/>
              <a:gd name="connsiteY5" fmla="*/ 2047783 h 4437403"/>
              <a:gd name="connsiteX0" fmla="*/ 512816 w 3593288"/>
              <a:gd name="connsiteY0" fmla="*/ 2047881 h 4437501"/>
              <a:gd name="connsiteX1" fmla="*/ 3593288 w 3593288"/>
              <a:gd name="connsiteY1" fmla="*/ 52826 h 4437501"/>
              <a:gd name="connsiteX2" fmla="*/ 3593288 w 3593288"/>
              <a:gd name="connsiteY2" fmla="*/ 4437501 h 4437501"/>
              <a:gd name="connsiteX3" fmla="*/ 1759726 w 3593288"/>
              <a:gd name="connsiteY3" fmla="*/ 4437501 h 4437501"/>
              <a:gd name="connsiteX4" fmla="*/ 398083 w 3593288"/>
              <a:gd name="connsiteY4" fmla="*/ 3559469 h 4437501"/>
              <a:gd name="connsiteX5" fmla="*/ 512816 w 3593288"/>
              <a:gd name="connsiteY5" fmla="*/ 2047881 h 4437501"/>
              <a:gd name="connsiteX0" fmla="*/ 512816 w 3593288"/>
              <a:gd name="connsiteY0" fmla="*/ 1995055 h 4384675"/>
              <a:gd name="connsiteX1" fmla="*/ 3593288 w 3593288"/>
              <a:gd name="connsiteY1" fmla="*/ 0 h 4384675"/>
              <a:gd name="connsiteX2" fmla="*/ 3593288 w 3593288"/>
              <a:gd name="connsiteY2" fmla="*/ 4384675 h 4384675"/>
              <a:gd name="connsiteX3" fmla="*/ 1759726 w 3593288"/>
              <a:gd name="connsiteY3" fmla="*/ 4384675 h 4384675"/>
              <a:gd name="connsiteX4" fmla="*/ 398083 w 3593288"/>
              <a:gd name="connsiteY4" fmla="*/ 3506643 h 4384675"/>
              <a:gd name="connsiteX5" fmla="*/ 512816 w 3593288"/>
              <a:gd name="connsiteY5" fmla="*/ 1995055 h 4384675"/>
              <a:gd name="connsiteX0" fmla="*/ 512816 w 3593288"/>
              <a:gd name="connsiteY0" fmla="*/ 1995055 h 4384675"/>
              <a:gd name="connsiteX1" fmla="*/ 3593288 w 3593288"/>
              <a:gd name="connsiteY1" fmla="*/ 0 h 4384675"/>
              <a:gd name="connsiteX2" fmla="*/ 3593288 w 3593288"/>
              <a:gd name="connsiteY2" fmla="*/ 4384675 h 4384675"/>
              <a:gd name="connsiteX3" fmla="*/ 1759726 w 3593288"/>
              <a:gd name="connsiteY3" fmla="*/ 4384675 h 4384675"/>
              <a:gd name="connsiteX4" fmla="*/ 398083 w 3593288"/>
              <a:gd name="connsiteY4" fmla="*/ 3506643 h 4384675"/>
              <a:gd name="connsiteX5" fmla="*/ 512816 w 3593288"/>
              <a:gd name="connsiteY5" fmla="*/ 1995055 h 4384675"/>
              <a:gd name="connsiteX0" fmla="*/ 512816 w 3593288"/>
              <a:gd name="connsiteY0" fmla="*/ 1995055 h 4384675"/>
              <a:gd name="connsiteX1" fmla="*/ 3593288 w 3593288"/>
              <a:gd name="connsiteY1" fmla="*/ 0 h 4384675"/>
              <a:gd name="connsiteX2" fmla="*/ 3593288 w 3593288"/>
              <a:gd name="connsiteY2" fmla="*/ 4384675 h 4384675"/>
              <a:gd name="connsiteX3" fmla="*/ 1759726 w 3593288"/>
              <a:gd name="connsiteY3" fmla="*/ 4384675 h 4384675"/>
              <a:gd name="connsiteX4" fmla="*/ 398083 w 3593288"/>
              <a:gd name="connsiteY4" fmla="*/ 3506643 h 4384675"/>
              <a:gd name="connsiteX5" fmla="*/ 512816 w 3593288"/>
              <a:gd name="connsiteY5" fmla="*/ 1995055 h 4384675"/>
              <a:gd name="connsiteX0" fmla="*/ 512816 w 3593288"/>
              <a:gd name="connsiteY0" fmla="*/ 1984664 h 4384675"/>
              <a:gd name="connsiteX1" fmla="*/ 3593288 w 3593288"/>
              <a:gd name="connsiteY1" fmla="*/ 0 h 4384675"/>
              <a:gd name="connsiteX2" fmla="*/ 3593288 w 3593288"/>
              <a:gd name="connsiteY2" fmla="*/ 4384675 h 4384675"/>
              <a:gd name="connsiteX3" fmla="*/ 1759726 w 3593288"/>
              <a:gd name="connsiteY3" fmla="*/ 4384675 h 4384675"/>
              <a:gd name="connsiteX4" fmla="*/ 398083 w 3593288"/>
              <a:gd name="connsiteY4" fmla="*/ 3506643 h 4384675"/>
              <a:gd name="connsiteX5" fmla="*/ 512816 w 3593288"/>
              <a:gd name="connsiteY5" fmla="*/ 1984664 h 4384675"/>
              <a:gd name="connsiteX0" fmla="*/ 336124 w 3416596"/>
              <a:gd name="connsiteY0" fmla="*/ 1984664 h 4384675"/>
              <a:gd name="connsiteX1" fmla="*/ 3416596 w 3416596"/>
              <a:gd name="connsiteY1" fmla="*/ 0 h 4384675"/>
              <a:gd name="connsiteX2" fmla="*/ 3416596 w 3416596"/>
              <a:gd name="connsiteY2" fmla="*/ 4384675 h 4384675"/>
              <a:gd name="connsiteX3" fmla="*/ 1583034 w 3416596"/>
              <a:gd name="connsiteY3" fmla="*/ 4384675 h 4384675"/>
              <a:gd name="connsiteX4" fmla="*/ 221391 w 3416596"/>
              <a:gd name="connsiteY4" fmla="*/ 3506643 h 4384675"/>
              <a:gd name="connsiteX5" fmla="*/ 336124 w 3416596"/>
              <a:gd name="connsiteY5" fmla="*/ 1984664 h 4384675"/>
              <a:gd name="connsiteX0" fmla="*/ 336124 w 3416596"/>
              <a:gd name="connsiteY0" fmla="*/ 1984664 h 4384675"/>
              <a:gd name="connsiteX1" fmla="*/ 3416596 w 3416596"/>
              <a:gd name="connsiteY1" fmla="*/ 0 h 4384675"/>
              <a:gd name="connsiteX2" fmla="*/ 3416596 w 3416596"/>
              <a:gd name="connsiteY2" fmla="*/ 4384675 h 4384675"/>
              <a:gd name="connsiteX3" fmla="*/ 1583034 w 3416596"/>
              <a:gd name="connsiteY3" fmla="*/ 4384675 h 4384675"/>
              <a:gd name="connsiteX4" fmla="*/ 221391 w 3416596"/>
              <a:gd name="connsiteY4" fmla="*/ 3506643 h 4384675"/>
              <a:gd name="connsiteX5" fmla="*/ 336124 w 3416596"/>
              <a:gd name="connsiteY5" fmla="*/ 1984664 h 4384675"/>
              <a:gd name="connsiteX0" fmla="*/ 336124 w 3416596"/>
              <a:gd name="connsiteY0" fmla="*/ 1984664 h 4384675"/>
              <a:gd name="connsiteX1" fmla="*/ 3416596 w 3416596"/>
              <a:gd name="connsiteY1" fmla="*/ 0 h 4384675"/>
              <a:gd name="connsiteX2" fmla="*/ 3416596 w 3416596"/>
              <a:gd name="connsiteY2" fmla="*/ 4384675 h 4384675"/>
              <a:gd name="connsiteX3" fmla="*/ 1583034 w 3416596"/>
              <a:gd name="connsiteY3" fmla="*/ 4384675 h 4384675"/>
              <a:gd name="connsiteX4" fmla="*/ 221391 w 3416596"/>
              <a:gd name="connsiteY4" fmla="*/ 3506643 h 4384675"/>
              <a:gd name="connsiteX5" fmla="*/ 336124 w 3416596"/>
              <a:gd name="connsiteY5" fmla="*/ 1984664 h 4384675"/>
              <a:gd name="connsiteX0" fmla="*/ 499026 w 3579498"/>
              <a:gd name="connsiteY0" fmla="*/ 1984664 h 4384675"/>
              <a:gd name="connsiteX1" fmla="*/ 3579498 w 3579498"/>
              <a:gd name="connsiteY1" fmla="*/ 0 h 4384675"/>
              <a:gd name="connsiteX2" fmla="*/ 3579498 w 3579498"/>
              <a:gd name="connsiteY2" fmla="*/ 4384675 h 4384675"/>
              <a:gd name="connsiteX3" fmla="*/ 1745936 w 3579498"/>
              <a:gd name="connsiteY3" fmla="*/ 4384675 h 4384675"/>
              <a:gd name="connsiteX4" fmla="*/ 384293 w 3579498"/>
              <a:gd name="connsiteY4" fmla="*/ 3506643 h 4384675"/>
              <a:gd name="connsiteX5" fmla="*/ 499026 w 3579498"/>
              <a:gd name="connsiteY5" fmla="*/ 1984664 h 4384675"/>
              <a:gd name="connsiteX0" fmla="*/ 522782 w 3603254"/>
              <a:gd name="connsiteY0" fmla="*/ 1984664 h 4384675"/>
              <a:gd name="connsiteX1" fmla="*/ 3603254 w 3603254"/>
              <a:gd name="connsiteY1" fmla="*/ 0 h 4384675"/>
              <a:gd name="connsiteX2" fmla="*/ 3603254 w 3603254"/>
              <a:gd name="connsiteY2" fmla="*/ 4384675 h 4384675"/>
              <a:gd name="connsiteX3" fmla="*/ 1769692 w 3603254"/>
              <a:gd name="connsiteY3" fmla="*/ 4384675 h 4384675"/>
              <a:gd name="connsiteX4" fmla="*/ 408049 w 3603254"/>
              <a:gd name="connsiteY4" fmla="*/ 3506643 h 4384675"/>
              <a:gd name="connsiteX5" fmla="*/ 522782 w 3603254"/>
              <a:gd name="connsiteY5" fmla="*/ 1984664 h 4384675"/>
              <a:gd name="connsiteX0" fmla="*/ 365407 w 3445879"/>
              <a:gd name="connsiteY0" fmla="*/ 1963882 h 4384675"/>
              <a:gd name="connsiteX1" fmla="*/ 3445879 w 3445879"/>
              <a:gd name="connsiteY1" fmla="*/ 0 h 4384675"/>
              <a:gd name="connsiteX2" fmla="*/ 3445879 w 3445879"/>
              <a:gd name="connsiteY2" fmla="*/ 4384675 h 4384675"/>
              <a:gd name="connsiteX3" fmla="*/ 1612317 w 3445879"/>
              <a:gd name="connsiteY3" fmla="*/ 4384675 h 4384675"/>
              <a:gd name="connsiteX4" fmla="*/ 250674 w 3445879"/>
              <a:gd name="connsiteY4" fmla="*/ 3506643 h 4384675"/>
              <a:gd name="connsiteX5" fmla="*/ 365407 w 3445879"/>
              <a:gd name="connsiteY5" fmla="*/ 1963882 h 4384675"/>
              <a:gd name="connsiteX0" fmla="*/ 365407 w 3445879"/>
              <a:gd name="connsiteY0" fmla="*/ 1963882 h 4384675"/>
              <a:gd name="connsiteX1" fmla="*/ 3445879 w 3445879"/>
              <a:gd name="connsiteY1" fmla="*/ 0 h 4384675"/>
              <a:gd name="connsiteX2" fmla="*/ 3445879 w 3445879"/>
              <a:gd name="connsiteY2" fmla="*/ 4384675 h 4384675"/>
              <a:gd name="connsiteX3" fmla="*/ 1612317 w 3445879"/>
              <a:gd name="connsiteY3" fmla="*/ 4384675 h 4384675"/>
              <a:gd name="connsiteX4" fmla="*/ 250674 w 3445879"/>
              <a:gd name="connsiteY4" fmla="*/ 3506643 h 4384675"/>
              <a:gd name="connsiteX5" fmla="*/ 365407 w 3445879"/>
              <a:gd name="connsiteY5" fmla="*/ 1963882 h 4384675"/>
              <a:gd name="connsiteX0" fmla="*/ 522782 w 3603254"/>
              <a:gd name="connsiteY0" fmla="*/ 1963882 h 4384675"/>
              <a:gd name="connsiteX1" fmla="*/ 3603254 w 3603254"/>
              <a:gd name="connsiteY1" fmla="*/ 0 h 4384675"/>
              <a:gd name="connsiteX2" fmla="*/ 3603254 w 3603254"/>
              <a:gd name="connsiteY2" fmla="*/ 4384675 h 4384675"/>
              <a:gd name="connsiteX3" fmla="*/ 1769692 w 3603254"/>
              <a:gd name="connsiteY3" fmla="*/ 4384675 h 4384675"/>
              <a:gd name="connsiteX4" fmla="*/ 408049 w 3603254"/>
              <a:gd name="connsiteY4" fmla="*/ 3506643 h 4384675"/>
              <a:gd name="connsiteX5" fmla="*/ 522782 w 3603254"/>
              <a:gd name="connsiteY5" fmla="*/ 1963882 h 4384675"/>
              <a:gd name="connsiteX0" fmla="*/ 522782 w 3603254"/>
              <a:gd name="connsiteY0" fmla="*/ 1963882 h 4384675"/>
              <a:gd name="connsiteX1" fmla="*/ 3603254 w 3603254"/>
              <a:gd name="connsiteY1" fmla="*/ 0 h 4384675"/>
              <a:gd name="connsiteX2" fmla="*/ 3603254 w 3603254"/>
              <a:gd name="connsiteY2" fmla="*/ 4384675 h 4384675"/>
              <a:gd name="connsiteX3" fmla="*/ 1769692 w 3603254"/>
              <a:gd name="connsiteY3" fmla="*/ 4384675 h 4384675"/>
              <a:gd name="connsiteX4" fmla="*/ 408049 w 3603254"/>
              <a:gd name="connsiteY4" fmla="*/ 3506643 h 4384675"/>
              <a:gd name="connsiteX5" fmla="*/ 522782 w 3603254"/>
              <a:gd name="connsiteY5" fmla="*/ 1963882 h 438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3254" h="4384675">
                <a:moveTo>
                  <a:pt x="522782" y="1963882"/>
                </a:moveTo>
                <a:cubicBezTo>
                  <a:pt x="1559884" y="1318559"/>
                  <a:pt x="2576430" y="661555"/>
                  <a:pt x="3603254" y="0"/>
                </a:cubicBezTo>
                <a:lnTo>
                  <a:pt x="3603254" y="4384675"/>
                </a:lnTo>
                <a:lnTo>
                  <a:pt x="1769692" y="4384675"/>
                </a:lnTo>
                <a:cubicBezTo>
                  <a:pt x="1070903" y="3926608"/>
                  <a:pt x="780349" y="3766190"/>
                  <a:pt x="408049" y="3506643"/>
                </a:cubicBezTo>
                <a:cubicBezTo>
                  <a:pt x="-215405" y="3072005"/>
                  <a:pt x="-82489" y="2340504"/>
                  <a:pt x="522782" y="19638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b"/>
          <a:lstStyle>
            <a:lvl1pPr algn="r">
              <a:defRPr sz="12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269169-13B5-447B-A15B-B00B555B8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800" y="468000"/>
            <a:ext cx="1000800" cy="10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4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55E9B31-91C4-44B1-A472-FF996D1027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06145" y="0"/>
            <a:ext cx="4037853" cy="6858000"/>
          </a:xfrm>
          <a:custGeom>
            <a:avLst/>
            <a:gdLst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0 w 4025900"/>
              <a:gd name="connsiteY4" fmla="*/ 0 h 6858000"/>
              <a:gd name="connsiteX0" fmla="*/ 577 w 4026477"/>
              <a:gd name="connsiteY0" fmla="*/ 0 h 6858000"/>
              <a:gd name="connsiteX1" fmla="*/ 4026477 w 4026477"/>
              <a:gd name="connsiteY1" fmla="*/ 0 h 6858000"/>
              <a:gd name="connsiteX2" fmla="*/ 4026477 w 4026477"/>
              <a:gd name="connsiteY2" fmla="*/ 6858000 h 6858000"/>
              <a:gd name="connsiteX3" fmla="*/ 577 w 4026477"/>
              <a:gd name="connsiteY3" fmla="*/ 6858000 h 6858000"/>
              <a:gd name="connsiteX4" fmla="*/ 0 w 4026477"/>
              <a:gd name="connsiteY4" fmla="*/ 1163782 h 6858000"/>
              <a:gd name="connsiteX5" fmla="*/ 577 w 4026477"/>
              <a:gd name="connsiteY5" fmla="*/ 0 h 6858000"/>
              <a:gd name="connsiteX0" fmla="*/ 1 w 4025901"/>
              <a:gd name="connsiteY0" fmla="*/ 0 h 6858000"/>
              <a:gd name="connsiteX1" fmla="*/ 4025901 w 4025901"/>
              <a:gd name="connsiteY1" fmla="*/ 0 h 6858000"/>
              <a:gd name="connsiteX2" fmla="*/ 4025901 w 4025901"/>
              <a:gd name="connsiteY2" fmla="*/ 6858000 h 6858000"/>
              <a:gd name="connsiteX3" fmla="*/ 1 w 4025901"/>
              <a:gd name="connsiteY3" fmla="*/ 6858000 h 6858000"/>
              <a:gd name="connsiteX4" fmla="*/ 3012788 w 4025901"/>
              <a:gd name="connsiteY4" fmla="*/ 2867891 h 6858000"/>
              <a:gd name="connsiteX5" fmla="*/ 1 w 4025901"/>
              <a:gd name="connsiteY5" fmla="*/ 0 h 6858000"/>
              <a:gd name="connsiteX0" fmla="*/ 1 w 4025901"/>
              <a:gd name="connsiteY0" fmla="*/ 0 h 6858000"/>
              <a:gd name="connsiteX1" fmla="*/ 4025901 w 4025901"/>
              <a:gd name="connsiteY1" fmla="*/ 0 h 6858000"/>
              <a:gd name="connsiteX2" fmla="*/ 4025901 w 4025901"/>
              <a:gd name="connsiteY2" fmla="*/ 6858000 h 6858000"/>
              <a:gd name="connsiteX3" fmla="*/ 1 w 4025901"/>
              <a:gd name="connsiteY3" fmla="*/ 6858000 h 6858000"/>
              <a:gd name="connsiteX4" fmla="*/ 3438815 w 4025901"/>
              <a:gd name="connsiteY4" fmla="*/ 3938154 h 6858000"/>
              <a:gd name="connsiteX5" fmla="*/ 1 w 4025901"/>
              <a:gd name="connsiteY5" fmla="*/ 0 h 6858000"/>
              <a:gd name="connsiteX0" fmla="*/ 1 w 4025901"/>
              <a:gd name="connsiteY0" fmla="*/ 0 h 6858000"/>
              <a:gd name="connsiteX1" fmla="*/ 4025901 w 4025901"/>
              <a:gd name="connsiteY1" fmla="*/ 0 h 6858000"/>
              <a:gd name="connsiteX2" fmla="*/ 4025901 w 4025901"/>
              <a:gd name="connsiteY2" fmla="*/ 6858000 h 6858000"/>
              <a:gd name="connsiteX3" fmla="*/ 1 w 4025901"/>
              <a:gd name="connsiteY3" fmla="*/ 6858000 h 6858000"/>
              <a:gd name="connsiteX4" fmla="*/ 3792106 w 4025901"/>
              <a:gd name="connsiteY4" fmla="*/ 4821381 h 6858000"/>
              <a:gd name="connsiteX5" fmla="*/ 1 w 4025901"/>
              <a:gd name="connsiteY5" fmla="*/ 0 h 6858000"/>
              <a:gd name="connsiteX0" fmla="*/ 1 w 4025901"/>
              <a:gd name="connsiteY0" fmla="*/ 0 h 6858000"/>
              <a:gd name="connsiteX1" fmla="*/ 4025901 w 4025901"/>
              <a:gd name="connsiteY1" fmla="*/ 0 h 6858000"/>
              <a:gd name="connsiteX2" fmla="*/ 4025901 w 4025901"/>
              <a:gd name="connsiteY2" fmla="*/ 6858000 h 6858000"/>
              <a:gd name="connsiteX3" fmla="*/ 1 w 4025901"/>
              <a:gd name="connsiteY3" fmla="*/ 6858000 h 6858000"/>
              <a:gd name="connsiteX4" fmla="*/ 3792106 w 4025901"/>
              <a:gd name="connsiteY4" fmla="*/ 4405745 h 6858000"/>
              <a:gd name="connsiteX5" fmla="*/ 1 w 4025901"/>
              <a:gd name="connsiteY5" fmla="*/ 0 h 6858000"/>
              <a:gd name="connsiteX0" fmla="*/ 1 w 4025901"/>
              <a:gd name="connsiteY0" fmla="*/ 0 h 6858000"/>
              <a:gd name="connsiteX1" fmla="*/ 4025901 w 4025901"/>
              <a:gd name="connsiteY1" fmla="*/ 0 h 6858000"/>
              <a:gd name="connsiteX2" fmla="*/ 4025901 w 4025901"/>
              <a:gd name="connsiteY2" fmla="*/ 6858000 h 6858000"/>
              <a:gd name="connsiteX3" fmla="*/ 1 w 4025901"/>
              <a:gd name="connsiteY3" fmla="*/ 6858000 h 6858000"/>
              <a:gd name="connsiteX4" fmla="*/ 3792106 w 4025901"/>
              <a:gd name="connsiteY4" fmla="*/ 4405745 h 6858000"/>
              <a:gd name="connsiteX5" fmla="*/ 1 w 4025901"/>
              <a:gd name="connsiteY5" fmla="*/ 0 h 6858000"/>
              <a:gd name="connsiteX0" fmla="*/ 1 w 4025901"/>
              <a:gd name="connsiteY0" fmla="*/ 0 h 6858000"/>
              <a:gd name="connsiteX1" fmla="*/ 4025901 w 4025901"/>
              <a:gd name="connsiteY1" fmla="*/ 0 h 6858000"/>
              <a:gd name="connsiteX2" fmla="*/ 4025901 w 4025901"/>
              <a:gd name="connsiteY2" fmla="*/ 6858000 h 6858000"/>
              <a:gd name="connsiteX3" fmla="*/ 1 w 4025901"/>
              <a:gd name="connsiteY3" fmla="*/ 6858000 h 6858000"/>
              <a:gd name="connsiteX4" fmla="*/ 3792106 w 4025901"/>
              <a:gd name="connsiteY4" fmla="*/ 4405745 h 6858000"/>
              <a:gd name="connsiteX5" fmla="*/ 1 w 4025901"/>
              <a:gd name="connsiteY5" fmla="*/ 0 h 6858000"/>
              <a:gd name="connsiteX0" fmla="*/ 1 w 4025901"/>
              <a:gd name="connsiteY0" fmla="*/ 0 h 6858000"/>
              <a:gd name="connsiteX1" fmla="*/ 4025901 w 4025901"/>
              <a:gd name="connsiteY1" fmla="*/ 0 h 6858000"/>
              <a:gd name="connsiteX2" fmla="*/ 4025901 w 4025901"/>
              <a:gd name="connsiteY2" fmla="*/ 6858000 h 6858000"/>
              <a:gd name="connsiteX3" fmla="*/ 1 w 4025901"/>
              <a:gd name="connsiteY3" fmla="*/ 6858000 h 6858000"/>
              <a:gd name="connsiteX4" fmla="*/ 3740151 w 4025901"/>
              <a:gd name="connsiteY4" fmla="*/ 4675908 h 6858000"/>
              <a:gd name="connsiteX5" fmla="*/ 1 w 4025901"/>
              <a:gd name="connsiteY5" fmla="*/ 0 h 6858000"/>
              <a:gd name="connsiteX0" fmla="*/ 137862 w 4163762"/>
              <a:gd name="connsiteY0" fmla="*/ 0 h 6858000"/>
              <a:gd name="connsiteX1" fmla="*/ 4163762 w 4163762"/>
              <a:gd name="connsiteY1" fmla="*/ 0 h 6858000"/>
              <a:gd name="connsiteX2" fmla="*/ 4163762 w 4163762"/>
              <a:gd name="connsiteY2" fmla="*/ 6858000 h 6858000"/>
              <a:gd name="connsiteX3" fmla="*/ 137862 w 4163762"/>
              <a:gd name="connsiteY3" fmla="*/ 6858000 h 6858000"/>
              <a:gd name="connsiteX4" fmla="*/ 1207549 w 4163762"/>
              <a:gd name="connsiteY4" fmla="*/ 5860473 h 6858000"/>
              <a:gd name="connsiteX5" fmla="*/ 3878012 w 4163762"/>
              <a:gd name="connsiteY5" fmla="*/ 4675908 h 6858000"/>
              <a:gd name="connsiteX6" fmla="*/ 137862 w 4163762"/>
              <a:gd name="connsiteY6" fmla="*/ 0 h 6858000"/>
              <a:gd name="connsiteX0" fmla="*/ 56011 w 4081911"/>
              <a:gd name="connsiteY0" fmla="*/ 0 h 6858000"/>
              <a:gd name="connsiteX1" fmla="*/ 4081911 w 4081911"/>
              <a:gd name="connsiteY1" fmla="*/ 0 h 6858000"/>
              <a:gd name="connsiteX2" fmla="*/ 4081911 w 4081911"/>
              <a:gd name="connsiteY2" fmla="*/ 6858000 h 6858000"/>
              <a:gd name="connsiteX3" fmla="*/ 56011 w 4081911"/>
              <a:gd name="connsiteY3" fmla="*/ 6858000 h 6858000"/>
              <a:gd name="connsiteX4" fmla="*/ 3089580 w 4081911"/>
              <a:gd name="connsiteY4" fmla="*/ 6151418 h 6858000"/>
              <a:gd name="connsiteX5" fmla="*/ 3796161 w 4081911"/>
              <a:gd name="connsiteY5" fmla="*/ 4675908 h 6858000"/>
              <a:gd name="connsiteX6" fmla="*/ 56011 w 4081911"/>
              <a:gd name="connsiteY6" fmla="*/ 0 h 6858000"/>
              <a:gd name="connsiteX0" fmla="*/ 57658 w 4083558"/>
              <a:gd name="connsiteY0" fmla="*/ 0 h 6858000"/>
              <a:gd name="connsiteX1" fmla="*/ 4083558 w 4083558"/>
              <a:gd name="connsiteY1" fmla="*/ 0 h 6858000"/>
              <a:gd name="connsiteX2" fmla="*/ 4083558 w 4083558"/>
              <a:gd name="connsiteY2" fmla="*/ 6858000 h 6858000"/>
              <a:gd name="connsiteX3" fmla="*/ 57658 w 4083558"/>
              <a:gd name="connsiteY3" fmla="*/ 6858000 h 6858000"/>
              <a:gd name="connsiteX4" fmla="*/ 2997709 w 4083558"/>
              <a:gd name="connsiteY4" fmla="*/ 6047509 h 6858000"/>
              <a:gd name="connsiteX5" fmla="*/ 3797808 w 4083558"/>
              <a:gd name="connsiteY5" fmla="*/ 4675908 h 6858000"/>
              <a:gd name="connsiteX6" fmla="*/ 57658 w 4083558"/>
              <a:gd name="connsiteY6" fmla="*/ 0 h 6858000"/>
              <a:gd name="connsiteX0" fmla="*/ 9354 w 4035254"/>
              <a:gd name="connsiteY0" fmla="*/ 0 h 6858000"/>
              <a:gd name="connsiteX1" fmla="*/ 4035254 w 4035254"/>
              <a:gd name="connsiteY1" fmla="*/ 0 h 6858000"/>
              <a:gd name="connsiteX2" fmla="*/ 4035254 w 4035254"/>
              <a:gd name="connsiteY2" fmla="*/ 6858000 h 6858000"/>
              <a:gd name="connsiteX3" fmla="*/ 9354 w 4035254"/>
              <a:gd name="connsiteY3" fmla="*/ 6858000 h 6858000"/>
              <a:gd name="connsiteX4" fmla="*/ 2949405 w 4035254"/>
              <a:gd name="connsiteY4" fmla="*/ 6047509 h 6858000"/>
              <a:gd name="connsiteX5" fmla="*/ 3749504 w 4035254"/>
              <a:gd name="connsiteY5" fmla="*/ 4675908 h 6858000"/>
              <a:gd name="connsiteX6" fmla="*/ 9354 w 4035254"/>
              <a:gd name="connsiteY6" fmla="*/ 0 h 6858000"/>
              <a:gd name="connsiteX0" fmla="*/ 9354 w 4035254"/>
              <a:gd name="connsiteY0" fmla="*/ 0 h 6858000"/>
              <a:gd name="connsiteX1" fmla="*/ 4035254 w 4035254"/>
              <a:gd name="connsiteY1" fmla="*/ 0 h 6858000"/>
              <a:gd name="connsiteX2" fmla="*/ 4035254 w 4035254"/>
              <a:gd name="connsiteY2" fmla="*/ 6858000 h 6858000"/>
              <a:gd name="connsiteX3" fmla="*/ 9354 w 4035254"/>
              <a:gd name="connsiteY3" fmla="*/ 6858000 h 6858000"/>
              <a:gd name="connsiteX4" fmla="*/ 2949405 w 4035254"/>
              <a:gd name="connsiteY4" fmla="*/ 6047509 h 6858000"/>
              <a:gd name="connsiteX5" fmla="*/ 3749504 w 4035254"/>
              <a:gd name="connsiteY5" fmla="*/ 4675908 h 6858000"/>
              <a:gd name="connsiteX6" fmla="*/ 9354 w 4035254"/>
              <a:gd name="connsiteY6" fmla="*/ 0 h 6858000"/>
              <a:gd name="connsiteX0" fmla="*/ 9354 w 4035254"/>
              <a:gd name="connsiteY0" fmla="*/ 0 h 6858000"/>
              <a:gd name="connsiteX1" fmla="*/ 4035254 w 4035254"/>
              <a:gd name="connsiteY1" fmla="*/ 0 h 6858000"/>
              <a:gd name="connsiteX2" fmla="*/ 4035254 w 4035254"/>
              <a:gd name="connsiteY2" fmla="*/ 6858000 h 6858000"/>
              <a:gd name="connsiteX3" fmla="*/ 9354 w 4035254"/>
              <a:gd name="connsiteY3" fmla="*/ 6858000 h 6858000"/>
              <a:gd name="connsiteX4" fmla="*/ 2949405 w 4035254"/>
              <a:gd name="connsiteY4" fmla="*/ 6047509 h 6858000"/>
              <a:gd name="connsiteX5" fmla="*/ 3749504 w 4035254"/>
              <a:gd name="connsiteY5" fmla="*/ 4675908 h 6858000"/>
              <a:gd name="connsiteX6" fmla="*/ 9354 w 4035254"/>
              <a:gd name="connsiteY6" fmla="*/ 0 h 6858000"/>
              <a:gd name="connsiteX0" fmla="*/ 9411 w 4035311"/>
              <a:gd name="connsiteY0" fmla="*/ 0 h 6858000"/>
              <a:gd name="connsiteX1" fmla="*/ 4035311 w 4035311"/>
              <a:gd name="connsiteY1" fmla="*/ 0 h 6858000"/>
              <a:gd name="connsiteX2" fmla="*/ 4035311 w 4035311"/>
              <a:gd name="connsiteY2" fmla="*/ 6858000 h 6858000"/>
              <a:gd name="connsiteX3" fmla="*/ 9411 w 4035311"/>
              <a:gd name="connsiteY3" fmla="*/ 6858000 h 6858000"/>
              <a:gd name="connsiteX4" fmla="*/ 2949462 w 4035311"/>
              <a:gd name="connsiteY4" fmla="*/ 6047509 h 6858000"/>
              <a:gd name="connsiteX5" fmla="*/ 3848274 w 4035311"/>
              <a:gd name="connsiteY5" fmla="*/ 3990108 h 6858000"/>
              <a:gd name="connsiteX6" fmla="*/ 9411 w 4035311"/>
              <a:gd name="connsiteY6" fmla="*/ 0 h 6858000"/>
              <a:gd name="connsiteX0" fmla="*/ 9242 w 4035142"/>
              <a:gd name="connsiteY0" fmla="*/ 0 h 6858000"/>
              <a:gd name="connsiteX1" fmla="*/ 4035142 w 4035142"/>
              <a:gd name="connsiteY1" fmla="*/ 0 h 6858000"/>
              <a:gd name="connsiteX2" fmla="*/ 4035142 w 4035142"/>
              <a:gd name="connsiteY2" fmla="*/ 6858000 h 6858000"/>
              <a:gd name="connsiteX3" fmla="*/ 9242 w 4035142"/>
              <a:gd name="connsiteY3" fmla="*/ 6858000 h 6858000"/>
              <a:gd name="connsiteX4" fmla="*/ 2949293 w 4035142"/>
              <a:gd name="connsiteY4" fmla="*/ 6047509 h 6858000"/>
              <a:gd name="connsiteX5" fmla="*/ 3555709 w 4035142"/>
              <a:gd name="connsiteY5" fmla="*/ 4309085 h 6858000"/>
              <a:gd name="connsiteX6" fmla="*/ 9242 w 4035142"/>
              <a:gd name="connsiteY6" fmla="*/ 0 h 6858000"/>
              <a:gd name="connsiteX0" fmla="*/ 9242 w 4035142"/>
              <a:gd name="connsiteY0" fmla="*/ 0 h 6858000"/>
              <a:gd name="connsiteX1" fmla="*/ 4035142 w 4035142"/>
              <a:gd name="connsiteY1" fmla="*/ 0 h 6858000"/>
              <a:gd name="connsiteX2" fmla="*/ 4035142 w 4035142"/>
              <a:gd name="connsiteY2" fmla="*/ 6858000 h 6858000"/>
              <a:gd name="connsiteX3" fmla="*/ 9242 w 4035142"/>
              <a:gd name="connsiteY3" fmla="*/ 6858000 h 6858000"/>
              <a:gd name="connsiteX4" fmla="*/ 2949293 w 4035142"/>
              <a:gd name="connsiteY4" fmla="*/ 6047509 h 6858000"/>
              <a:gd name="connsiteX5" fmla="*/ 3555709 w 4035142"/>
              <a:gd name="connsiteY5" fmla="*/ 4309085 h 6858000"/>
              <a:gd name="connsiteX6" fmla="*/ 9242 w 4035142"/>
              <a:gd name="connsiteY6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546467 w 4025900"/>
              <a:gd name="connsiteY5" fmla="*/ 4309085 h 6858000"/>
              <a:gd name="connsiteX6" fmla="*/ 0 w 4025900"/>
              <a:gd name="connsiteY6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546467 w 4025900"/>
              <a:gd name="connsiteY5" fmla="*/ 4309085 h 6858000"/>
              <a:gd name="connsiteX6" fmla="*/ 0 w 4025900"/>
              <a:gd name="connsiteY6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546467 w 4025900"/>
              <a:gd name="connsiteY5" fmla="*/ 4309085 h 6858000"/>
              <a:gd name="connsiteX6" fmla="*/ 0 w 4025900"/>
              <a:gd name="connsiteY6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546467 w 4025900"/>
              <a:gd name="connsiteY5" fmla="*/ 4309085 h 6858000"/>
              <a:gd name="connsiteX6" fmla="*/ 0 w 4025900"/>
              <a:gd name="connsiteY6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546467 w 4025900"/>
              <a:gd name="connsiteY5" fmla="*/ 4309085 h 6858000"/>
              <a:gd name="connsiteX6" fmla="*/ 0 w 4025900"/>
              <a:gd name="connsiteY6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546467 w 4025900"/>
              <a:gd name="connsiteY5" fmla="*/ 4309085 h 6858000"/>
              <a:gd name="connsiteX6" fmla="*/ 0 w 4025900"/>
              <a:gd name="connsiteY6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655360 w 4025900"/>
              <a:gd name="connsiteY5" fmla="*/ 5528235 h 6858000"/>
              <a:gd name="connsiteX6" fmla="*/ 3546467 w 4025900"/>
              <a:gd name="connsiteY6" fmla="*/ 4309085 h 6858000"/>
              <a:gd name="connsiteX7" fmla="*/ 0 w 4025900"/>
              <a:gd name="connsiteY7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655360 w 4025900"/>
              <a:gd name="connsiteY5" fmla="*/ 5528235 h 6858000"/>
              <a:gd name="connsiteX6" fmla="*/ 3546467 w 4025900"/>
              <a:gd name="connsiteY6" fmla="*/ 4309085 h 6858000"/>
              <a:gd name="connsiteX7" fmla="*/ 0 w 4025900"/>
              <a:gd name="connsiteY7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655360 w 4025900"/>
              <a:gd name="connsiteY5" fmla="*/ 5528235 h 6858000"/>
              <a:gd name="connsiteX6" fmla="*/ 3546467 w 4025900"/>
              <a:gd name="connsiteY6" fmla="*/ 4309085 h 6858000"/>
              <a:gd name="connsiteX7" fmla="*/ 0 w 4025900"/>
              <a:gd name="connsiteY7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786842 w 4025900"/>
              <a:gd name="connsiteY5" fmla="*/ 5635812 h 6858000"/>
              <a:gd name="connsiteX6" fmla="*/ 3546467 w 4025900"/>
              <a:gd name="connsiteY6" fmla="*/ 4309085 h 6858000"/>
              <a:gd name="connsiteX7" fmla="*/ 0 w 4025900"/>
              <a:gd name="connsiteY7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607548 w 4025900"/>
              <a:gd name="connsiteY5" fmla="*/ 5552141 h 6858000"/>
              <a:gd name="connsiteX6" fmla="*/ 3546467 w 4025900"/>
              <a:gd name="connsiteY6" fmla="*/ 4309085 h 6858000"/>
              <a:gd name="connsiteX7" fmla="*/ 0 w 4025900"/>
              <a:gd name="connsiteY7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727077 w 4025900"/>
              <a:gd name="connsiteY5" fmla="*/ 5731435 h 6858000"/>
              <a:gd name="connsiteX6" fmla="*/ 3546467 w 4025900"/>
              <a:gd name="connsiteY6" fmla="*/ 4309085 h 6858000"/>
              <a:gd name="connsiteX7" fmla="*/ 0 w 4025900"/>
              <a:gd name="connsiteY7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595595 w 4025900"/>
              <a:gd name="connsiteY5" fmla="*/ 5647765 h 6858000"/>
              <a:gd name="connsiteX6" fmla="*/ 3546467 w 4025900"/>
              <a:gd name="connsiteY6" fmla="*/ 4309085 h 6858000"/>
              <a:gd name="connsiteX7" fmla="*/ 0 w 4025900"/>
              <a:gd name="connsiteY7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595595 w 4025900"/>
              <a:gd name="connsiteY5" fmla="*/ 5647765 h 6858000"/>
              <a:gd name="connsiteX6" fmla="*/ 3546467 w 4025900"/>
              <a:gd name="connsiteY6" fmla="*/ 4309085 h 6858000"/>
              <a:gd name="connsiteX7" fmla="*/ 0 w 4025900"/>
              <a:gd name="connsiteY7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595595 w 4025900"/>
              <a:gd name="connsiteY5" fmla="*/ 5647765 h 6858000"/>
              <a:gd name="connsiteX6" fmla="*/ 3546467 w 4025900"/>
              <a:gd name="connsiteY6" fmla="*/ 4309085 h 6858000"/>
              <a:gd name="connsiteX7" fmla="*/ 0 w 4025900"/>
              <a:gd name="connsiteY7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595595 w 4025900"/>
              <a:gd name="connsiteY5" fmla="*/ 5647765 h 6858000"/>
              <a:gd name="connsiteX6" fmla="*/ 3546467 w 4025900"/>
              <a:gd name="connsiteY6" fmla="*/ 4309085 h 6858000"/>
              <a:gd name="connsiteX7" fmla="*/ 0 w 4025900"/>
              <a:gd name="connsiteY7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047509 h 6858000"/>
              <a:gd name="connsiteX5" fmla="*/ 3595595 w 4025900"/>
              <a:gd name="connsiteY5" fmla="*/ 5647765 h 6858000"/>
              <a:gd name="connsiteX6" fmla="*/ 3546467 w 4025900"/>
              <a:gd name="connsiteY6" fmla="*/ 4309085 h 6858000"/>
              <a:gd name="connsiteX7" fmla="*/ 0 w 4025900"/>
              <a:gd name="connsiteY7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940051 w 4025900"/>
              <a:gd name="connsiteY4" fmla="*/ 6370238 h 6858000"/>
              <a:gd name="connsiteX5" fmla="*/ 3595595 w 4025900"/>
              <a:gd name="connsiteY5" fmla="*/ 5647765 h 6858000"/>
              <a:gd name="connsiteX6" fmla="*/ 3546467 w 4025900"/>
              <a:gd name="connsiteY6" fmla="*/ 4309085 h 6858000"/>
              <a:gd name="connsiteX7" fmla="*/ 0 w 4025900"/>
              <a:gd name="connsiteY7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772710 w 4025900"/>
              <a:gd name="connsiteY4" fmla="*/ 6107273 h 6858000"/>
              <a:gd name="connsiteX5" fmla="*/ 3595595 w 4025900"/>
              <a:gd name="connsiteY5" fmla="*/ 5647765 h 6858000"/>
              <a:gd name="connsiteX6" fmla="*/ 3546467 w 4025900"/>
              <a:gd name="connsiteY6" fmla="*/ 4309085 h 6858000"/>
              <a:gd name="connsiteX7" fmla="*/ 0 w 4025900"/>
              <a:gd name="connsiteY7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772710 w 4025900"/>
              <a:gd name="connsiteY4" fmla="*/ 6107273 h 6858000"/>
              <a:gd name="connsiteX5" fmla="*/ 3595595 w 4025900"/>
              <a:gd name="connsiteY5" fmla="*/ 5647765 h 6858000"/>
              <a:gd name="connsiteX6" fmla="*/ 3546467 w 4025900"/>
              <a:gd name="connsiteY6" fmla="*/ 4309085 h 6858000"/>
              <a:gd name="connsiteX7" fmla="*/ 0 w 4025900"/>
              <a:gd name="connsiteY7" fmla="*/ 0 h 6858000"/>
              <a:gd name="connsiteX0" fmla="*/ 0 w 4025900"/>
              <a:gd name="connsiteY0" fmla="*/ 0 h 6858000"/>
              <a:gd name="connsiteX1" fmla="*/ 4025900 w 4025900"/>
              <a:gd name="connsiteY1" fmla="*/ 0 h 6858000"/>
              <a:gd name="connsiteX2" fmla="*/ 4025900 w 4025900"/>
              <a:gd name="connsiteY2" fmla="*/ 6858000 h 6858000"/>
              <a:gd name="connsiteX3" fmla="*/ 0 w 4025900"/>
              <a:gd name="connsiteY3" fmla="*/ 6858000 h 6858000"/>
              <a:gd name="connsiteX4" fmla="*/ 2772710 w 4025900"/>
              <a:gd name="connsiteY4" fmla="*/ 6107273 h 6858000"/>
              <a:gd name="connsiteX5" fmla="*/ 3595595 w 4025900"/>
              <a:gd name="connsiteY5" fmla="*/ 5647765 h 6858000"/>
              <a:gd name="connsiteX6" fmla="*/ 3546467 w 4025900"/>
              <a:gd name="connsiteY6" fmla="*/ 4309085 h 6858000"/>
              <a:gd name="connsiteX7" fmla="*/ 0 w 4025900"/>
              <a:gd name="connsiteY7" fmla="*/ 0 h 6858000"/>
              <a:gd name="connsiteX0" fmla="*/ 11953 w 4037853"/>
              <a:gd name="connsiteY0" fmla="*/ 0 h 6858000"/>
              <a:gd name="connsiteX1" fmla="*/ 4037853 w 4037853"/>
              <a:gd name="connsiteY1" fmla="*/ 0 h 6858000"/>
              <a:gd name="connsiteX2" fmla="*/ 4037853 w 4037853"/>
              <a:gd name="connsiteY2" fmla="*/ 6858000 h 6858000"/>
              <a:gd name="connsiteX3" fmla="*/ 0 w 4037853"/>
              <a:gd name="connsiteY3" fmla="*/ 6858000 h 6858000"/>
              <a:gd name="connsiteX4" fmla="*/ 2784663 w 4037853"/>
              <a:gd name="connsiteY4" fmla="*/ 6107273 h 6858000"/>
              <a:gd name="connsiteX5" fmla="*/ 3607548 w 4037853"/>
              <a:gd name="connsiteY5" fmla="*/ 5647765 h 6858000"/>
              <a:gd name="connsiteX6" fmla="*/ 3558420 w 4037853"/>
              <a:gd name="connsiteY6" fmla="*/ 4309085 h 6858000"/>
              <a:gd name="connsiteX7" fmla="*/ 11953 w 4037853"/>
              <a:gd name="connsiteY7" fmla="*/ 0 h 6858000"/>
              <a:gd name="connsiteX0" fmla="*/ 11953 w 4037853"/>
              <a:gd name="connsiteY0" fmla="*/ 0 h 6858000"/>
              <a:gd name="connsiteX1" fmla="*/ 4037853 w 4037853"/>
              <a:gd name="connsiteY1" fmla="*/ 0 h 6858000"/>
              <a:gd name="connsiteX2" fmla="*/ 4037853 w 4037853"/>
              <a:gd name="connsiteY2" fmla="*/ 6858000 h 6858000"/>
              <a:gd name="connsiteX3" fmla="*/ 0 w 4037853"/>
              <a:gd name="connsiteY3" fmla="*/ 6858000 h 6858000"/>
              <a:gd name="connsiteX4" fmla="*/ 2784663 w 4037853"/>
              <a:gd name="connsiteY4" fmla="*/ 6107273 h 6858000"/>
              <a:gd name="connsiteX5" fmla="*/ 3607548 w 4037853"/>
              <a:gd name="connsiteY5" fmla="*/ 5647765 h 6858000"/>
              <a:gd name="connsiteX6" fmla="*/ 3558420 w 4037853"/>
              <a:gd name="connsiteY6" fmla="*/ 4309085 h 6858000"/>
              <a:gd name="connsiteX7" fmla="*/ 11953 w 4037853"/>
              <a:gd name="connsiteY7" fmla="*/ 0 h 6858000"/>
              <a:gd name="connsiteX0" fmla="*/ 11953 w 4037853"/>
              <a:gd name="connsiteY0" fmla="*/ 0 h 6858000"/>
              <a:gd name="connsiteX1" fmla="*/ 4037853 w 4037853"/>
              <a:gd name="connsiteY1" fmla="*/ 0 h 6858000"/>
              <a:gd name="connsiteX2" fmla="*/ 4037853 w 4037853"/>
              <a:gd name="connsiteY2" fmla="*/ 6858000 h 6858000"/>
              <a:gd name="connsiteX3" fmla="*/ 0 w 4037853"/>
              <a:gd name="connsiteY3" fmla="*/ 6858000 h 6858000"/>
              <a:gd name="connsiteX4" fmla="*/ 2784663 w 4037853"/>
              <a:gd name="connsiteY4" fmla="*/ 6095320 h 6858000"/>
              <a:gd name="connsiteX5" fmla="*/ 3607548 w 4037853"/>
              <a:gd name="connsiteY5" fmla="*/ 5647765 h 6858000"/>
              <a:gd name="connsiteX6" fmla="*/ 3558420 w 4037853"/>
              <a:gd name="connsiteY6" fmla="*/ 4309085 h 6858000"/>
              <a:gd name="connsiteX7" fmla="*/ 11953 w 4037853"/>
              <a:gd name="connsiteY7" fmla="*/ 0 h 6858000"/>
              <a:gd name="connsiteX0" fmla="*/ 11953 w 4037853"/>
              <a:gd name="connsiteY0" fmla="*/ 0 h 6858000"/>
              <a:gd name="connsiteX1" fmla="*/ 4037853 w 4037853"/>
              <a:gd name="connsiteY1" fmla="*/ 0 h 6858000"/>
              <a:gd name="connsiteX2" fmla="*/ 4037853 w 4037853"/>
              <a:gd name="connsiteY2" fmla="*/ 6858000 h 6858000"/>
              <a:gd name="connsiteX3" fmla="*/ 0 w 4037853"/>
              <a:gd name="connsiteY3" fmla="*/ 6858000 h 6858000"/>
              <a:gd name="connsiteX4" fmla="*/ 2784663 w 4037853"/>
              <a:gd name="connsiteY4" fmla="*/ 6095320 h 6858000"/>
              <a:gd name="connsiteX5" fmla="*/ 3607548 w 4037853"/>
              <a:gd name="connsiteY5" fmla="*/ 5647765 h 6858000"/>
              <a:gd name="connsiteX6" fmla="*/ 3558420 w 4037853"/>
              <a:gd name="connsiteY6" fmla="*/ 4309085 h 6858000"/>
              <a:gd name="connsiteX7" fmla="*/ 11953 w 4037853"/>
              <a:gd name="connsiteY7" fmla="*/ 0 h 6858000"/>
              <a:gd name="connsiteX0" fmla="*/ 11953 w 4037853"/>
              <a:gd name="connsiteY0" fmla="*/ 0 h 6858000"/>
              <a:gd name="connsiteX1" fmla="*/ 4037853 w 4037853"/>
              <a:gd name="connsiteY1" fmla="*/ 0 h 6858000"/>
              <a:gd name="connsiteX2" fmla="*/ 4037853 w 4037853"/>
              <a:gd name="connsiteY2" fmla="*/ 6858000 h 6858000"/>
              <a:gd name="connsiteX3" fmla="*/ 0 w 4037853"/>
              <a:gd name="connsiteY3" fmla="*/ 6858000 h 6858000"/>
              <a:gd name="connsiteX4" fmla="*/ 2784663 w 4037853"/>
              <a:gd name="connsiteY4" fmla="*/ 6095320 h 6858000"/>
              <a:gd name="connsiteX5" fmla="*/ 3607548 w 4037853"/>
              <a:gd name="connsiteY5" fmla="*/ 5647765 h 6858000"/>
              <a:gd name="connsiteX6" fmla="*/ 3558420 w 4037853"/>
              <a:gd name="connsiteY6" fmla="*/ 4309085 h 6858000"/>
              <a:gd name="connsiteX7" fmla="*/ 11953 w 4037853"/>
              <a:gd name="connsiteY7" fmla="*/ 0 h 6858000"/>
              <a:gd name="connsiteX0" fmla="*/ 11953 w 4037853"/>
              <a:gd name="connsiteY0" fmla="*/ 0 h 6858000"/>
              <a:gd name="connsiteX1" fmla="*/ 4037853 w 4037853"/>
              <a:gd name="connsiteY1" fmla="*/ 0 h 6858000"/>
              <a:gd name="connsiteX2" fmla="*/ 4037853 w 4037853"/>
              <a:gd name="connsiteY2" fmla="*/ 6858000 h 6858000"/>
              <a:gd name="connsiteX3" fmla="*/ 0 w 4037853"/>
              <a:gd name="connsiteY3" fmla="*/ 6858000 h 6858000"/>
              <a:gd name="connsiteX4" fmla="*/ 2784663 w 4037853"/>
              <a:gd name="connsiteY4" fmla="*/ 6095320 h 6858000"/>
              <a:gd name="connsiteX5" fmla="*/ 3655360 w 4037853"/>
              <a:gd name="connsiteY5" fmla="*/ 5719482 h 6858000"/>
              <a:gd name="connsiteX6" fmla="*/ 3558420 w 4037853"/>
              <a:gd name="connsiteY6" fmla="*/ 4309085 h 6858000"/>
              <a:gd name="connsiteX7" fmla="*/ 11953 w 4037853"/>
              <a:gd name="connsiteY7" fmla="*/ 0 h 6858000"/>
              <a:gd name="connsiteX0" fmla="*/ 11953 w 4037853"/>
              <a:gd name="connsiteY0" fmla="*/ 0 h 6858000"/>
              <a:gd name="connsiteX1" fmla="*/ 4037853 w 4037853"/>
              <a:gd name="connsiteY1" fmla="*/ 0 h 6858000"/>
              <a:gd name="connsiteX2" fmla="*/ 4037853 w 4037853"/>
              <a:gd name="connsiteY2" fmla="*/ 6858000 h 6858000"/>
              <a:gd name="connsiteX3" fmla="*/ 0 w 4037853"/>
              <a:gd name="connsiteY3" fmla="*/ 6858000 h 6858000"/>
              <a:gd name="connsiteX4" fmla="*/ 2784663 w 4037853"/>
              <a:gd name="connsiteY4" fmla="*/ 6095320 h 6858000"/>
              <a:gd name="connsiteX5" fmla="*/ 3595595 w 4037853"/>
              <a:gd name="connsiteY5" fmla="*/ 5683623 h 6858000"/>
              <a:gd name="connsiteX6" fmla="*/ 3558420 w 4037853"/>
              <a:gd name="connsiteY6" fmla="*/ 4309085 h 6858000"/>
              <a:gd name="connsiteX7" fmla="*/ 11953 w 4037853"/>
              <a:gd name="connsiteY7" fmla="*/ 0 h 6858000"/>
              <a:gd name="connsiteX0" fmla="*/ 11953 w 4037853"/>
              <a:gd name="connsiteY0" fmla="*/ 0 h 6858000"/>
              <a:gd name="connsiteX1" fmla="*/ 4037853 w 4037853"/>
              <a:gd name="connsiteY1" fmla="*/ 0 h 6858000"/>
              <a:gd name="connsiteX2" fmla="*/ 4037853 w 4037853"/>
              <a:gd name="connsiteY2" fmla="*/ 6858000 h 6858000"/>
              <a:gd name="connsiteX3" fmla="*/ 0 w 4037853"/>
              <a:gd name="connsiteY3" fmla="*/ 6858000 h 6858000"/>
              <a:gd name="connsiteX4" fmla="*/ 2784663 w 4037853"/>
              <a:gd name="connsiteY4" fmla="*/ 6095320 h 6858000"/>
              <a:gd name="connsiteX5" fmla="*/ 3595595 w 4037853"/>
              <a:gd name="connsiteY5" fmla="*/ 5683623 h 6858000"/>
              <a:gd name="connsiteX6" fmla="*/ 3558420 w 4037853"/>
              <a:gd name="connsiteY6" fmla="*/ 4309085 h 6858000"/>
              <a:gd name="connsiteX7" fmla="*/ 11953 w 4037853"/>
              <a:gd name="connsiteY7" fmla="*/ 0 h 6858000"/>
              <a:gd name="connsiteX0" fmla="*/ 11953 w 4037853"/>
              <a:gd name="connsiteY0" fmla="*/ 0 h 6858000"/>
              <a:gd name="connsiteX1" fmla="*/ 4037853 w 4037853"/>
              <a:gd name="connsiteY1" fmla="*/ 0 h 6858000"/>
              <a:gd name="connsiteX2" fmla="*/ 4037853 w 4037853"/>
              <a:gd name="connsiteY2" fmla="*/ 6858000 h 6858000"/>
              <a:gd name="connsiteX3" fmla="*/ 0 w 4037853"/>
              <a:gd name="connsiteY3" fmla="*/ 6858000 h 6858000"/>
              <a:gd name="connsiteX4" fmla="*/ 2784663 w 4037853"/>
              <a:gd name="connsiteY4" fmla="*/ 6095320 h 6858000"/>
              <a:gd name="connsiteX5" fmla="*/ 3595595 w 4037853"/>
              <a:gd name="connsiteY5" fmla="*/ 5683623 h 6858000"/>
              <a:gd name="connsiteX6" fmla="*/ 3558420 w 4037853"/>
              <a:gd name="connsiteY6" fmla="*/ 4309085 h 6858000"/>
              <a:gd name="connsiteX7" fmla="*/ 11953 w 4037853"/>
              <a:gd name="connsiteY7" fmla="*/ 0 h 6858000"/>
              <a:gd name="connsiteX0" fmla="*/ 11953 w 4037853"/>
              <a:gd name="connsiteY0" fmla="*/ 0 h 6858000"/>
              <a:gd name="connsiteX1" fmla="*/ 4037853 w 4037853"/>
              <a:gd name="connsiteY1" fmla="*/ 0 h 6858000"/>
              <a:gd name="connsiteX2" fmla="*/ 4037853 w 4037853"/>
              <a:gd name="connsiteY2" fmla="*/ 6858000 h 6858000"/>
              <a:gd name="connsiteX3" fmla="*/ 0 w 4037853"/>
              <a:gd name="connsiteY3" fmla="*/ 6858000 h 6858000"/>
              <a:gd name="connsiteX4" fmla="*/ 2784663 w 4037853"/>
              <a:gd name="connsiteY4" fmla="*/ 6095320 h 6858000"/>
              <a:gd name="connsiteX5" fmla="*/ 3595595 w 4037853"/>
              <a:gd name="connsiteY5" fmla="*/ 5683623 h 6858000"/>
              <a:gd name="connsiteX6" fmla="*/ 3558420 w 4037853"/>
              <a:gd name="connsiteY6" fmla="*/ 4309085 h 6858000"/>
              <a:gd name="connsiteX7" fmla="*/ 11953 w 4037853"/>
              <a:gd name="connsiteY7" fmla="*/ 0 h 6858000"/>
              <a:gd name="connsiteX0" fmla="*/ 11953 w 4037853"/>
              <a:gd name="connsiteY0" fmla="*/ 0 h 6858000"/>
              <a:gd name="connsiteX1" fmla="*/ 4037853 w 4037853"/>
              <a:gd name="connsiteY1" fmla="*/ 0 h 6858000"/>
              <a:gd name="connsiteX2" fmla="*/ 4037853 w 4037853"/>
              <a:gd name="connsiteY2" fmla="*/ 6858000 h 6858000"/>
              <a:gd name="connsiteX3" fmla="*/ 0 w 4037853"/>
              <a:gd name="connsiteY3" fmla="*/ 6858000 h 6858000"/>
              <a:gd name="connsiteX4" fmla="*/ 2784663 w 4037853"/>
              <a:gd name="connsiteY4" fmla="*/ 6095320 h 6858000"/>
              <a:gd name="connsiteX5" fmla="*/ 3595595 w 4037853"/>
              <a:gd name="connsiteY5" fmla="*/ 5683623 h 6858000"/>
              <a:gd name="connsiteX6" fmla="*/ 3558420 w 4037853"/>
              <a:gd name="connsiteY6" fmla="*/ 4309085 h 6858000"/>
              <a:gd name="connsiteX7" fmla="*/ 11953 w 4037853"/>
              <a:gd name="connsiteY7" fmla="*/ 0 h 6858000"/>
              <a:gd name="connsiteX0" fmla="*/ 11953 w 4037853"/>
              <a:gd name="connsiteY0" fmla="*/ 0 h 6858000"/>
              <a:gd name="connsiteX1" fmla="*/ 4037853 w 4037853"/>
              <a:gd name="connsiteY1" fmla="*/ 0 h 6858000"/>
              <a:gd name="connsiteX2" fmla="*/ 4037853 w 4037853"/>
              <a:gd name="connsiteY2" fmla="*/ 6858000 h 6858000"/>
              <a:gd name="connsiteX3" fmla="*/ 0 w 4037853"/>
              <a:gd name="connsiteY3" fmla="*/ 6858000 h 6858000"/>
              <a:gd name="connsiteX4" fmla="*/ 2784663 w 4037853"/>
              <a:gd name="connsiteY4" fmla="*/ 6095320 h 6858000"/>
              <a:gd name="connsiteX5" fmla="*/ 3595595 w 4037853"/>
              <a:gd name="connsiteY5" fmla="*/ 5683623 h 6858000"/>
              <a:gd name="connsiteX6" fmla="*/ 3558420 w 4037853"/>
              <a:gd name="connsiteY6" fmla="*/ 4309085 h 6858000"/>
              <a:gd name="connsiteX7" fmla="*/ 11953 w 4037853"/>
              <a:gd name="connsiteY7" fmla="*/ 0 h 6858000"/>
              <a:gd name="connsiteX0" fmla="*/ 11953 w 4037853"/>
              <a:gd name="connsiteY0" fmla="*/ 0 h 6858000"/>
              <a:gd name="connsiteX1" fmla="*/ 4037853 w 4037853"/>
              <a:gd name="connsiteY1" fmla="*/ 0 h 6858000"/>
              <a:gd name="connsiteX2" fmla="*/ 4037853 w 4037853"/>
              <a:gd name="connsiteY2" fmla="*/ 6858000 h 6858000"/>
              <a:gd name="connsiteX3" fmla="*/ 0 w 4037853"/>
              <a:gd name="connsiteY3" fmla="*/ 6858000 h 6858000"/>
              <a:gd name="connsiteX4" fmla="*/ 2784663 w 4037853"/>
              <a:gd name="connsiteY4" fmla="*/ 6095320 h 6858000"/>
              <a:gd name="connsiteX5" fmla="*/ 3595595 w 4037853"/>
              <a:gd name="connsiteY5" fmla="*/ 5683623 h 6858000"/>
              <a:gd name="connsiteX6" fmla="*/ 3558420 w 4037853"/>
              <a:gd name="connsiteY6" fmla="*/ 4309085 h 6858000"/>
              <a:gd name="connsiteX7" fmla="*/ 11953 w 4037853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7853" h="6858000">
                <a:moveTo>
                  <a:pt x="11953" y="0"/>
                </a:moveTo>
                <a:lnTo>
                  <a:pt x="4037853" y="0"/>
                </a:lnTo>
                <a:lnTo>
                  <a:pt x="4037853" y="6858000"/>
                </a:lnTo>
                <a:lnTo>
                  <a:pt x="0" y="6858000"/>
                </a:lnTo>
                <a:cubicBezTo>
                  <a:pt x="1528295" y="6448001"/>
                  <a:pt x="2185397" y="6291049"/>
                  <a:pt x="2784663" y="6095320"/>
                </a:cubicBezTo>
                <a:cubicBezTo>
                  <a:pt x="3383929" y="5899591"/>
                  <a:pt x="3490542" y="5790081"/>
                  <a:pt x="3595595" y="5683623"/>
                </a:cubicBezTo>
                <a:cubicBezTo>
                  <a:pt x="3700648" y="5577165"/>
                  <a:pt x="4048118" y="4909719"/>
                  <a:pt x="3558420" y="4309085"/>
                </a:cubicBezTo>
                <a:cubicBezTo>
                  <a:pt x="2850789" y="3441148"/>
                  <a:pt x="1071633" y="1219200"/>
                  <a:pt x="1195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1ABBF-00DF-4E17-8D1B-B2E7DC6D4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800" y="439200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73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5AC2BF-B4C1-48CC-950D-F9BD6206A0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271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1ABBF-00DF-4E17-8D1B-B2E7DC6D41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800" y="4392000"/>
            <a:ext cx="1260000" cy="1260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FE492E-021C-403E-915D-EBCCE22652B8}"/>
              </a:ext>
            </a:extLst>
          </p:cNvPr>
          <p:cNvCxnSpPr/>
          <p:nvPr userDrawn="1"/>
        </p:nvCxnSpPr>
        <p:spPr>
          <a:xfrm>
            <a:off x="792000" y="2034000"/>
            <a:ext cx="64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507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000" y="460189"/>
            <a:ext cx="5400000" cy="13148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000" y="2426400"/>
            <a:ext cx="5400000" cy="3402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2000" y="6356351"/>
            <a:ext cx="1332941" cy="365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8E3CA3B6-BB51-4FF1-8432-F9E1FCAD8586}" type="datetimeFigureOut">
              <a:rPr lang="en-GB" smtClean="0"/>
              <a:pPr/>
              <a:t>05/12/2019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4941" y="6356351"/>
            <a:ext cx="3540754" cy="365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65695" y="6356350"/>
            <a:ext cx="529666" cy="365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3102E543-40C4-497B-96B4-7550493CFCA8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3AF945-3617-41A1-AF3D-05D59BEAB7A9}"/>
              </a:ext>
            </a:extLst>
          </p:cNvPr>
          <p:cNvCxnSpPr/>
          <p:nvPr/>
        </p:nvCxnSpPr>
        <p:spPr>
          <a:xfrm>
            <a:off x="792000" y="2034000"/>
            <a:ext cx="64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14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77" r:id="rId4"/>
    <p:sldLayoutId id="2147483662" r:id="rId5"/>
    <p:sldLayoutId id="2147483672" r:id="rId6"/>
    <p:sldLayoutId id="2147483673" r:id="rId7"/>
    <p:sldLayoutId id="2147483674" r:id="rId8"/>
    <p:sldLayoutId id="2147483678" r:id="rId9"/>
    <p:sldLayoutId id="2147483679" r:id="rId10"/>
    <p:sldLayoutId id="2147483680" r:id="rId11"/>
    <p:sldLayoutId id="2147483666" r:id="rId12"/>
    <p:sldLayoutId id="21474836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984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34000" indent="-234000" algn="l" defTabSz="914400" rtl="0" eaLnBrk="1" latinLnBrk="0" hangingPunct="1">
        <a:lnSpc>
          <a:spcPct val="90000"/>
        </a:lnSpc>
        <a:spcBef>
          <a:spcPts val="0"/>
        </a:spcBef>
        <a:spcAft>
          <a:spcPts val="1984"/>
        </a:spcAft>
        <a:buFont typeface="Tahoma" panose="020B0604030504040204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68000" indent="-234000" algn="l" defTabSz="914400" rtl="0" eaLnBrk="1" latinLnBrk="0" hangingPunct="1">
        <a:lnSpc>
          <a:spcPct val="90000"/>
        </a:lnSpc>
        <a:spcBef>
          <a:spcPts val="0"/>
        </a:spcBef>
        <a:spcAft>
          <a:spcPts val="1984"/>
        </a:spcAft>
        <a:buFont typeface="Tahoma" panose="020B0604030504040204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02000" indent="-234000" algn="l" defTabSz="914400" rtl="0" eaLnBrk="1" latinLnBrk="0" hangingPunct="1">
        <a:lnSpc>
          <a:spcPct val="90000"/>
        </a:lnSpc>
        <a:spcBef>
          <a:spcPts val="0"/>
        </a:spcBef>
        <a:spcAft>
          <a:spcPts val="1984"/>
        </a:spcAft>
        <a:buFont typeface="Tahoma" panose="020B0604030504040204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234000" algn="l" defTabSz="914400" rtl="0" eaLnBrk="1" latinLnBrk="0" hangingPunct="1">
        <a:lnSpc>
          <a:spcPct val="90000"/>
        </a:lnSpc>
        <a:spcBef>
          <a:spcPts val="0"/>
        </a:spcBef>
        <a:spcAft>
          <a:spcPts val="1984"/>
        </a:spcAft>
        <a:buFont typeface="Tahoma" panose="020B0604030504040204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5EF5E-FAEC-40C4-A952-FC7CAD4D2E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Effective Commissioning – The CAB  experience</a:t>
            </a:r>
            <a:endParaRPr lang="en-GB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AF6A5-5619-484D-863A-9648B85E1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494" y="4765562"/>
            <a:ext cx="4176000" cy="824748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chemeClr val="bg2">
                    <a:lumMod val="25000"/>
                  </a:schemeClr>
                </a:solidFill>
              </a:rPr>
              <a:t>Developing effective advice fit for the future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F12932-C443-4BF1-9B43-A23DBC2D9B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Aaliya </a:t>
            </a:r>
            <a:r>
              <a:rPr lang="en-GB" dirty="0" err="1"/>
              <a:t>Seyal</a:t>
            </a:r>
            <a:r>
              <a:rPr lang="en-GB" dirty="0"/>
              <a:t>, Director of Customer Journey Citizens Advice Scotland </a:t>
            </a: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28974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 Support for CAB tenders</a:t>
            </a:r>
            <a:br>
              <a:rPr lang="en-GB" dirty="0"/>
            </a:b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84251" y="2317912"/>
            <a:ext cx="5400000" cy="34029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Every CAB provides a quality, audited service which will be able to fulfil local authority advice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Ongoing Business Support for local CAB</a:t>
            </a:r>
            <a:endParaRPr lang="en-GB" sz="1600" dirty="0"/>
          </a:p>
          <a:p>
            <a:pPr marL="0" lvl="1" indent="0">
              <a:buNone/>
            </a:pPr>
            <a:r>
              <a:rPr lang="en-GB" dirty="0"/>
              <a:t>improving quality, - SNS support, and continual improvement through ongoing QA assessment</a:t>
            </a:r>
            <a:endParaRPr lang="en-GB" sz="1600" dirty="0"/>
          </a:p>
          <a:p>
            <a:pPr marL="0" lvl="1" indent="0">
              <a:buNone/>
            </a:pPr>
            <a:r>
              <a:rPr lang="en-GB" dirty="0"/>
              <a:t>Appropriate report development, Use of CASTLE , recording closer to local authority reporting requirements</a:t>
            </a:r>
            <a:endParaRPr lang="en-GB" sz="1600" dirty="0"/>
          </a:p>
          <a:p>
            <a:pPr marL="0" lvl="1" indent="0">
              <a:buNone/>
            </a:pPr>
            <a:r>
              <a:rPr lang="en-GB" dirty="0"/>
              <a:t>strategic support and relationship management</a:t>
            </a:r>
            <a:endParaRPr lang="en-GB" sz="1600" dirty="0"/>
          </a:p>
          <a:p>
            <a:endParaRPr lang="en-GB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6" r="22616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022506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 Support For the Tender Response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92000" y="2426400"/>
            <a:ext cx="4756393" cy="3402900"/>
          </a:xfrm>
        </p:spPr>
        <p:txBody>
          <a:bodyPr/>
          <a:lstStyle/>
          <a:p>
            <a:pPr lvl="1"/>
            <a:r>
              <a:rPr lang="en-GB" dirty="0"/>
              <a:t>Aid CAB understanding of the bureaucracy</a:t>
            </a:r>
          </a:p>
          <a:p>
            <a:pPr lvl="1"/>
            <a:r>
              <a:rPr lang="en-GB" dirty="0"/>
              <a:t>Help to draft the tender response</a:t>
            </a:r>
            <a:endParaRPr lang="en-GB" sz="1600" dirty="0"/>
          </a:p>
          <a:p>
            <a:pPr lvl="1"/>
            <a:r>
              <a:rPr lang="en-GB" dirty="0"/>
              <a:t>Impact assessment support</a:t>
            </a:r>
            <a:endParaRPr lang="en-GB" sz="1600" dirty="0"/>
          </a:p>
          <a:p>
            <a:pPr lvl="1"/>
            <a:r>
              <a:rPr lang="en-GB" dirty="0"/>
              <a:t>Co-ordinate multiple CAB in a local authority area </a:t>
            </a:r>
            <a:endParaRPr lang="en-GB" sz="1600" dirty="0"/>
          </a:p>
          <a:p>
            <a:pPr lvl="1"/>
            <a:r>
              <a:rPr lang="en-GB" dirty="0"/>
              <a:t>Advice on contract terms</a:t>
            </a:r>
            <a:endParaRPr lang="en-GB" sz="1600" dirty="0"/>
          </a:p>
          <a:p>
            <a:pPr lvl="1"/>
            <a:r>
              <a:rPr lang="en-GB" dirty="0"/>
              <a:t>ongoing support for contract negotiation </a:t>
            </a:r>
            <a:endParaRPr lang="en-GB" sz="16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6" r="22616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987634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 Bureau funding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6" r="31746"/>
          <a:stretch>
            <a:fillRect/>
          </a:stretch>
        </p:blipFill>
        <p:spPr/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5610498"/>
              </p:ext>
            </p:extLst>
          </p:nvPr>
        </p:nvGraphicFramePr>
        <p:xfrm>
          <a:off x="412454" y="2448948"/>
          <a:ext cx="5399087" cy="340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11831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08F8-891B-4F9D-AA3E-DE21D32C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z="2800" dirty="0"/>
              <a:t>CAS Provides £7 Million funding for local CAB advice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F769D-7433-40B2-9920-D8E5BEEF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2426400"/>
            <a:ext cx="4779641" cy="3402900"/>
          </a:xfrm>
        </p:spPr>
        <p:txBody>
          <a:bodyPr/>
          <a:lstStyle/>
          <a:p>
            <a:pPr lvl="1"/>
            <a:r>
              <a:rPr lang="en-GB" dirty="0"/>
              <a:t>Patient Advice And Support Service</a:t>
            </a:r>
            <a:endParaRPr lang="en-GB" sz="1600" dirty="0"/>
          </a:p>
          <a:p>
            <a:pPr lvl="1"/>
            <a:r>
              <a:rPr lang="en-GB" dirty="0"/>
              <a:t>Financial Health Check Service</a:t>
            </a:r>
            <a:endParaRPr lang="en-GB" sz="1600" dirty="0"/>
          </a:p>
          <a:p>
            <a:pPr lvl="1"/>
            <a:r>
              <a:rPr lang="en-GB" dirty="0"/>
              <a:t>Universal Support: Help to Claim</a:t>
            </a:r>
            <a:endParaRPr lang="en-GB" sz="1600" dirty="0"/>
          </a:p>
          <a:p>
            <a:pPr lvl="1"/>
            <a:r>
              <a:rPr lang="en-GB" dirty="0"/>
              <a:t>Armed Services Advice Project</a:t>
            </a:r>
            <a:endParaRPr lang="en-GB" sz="1600" dirty="0"/>
          </a:p>
          <a:p>
            <a:pPr lvl="1"/>
            <a:r>
              <a:rPr lang="en-GB" dirty="0"/>
              <a:t>PensionWise</a:t>
            </a:r>
            <a:endParaRPr lang="en-GB" sz="1600" dirty="0"/>
          </a:p>
          <a:p>
            <a:pPr lvl="1"/>
            <a:r>
              <a:rPr lang="en-GB" dirty="0"/>
              <a:t>Energy Best Deal</a:t>
            </a:r>
            <a:endParaRPr lang="en-GB" sz="1600" dirty="0"/>
          </a:p>
          <a:p>
            <a:pPr>
              <a:spcBef>
                <a:spcPct val="0"/>
              </a:spcBef>
              <a:spcAft>
                <a:spcPct val="90000"/>
              </a:spcAft>
            </a:pPr>
            <a:endParaRPr lang="en-US" alt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4" r="3174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381550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08F8-891B-4F9D-AA3E-DE21D32C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z="2800" dirty="0"/>
              <a:t>Future of CAB advice – Flexible, Accessible, Multichannel</a:t>
            </a:r>
            <a:br>
              <a:rPr lang="en-GB" sz="2400" dirty="0"/>
            </a:b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F769D-7433-40B2-9920-D8E5BEEF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40" y="2380680"/>
            <a:ext cx="4640156" cy="3402900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User vision Research in 2016</a:t>
            </a:r>
            <a:endParaRPr lang="en-GB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Vision is of a flexible approach which enables a smooth transition between channels – a really effective client experience fit for now and the future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Face to face and local services will remain important, with easy access where required, with web and telephone services available too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sz="16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0" r="31700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611758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08F8-891B-4F9D-AA3E-DE21D32C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CAB  Service transformation </a:t>
            </a:r>
            <a:br>
              <a:rPr lang="en-GB" sz="2800" dirty="0"/>
            </a:br>
            <a:endParaRPr lang="en-US" altLang="en-US" sz="28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F769D-7433-40B2-9920-D8E5BEEF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2426400"/>
            <a:ext cx="4671153" cy="3402900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A core broadband offer of high quality, speed</a:t>
            </a:r>
            <a:endParaRPr lang="en-GB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IT Security nationally supported to government standards</a:t>
            </a:r>
            <a:endParaRPr lang="en-GB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Quality telephony which enables flexible local, regional and national helplines </a:t>
            </a:r>
            <a:endParaRPr lang="en-GB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State of the art webchat &amp; local websites</a:t>
            </a:r>
            <a:endParaRPr lang="en-GB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Fully supported, accessible and integrated enquiry recording Debt System </a:t>
            </a:r>
            <a:endParaRPr lang="en-GB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MI reporting broken down by local authority, ward or SIMD area</a:t>
            </a: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7" r="31417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256785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9BF4C-D15A-4F76-B4AD-330730E30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CAS is also testing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60D16-E012-4520-8DE2-36122FB2A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Appointment booking available nationally</a:t>
            </a:r>
            <a:endParaRPr lang="en-GB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Better client enquiry reporting</a:t>
            </a:r>
            <a:endParaRPr lang="en-GB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Central Data Hub for improved MI info/data analysis </a:t>
            </a:r>
            <a:endParaRPr lang="en-GB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Improved multichannel CAB working practices </a:t>
            </a:r>
            <a:endParaRPr lang="en-GB" sz="1600" dirty="0"/>
          </a:p>
          <a:p>
            <a:pPr marL="180000">
              <a:spcBef>
                <a:spcPct val="0"/>
              </a:spcBef>
              <a:spcAft>
                <a:spcPct val="90000"/>
              </a:spcAft>
              <a:buClr>
                <a:schemeClr val="tx1">
                  <a:lumMod val="50000"/>
                </a:schemeClr>
              </a:buClr>
            </a:pPr>
            <a:endParaRPr lang="en-GB" alt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8" r="31738"/>
          <a:stretch>
            <a:fillRect/>
          </a:stretch>
        </p:blipFill>
        <p:spPr/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3560D16-E012-4520-8DE2-36122FB2A3EE}"/>
              </a:ext>
            </a:extLst>
          </p:cNvPr>
          <p:cNvSpPr txBox="1">
            <a:spLocks/>
          </p:cNvSpPr>
          <p:nvPr/>
        </p:nvSpPr>
        <p:spPr>
          <a:xfrm>
            <a:off x="776449" y="3858114"/>
            <a:ext cx="4765935" cy="3402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984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00" indent="-23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984"/>
              </a:spcAft>
              <a:buFont typeface="Tahoma" panose="020B0604030504040204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-23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984"/>
              </a:spcAft>
              <a:buFont typeface="Tahoma" panose="020B0604030504040204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02000" indent="-23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984"/>
              </a:spcAft>
              <a:buFont typeface="Tahoma" panose="020B0604030504040204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234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984"/>
              </a:spcAft>
              <a:buFont typeface="Tahoma" panose="020B0604030504040204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None/>
            </a:pP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2829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7EEE-038C-400D-A5A9-21134F9F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CAS Support for Partnerships</a:t>
            </a:r>
            <a:br>
              <a:rPr lang="en-GB" sz="2800" dirty="0"/>
            </a:br>
            <a:endParaRPr lang="en-US" altLang="en-US" sz="28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91FCF-028C-4CF0-AD52-B223608D1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2426400"/>
            <a:ext cx="4825029" cy="3402900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ourier New"/>
              <a:buChar char="o"/>
            </a:pPr>
            <a:r>
              <a:rPr lang="en-GB" dirty="0">
                <a:solidFill>
                  <a:srgbClr val="000000"/>
                </a:solidFill>
                <a:ea typeface="Times New Roman"/>
                <a:cs typeface="Times New Roman"/>
              </a:rPr>
              <a:t>Central CAS support for local partnership work</a:t>
            </a:r>
            <a:endParaRPr lang="en-GB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ourier New"/>
              <a:buChar char="o"/>
            </a:pPr>
            <a:r>
              <a:rPr lang="en-GB" dirty="0">
                <a:solidFill>
                  <a:srgbClr val="000000"/>
                </a:solidFill>
                <a:ea typeface="Times New Roman"/>
                <a:cs typeface="Times New Roman"/>
              </a:rPr>
              <a:t>National developing relationship with NHS primary care </a:t>
            </a:r>
            <a:endParaRPr lang="en-GB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ourier New"/>
              <a:buChar char="o"/>
            </a:pPr>
            <a:r>
              <a:rPr lang="en-GB" dirty="0">
                <a:solidFill>
                  <a:srgbClr val="000000"/>
                </a:solidFill>
                <a:ea typeface="Times New Roman"/>
                <a:cs typeface="Times New Roman"/>
              </a:rPr>
              <a:t>Toolkit for local partnership development </a:t>
            </a:r>
            <a:endParaRPr lang="en-GB" sz="16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/>
              <a:buChar char="o"/>
            </a:pPr>
            <a:r>
              <a:rPr lang="en-GB" dirty="0">
                <a:solidFill>
                  <a:srgbClr val="000000"/>
                </a:solidFill>
                <a:ea typeface="Times New Roman"/>
                <a:cs typeface="Times New Roman"/>
              </a:rPr>
              <a:t>Successfully increased local partnerships, outreaches and joint work with local partners to more than 550 organisations – e.g. 35 library outreaches, work with more than 100 primary care trust </a:t>
            </a:r>
            <a:endParaRPr lang="en-GB" sz="1600" dirty="0">
              <a:latin typeface="Calibri"/>
              <a:ea typeface="Calibri"/>
              <a:cs typeface="Times New Roman"/>
            </a:endParaRPr>
          </a:p>
          <a:p>
            <a:pPr marL="360000" indent="-360000">
              <a:spcBef>
                <a:spcPct val="0"/>
              </a:spcBef>
              <a:spcAft>
                <a:spcPct val="80000"/>
              </a:spcAft>
              <a:buFontTx/>
              <a:buChar char="•"/>
            </a:pPr>
            <a:endParaRPr lang="en-GB" alt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4" r="3174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771189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7EEE-038C-400D-A5A9-21134F9F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CAS Research Into Commissioning Alternatives</a:t>
            </a:r>
            <a:endParaRPr lang="en-US" altLang="en-US" sz="28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91FCF-028C-4CF0-AD52-B223608D1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64" y="2181471"/>
            <a:ext cx="4825029" cy="3402900"/>
          </a:xfrm>
        </p:spPr>
        <p:txBody>
          <a:bodyPr/>
          <a:lstStyle/>
          <a:p>
            <a:r>
              <a:rPr lang="en-GB" b="1" dirty="0"/>
              <a:t>Idox Research 2016-</a:t>
            </a:r>
            <a:r>
              <a:rPr lang="en-GB" dirty="0"/>
              <a:t> Key findings</a:t>
            </a:r>
          </a:p>
          <a:p>
            <a:pPr marL="285750" lvl="0" indent="-285750" fontAlgn="t">
              <a:buFont typeface="Arial" panose="020B0604020202020204" pitchFamily="34" charset="0"/>
              <a:buChar char="•"/>
            </a:pPr>
            <a:r>
              <a:rPr lang="en-GB" dirty="0"/>
              <a:t>Councils don’t have a legal obligation to tender for advice services.</a:t>
            </a:r>
          </a:p>
          <a:p>
            <a:pPr marL="285750" lvl="0" indent="-285750" fontAlgn="t">
              <a:buFont typeface="Arial" panose="020B0604020202020204" pitchFamily="34" charset="0"/>
              <a:buChar char="•"/>
            </a:pPr>
            <a:r>
              <a:rPr lang="en-GB" dirty="0"/>
              <a:t>Competitive tendering processes involve significant time and resource costs for both delivery organisations and councils.</a:t>
            </a:r>
          </a:p>
          <a:p>
            <a:pPr marL="285750" lvl="0" indent="-285750" fontAlgn="t">
              <a:buFont typeface="Arial" panose="020B0604020202020204" pitchFamily="34" charset="0"/>
              <a:buChar char="•"/>
            </a:pPr>
            <a:r>
              <a:rPr lang="en-GB" dirty="0"/>
              <a:t>Competitive tendering for advice services can damage existing relationships and destabilise the third sector market </a:t>
            </a:r>
          </a:p>
          <a:p>
            <a:pPr marL="285750" lvl="0" indent="-285750" fontAlgn="t">
              <a:buFont typeface="Arial" panose="020B0604020202020204" pitchFamily="34" charset="0"/>
              <a:buChar char="•"/>
            </a:pPr>
            <a:r>
              <a:rPr lang="en-GB" dirty="0"/>
              <a:t>Collaboration works - look seriously at alternative collaborative approaches, such as Public Sector Partnerships</a:t>
            </a:r>
          </a:p>
          <a:p>
            <a:pPr lvl="0" fontAlgn="t"/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4" r="3174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886494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 Sector Partnerships – A Better Approach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2426400"/>
            <a:ext cx="5400000" cy="292120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Identify the need for services and engage with service users and communities.</a:t>
            </a:r>
          </a:p>
          <a:p>
            <a:pPr marL="285750" lvl="0" indent="-285750" fontAlgn="t">
              <a:buFont typeface="Arial" panose="020B0604020202020204" pitchFamily="34" charset="0"/>
              <a:buChar char="•"/>
            </a:pPr>
            <a:r>
              <a:rPr lang="en-GB" dirty="0"/>
              <a:t>co-production and co-design.</a:t>
            </a:r>
          </a:p>
          <a:p>
            <a:pPr marL="285750" lvl="0" indent="-285750" fontAlgn="t">
              <a:buFont typeface="Arial" panose="020B0604020202020204" pitchFamily="34" charset="0"/>
              <a:buChar char="•"/>
            </a:pPr>
            <a:r>
              <a:rPr lang="en-GB" dirty="0"/>
              <a:t>Designed services are piloted, through a cross-sectoral partnership. </a:t>
            </a:r>
          </a:p>
          <a:p>
            <a:pPr marL="285750" lvl="0" indent="-285750" fontAlgn="t">
              <a:buFont typeface="Arial" panose="020B0604020202020204" pitchFamily="34" charset="0"/>
              <a:buChar char="•"/>
            </a:pPr>
            <a:r>
              <a:rPr lang="en-GB" dirty="0"/>
              <a:t>Use what works.</a:t>
            </a:r>
          </a:p>
          <a:p>
            <a:pPr fontAlgn="t"/>
            <a:r>
              <a:rPr lang="en-GB" dirty="0"/>
              <a:t> </a:t>
            </a:r>
          </a:p>
          <a:p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6" r="31746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549675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08F8-891B-4F9D-AA3E-DE21D32C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CAB experience</a:t>
            </a:r>
            <a:endParaRPr lang="en-US" altLang="en-US" sz="28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40" name="Picture Placeholder 39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2" r="31722"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F769D-7433-40B2-9920-D8E5BEEF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2426400"/>
            <a:ext cx="5004366" cy="3402900"/>
          </a:xfrm>
        </p:spPr>
        <p:txBody>
          <a:bodyPr/>
          <a:lstStyle/>
          <a:p>
            <a:pPr lvl="0"/>
            <a:r>
              <a:rPr lang="en-GB" dirty="0"/>
              <a:t>The CAB Experience of Local Authority Commissioning</a:t>
            </a:r>
          </a:p>
          <a:p>
            <a:pPr lvl="0"/>
            <a:r>
              <a:rPr lang="en-GB" dirty="0"/>
              <a:t>CAS support to the CAB Network</a:t>
            </a:r>
          </a:p>
          <a:p>
            <a:pPr lvl="0"/>
            <a:r>
              <a:rPr lang="en-GB" dirty="0"/>
              <a:t>What the Added Value of the CAB Service is</a:t>
            </a:r>
          </a:p>
          <a:p>
            <a:pPr lvl="0"/>
            <a:r>
              <a:rPr lang="en-GB" dirty="0"/>
              <a:t>Future CAB advice development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4182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t"/>
            <a:r>
              <a:rPr lang="en-GB" dirty="0"/>
              <a:t>The Benefits of a PSP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593" y="2475386"/>
            <a:ext cx="4980150" cy="3402900"/>
          </a:xfrm>
        </p:spPr>
        <p:txBody>
          <a:bodyPr/>
          <a:lstStyle/>
          <a:p>
            <a:pPr marL="285750" lvl="0" indent="-285750" fontAlgn="t">
              <a:buFont typeface="Arial" panose="020B0604020202020204" pitchFamily="34" charset="0"/>
              <a:buChar char="•"/>
            </a:pPr>
            <a:r>
              <a:rPr lang="en-GB" dirty="0"/>
              <a:t>designed and delivered around the individual and their needs.</a:t>
            </a:r>
          </a:p>
          <a:p>
            <a:pPr marL="285750" lvl="0" indent="-285750" fontAlgn="t">
              <a:buFont typeface="Arial" panose="020B0604020202020204" pitchFamily="34" charset="0"/>
              <a:buChar char="•"/>
            </a:pPr>
            <a:r>
              <a:rPr lang="en-GB" dirty="0"/>
              <a:t>Local people and service users have a say </a:t>
            </a:r>
          </a:p>
          <a:p>
            <a:pPr marL="285750" lvl="0" indent="-285750" fontAlgn="t">
              <a:buFont typeface="Arial" panose="020B0604020202020204" pitchFamily="34" charset="0"/>
              <a:buChar char="•"/>
            </a:pPr>
            <a:r>
              <a:rPr lang="en-GB" dirty="0"/>
              <a:t>It makes statutory and voluntary agencies work together, increasing commitment to the final “product”</a:t>
            </a:r>
          </a:p>
          <a:p>
            <a:pPr marL="285750" lvl="0" indent="-285750" fontAlgn="t">
              <a:buFont typeface="Arial" panose="020B0604020202020204" pitchFamily="34" charset="0"/>
              <a:buChar char="•"/>
            </a:pPr>
            <a:r>
              <a:rPr lang="en-GB" dirty="0"/>
              <a:t>community planning and community organisations have a say</a:t>
            </a:r>
          </a:p>
          <a:p>
            <a:pPr marL="285750" lvl="0" indent="-285750" fontAlgn="t">
              <a:buFont typeface="Arial" panose="020B0604020202020204" pitchFamily="34" charset="0"/>
              <a:buChar char="•"/>
            </a:pPr>
            <a:r>
              <a:rPr lang="en-GB" dirty="0"/>
              <a:t>The “market” still decides where the investment goes as it involves a tendering process.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6" r="31746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090089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9BF4C-D15A-4F76-B4AD-330730E30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CAB Advice - The Future: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60D16-E012-4520-8DE2-36122FB2A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2426400"/>
            <a:ext cx="4686236" cy="3402900"/>
          </a:xfrm>
        </p:spPr>
        <p:txBody>
          <a:bodyPr/>
          <a:lstStyle/>
          <a:p>
            <a:r>
              <a:rPr lang="en-GB" dirty="0"/>
              <a:t>We are already the chosen partner to deliver many national advice services.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Universal Support help to Claim,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Financial Health Checks,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EU nationals Support,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PensionWise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National Kinship Care Service.  </a:t>
            </a:r>
          </a:p>
          <a:p>
            <a:r>
              <a:rPr lang="en-GB" dirty="0"/>
              <a:t>The CAB network meets Scotland’s Advice needs, and is a key partner for Scotland’s local authorities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5" r="34595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405417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7EEE-038C-400D-A5A9-21134F9F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119" y="353509"/>
            <a:ext cx="5820256" cy="1314824"/>
          </a:xfrm>
        </p:spPr>
        <p:txBody>
          <a:bodyPr/>
          <a:lstStyle/>
          <a:p>
            <a:r>
              <a:rPr lang="en-GB" sz="2800" dirty="0">
                <a:latin typeface="+mn-lt"/>
              </a:rPr>
              <a:t>The CAB network</a:t>
            </a:r>
          </a:p>
        </p:txBody>
      </p:sp>
      <p:pic>
        <p:nvPicPr>
          <p:cNvPr id="22" name="Picture Placeholder 2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r="8975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208" y="2140650"/>
            <a:ext cx="4784207" cy="3402900"/>
          </a:xfrm>
        </p:spPr>
        <p:txBody>
          <a:bodyPr/>
          <a:lstStyle/>
          <a:p>
            <a:r>
              <a:rPr lang="en-GB" dirty="0"/>
              <a:t>First and foremost, client focussed, </a:t>
            </a:r>
          </a:p>
          <a:p>
            <a:pPr lvl="0"/>
            <a:r>
              <a:rPr lang="en-GB" dirty="0"/>
              <a:t>Easy to access the right service, in the most convenient way, to solve the person’s issue</a:t>
            </a:r>
          </a:p>
          <a:p>
            <a:pPr lvl="0"/>
            <a:r>
              <a:rPr lang="en-GB" dirty="0"/>
              <a:t>Providing high quality and consistent advice</a:t>
            </a:r>
          </a:p>
          <a:p>
            <a:pPr lvl="0"/>
            <a:r>
              <a:rPr lang="en-GB" dirty="0"/>
              <a:t>Local, community based</a:t>
            </a:r>
          </a:p>
          <a:p>
            <a:pPr lvl="0"/>
            <a:r>
              <a:rPr lang="en-GB" dirty="0"/>
              <a:t>Flexible and multichannel approach – what works for the client with seamless transfer between channels</a:t>
            </a:r>
          </a:p>
          <a:p>
            <a:pPr lvl="0"/>
            <a:r>
              <a:rPr lang="en-GB" dirty="0"/>
              <a:t>We work in partnership to provide a full holistic service – to look at the client, not just the problem</a:t>
            </a:r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0885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F12932-C443-4BF1-9B43-A23DBC2D9B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2000" y="5670000"/>
            <a:ext cx="4293184" cy="471027"/>
          </a:xfrm>
        </p:spPr>
        <p:txBody>
          <a:bodyPr/>
          <a:lstStyle/>
          <a:p>
            <a:r>
              <a:rPr lang="en-GB" sz="1000" dirty="0"/>
              <a:t>Produced by Citizens Advice Scotland [DATE]</a:t>
            </a:r>
          </a:p>
          <a:p>
            <a:r>
              <a:rPr lang="en-GB" sz="1000" dirty="0"/>
              <a:t>Scottish charity SCO 16637 and company limited by guarantee 89892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5EF5E-FAEC-40C4-A952-FC7CAD4D2E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www.cas.org.uk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AF6A5-5619-484D-863A-9648B85E1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001" y="4657076"/>
            <a:ext cx="4176000" cy="82474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endParaRPr lang="en-GB" sz="1800" kern="6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GB" sz="1800" kern="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2116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08F8-891B-4F9D-AA3E-DE21D32C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Local authority challenges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5" r="34595"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F769D-7433-40B2-9920-D8E5BEEF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2426400"/>
            <a:ext cx="4973369" cy="3402900"/>
          </a:xfrm>
        </p:spPr>
        <p:txBody>
          <a:bodyPr/>
          <a:lstStyle/>
          <a:p>
            <a:pPr lvl="0"/>
            <a:r>
              <a:rPr lang="en-GB" dirty="0"/>
              <a:t>We know you have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A difficult funding environment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Specific outcomes targets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Statutory service priority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dirty="0"/>
              <a:t>Existing council procedures </a:t>
            </a:r>
          </a:p>
          <a:p>
            <a:pPr>
              <a:spcBef>
                <a:spcPct val="0"/>
              </a:spcBef>
              <a:spcAft>
                <a:spcPct val="90000"/>
              </a:spcAft>
            </a:pPr>
            <a:endParaRPr lang="en-US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512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9BF4C-D15A-4F76-B4AD-330730E30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Existing Commissioning – CAB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60D16-E012-4520-8DE2-36122FB2A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2426400"/>
            <a:ext cx="4934624" cy="3402900"/>
          </a:xfrm>
        </p:spPr>
        <p:txBody>
          <a:bodyPr/>
          <a:lstStyle/>
          <a:p>
            <a:pPr lvl="0"/>
            <a:r>
              <a:rPr lang="en-GB" dirty="0"/>
              <a:t>Variable Local Authority practice</a:t>
            </a:r>
            <a:endParaRPr lang="en-GB" sz="1600" dirty="0"/>
          </a:p>
          <a:p>
            <a:pPr lvl="0"/>
            <a:r>
              <a:rPr lang="en-GB" dirty="0"/>
              <a:t>30+ CAB over the last decade competed for advice services.</a:t>
            </a:r>
            <a:endParaRPr lang="en-GB" sz="1600" dirty="0"/>
          </a:p>
          <a:p>
            <a:pPr lvl="0"/>
            <a:r>
              <a:rPr lang="en-GB" dirty="0"/>
              <a:t>In no case have we lost an existing CAB </a:t>
            </a:r>
            <a:endParaRPr lang="en-GB" sz="1600" dirty="0"/>
          </a:p>
          <a:p>
            <a:pPr lvl="0"/>
            <a:r>
              <a:rPr lang="en-GB" dirty="0"/>
              <a:t>We provide a good advice product, </a:t>
            </a:r>
            <a:endParaRPr lang="en-GB" sz="1600" dirty="0"/>
          </a:p>
          <a:p>
            <a:pPr lvl="0"/>
            <a:r>
              <a:rPr lang="en-GB" dirty="0"/>
              <a:t>In many areas no competitive market </a:t>
            </a:r>
            <a:endParaRPr lang="en-GB" sz="1600" dirty="0"/>
          </a:p>
          <a:p>
            <a:pPr marL="0" lvl="3" indent="0">
              <a:buNone/>
            </a:pPr>
            <a:r>
              <a:rPr lang="en-GB" dirty="0"/>
              <a:t>What is the benefit of a commercial tender, where the only bidder will be the CAB service?</a:t>
            </a:r>
          </a:p>
          <a:p>
            <a:pPr marL="0" lvl="3" indent="0">
              <a:buNone/>
            </a:pPr>
            <a:endParaRPr lang="en-GB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6" r="22616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972152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7EEE-038C-400D-A5A9-21134F9F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Citizens Advice Bureaux in Scotland</a:t>
            </a:r>
            <a:endParaRPr lang="en-US" altLang="en-US" sz="28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4" r="31744"/>
          <a:stretch>
            <a:fillRect/>
          </a:stretch>
        </p:blipFill>
        <p:spPr/>
      </p:pic>
      <p:grpSp>
        <p:nvGrpSpPr>
          <p:cNvPr id="84" name="Group 180"/>
          <p:cNvGrpSpPr>
            <a:grpSpLocks/>
          </p:cNvGrpSpPr>
          <p:nvPr/>
        </p:nvGrpSpPr>
        <p:grpSpPr bwMode="auto">
          <a:xfrm>
            <a:off x="-132326" y="2404012"/>
            <a:ext cx="3333750" cy="4129087"/>
            <a:chOff x="338" y="908"/>
            <a:chExt cx="2420" cy="2934"/>
          </a:xfrm>
        </p:grpSpPr>
        <p:pic>
          <p:nvPicPr>
            <p:cNvPr id="85" name="Picture 10" descr="j032696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" y="908"/>
              <a:ext cx="2413" cy="2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6" name="Group 171"/>
            <p:cNvGrpSpPr>
              <a:grpSpLocks/>
            </p:cNvGrpSpPr>
            <p:nvPr/>
          </p:nvGrpSpPr>
          <p:grpSpPr bwMode="auto">
            <a:xfrm>
              <a:off x="608" y="946"/>
              <a:ext cx="2150" cy="2512"/>
              <a:chOff x="608" y="946"/>
              <a:chExt cx="2150" cy="2512"/>
            </a:xfrm>
          </p:grpSpPr>
          <p:sp>
            <p:nvSpPr>
              <p:cNvPr id="87" name="Oval 14" descr="Aberdeen"/>
              <p:cNvSpPr>
                <a:spLocks noChangeArrowheads="1"/>
              </p:cNvSpPr>
              <p:nvPr/>
            </p:nvSpPr>
            <p:spPr bwMode="auto">
              <a:xfrm flipH="1">
                <a:off x="2620" y="1929"/>
                <a:ext cx="50" cy="49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88" name="Oval 17" descr="Airdrie"/>
              <p:cNvSpPr>
                <a:spLocks noChangeArrowheads="1"/>
              </p:cNvSpPr>
              <p:nvPr/>
            </p:nvSpPr>
            <p:spPr bwMode="auto">
              <a:xfrm flipH="1">
                <a:off x="1899" y="2772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89" name="Oval 18" descr="Glasgow - Bridgeton"/>
              <p:cNvSpPr>
                <a:spLocks noChangeArrowheads="1"/>
              </p:cNvSpPr>
              <p:nvPr/>
            </p:nvSpPr>
            <p:spPr bwMode="auto">
              <a:xfrm flipH="1">
                <a:off x="1803" y="2776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90" name="Oval 19" descr="Angus - Arbroath"/>
              <p:cNvSpPr>
                <a:spLocks noChangeArrowheads="1"/>
              </p:cNvSpPr>
              <p:nvPr/>
            </p:nvSpPr>
            <p:spPr bwMode="auto">
              <a:xfrm flipH="1">
                <a:off x="2406" y="2318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91" name="Oval 20" descr="Western Isles - Barra (Castlebay)"/>
              <p:cNvSpPr>
                <a:spLocks noChangeArrowheads="1"/>
              </p:cNvSpPr>
              <p:nvPr/>
            </p:nvSpPr>
            <p:spPr bwMode="auto">
              <a:xfrm flipH="1">
                <a:off x="608" y="2015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92" name="Oval 21" descr="Angus - Forfar"/>
              <p:cNvSpPr>
                <a:spLocks noChangeArrowheads="1"/>
              </p:cNvSpPr>
              <p:nvPr/>
            </p:nvSpPr>
            <p:spPr bwMode="auto">
              <a:xfrm flipH="1">
                <a:off x="2318" y="2322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93" name="Oval 22" descr="Dundee"/>
              <p:cNvSpPr>
                <a:spLocks noChangeArrowheads="1"/>
              </p:cNvSpPr>
              <p:nvPr/>
            </p:nvSpPr>
            <p:spPr bwMode="auto">
              <a:xfrm flipH="1">
                <a:off x="2269" y="2374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94" name="Oval 23" descr="Argyll &amp; Bute (Lochgilphead)"/>
              <p:cNvSpPr>
                <a:spLocks noChangeArrowheads="1"/>
              </p:cNvSpPr>
              <p:nvPr/>
            </p:nvSpPr>
            <p:spPr bwMode="auto">
              <a:xfrm flipH="1">
                <a:off x="1369" y="2645"/>
                <a:ext cx="49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95" name="Oval 24" descr="Banff &amp; Buchan (Peterhead)"/>
              <p:cNvSpPr>
                <a:spLocks noChangeArrowheads="1"/>
              </p:cNvSpPr>
              <p:nvPr/>
            </p:nvSpPr>
            <p:spPr bwMode="auto">
              <a:xfrm flipH="1">
                <a:off x="2708" y="1684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96" name="Oval 25" descr="Bellshill"/>
              <p:cNvSpPr>
                <a:spLocks noChangeArrowheads="1"/>
              </p:cNvSpPr>
              <p:nvPr/>
            </p:nvSpPr>
            <p:spPr bwMode="auto">
              <a:xfrm flipH="1">
                <a:off x="1878" y="2808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97" name="Oval 26" descr="West Lothian (Livingston)"/>
              <p:cNvSpPr>
                <a:spLocks noChangeArrowheads="1"/>
              </p:cNvSpPr>
              <p:nvPr/>
            </p:nvSpPr>
            <p:spPr bwMode="auto">
              <a:xfrm flipH="1">
                <a:off x="2086" y="2761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98" name="Oval 27" descr="Caithness (Wick)"/>
              <p:cNvSpPr>
                <a:spLocks noChangeArrowheads="1"/>
              </p:cNvSpPr>
              <p:nvPr/>
            </p:nvSpPr>
            <p:spPr bwMode="auto">
              <a:xfrm flipH="1">
                <a:off x="2232" y="1016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en-US" b="0" dirty="0"/>
              </a:p>
            </p:txBody>
          </p:sp>
          <p:sp>
            <p:nvSpPr>
              <p:cNvPr id="99" name="Oval 28" descr="Caithness (Thurso)"/>
              <p:cNvSpPr>
                <a:spLocks noChangeArrowheads="1"/>
              </p:cNvSpPr>
              <p:nvPr/>
            </p:nvSpPr>
            <p:spPr bwMode="auto">
              <a:xfrm flipH="1">
                <a:off x="2070" y="946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en-US" b="0" dirty="0"/>
              </a:p>
            </p:txBody>
          </p:sp>
          <p:sp>
            <p:nvSpPr>
              <p:cNvPr id="100" name="Oval 29" descr="Edinburgh - Central"/>
              <p:cNvSpPr>
                <a:spLocks noChangeArrowheads="1"/>
              </p:cNvSpPr>
              <p:nvPr/>
            </p:nvSpPr>
            <p:spPr bwMode="auto">
              <a:xfrm flipH="1">
                <a:off x="2190" y="2733"/>
                <a:ext cx="50" cy="49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01" name="Oval 30" descr="CARF - Dunfermline"/>
              <p:cNvSpPr>
                <a:spLocks noChangeArrowheads="1"/>
              </p:cNvSpPr>
              <p:nvPr/>
            </p:nvSpPr>
            <p:spPr bwMode="auto">
              <a:xfrm flipH="1">
                <a:off x="2088" y="2643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02" name="Oval 31" descr="CARF - Cowdenbeath"/>
              <p:cNvSpPr>
                <a:spLocks noChangeArrowheads="1"/>
              </p:cNvSpPr>
              <p:nvPr/>
            </p:nvSpPr>
            <p:spPr bwMode="auto">
              <a:xfrm flipH="1">
                <a:off x="2108" y="2572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03" name="Oval 32" descr="CARF - Glenrothes"/>
              <p:cNvSpPr>
                <a:spLocks noChangeArrowheads="1"/>
              </p:cNvSpPr>
              <p:nvPr/>
            </p:nvSpPr>
            <p:spPr bwMode="auto">
              <a:xfrm flipH="1">
                <a:off x="2214" y="2541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04" name="Oval 33" descr="CARF - Cupar"/>
              <p:cNvSpPr>
                <a:spLocks noChangeArrowheads="1"/>
              </p:cNvSpPr>
              <p:nvPr/>
            </p:nvSpPr>
            <p:spPr bwMode="auto">
              <a:xfrm flipH="1">
                <a:off x="2236" y="2473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05" name="Oval 34" descr="CARF - St Andrews"/>
              <p:cNvSpPr>
                <a:spLocks noChangeArrowheads="1"/>
              </p:cNvSpPr>
              <p:nvPr/>
            </p:nvSpPr>
            <p:spPr bwMode="auto">
              <a:xfrm flipH="1">
                <a:off x="2287" y="2459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06" name="Oval 35" descr="CARF - Kirkcaldy"/>
              <p:cNvSpPr>
                <a:spLocks noChangeArrowheads="1"/>
              </p:cNvSpPr>
              <p:nvPr/>
            </p:nvSpPr>
            <p:spPr bwMode="auto">
              <a:xfrm flipH="1">
                <a:off x="2190" y="2601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07" name="Oval 36" descr="Central Borders (Galashiels)"/>
              <p:cNvSpPr>
                <a:spLocks noChangeArrowheads="1"/>
              </p:cNvSpPr>
              <p:nvPr/>
            </p:nvSpPr>
            <p:spPr bwMode="auto">
              <a:xfrm flipH="1">
                <a:off x="2309" y="2954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08" name="Oval 37" descr="Edinburgh - Gorgie/Dalry"/>
              <p:cNvSpPr>
                <a:spLocks noChangeArrowheads="1"/>
              </p:cNvSpPr>
              <p:nvPr/>
            </p:nvSpPr>
            <p:spPr bwMode="auto">
              <a:xfrm flipH="1">
                <a:off x="2161" y="2741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09" name="Oval 38" descr="Edinburgh - Leith"/>
              <p:cNvSpPr>
                <a:spLocks noChangeArrowheads="1"/>
              </p:cNvSpPr>
              <p:nvPr/>
            </p:nvSpPr>
            <p:spPr bwMode="auto">
              <a:xfrm flipH="1">
                <a:off x="2179" y="2719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10" name="Oval 39" descr="Edinburgh - Pilton"/>
              <p:cNvSpPr>
                <a:spLocks noChangeArrowheads="1"/>
              </p:cNvSpPr>
              <p:nvPr/>
            </p:nvSpPr>
            <p:spPr bwMode="auto">
              <a:xfrm flipH="1">
                <a:off x="2154" y="2715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11" name="Oval 40" descr="Edinburgh - Portobello"/>
              <p:cNvSpPr>
                <a:spLocks noChangeArrowheads="1"/>
              </p:cNvSpPr>
              <p:nvPr/>
            </p:nvSpPr>
            <p:spPr bwMode="auto">
              <a:xfrm flipH="1">
                <a:off x="2199" y="2728"/>
                <a:ext cx="49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12" name="Oval 41" descr="Musselburgh"/>
              <p:cNvSpPr>
                <a:spLocks noChangeArrowheads="1"/>
              </p:cNvSpPr>
              <p:nvPr/>
            </p:nvSpPr>
            <p:spPr bwMode="auto">
              <a:xfrm flipH="1">
                <a:off x="2250" y="2741"/>
                <a:ext cx="49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13" name="Oval 42" descr="Clackmannanshire (Alloa)"/>
              <p:cNvSpPr>
                <a:spLocks noChangeArrowheads="1"/>
              </p:cNvSpPr>
              <p:nvPr/>
            </p:nvSpPr>
            <p:spPr bwMode="auto">
              <a:xfrm flipH="1">
                <a:off x="1955" y="2600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14" name="Oval 43" descr="Clydesdale (Lanark)"/>
              <p:cNvSpPr>
                <a:spLocks noChangeArrowheads="1"/>
              </p:cNvSpPr>
              <p:nvPr/>
            </p:nvSpPr>
            <p:spPr bwMode="auto">
              <a:xfrm flipH="1">
                <a:off x="2033" y="2936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15" name="Oval 44" descr="Coatbridge"/>
              <p:cNvSpPr>
                <a:spLocks noChangeArrowheads="1"/>
              </p:cNvSpPr>
              <p:nvPr/>
            </p:nvSpPr>
            <p:spPr bwMode="auto">
              <a:xfrm flipH="1">
                <a:off x="1859" y="2775"/>
                <a:ext cx="50" cy="49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16" name="Oval 45" descr="Cumbernauld"/>
              <p:cNvSpPr>
                <a:spLocks noChangeArrowheads="1"/>
              </p:cNvSpPr>
              <p:nvPr/>
            </p:nvSpPr>
            <p:spPr bwMode="auto">
              <a:xfrm flipH="1">
                <a:off x="1894" y="2711"/>
                <a:ext cx="49" cy="49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17" name="Oval 46" descr="Dalkeith &amp; District"/>
              <p:cNvSpPr>
                <a:spLocks noChangeArrowheads="1"/>
              </p:cNvSpPr>
              <p:nvPr/>
            </p:nvSpPr>
            <p:spPr bwMode="auto">
              <a:xfrm flipH="1">
                <a:off x="2216" y="2788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18" name="Oval 47" descr="Stirling"/>
              <p:cNvSpPr>
                <a:spLocks noChangeArrowheads="1"/>
              </p:cNvSpPr>
              <p:nvPr/>
            </p:nvSpPr>
            <p:spPr bwMode="auto">
              <a:xfrm flipH="1">
                <a:off x="1898" y="2584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19" name="Oval 48" descr="Denny &amp; Dunipace"/>
              <p:cNvSpPr>
                <a:spLocks noChangeArrowheads="1"/>
              </p:cNvSpPr>
              <p:nvPr/>
            </p:nvSpPr>
            <p:spPr bwMode="auto">
              <a:xfrm flipH="1">
                <a:off x="1907" y="2649"/>
                <a:ext cx="50" cy="49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20" name="Oval 49" descr="Dumfries and Galloway - Annan"/>
              <p:cNvSpPr>
                <a:spLocks noChangeArrowheads="1"/>
              </p:cNvSpPr>
              <p:nvPr/>
            </p:nvSpPr>
            <p:spPr bwMode="auto">
              <a:xfrm flipH="1">
                <a:off x="2197" y="3367"/>
                <a:ext cx="49" cy="49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21" name="Oval 50" descr="Dumfries and Galloway - Castle Douglas"/>
              <p:cNvSpPr>
                <a:spLocks noChangeArrowheads="1"/>
              </p:cNvSpPr>
              <p:nvPr/>
            </p:nvSpPr>
            <p:spPr bwMode="auto">
              <a:xfrm flipH="1">
                <a:off x="1927" y="3395"/>
                <a:ext cx="49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22" name="Oval 51" descr="Dumfries and Galloway - Dumfries"/>
              <p:cNvSpPr>
                <a:spLocks noChangeArrowheads="1"/>
              </p:cNvSpPr>
              <p:nvPr/>
            </p:nvSpPr>
            <p:spPr bwMode="auto">
              <a:xfrm flipH="1">
                <a:off x="2033" y="3318"/>
                <a:ext cx="50" cy="49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23" name="Oval 52" descr="Dumfries and Galloway - Stranraer"/>
              <p:cNvSpPr>
                <a:spLocks noChangeArrowheads="1"/>
              </p:cNvSpPr>
              <p:nvPr/>
            </p:nvSpPr>
            <p:spPr bwMode="auto">
              <a:xfrm flipH="1">
                <a:off x="1524" y="3408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24" name="Oval 53" descr="East Ayrshire (Kilmarnock)"/>
              <p:cNvSpPr>
                <a:spLocks noChangeArrowheads="1"/>
              </p:cNvSpPr>
              <p:nvPr/>
            </p:nvSpPr>
            <p:spPr bwMode="auto">
              <a:xfrm flipH="1">
                <a:off x="1688" y="2944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25" name="Oval 54" descr="East Dunbartonshire (Kirkintilloch)"/>
              <p:cNvSpPr>
                <a:spLocks noChangeArrowheads="1"/>
              </p:cNvSpPr>
              <p:nvPr/>
            </p:nvSpPr>
            <p:spPr bwMode="auto">
              <a:xfrm flipH="1">
                <a:off x="1751" y="2713"/>
                <a:ext cx="50" cy="49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26" name="Oval 55" descr="East Kilbride"/>
              <p:cNvSpPr>
                <a:spLocks noChangeArrowheads="1"/>
              </p:cNvSpPr>
              <p:nvPr/>
            </p:nvSpPr>
            <p:spPr bwMode="auto">
              <a:xfrm flipH="1">
                <a:off x="1817" y="2870"/>
                <a:ext cx="50" cy="49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27" name="Oval 56" descr="East Renfrewshire (Barrhead)"/>
              <p:cNvSpPr>
                <a:spLocks noChangeArrowheads="1"/>
              </p:cNvSpPr>
              <p:nvPr/>
            </p:nvSpPr>
            <p:spPr bwMode="auto">
              <a:xfrm flipH="1">
                <a:off x="1722" y="2803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28" name="Oval 57" descr="Falkirk"/>
              <p:cNvSpPr>
                <a:spLocks noChangeArrowheads="1"/>
              </p:cNvSpPr>
              <p:nvPr/>
            </p:nvSpPr>
            <p:spPr bwMode="auto">
              <a:xfrm flipH="1">
                <a:off x="1955" y="2668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29" name="Oval 58" descr="Glasgow - Castlemilk"/>
              <p:cNvSpPr>
                <a:spLocks noChangeArrowheads="1"/>
              </p:cNvSpPr>
              <p:nvPr/>
            </p:nvSpPr>
            <p:spPr bwMode="auto">
              <a:xfrm flipH="1">
                <a:off x="1783" y="2787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30" name="Oval 59" descr="Glasgow - Central"/>
              <p:cNvSpPr>
                <a:spLocks noChangeArrowheads="1"/>
              </p:cNvSpPr>
              <p:nvPr/>
            </p:nvSpPr>
            <p:spPr bwMode="auto">
              <a:xfrm flipH="1">
                <a:off x="1768" y="2776"/>
                <a:ext cx="49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31" name="Oval 60" descr="Glasgow - Drumchapel"/>
              <p:cNvSpPr>
                <a:spLocks noChangeArrowheads="1"/>
              </p:cNvSpPr>
              <p:nvPr/>
            </p:nvSpPr>
            <p:spPr bwMode="auto">
              <a:xfrm flipH="1">
                <a:off x="1779" y="2769"/>
                <a:ext cx="49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32" name="Oval 61" descr="Glasgow - Easterhouse"/>
              <p:cNvSpPr>
                <a:spLocks noChangeArrowheads="1"/>
              </p:cNvSpPr>
              <p:nvPr/>
            </p:nvSpPr>
            <p:spPr bwMode="auto">
              <a:xfrm flipH="1">
                <a:off x="1785" y="2758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33" name="Oval 62" descr="Glasgow - Greater Pollok"/>
              <p:cNvSpPr>
                <a:spLocks noChangeArrowheads="1"/>
              </p:cNvSpPr>
              <p:nvPr/>
            </p:nvSpPr>
            <p:spPr bwMode="auto">
              <a:xfrm flipH="1">
                <a:off x="1807" y="2756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34" name="Oval 63" descr="Glasgow - Maryhill"/>
              <p:cNvSpPr>
                <a:spLocks noChangeArrowheads="1"/>
              </p:cNvSpPr>
              <p:nvPr/>
            </p:nvSpPr>
            <p:spPr bwMode="auto">
              <a:xfrm flipH="1">
                <a:off x="1765" y="2762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35" name="Oval 64" descr="Glasgow - Parkhead"/>
              <p:cNvSpPr>
                <a:spLocks noChangeArrowheads="1"/>
              </p:cNvSpPr>
              <p:nvPr/>
            </p:nvSpPr>
            <p:spPr bwMode="auto">
              <a:xfrm flipH="1">
                <a:off x="1781" y="2749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36" name="Oval 65" descr="Grangemouth &amp; Bo'ness"/>
              <p:cNvSpPr>
                <a:spLocks noChangeArrowheads="1"/>
              </p:cNvSpPr>
              <p:nvPr/>
            </p:nvSpPr>
            <p:spPr bwMode="auto">
              <a:xfrm flipH="1">
                <a:off x="1978" y="2666"/>
                <a:ext cx="49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37" name="Oval 66" descr="Haddington"/>
              <p:cNvSpPr>
                <a:spLocks noChangeArrowheads="1"/>
              </p:cNvSpPr>
              <p:nvPr/>
            </p:nvSpPr>
            <p:spPr bwMode="auto">
              <a:xfrm flipH="1">
                <a:off x="2342" y="2770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38" name="Oval 67" descr="Hamilton"/>
              <p:cNvSpPr>
                <a:spLocks noChangeArrowheads="1"/>
              </p:cNvSpPr>
              <p:nvPr/>
            </p:nvSpPr>
            <p:spPr bwMode="auto">
              <a:xfrm flipH="1">
                <a:off x="1864" y="2850"/>
                <a:ext cx="49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39" name="Oval 68" descr="Inverness"/>
              <p:cNvSpPr>
                <a:spLocks noChangeArrowheads="1"/>
              </p:cNvSpPr>
              <p:nvPr/>
            </p:nvSpPr>
            <p:spPr bwMode="auto">
              <a:xfrm flipH="1">
                <a:off x="1801" y="1709"/>
                <a:ext cx="49" cy="49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en-US" b="0" dirty="0"/>
              </a:p>
            </p:txBody>
          </p:sp>
          <p:sp>
            <p:nvSpPr>
              <p:cNvPr id="140" name="Oval 69" descr="Lochaber (Fort William)"/>
              <p:cNvSpPr>
                <a:spLocks noChangeArrowheads="1"/>
              </p:cNvSpPr>
              <p:nvPr/>
            </p:nvSpPr>
            <p:spPr bwMode="auto">
              <a:xfrm flipH="1">
                <a:off x="1491" y="2140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en-US" b="0" dirty="0"/>
              </a:p>
            </p:txBody>
          </p:sp>
          <p:sp>
            <p:nvSpPr>
              <p:cNvPr id="141" name="Oval 70" descr="Moray (Elgin)"/>
              <p:cNvSpPr>
                <a:spLocks noChangeArrowheads="1"/>
              </p:cNvSpPr>
              <p:nvPr/>
            </p:nvSpPr>
            <p:spPr bwMode="auto">
              <a:xfrm flipH="1">
                <a:off x="2140" y="1584"/>
                <a:ext cx="50" cy="49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42" name="Oval 71" descr="Motherwell &amp; Wishaw"/>
              <p:cNvSpPr>
                <a:spLocks noChangeArrowheads="1"/>
              </p:cNvSpPr>
              <p:nvPr/>
            </p:nvSpPr>
            <p:spPr bwMode="auto">
              <a:xfrm flipH="1">
                <a:off x="1869" y="2830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43" name="Oval 72" descr="Nairn"/>
              <p:cNvSpPr>
                <a:spLocks noChangeArrowheads="1"/>
              </p:cNvSpPr>
              <p:nvPr/>
            </p:nvSpPr>
            <p:spPr bwMode="auto">
              <a:xfrm flipH="1">
                <a:off x="1933" y="1638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en-US" b="0" dirty="0"/>
              </a:p>
            </p:txBody>
          </p:sp>
          <p:sp>
            <p:nvSpPr>
              <p:cNvPr id="144" name="Oval 73" descr="North Ayrshire - Arran (Lamlash)"/>
              <p:cNvSpPr>
                <a:spLocks noChangeArrowheads="1"/>
              </p:cNvSpPr>
              <p:nvPr/>
            </p:nvSpPr>
            <p:spPr bwMode="auto">
              <a:xfrm flipH="1">
                <a:off x="1465" y="2986"/>
                <a:ext cx="49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45" name="Oval 74" descr="North Ayrshire - Irvine"/>
              <p:cNvSpPr>
                <a:spLocks noChangeArrowheads="1"/>
              </p:cNvSpPr>
              <p:nvPr/>
            </p:nvSpPr>
            <p:spPr bwMode="auto">
              <a:xfrm flipH="1">
                <a:off x="1624" y="2928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46" name="Oval 75" descr="North Ayrshire - Kilbirnie"/>
              <p:cNvSpPr>
                <a:spLocks noChangeArrowheads="1"/>
              </p:cNvSpPr>
              <p:nvPr/>
            </p:nvSpPr>
            <p:spPr bwMode="auto">
              <a:xfrm flipH="1">
                <a:off x="1626" y="2842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47" name="Oval 76" descr="North Ayrshire - Largs"/>
              <p:cNvSpPr>
                <a:spLocks noChangeArrowheads="1"/>
              </p:cNvSpPr>
              <p:nvPr/>
            </p:nvSpPr>
            <p:spPr bwMode="auto">
              <a:xfrm flipH="1">
                <a:off x="1580" y="2818"/>
                <a:ext cx="49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48" name="Oval 77" descr="North Ayrshire - Saltcoats"/>
              <p:cNvSpPr>
                <a:spLocks noChangeArrowheads="1"/>
              </p:cNvSpPr>
              <p:nvPr/>
            </p:nvSpPr>
            <p:spPr bwMode="auto">
              <a:xfrm flipH="1">
                <a:off x="1586" y="2893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49" name="Oval 78" descr="Peebles"/>
              <p:cNvSpPr>
                <a:spLocks noChangeArrowheads="1"/>
              </p:cNvSpPr>
              <p:nvPr/>
            </p:nvSpPr>
            <p:spPr bwMode="auto">
              <a:xfrm flipH="1">
                <a:off x="2170" y="2943"/>
                <a:ext cx="50" cy="49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50" name="Oval 79" descr="Penicuik"/>
              <p:cNvSpPr>
                <a:spLocks noChangeArrowheads="1"/>
              </p:cNvSpPr>
              <p:nvPr/>
            </p:nvSpPr>
            <p:spPr bwMode="auto">
              <a:xfrm flipH="1">
                <a:off x="2159" y="2806"/>
                <a:ext cx="50" cy="49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51" name="Oval 80" descr="Perth"/>
              <p:cNvSpPr>
                <a:spLocks noChangeArrowheads="1"/>
              </p:cNvSpPr>
              <p:nvPr/>
            </p:nvSpPr>
            <p:spPr bwMode="auto">
              <a:xfrm flipH="1">
                <a:off x="2090" y="2425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52" name="Oval 81" descr="Renfrewshire (Paisley)"/>
              <p:cNvSpPr>
                <a:spLocks noChangeArrowheads="1"/>
              </p:cNvSpPr>
              <p:nvPr/>
            </p:nvSpPr>
            <p:spPr bwMode="auto">
              <a:xfrm flipH="1">
                <a:off x="1705" y="2761"/>
                <a:ext cx="49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53" name="Oval 82" descr="Ross &amp; Cromarty (Alness)"/>
              <p:cNvSpPr>
                <a:spLocks noChangeArrowheads="1"/>
              </p:cNvSpPr>
              <p:nvPr/>
            </p:nvSpPr>
            <p:spPr bwMode="auto">
              <a:xfrm flipH="1">
                <a:off x="1776" y="1547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en-US" b="0" dirty="0"/>
              </a:p>
            </p:txBody>
          </p:sp>
          <p:sp>
            <p:nvSpPr>
              <p:cNvPr id="154" name="Oval 83" descr="Roxburgh (Hawick)"/>
              <p:cNvSpPr>
                <a:spLocks noChangeArrowheads="1"/>
              </p:cNvSpPr>
              <p:nvPr/>
            </p:nvSpPr>
            <p:spPr bwMode="auto">
              <a:xfrm flipH="1">
                <a:off x="2309" y="3044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55" name="Oval 84" descr="Rutherglen &amp; Cambuslang"/>
              <p:cNvSpPr>
                <a:spLocks noChangeArrowheads="1"/>
              </p:cNvSpPr>
              <p:nvPr/>
            </p:nvSpPr>
            <p:spPr bwMode="auto">
              <a:xfrm flipH="1">
                <a:off x="1817" y="2821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56" name="Oval 85" descr="Skye &amp; Lochalsh (Portree)"/>
              <p:cNvSpPr>
                <a:spLocks noChangeArrowheads="1"/>
              </p:cNvSpPr>
              <p:nvPr/>
            </p:nvSpPr>
            <p:spPr bwMode="auto">
              <a:xfrm flipH="1">
                <a:off x="1065" y="1733"/>
                <a:ext cx="49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0"/>
                  </a:spcBef>
                </a:pPr>
                <a:endParaRPr lang="en-GB" altLang="en-US" b="0" dirty="0"/>
              </a:p>
            </p:txBody>
          </p:sp>
          <p:sp>
            <p:nvSpPr>
              <p:cNvPr id="157" name="Oval 86" descr="West Dumbartonshire (Dumbarton)"/>
              <p:cNvSpPr>
                <a:spLocks noChangeArrowheads="1"/>
              </p:cNvSpPr>
              <p:nvPr/>
            </p:nvSpPr>
            <p:spPr bwMode="auto">
              <a:xfrm flipH="1">
                <a:off x="1654" y="2693"/>
                <a:ext cx="49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58" name="Oval 87" descr="Western Isles - Harris (Tarbert)"/>
              <p:cNvSpPr>
                <a:spLocks noChangeArrowheads="1"/>
              </p:cNvSpPr>
              <p:nvPr/>
            </p:nvSpPr>
            <p:spPr bwMode="auto">
              <a:xfrm flipH="1">
                <a:off x="856" y="1415"/>
                <a:ext cx="49" cy="49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59" name="Oval 88" descr="Western Isles - Lewis (Stornoway)"/>
              <p:cNvSpPr>
                <a:spLocks noChangeArrowheads="1"/>
              </p:cNvSpPr>
              <p:nvPr/>
            </p:nvSpPr>
            <p:spPr bwMode="auto">
              <a:xfrm flipH="1">
                <a:off x="1017" y="1191"/>
                <a:ext cx="50" cy="50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60" name="Oval 89" descr="Western Isles - Uist (Benbecula)"/>
              <p:cNvSpPr>
                <a:spLocks noChangeArrowheads="1"/>
              </p:cNvSpPr>
              <p:nvPr/>
            </p:nvSpPr>
            <p:spPr bwMode="auto">
              <a:xfrm flipH="1">
                <a:off x="677" y="1718"/>
                <a:ext cx="49" cy="49"/>
              </a:xfrm>
              <a:prstGeom prst="ellipse">
                <a:avLst/>
              </a:prstGeom>
              <a:solidFill>
                <a:srgbClr val="0066C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dirty="0"/>
              </a:p>
            </p:txBody>
          </p:sp>
        </p:grpSp>
      </p:grpSp>
      <p:grpSp>
        <p:nvGrpSpPr>
          <p:cNvPr id="161" name="Group 179"/>
          <p:cNvGrpSpPr>
            <a:grpSpLocks/>
          </p:cNvGrpSpPr>
          <p:nvPr/>
        </p:nvGrpSpPr>
        <p:grpSpPr bwMode="auto">
          <a:xfrm>
            <a:off x="3466783" y="1905571"/>
            <a:ext cx="2012950" cy="2119312"/>
            <a:chOff x="3788" y="1124"/>
            <a:chExt cx="1268" cy="1335"/>
          </a:xfrm>
        </p:grpSpPr>
        <p:pic>
          <p:nvPicPr>
            <p:cNvPr id="162" name="Picture 173" descr="Orkne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" y="1258"/>
              <a:ext cx="805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" name="Rectangle 174"/>
            <p:cNvSpPr>
              <a:spLocks noChangeArrowheads="1"/>
            </p:cNvSpPr>
            <p:nvPr/>
          </p:nvSpPr>
          <p:spPr bwMode="auto">
            <a:xfrm>
              <a:off x="3840" y="1124"/>
              <a:ext cx="1216" cy="1335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GB" dirty="0"/>
            </a:p>
          </p:txBody>
        </p:sp>
        <p:sp>
          <p:nvSpPr>
            <p:cNvPr id="164" name="Text Box 176"/>
            <p:cNvSpPr txBox="1">
              <a:spLocks noChangeArrowheads="1"/>
            </p:cNvSpPr>
            <p:nvPr/>
          </p:nvSpPr>
          <p:spPr bwMode="auto">
            <a:xfrm>
              <a:off x="3788" y="1809"/>
              <a:ext cx="121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altLang="en-US" sz="1600" dirty="0"/>
                <a:t>Orkney and Shetland</a:t>
              </a:r>
            </a:p>
          </p:txBody>
        </p:sp>
        <p:sp>
          <p:nvSpPr>
            <p:cNvPr id="165" name="Oval 177" descr="Orkney (Kirkwall)"/>
            <p:cNvSpPr>
              <a:spLocks noChangeArrowheads="1"/>
            </p:cNvSpPr>
            <p:nvPr/>
          </p:nvSpPr>
          <p:spPr bwMode="auto">
            <a:xfrm flipH="1">
              <a:off x="4129" y="2188"/>
              <a:ext cx="45" cy="45"/>
            </a:xfrm>
            <a:prstGeom prst="ellipse">
              <a:avLst/>
            </a:prstGeom>
            <a:solidFill>
              <a:srgbClr val="0066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</a:pPr>
              <a:endParaRPr lang="en-GB" altLang="en-US" b="0" dirty="0"/>
            </a:p>
          </p:txBody>
        </p:sp>
        <p:sp>
          <p:nvSpPr>
            <p:cNvPr id="166" name="Oval 178" descr="Shetland Islands (Lerwick)"/>
            <p:cNvSpPr>
              <a:spLocks noChangeArrowheads="1"/>
            </p:cNvSpPr>
            <p:nvPr/>
          </p:nvSpPr>
          <p:spPr bwMode="auto">
            <a:xfrm flipH="1">
              <a:off x="4592" y="1595"/>
              <a:ext cx="45" cy="45"/>
            </a:xfrm>
            <a:prstGeom prst="ellipse">
              <a:avLst/>
            </a:prstGeom>
            <a:solidFill>
              <a:srgbClr val="0066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167" name="Text Box 181"/>
          <p:cNvSpPr txBox="1">
            <a:spLocks noChangeArrowheads="1"/>
          </p:cNvSpPr>
          <p:nvPr/>
        </p:nvSpPr>
        <p:spPr bwMode="auto">
          <a:xfrm>
            <a:off x="3466783" y="4771227"/>
            <a:ext cx="24881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>
                <a:latin typeface="+mn-lt"/>
              </a:rPr>
              <a:t>60 members</a:t>
            </a:r>
          </a:p>
          <a:p>
            <a:pPr eaLnBrk="1" hangingPunct="1"/>
            <a:r>
              <a:rPr lang="en-GB" altLang="en-US" dirty="0">
                <a:latin typeface="+mn-lt"/>
              </a:rPr>
              <a:t>200+ service points</a:t>
            </a:r>
            <a:endParaRPr lang="en-US" altLang="en-US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7611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7EEE-038C-400D-A5A9-21134F9F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CAB Experience – </a:t>
            </a:r>
            <a:br>
              <a:rPr lang="en-GB" sz="2800" dirty="0"/>
            </a:br>
            <a:r>
              <a:rPr lang="en-GB" sz="2800" dirty="0"/>
              <a:t>What’s Bad Commissioning Like?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5" r="31735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Expectation of more services for less money</a:t>
            </a:r>
          </a:p>
          <a:p>
            <a:pPr lvl="0"/>
            <a:r>
              <a:rPr lang="en-GB" dirty="0"/>
              <a:t>Unrealistic expectations / targets</a:t>
            </a:r>
          </a:p>
          <a:p>
            <a:pPr lvl="0"/>
            <a:r>
              <a:rPr lang="en-GB" dirty="0"/>
              <a:t>Potential to attract VAT </a:t>
            </a:r>
          </a:p>
          <a:p>
            <a:pPr lvl="0"/>
            <a:r>
              <a:rPr lang="en-GB" dirty="0"/>
              <a:t>Failure to consider alternatives to EU/ commercial tendering</a:t>
            </a:r>
          </a:p>
          <a:p>
            <a:r>
              <a:rPr lang="en-GB" dirty="0"/>
              <a:t>Boilerplate generic contracts </a:t>
            </a:r>
          </a:p>
          <a:p>
            <a:pPr lvl="0"/>
            <a:r>
              <a:rPr lang="en-GB" dirty="0"/>
              <a:t>Specific terms in FOI, data control, PVG</a:t>
            </a:r>
          </a:p>
          <a:p>
            <a:pPr lvl="0"/>
            <a:r>
              <a:rPr lang="en-GB" dirty="0"/>
              <a:t>Failure to stick to agreed timelines</a:t>
            </a:r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1124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7EEE-038C-400D-A5A9-21134F9F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CAB Experience – </a:t>
            </a:r>
            <a:br>
              <a:rPr lang="en-GB" sz="2800" dirty="0"/>
            </a:br>
            <a:r>
              <a:rPr lang="en-GB" sz="2800" dirty="0"/>
              <a:t>What’s Good Practice Like?</a:t>
            </a:r>
          </a:p>
        </p:txBody>
      </p:sp>
      <p:pic>
        <p:nvPicPr>
          <p:cNvPr id="22" name="Picture Placeholder 2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r="8975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280" y="2152080"/>
            <a:ext cx="5400000" cy="3402900"/>
          </a:xfrm>
        </p:spPr>
        <p:txBody>
          <a:bodyPr/>
          <a:lstStyle/>
          <a:p>
            <a:r>
              <a:rPr lang="en-GB" dirty="0"/>
              <a:t>Be client focussed - needs analysis not resource led</a:t>
            </a:r>
          </a:p>
          <a:p>
            <a:pPr lvl="0"/>
            <a:r>
              <a:rPr lang="en-GB" dirty="0"/>
              <a:t>Consider the whole advice landscape </a:t>
            </a:r>
          </a:p>
          <a:p>
            <a:pPr lvl="0"/>
            <a:r>
              <a:rPr lang="en-GB" dirty="0"/>
              <a:t>Recognise added value of generalist service</a:t>
            </a:r>
          </a:p>
          <a:p>
            <a:pPr lvl="0"/>
            <a:r>
              <a:rPr lang="en-GB" dirty="0"/>
              <a:t>Use Community Planning Partnerships </a:t>
            </a:r>
          </a:p>
          <a:p>
            <a:pPr lvl="0"/>
            <a:r>
              <a:rPr lang="en-GB" dirty="0"/>
              <a:t>Advice is not simply welfare rights, housing and debt - recognise the value of holistic, community based advice</a:t>
            </a:r>
          </a:p>
          <a:p>
            <a:pPr lvl="0"/>
            <a:r>
              <a:rPr lang="en-GB" dirty="0"/>
              <a:t>Take time to prepare, and consult</a:t>
            </a:r>
          </a:p>
          <a:p>
            <a:pPr lvl="0"/>
            <a:r>
              <a:rPr lang="en-GB" dirty="0"/>
              <a:t>Communicate with existing advice suppliers </a:t>
            </a:r>
          </a:p>
          <a:p>
            <a:pPr lvl="0"/>
            <a:r>
              <a:rPr lang="en-GB" dirty="0"/>
              <a:t>Consider whether best value for services might be delivered externally</a:t>
            </a:r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3352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Commissioning</a:t>
            </a:r>
            <a:br>
              <a:rPr lang="en-GB" dirty="0"/>
            </a:br>
            <a:r>
              <a:rPr lang="en-GB" dirty="0"/>
              <a:t>Key Pointers</a:t>
            </a:r>
            <a:br>
              <a:rPr lang="en-GB" dirty="0"/>
            </a:b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4360" y="2380680"/>
            <a:ext cx="5134455" cy="3402900"/>
          </a:xfrm>
        </p:spPr>
        <p:txBody>
          <a:bodyPr/>
          <a:lstStyle/>
          <a:p>
            <a:pPr lvl="0"/>
            <a:r>
              <a:rPr lang="en-GB" dirty="0"/>
              <a:t>It’s an opportunity - consider effective advice provision development – its not simply a commercial tender </a:t>
            </a:r>
          </a:p>
          <a:p>
            <a:pPr lvl="0"/>
            <a:r>
              <a:rPr lang="en-GB" dirty="0"/>
              <a:t>Understand the local landscape, needs and priorities</a:t>
            </a:r>
          </a:p>
          <a:p>
            <a:pPr lvl="0"/>
            <a:r>
              <a:rPr lang="en-GB" dirty="0"/>
              <a:t>Familiarity with the community basis for the CAB  service and the recognition of the additional services we bring to the local area</a:t>
            </a:r>
          </a:p>
          <a:p>
            <a:pPr lvl="0"/>
            <a:r>
              <a:rPr lang="en-GB" dirty="0"/>
              <a:t>Recognition of the community benefits of volunteering, support for employability we bring</a:t>
            </a:r>
          </a:p>
          <a:p>
            <a:pPr lvl="0"/>
            <a:r>
              <a:rPr lang="en-GB" dirty="0"/>
              <a:t>Recognise Local Authority funding can help to bring in other funding – CAB is mainly funded other sources</a:t>
            </a:r>
          </a:p>
          <a:p>
            <a:endParaRPr lang="en-GB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8" r="31868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28879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7EEE-038C-400D-A5A9-21134F9F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The CAB Network</a:t>
            </a:r>
            <a:endParaRPr lang="en-US" altLang="en-US" sz="28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 rot="16200000" flipV="1">
            <a:off x="3365540" y="4628914"/>
            <a:ext cx="1257769" cy="2"/>
          </a:xfrm>
          <a:prstGeom prst="line">
            <a:avLst/>
          </a:prstGeom>
          <a:noFill/>
          <a:ln w="38100">
            <a:solidFill>
              <a:srgbClr val="FECA3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66110" y="2245994"/>
            <a:ext cx="270605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altLang="en-US" sz="1600" dirty="0">
                <a:solidFill>
                  <a:srgbClr val="3366CB"/>
                </a:solidFill>
                <a:latin typeface="+mn-lt"/>
              </a:rPr>
              <a:t>Citizens Advice Scotland</a:t>
            </a:r>
          </a:p>
          <a:p>
            <a:pPr algn="l" eaLnBrk="1" hangingPunct="1"/>
            <a:r>
              <a:rPr lang="en-GB" altLang="en-US" sz="1600" b="0" dirty="0">
                <a:latin typeface="+mn-lt"/>
              </a:rPr>
              <a:t>CAS helps bureaux to meet the conditions that are necessary to be part of the CAB Service.</a:t>
            </a:r>
          </a:p>
        </p:txBody>
      </p:sp>
      <p:pic>
        <p:nvPicPr>
          <p:cNvPr id="9" name="Picture 4" descr="CAB sign copy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159" y="5377801"/>
            <a:ext cx="902493" cy="90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2781533" y="3697288"/>
            <a:ext cx="1488826" cy="0"/>
          </a:xfrm>
          <a:prstGeom prst="line">
            <a:avLst/>
          </a:prstGeom>
          <a:noFill/>
          <a:ln w="38100">
            <a:solidFill>
              <a:srgbClr val="FECA3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4270359" y="3676509"/>
            <a:ext cx="20175" cy="1644156"/>
          </a:xfrm>
          <a:prstGeom prst="line">
            <a:avLst/>
          </a:prstGeom>
          <a:noFill/>
          <a:ln w="38100">
            <a:solidFill>
              <a:srgbClr val="FECA36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rot="16200000">
            <a:off x="532826" y="4682383"/>
            <a:ext cx="999364" cy="1"/>
          </a:xfrm>
          <a:prstGeom prst="line">
            <a:avLst/>
          </a:prstGeom>
          <a:noFill/>
          <a:ln w="38100">
            <a:solidFill>
              <a:srgbClr val="FECA3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14087" y="5182066"/>
            <a:ext cx="21643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4625" indent="-174625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Char char="•"/>
            </a:pPr>
            <a:r>
              <a:rPr lang="en-GB" altLang="en-US" dirty="0">
                <a:solidFill>
                  <a:srgbClr val="3366CB"/>
                </a:solidFill>
                <a:latin typeface="+mn-lt"/>
              </a:rPr>
              <a:t>bureau services</a:t>
            </a: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r>
              <a:rPr lang="en-GB" altLang="en-US" dirty="0">
                <a:solidFill>
                  <a:srgbClr val="3366CB"/>
                </a:solidFill>
                <a:latin typeface="+mn-lt"/>
              </a:rPr>
              <a:t>IT</a:t>
            </a: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r>
              <a:rPr lang="en-GB" altLang="en-US" dirty="0">
                <a:solidFill>
                  <a:srgbClr val="3366CB"/>
                </a:solidFill>
                <a:latin typeface="+mn-lt"/>
              </a:rPr>
              <a:t>quality</a:t>
            </a: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r>
              <a:rPr lang="en-GB" altLang="en-US" dirty="0">
                <a:solidFill>
                  <a:srgbClr val="3366CB"/>
                </a:solidFill>
                <a:latin typeface="+mn-lt"/>
              </a:rPr>
              <a:t>consultancy</a:t>
            </a: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2775268" y="4000030"/>
            <a:ext cx="1219158" cy="0"/>
          </a:xfrm>
          <a:prstGeom prst="line">
            <a:avLst/>
          </a:prstGeom>
          <a:noFill/>
          <a:ln w="38100">
            <a:solidFill>
              <a:srgbClr val="FECA36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 dirty="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204722" y="4330392"/>
            <a:ext cx="20199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4625" indent="-174625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Char char="•"/>
            </a:pPr>
            <a:r>
              <a:rPr lang="en-GB" altLang="en-US" dirty="0">
                <a:solidFill>
                  <a:srgbClr val="3366CB"/>
                </a:solidFill>
                <a:latin typeface="+mn-lt"/>
              </a:rPr>
              <a:t>social policy</a:t>
            </a:r>
          </a:p>
        </p:txBody>
      </p:sp>
      <p:pic>
        <p:nvPicPr>
          <p:cNvPr id="17" name="Picture 6" descr="Spectrum House sig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r="4335"/>
          <a:stretch>
            <a:fillRect/>
          </a:stretch>
        </p:blipFill>
        <p:spPr bwMode="auto">
          <a:xfrm>
            <a:off x="617220" y="2537636"/>
            <a:ext cx="2158048" cy="1639139"/>
          </a:xfrm>
          <a:prstGeom prst="rect">
            <a:avLst/>
          </a:prstGeom>
          <a:noFill/>
          <a:ln w="38100">
            <a:solidFill>
              <a:srgbClr val="FECA3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6"/>
          <p:cNvSpPr>
            <a:spLocks noChangeShapeType="1"/>
          </p:cNvSpPr>
          <p:nvPr/>
        </p:nvSpPr>
        <p:spPr bwMode="auto">
          <a:xfrm rot="5400000" flipV="1">
            <a:off x="2330629" y="3885815"/>
            <a:ext cx="15431" cy="2607934"/>
          </a:xfrm>
          <a:prstGeom prst="line">
            <a:avLst/>
          </a:prstGeom>
          <a:noFill/>
          <a:ln w="38100">
            <a:solidFill>
              <a:srgbClr val="FECA36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01" r="34201"/>
          <a:stretch>
            <a:fillRect/>
          </a:stretch>
        </p:blipFill>
        <p:spPr/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392572" y="3697288"/>
            <a:ext cx="265056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4625" indent="-174625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Char char="•"/>
            </a:pPr>
            <a:r>
              <a:rPr lang="en-GB" altLang="en-US" dirty="0">
                <a:solidFill>
                  <a:srgbClr val="3366CB"/>
                </a:solidFill>
                <a:latin typeface="+mn-lt"/>
              </a:rPr>
              <a:t>information</a:t>
            </a: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r>
              <a:rPr lang="en-GB" altLang="en-US" dirty="0">
                <a:solidFill>
                  <a:srgbClr val="3366CB"/>
                </a:solidFill>
                <a:latin typeface="+mn-lt"/>
              </a:rPr>
              <a:t>training</a:t>
            </a:r>
          </a:p>
          <a:p>
            <a:pPr algn="l" eaLnBrk="1" hangingPunct="1">
              <a:spcBef>
                <a:spcPct val="0"/>
              </a:spcBef>
              <a:buFontTx/>
              <a:buChar char="•"/>
            </a:pPr>
            <a:r>
              <a:rPr lang="en-GB" altLang="en-US" dirty="0">
                <a:solidFill>
                  <a:srgbClr val="3366CB"/>
                </a:solidFill>
                <a:latin typeface="+mn-lt"/>
              </a:rPr>
              <a:t>2</a:t>
            </a:r>
            <a:r>
              <a:rPr lang="en-GB" altLang="en-US" baseline="30000" dirty="0">
                <a:solidFill>
                  <a:srgbClr val="3366CB"/>
                </a:solidFill>
                <a:latin typeface="+mn-lt"/>
              </a:rPr>
              <a:t>nd</a:t>
            </a:r>
            <a:r>
              <a:rPr lang="en-GB" altLang="en-US" dirty="0">
                <a:solidFill>
                  <a:srgbClr val="3366CB"/>
                </a:solidFill>
                <a:latin typeface="+mn-lt"/>
              </a:rPr>
              <a:t> tier support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50339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CAS_POWERPOINT TEMPLATE" val="ieJNllND"/>
  <p:tag name="ARTICULATE_PROJECT_OPEN" val="0"/>
  <p:tag name="ARTICULATE_SLIDE_COUNT" val="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AS_PowerPoint template">
  <a:themeElements>
    <a:clrScheme name="Citizens Advice colour theme">
      <a:dk1>
        <a:srgbClr val="4A4A49"/>
      </a:dk1>
      <a:lt1>
        <a:sysClr val="window" lastClr="FFFFFF"/>
      </a:lt1>
      <a:dk2>
        <a:srgbClr val="44546A"/>
      </a:dk2>
      <a:lt2>
        <a:srgbClr val="E7E6E6"/>
      </a:lt2>
      <a:accent1>
        <a:srgbClr val="0052A1"/>
      </a:accent1>
      <a:accent2>
        <a:srgbClr val="00A5C2"/>
      </a:accent2>
      <a:accent3>
        <a:srgbClr val="008697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itizens Advice font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_PowerPoint template.potx" id="{4AFAD547-9FFC-4E3E-A5BF-668772B78632}" vid="{038054CA-DAB7-4046-AD06-7563F757B6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CAS_PowerPoint template</Template>
  <TotalTime>1355</TotalTime>
  <Words>1069</Words>
  <Application>Microsoft Macintosh PowerPoint</Application>
  <PresentationFormat>On-screen Show (4:3)</PresentationFormat>
  <Paragraphs>137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Courier New</vt:lpstr>
      <vt:lpstr>Tahoma</vt:lpstr>
      <vt:lpstr>Wingdings</vt:lpstr>
      <vt:lpstr>CAS_PowerPoint template</vt:lpstr>
      <vt:lpstr>Effective Commissioning – The CAB  experience</vt:lpstr>
      <vt:lpstr>CAB experience</vt:lpstr>
      <vt:lpstr>Local authority challenges </vt:lpstr>
      <vt:lpstr>Existing Commissioning – CAB experience</vt:lpstr>
      <vt:lpstr>Citizens Advice Bureaux in Scotland</vt:lpstr>
      <vt:lpstr>CAB Experience –  What’s Bad Commissioning Like?</vt:lpstr>
      <vt:lpstr>CAB Experience –  What’s Good Practice Like?</vt:lpstr>
      <vt:lpstr>Future Commissioning Key Pointers </vt:lpstr>
      <vt:lpstr>The CAB Network</vt:lpstr>
      <vt:lpstr>CAS Support for CAB tenders </vt:lpstr>
      <vt:lpstr>CAS Support For the Tender Response</vt:lpstr>
      <vt:lpstr>Overall Bureau funding</vt:lpstr>
      <vt:lpstr>CAS Provides £7 Million funding for local CAB advice services</vt:lpstr>
      <vt:lpstr>Future of CAB advice – Flexible, Accessible, Multichannel </vt:lpstr>
      <vt:lpstr>CAB  Service transformation  </vt:lpstr>
      <vt:lpstr>CAS is also testing </vt:lpstr>
      <vt:lpstr>CAS Support for Partnerships </vt:lpstr>
      <vt:lpstr>CAS Research Into Commissioning Alternatives</vt:lpstr>
      <vt:lpstr>Public Sector Partnerships – A Better Approach </vt:lpstr>
      <vt:lpstr>The Benefits of a PSP approach</vt:lpstr>
      <vt:lpstr>CAB Advice - The Future:</vt:lpstr>
      <vt:lpstr>The CAB network</vt:lpstr>
      <vt:lpstr>www.cas.org.uk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slide</dc:title>
  <dc:creator>Erin Gray</dc:creator>
  <cp:lastModifiedBy>Louise Jenkins</cp:lastModifiedBy>
  <cp:revision>68</cp:revision>
  <cp:lastPrinted>2018-09-12T08:30:52Z</cp:lastPrinted>
  <dcterms:created xsi:type="dcterms:W3CDTF">2018-05-07T12:19:54Z</dcterms:created>
  <dcterms:modified xsi:type="dcterms:W3CDTF">2019-12-05T12:53:16Z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CAD2F404-03AF-4369-A23C-B2D8572B5113</vt:lpwstr>
  </property>
  <property fmtid="{D5CDD505-2E9C-101B-9397-08002B2CF9AE}" pid="3" name="ArticulatePath">
    <vt:lpwstr>CAS poweroint template May 2018</vt:lpwstr>
  </property>
</Properties>
</file>