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  <p:sldMasterId id="2147483686" r:id="rId6"/>
    <p:sldMasterId id="2147483700" r:id="rId7"/>
    <p:sldMasterId id="2147483714" r:id="rId8"/>
    <p:sldMasterId id="2147483728" r:id="rId9"/>
  </p:sldMasterIdLst>
  <p:notesMasterIdLst>
    <p:notesMasterId r:id="rId15"/>
  </p:notesMasterIdLst>
  <p:sldIdLst>
    <p:sldId id="330" r:id="rId10"/>
    <p:sldId id="309" r:id="rId11"/>
    <p:sldId id="331" r:id="rId12"/>
    <p:sldId id="333" r:id="rId13"/>
    <p:sldId id="31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1" autoAdjust="0"/>
    <p:restoredTop sz="94645"/>
  </p:normalViewPr>
  <p:slideViewPr>
    <p:cSldViewPr snapToGrid="0">
      <p:cViewPr varScale="1">
        <p:scale>
          <a:sx n="123" d="100"/>
          <a:sy n="123" d="100"/>
        </p:scale>
        <p:origin x="182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1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47B852-1A18-4679-A6C4-243B907CE040}" type="datetimeFigureOut">
              <a:rPr lang="en-GB" smtClean="0"/>
              <a:t>10/07/2018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F1147-F92C-44CF-ADCF-22B2F37E9D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This years Fin Cap Week has been rebranded to Talk Money Scotland Week.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F1147-F92C-44CF-ADCF-22B2F37E9DA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379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4D9C72-5A45-4A6B-B448-AEE8DD65F23C}" type="datetimeFigureOut">
              <a:rPr lang="en-GB" smtClean="0"/>
              <a:t>10/07/2018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605AF-5298-44C4-A0B7-412586116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055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4D9C72-5A45-4A6B-B448-AEE8DD65F23C}" type="datetimeFigureOut">
              <a:rPr lang="en-GB" smtClean="0"/>
              <a:t>10/07/2018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605AF-5298-44C4-A0B7-412586116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701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4D9C72-5A45-4A6B-B448-AEE8DD65F23C}" type="datetimeFigureOut">
              <a:rPr lang="en-GB" smtClean="0"/>
              <a:t>10/07/2018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605AF-5298-44C4-A0B7-412586116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325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7584" y="2492896"/>
            <a:ext cx="7088832" cy="648072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991A2B0F-57E9-47C3-9F2F-E644AE246210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EB73475A-94F1-4AAE-B9ED-ADE13C0EF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701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45CF8FCA-0DF1-477C-BDC5-FB0254682B04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69BCE057-B6D0-45AE-97F6-A67B51EB6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34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288853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657005"/>
            <a:ext cx="7772400" cy="1500187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060DBB38-D45F-43DE-8ED0-98E071CB2AB2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D11F9B66-4667-41FD-ADF3-D0B320437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4980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9294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49294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34548CBA-B623-4DC7-B4AB-46359E0EB9F5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E01003FE-BD2D-449F-B6A8-7EF14CD46E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760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30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44824"/>
            <a:ext cx="4040188" cy="446449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330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041775" cy="446449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7B8155F3-4F2F-45DD-9158-FDB25856A474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C2FAC519-27C1-4C9B-A993-50E326CAC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13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es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124744"/>
            <a:ext cx="2386608" cy="51845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31841" y="1124744"/>
            <a:ext cx="5554960" cy="51845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63688FCC-2439-4012-A164-A82E04A19C35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6A9C74CD-DD24-414A-98B6-2ABDD135CD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37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Notes and Com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0192" y="1124744"/>
            <a:ext cx="2386608" cy="51845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544" y="1124744"/>
            <a:ext cx="5554960" cy="51845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63688FCC-2439-4012-A164-A82E04A19C35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3C13F29C-C583-4B1A-A6A4-59146438E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290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CA072228-A4DF-4897-B07E-D38D5A7254A1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B291644F-57B8-46E9-BECB-50C5EA8E0D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46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4D9C72-5A45-4A6B-B448-AEE8DD65F23C}" type="datetimeFigureOut">
              <a:rPr lang="en-GB" smtClean="0"/>
              <a:t>10/07/2018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605AF-5298-44C4-A0B7-412586116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7947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EFBA7F78-680E-4BA5-953D-11C14C5A2081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0E523B8B-94DC-4291-99C1-1C93811FB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7004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5169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24744"/>
            <a:ext cx="3008313" cy="50014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9ECC1590-8BF1-4F7C-B510-2A275CF94722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C6A0FF58-E6F1-47CC-8239-345C913F43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9911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BC969E32-2680-48FE-9D91-DE9C880A24AE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8F0E0FF8-FF27-43BF-ABED-1D35D7CC6C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1818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A92FCCBC-C795-4C93-8FE9-E9F6CBDAF1B5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2375DD9B-71E8-4B51-8980-180BC9DF71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2306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A8EBCFFC-7E36-40DC-9D7C-27A84A597DBF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BA49E890-4964-4574-8892-2ECD327E6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1937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7584" y="2492896"/>
            <a:ext cx="7088832" cy="648072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991A2B0F-57E9-47C3-9F2F-E644AE246210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19696609-CEC3-494E-B2F7-23C4D80D95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494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45CF8FCA-0DF1-477C-BDC5-FB0254682B04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11B5C5D3-9314-4217-AFBA-2900B489C8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975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288853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657005"/>
            <a:ext cx="7772400" cy="1500187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060DBB38-D45F-43DE-8ED0-98E071CB2AB2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C50E7404-9EB5-4FE7-B5BE-2AB852B27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2523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9294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49294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34548CBA-B623-4DC7-B4AB-46359E0EB9F5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A025F5E5-7B77-4C97-93C7-3CDBD4333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015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30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44824"/>
            <a:ext cx="4040188" cy="446449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330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041775" cy="446449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7B8155F3-4F2F-45DD-9158-FDB25856A474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1178B339-8A11-449D-9B6D-967C677F60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926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4D9C72-5A45-4A6B-B448-AEE8DD65F23C}" type="datetimeFigureOut">
              <a:rPr lang="en-GB" smtClean="0"/>
              <a:t>10/07/2018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605AF-5298-44C4-A0B7-412586116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2841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es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124744"/>
            <a:ext cx="2386608" cy="51845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31841" y="1124744"/>
            <a:ext cx="5554960" cy="51845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63688FCC-2439-4012-A164-A82E04A19C35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054BDDF4-F738-4DA9-836B-9A818A488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895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Notes and Com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0192" y="1124744"/>
            <a:ext cx="2386608" cy="51845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544" y="1124744"/>
            <a:ext cx="5554960" cy="51845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63688FCC-2439-4012-A164-A82E04A19C35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F2F955AC-8A9D-461F-B371-9D90B371E3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82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CA072228-A4DF-4897-B07E-D38D5A7254A1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7BF3E3B1-740B-46E8-AFBD-B14BE37E6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6628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EFBA7F78-680E-4BA5-953D-11C14C5A2081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62F082A8-FDD8-4C8C-A8F6-4A280E948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7065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5169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24744"/>
            <a:ext cx="3008313" cy="50014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9ECC1590-8BF1-4F7C-B510-2A275CF94722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34CCC4C4-7B8F-4378-AEDA-A4AAD6E76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496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BC969E32-2680-48FE-9D91-DE9C880A24AE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520F7359-E460-4061-9B69-0533D2ED4B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1042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A92FCCBC-C795-4C93-8FE9-E9F6CBDAF1B5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0D07CA89-7F2C-4756-BA9F-D4427F050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783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A8EBCFFC-7E36-40DC-9D7C-27A84A597DBF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63ABD55B-271E-4412-947F-9DA642930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2719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7584" y="2492896"/>
            <a:ext cx="7088832" cy="648072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991A2B0F-57E9-47C3-9F2F-E644AE246210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D46F2015-3ABE-41C1-A169-DBA64B34C5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199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45CF8FCA-0DF1-477C-BDC5-FB0254682B04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71CE1E55-2E3F-47B0-9BDC-CA9B90835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59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4D9C72-5A45-4A6B-B448-AEE8DD65F23C}" type="datetimeFigureOut">
              <a:rPr lang="en-GB" smtClean="0"/>
              <a:t>10/07/2018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605AF-5298-44C4-A0B7-412586116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3794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288853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657005"/>
            <a:ext cx="7772400" cy="1500187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060DBB38-D45F-43DE-8ED0-98E071CB2AB2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99B808FB-5EFC-4F9A-B878-769A7593A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62310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9294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49294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34548CBA-B623-4DC7-B4AB-46359E0EB9F5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312A34D2-343C-49E2-B9A1-A17B518A0B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17952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30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44824"/>
            <a:ext cx="4040188" cy="446449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330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041775" cy="446449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7B8155F3-4F2F-45DD-9158-FDB25856A474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6930B4E8-3E3C-464B-BA0D-3BFA2EDB6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90914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es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124744"/>
            <a:ext cx="2386608" cy="51845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31841" y="1124744"/>
            <a:ext cx="5554960" cy="51845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63688FCC-2439-4012-A164-A82E04A19C35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AC2AF757-9845-4780-A674-54743EC9EF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9466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Notes and Com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0192" y="1124744"/>
            <a:ext cx="2386608" cy="51845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544" y="1124744"/>
            <a:ext cx="5554960" cy="51845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63688FCC-2439-4012-A164-A82E04A19C35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1A118B6F-A074-4EA7-A35A-F3967DF88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6841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CA072228-A4DF-4897-B07E-D38D5A7254A1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0C06B41B-124E-4105-9E9A-5FF4579017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7587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EFBA7F78-680E-4BA5-953D-11C14C5A2081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7B596372-655B-43AB-8CCC-6890FE67F2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3546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5169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24744"/>
            <a:ext cx="3008313" cy="50014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9ECC1590-8BF1-4F7C-B510-2A275CF94722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E7D83142-BB73-406E-8B1E-13102F0AC6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36256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BC969E32-2680-48FE-9D91-DE9C880A24AE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95B68115-75CC-43FC-A66D-C6CB3066B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69854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A92FCCBC-C795-4C93-8FE9-E9F6CBDAF1B5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999AF005-6B4B-491F-9DE2-7FB4DACBE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07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4D9C72-5A45-4A6B-B448-AEE8DD65F23C}" type="datetimeFigureOut">
              <a:rPr lang="en-GB" smtClean="0"/>
              <a:t>10/07/2018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605AF-5298-44C4-A0B7-412586116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87254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A8EBCFFC-7E36-40DC-9D7C-27A84A597DBF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0B600F7B-EB5A-48A1-A1B0-7CFA888DF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1959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7584" y="2492896"/>
            <a:ext cx="7088832" cy="648072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991A2B0F-57E9-47C3-9F2F-E644AE246210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EA021FF0-6A95-4458-BD70-45FEE5103D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14392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45CF8FCA-0DF1-477C-BDC5-FB0254682B04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18D1CB91-9BCC-4A70-8E2C-7E3A312B2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5587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288853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657005"/>
            <a:ext cx="7772400" cy="1500187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060DBB38-D45F-43DE-8ED0-98E071CB2AB2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62E941B4-CD76-4F09-B4AF-ED71B92D92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2924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9294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49294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34548CBA-B623-4DC7-B4AB-46359E0EB9F5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727ADAB1-1C2C-46D2-9C17-5CB097E37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3263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30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44824"/>
            <a:ext cx="4040188" cy="446449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330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041775" cy="446449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7B8155F3-4F2F-45DD-9158-FDB25856A474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62110540-D196-443F-A2DD-3089996AAC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18623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es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124744"/>
            <a:ext cx="2386608" cy="51845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31841" y="1124744"/>
            <a:ext cx="5554960" cy="51845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63688FCC-2439-4012-A164-A82E04A19C35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92B01833-EA55-4531-BB27-DF4A48F80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5593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Notes and Com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0192" y="1124744"/>
            <a:ext cx="2386608" cy="51845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544" y="1124744"/>
            <a:ext cx="5554960" cy="51845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63688FCC-2439-4012-A164-A82E04A19C35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CB16D7AA-849C-4362-B6F2-02AB4D72A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24842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CA072228-A4DF-4897-B07E-D38D5A7254A1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A89268E7-05F2-4357-AE7C-3135A2C6E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9448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EFBA7F78-680E-4BA5-953D-11C14C5A2081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B3BDB273-1F5F-48C8-8CC6-1CDEBA0C7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06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4D9C72-5A45-4A6B-B448-AEE8DD65F23C}" type="datetimeFigureOut">
              <a:rPr lang="en-GB" smtClean="0"/>
              <a:t>10/07/2018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605AF-5298-44C4-A0B7-412586116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38013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5169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24744"/>
            <a:ext cx="3008313" cy="50014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9ECC1590-8BF1-4F7C-B510-2A275CF94722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335FC4F9-6C84-464F-BDBE-FA2F26A425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42654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BC969E32-2680-48FE-9D91-DE9C880A24AE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3910C863-F712-45F2-8D90-19ECA268D8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2736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A92FCCBC-C795-4C93-8FE9-E9F6CBDAF1B5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B7516C98-97EA-4E10-AB48-DB6BEEAA31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4507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A8EBCFFC-7E36-40DC-9D7C-27A84A597DBF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BAD2AE41-3C5F-49E2-95D7-0FFB4BA4A8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8880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7584" y="2492896"/>
            <a:ext cx="7088832" cy="648072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991A2B0F-57E9-47C3-9F2F-E644AE246210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6426C757-839E-44A7-AA25-7668B313ED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542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45CF8FCA-0DF1-477C-BDC5-FB0254682B04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E82508B1-26D1-4BB3-8DBB-E4AD0506C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28643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288853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657005"/>
            <a:ext cx="7772400" cy="1500187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060DBB38-D45F-43DE-8ED0-98E071CB2AB2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ECD160B6-1AA4-4560-A1A7-A19C4FC71B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6902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9294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49294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34548CBA-B623-4DC7-B4AB-46359E0EB9F5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CC9D9BA4-2FE2-4B84-84E7-CF523A2BB7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7982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30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44824"/>
            <a:ext cx="4040188" cy="446449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330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041775" cy="446449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7B8155F3-4F2F-45DD-9158-FDB25856A474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D9694323-05FC-4A6F-B687-4354C6D9A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0003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es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124744"/>
            <a:ext cx="2386608" cy="51845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31841" y="1124744"/>
            <a:ext cx="5554960" cy="51845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63688FCC-2439-4012-A164-A82E04A19C35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5D385CA0-B7BF-45BD-83C5-EEC0B1D157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668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4D9C72-5A45-4A6B-B448-AEE8DD65F23C}" type="datetimeFigureOut">
              <a:rPr lang="en-GB" smtClean="0"/>
              <a:t>10/07/2018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605AF-5298-44C4-A0B7-412586116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5760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Notes and Com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0192" y="1124744"/>
            <a:ext cx="2386608" cy="51845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544" y="1124744"/>
            <a:ext cx="5554960" cy="51845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63688FCC-2439-4012-A164-A82E04A19C35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53CBF193-2F05-4846-956A-5A7B59B61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1914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CA072228-A4DF-4897-B07E-D38D5A7254A1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A2A009E4-25A7-4EF6-A4F2-592C57E1D2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10598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EFBA7F78-680E-4BA5-953D-11C14C5A2081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65328752-33D5-4694-BE91-00420FE4A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53671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5169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24744"/>
            <a:ext cx="3008313" cy="50014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9ECC1590-8BF1-4F7C-B510-2A275CF94722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F14E0712-C6D0-47F4-8E64-31745F904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65489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BC969E32-2680-48FE-9D91-DE9C880A24AE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7347D74B-0588-47C3-9B00-80E0A35F2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6572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A92FCCBC-C795-4C93-8FE9-E9F6CBDAF1B5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BABF5A5F-703B-41F2-8B2F-AF2E11CF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78658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A8EBCFFC-7E36-40DC-9D7C-27A84A597DBF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FF4EE42D-61E0-42DA-A219-E325FE0A79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041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4D9C72-5A45-4A6B-B448-AEE8DD65F23C}" type="datetimeFigureOut">
              <a:rPr lang="en-GB" smtClean="0"/>
              <a:t>10/07/2018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605AF-5298-44C4-A0B7-412586116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72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4D9C72-5A45-4A6B-B448-AEE8DD65F23C}" type="datetimeFigureOut">
              <a:rPr lang="en-GB" smtClean="0"/>
              <a:t>10/07/2018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605AF-5298-44C4-A0B7-412586116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04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6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Relationship Id="rId1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fld id="{2D4D9C72-5A45-4A6B-B448-AEE8DD65F23C}" type="datetimeFigureOut">
              <a:rPr lang="en-GB" smtClean="0"/>
              <a:t>10/07/2018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fld id="{BD8605AF-5298-44C4-A0B7-412586116BC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3825"/>
            <a:ext cx="2133600" cy="26828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prstClr val="white">
                    <a:lumMod val="50000"/>
                  </a:prstClr>
                </a:solidFill>
                <a:latin typeface="+mn-lt"/>
                <a:ea typeface="ＭＳ Ｐゴシック" pitchFamily="-84" charset="-128"/>
              </a:defRPr>
            </a:lvl1pPr>
          </a:lstStyle>
          <a:p>
            <a:pPr>
              <a:defRPr/>
            </a:pPr>
            <a:fld id="{BE9827E7-D94E-4EC1-8CE5-56187E24448F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3825"/>
            <a:ext cx="2895600" cy="268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white">
                    <a:lumMod val="50000"/>
                  </a:prstClr>
                </a:solidFill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3825"/>
            <a:ext cx="2133600" cy="26828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prstClr val="white">
                    <a:lumMod val="50000"/>
                  </a:prstClr>
                </a:solidFill>
                <a:latin typeface="+mn-lt"/>
                <a:ea typeface="ＭＳ Ｐゴシック" pitchFamily="-84" charset="-128"/>
              </a:defRPr>
            </a:lvl1pPr>
          </a:lstStyle>
          <a:p>
            <a:pPr>
              <a:defRPr/>
            </a:pPr>
            <a:fld id="{1411D164-27BC-412C-B75E-7EB7C939E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3825"/>
            <a:ext cx="2133600" cy="26828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prstClr val="white">
                    <a:lumMod val="50000"/>
                  </a:prstClr>
                </a:solidFill>
                <a:latin typeface="+mn-lt"/>
                <a:ea typeface="ＭＳ Ｐゴシック" pitchFamily="-84" charset="-128"/>
              </a:defRPr>
            </a:lvl1pPr>
          </a:lstStyle>
          <a:p>
            <a:pPr>
              <a:defRPr/>
            </a:pPr>
            <a:fld id="{BE9827E7-D94E-4EC1-8CE5-56187E24448F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3825"/>
            <a:ext cx="2895600" cy="268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white">
                    <a:lumMod val="50000"/>
                  </a:prstClr>
                </a:solidFill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3825"/>
            <a:ext cx="2133600" cy="26828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prstClr val="white">
                    <a:lumMod val="50000"/>
                  </a:prstClr>
                </a:solidFill>
                <a:latin typeface="+mn-lt"/>
                <a:ea typeface="ＭＳ Ｐゴシック" pitchFamily="-84" charset="-128"/>
              </a:defRPr>
            </a:lvl1pPr>
          </a:lstStyle>
          <a:p>
            <a:pPr>
              <a:defRPr/>
            </a:pPr>
            <a:fld id="{EA5DBBF5-748E-4EE2-9E94-8FA6B46DB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3825"/>
            <a:ext cx="2133600" cy="26828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prstClr val="white">
                    <a:lumMod val="50000"/>
                  </a:prstClr>
                </a:solidFill>
                <a:latin typeface="+mn-lt"/>
                <a:ea typeface="ＭＳ Ｐゴシック" pitchFamily="-84" charset="-128"/>
              </a:defRPr>
            </a:lvl1pPr>
          </a:lstStyle>
          <a:p>
            <a:pPr>
              <a:defRPr/>
            </a:pPr>
            <a:fld id="{BE9827E7-D94E-4EC1-8CE5-56187E24448F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3825"/>
            <a:ext cx="2895600" cy="268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white">
                    <a:lumMod val="50000"/>
                  </a:prstClr>
                </a:solidFill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3825"/>
            <a:ext cx="2133600" cy="26828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prstClr val="white">
                    <a:lumMod val="50000"/>
                  </a:prstClr>
                </a:solidFill>
                <a:latin typeface="+mn-lt"/>
                <a:ea typeface="ＭＳ Ｐゴシック" pitchFamily="-84" charset="-128"/>
              </a:defRPr>
            </a:lvl1pPr>
          </a:lstStyle>
          <a:p>
            <a:pPr>
              <a:defRPr/>
            </a:pPr>
            <a:fld id="{12D77EED-C174-42BA-8EC0-FBBF0009FA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3825"/>
            <a:ext cx="2133600" cy="26828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prstClr val="white">
                    <a:lumMod val="50000"/>
                  </a:prstClr>
                </a:solidFill>
                <a:latin typeface="+mn-lt"/>
                <a:ea typeface="ＭＳ Ｐゴシック" pitchFamily="-84" charset="-128"/>
              </a:defRPr>
            </a:lvl1pPr>
          </a:lstStyle>
          <a:p>
            <a:pPr>
              <a:defRPr/>
            </a:pPr>
            <a:fld id="{BE9827E7-D94E-4EC1-8CE5-56187E24448F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3825"/>
            <a:ext cx="2895600" cy="268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white">
                    <a:lumMod val="50000"/>
                  </a:prstClr>
                </a:solidFill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3825"/>
            <a:ext cx="2133600" cy="26828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prstClr val="white">
                    <a:lumMod val="50000"/>
                  </a:prstClr>
                </a:solidFill>
                <a:latin typeface="+mn-lt"/>
                <a:ea typeface="ＭＳ Ｐゴシック" pitchFamily="-84" charset="-128"/>
              </a:defRPr>
            </a:lvl1pPr>
          </a:lstStyle>
          <a:p>
            <a:pPr>
              <a:defRPr/>
            </a:pPr>
            <a:fld id="{615745A7-9A04-48F1-98ED-D8D497BBA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</p:sldLayoutIdLst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3825"/>
            <a:ext cx="2133600" cy="26828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prstClr val="white">
                    <a:lumMod val="50000"/>
                  </a:prstClr>
                </a:solidFill>
                <a:latin typeface="+mn-lt"/>
                <a:ea typeface="ＭＳ Ｐゴシック" pitchFamily="-84" charset="-128"/>
              </a:defRPr>
            </a:lvl1pPr>
          </a:lstStyle>
          <a:p>
            <a:pPr>
              <a:defRPr/>
            </a:pPr>
            <a:fld id="{BE9827E7-D94E-4EC1-8CE5-56187E24448F}" type="datetime2">
              <a:rPr lang="en-GB"/>
              <a:pPr>
                <a:defRPr/>
              </a:pPr>
              <a:t>Tuesday, 10 July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3825"/>
            <a:ext cx="2895600" cy="268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white">
                    <a:lumMod val="50000"/>
                  </a:prstClr>
                </a:solidFill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3825"/>
            <a:ext cx="2133600" cy="26828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prstClr val="white">
                    <a:lumMod val="50000"/>
                  </a:prstClr>
                </a:solidFill>
                <a:latin typeface="+mn-lt"/>
                <a:ea typeface="ＭＳ Ｐゴシック" pitchFamily="-84" charset="-128"/>
              </a:defRPr>
            </a:lvl1pPr>
          </a:lstStyle>
          <a:p>
            <a:pPr>
              <a:defRPr/>
            </a:pPr>
            <a:fld id="{1CFF9F41-CCB7-426C-9809-0753B5EFE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</p:sldLayoutIdLst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improvementservice.org.uk/improving-outcomes-in-money-advice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e/1FAIpQLSdj8TDGHA0M4x6THYI7wrVdmvnjvU9gMl3c5MfFwZ5TPFlsjA/viewform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andra.Sankey@improvementservice.org.uk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Johanna.Eriksson@improvementservice.org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Increasing Financial Capability </a:t>
            </a:r>
            <a:b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a Co-ordinated Approach</a:t>
            </a:r>
            <a:r>
              <a:rPr lang="en-GB" sz="32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58647"/>
            <a:ext cx="8229600" cy="4525963"/>
          </a:xfrm>
        </p:spPr>
        <p:txBody>
          <a:bodyPr/>
          <a:lstStyle/>
          <a:p>
            <a:r>
              <a:rPr lang="en-GB" sz="1800" dirty="0"/>
              <a:t>Introduction – </a:t>
            </a:r>
            <a:r>
              <a:rPr lang="en-GB" sz="1800" b="1" i="1" dirty="0"/>
              <a:t>Overview of the Financial Capability work stream and the Financial Capability Practitioner Toolkit </a:t>
            </a:r>
            <a:br>
              <a:rPr lang="en-GB" sz="1800" b="1" i="1" dirty="0"/>
            </a:br>
            <a:r>
              <a:rPr lang="en-GB" sz="1800" dirty="0"/>
              <a:t>(Sandra Sankey &amp; Johanna Eriksson, Money Advice Outcomes Project, Improvement Service)</a:t>
            </a:r>
          </a:p>
          <a:p>
            <a:r>
              <a:rPr lang="en-GB" sz="1800" b="1" i="1" dirty="0"/>
              <a:t>‘A partnership approach in Renfrewshire during Financial Capability Week’ </a:t>
            </a:r>
            <a:br>
              <a:rPr lang="en-GB" sz="1800" b="1" i="1" dirty="0"/>
            </a:br>
            <a:r>
              <a:rPr lang="en-GB" sz="1800" dirty="0"/>
              <a:t>(Diane Dunn, Policy Development Officer, Partnerships and Inequalities, Renfrewshire Council)</a:t>
            </a:r>
          </a:p>
          <a:p>
            <a:r>
              <a:rPr lang="en-GB" sz="1800" b="1" i="1" dirty="0"/>
              <a:t>‘West Lothian Money Week’</a:t>
            </a:r>
            <a:r>
              <a:rPr lang="en-GB" sz="1800" dirty="0"/>
              <a:t> part of the Anti-Poverty Strategy </a:t>
            </a:r>
            <a:br>
              <a:rPr lang="en-GB" sz="1800" dirty="0"/>
            </a:br>
            <a:r>
              <a:rPr lang="en-GB" sz="1800" dirty="0"/>
              <a:t>(</a:t>
            </a:r>
            <a:r>
              <a:rPr lang="en-GB" sz="1800" dirty="0" err="1"/>
              <a:t>Nahid</a:t>
            </a:r>
            <a:r>
              <a:rPr lang="en-GB" sz="1800" dirty="0"/>
              <a:t> Hanif, Senior Advisor, Projects &amp; Developments West Lothian Council)</a:t>
            </a:r>
          </a:p>
          <a:p>
            <a:r>
              <a:rPr lang="en-GB" sz="1800" b="1" i="1" dirty="0"/>
              <a:t>‘Falkirk’s Fairer Money Week at the Grangemouth’s Advice and Support Hub’ </a:t>
            </a:r>
            <a:br>
              <a:rPr lang="en-GB" sz="1800" b="1" i="1" dirty="0"/>
            </a:br>
            <a:r>
              <a:rPr lang="en-GB" sz="1800" dirty="0"/>
              <a:t>(Kenny Bowie, Senior Debt Advice Officer, Falkirk Council)</a:t>
            </a:r>
          </a:p>
          <a:p>
            <a:r>
              <a:rPr lang="en-GB" sz="1800" dirty="0"/>
              <a:t>Discussion &amp; Questions</a:t>
            </a:r>
          </a:p>
          <a:p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840480" y="1568810"/>
            <a:ext cx="1907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WEBINAR</a:t>
            </a:r>
          </a:p>
          <a:p>
            <a:pPr algn="ctr"/>
            <a:r>
              <a:rPr lang="en-GB" dirty="0"/>
              <a:t>27</a:t>
            </a:r>
            <a:r>
              <a:rPr lang="en-GB" baseline="30000" dirty="0"/>
              <a:t>th</a:t>
            </a:r>
            <a:r>
              <a:rPr lang="en-GB" dirty="0"/>
              <a:t> of June 2018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73DD3F-3DBA-48D2-8084-6AF8569A9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" y="335937"/>
            <a:ext cx="114935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8898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FEE36-82CA-4DBC-B30F-9528E5960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Financial Capability Work stream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F03B1-7004-432C-9882-580E1A764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1600" dirty="0"/>
              <a:t>One of five workstreams within the </a:t>
            </a:r>
            <a:r>
              <a:rPr lang="en-GB" sz="1600" dirty="0">
                <a:hlinkClick r:id="rId2"/>
              </a:rPr>
              <a:t>Money Advice Outcomes Project </a:t>
            </a:r>
            <a:r>
              <a:rPr lang="en-GB" sz="1600" dirty="0"/>
              <a:t>at the Improvement Service. 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/>
              <a:t>Key deliverables 18/19</a:t>
            </a:r>
          </a:p>
          <a:p>
            <a:pPr marL="0" indent="0">
              <a:buNone/>
            </a:pPr>
            <a:endParaRPr lang="en-GB" sz="1600" dirty="0"/>
          </a:p>
          <a:p>
            <a:r>
              <a:rPr lang="en-GB" sz="1600" dirty="0"/>
              <a:t>Produce draft guidance on the essential requirements that will promote and support financial capability interventions within the workplace (focus on Local Authority Employer)</a:t>
            </a:r>
          </a:p>
          <a:p>
            <a:r>
              <a:rPr lang="en-GB" sz="1600" dirty="0"/>
              <a:t>Support Local Authorities to apply the draft guidance and identify potential improvement areas.</a:t>
            </a:r>
          </a:p>
          <a:p>
            <a:r>
              <a:rPr lang="en-GB" sz="1600" dirty="0"/>
              <a:t>Support and promote Local Authority participation in the themed week 12-18 November 2018 </a:t>
            </a:r>
          </a:p>
          <a:p>
            <a:r>
              <a:rPr lang="en-GB" sz="1600" dirty="0"/>
              <a:t>Help showcase various good practice and different approaches taken</a:t>
            </a:r>
            <a:endParaRPr lang="en-GB" sz="1400" dirty="0"/>
          </a:p>
          <a:p>
            <a:endParaRPr lang="en-GB" sz="1400" dirty="0"/>
          </a:p>
          <a:p>
            <a:pPr marL="0" indent="0">
              <a:buNone/>
            </a:pPr>
            <a:endParaRPr lang="en-GB" sz="1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FE6E77-2349-4DAC-9848-7548AE3048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" y="335937"/>
            <a:ext cx="114935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3116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2263"/>
            <a:ext cx="8229600" cy="1143000"/>
          </a:xfrm>
        </p:spPr>
        <p:txBody>
          <a:bodyPr/>
          <a:lstStyle/>
          <a:p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503" y="716341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en-GB" sz="1600" dirty="0"/>
          </a:p>
          <a:p>
            <a:pPr>
              <a:lnSpc>
                <a:spcPct val="150000"/>
              </a:lnSpc>
            </a:pPr>
            <a:r>
              <a:rPr lang="en-GB" sz="1800" dirty="0"/>
              <a:t>Aim to raise awareness about financial capability across Scotland, and encourage organisations to work together to address this issue. </a:t>
            </a:r>
          </a:p>
          <a:p>
            <a:pPr>
              <a:lnSpc>
                <a:spcPct val="150000"/>
              </a:lnSpc>
            </a:pPr>
            <a:r>
              <a:rPr lang="en-GB" sz="1800" dirty="0"/>
              <a:t>Organisations are encouraged to share their latest insight, getting together to learn from one another and find new and better ways to change lives through better money management.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600" dirty="0"/>
          </a:p>
          <a:p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-84472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Talk Money Scotland Week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1322" y="3085879"/>
            <a:ext cx="2817951" cy="29000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826" y="3482071"/>
            <a:ext cx="2439893" cy="30691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5F85DD-4BDD-4465-8F93-91E8AF4F9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" y="335937"/>
            <a:ext cx="114935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666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Participation Pack </a:t>
            </a:r>
            <a:br>
              <a:rPr lang="en-GB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26" y="728002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1600" dirty="0"/>
              <a:t>The 2018/19 participation pack will be published by the end of June. </a:t>
            </a:r>
          </a:p>
          <a:p>
            <a:r>
              <a:rPr lang="en-GB" sz="1600" dirty="0"/>
              <a:t>Help you plan how your organisation can get involved.</a:t>
            </a:r>
          </a:p>
          <a:p>
            <a:r>
              <a:rPr lang="en-GB" sz="1600" dirty="0"/>
              <a:t>Includes examples of how people have been involved in previous years. </a:t>
            </a:r>
          </a:p>
          <a:p>
            <a:r>
              <a:rPr lang="en-GB" sz="1600" dirty="0"/>
              <a:t>Step-by-step guide to help you plan your event and a range of templates and other resources. </a:t>
            </a:r>
          </a:p>
          <a:p>
            <a:endParaRPr lang="en-GB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902" y="2990983"/>
            <a:ext cx="5675131" cy="320483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8726" y="6338817"/>
            <a:ext cx="5966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Sign up to be notified when pack is published </a:t>
            </a:r>
            <a:r>
              <a:rPr lang="en-GB" dirty="0">
                <a:hlinkClick r:id="rId3"/>
              </a:rPr>
              <a:t>here</a:t>
            </a:r>
            <a:r>
              <a:rPr lang="en-GB" dirty="0"/>
              <a:t>.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7061" y="2728766"/>
            <a:ext cx="1632878" cy="229287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61CA0CB-CAB7-4534-B712-663FE2ABEC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" y="335937"/>
            <a:ext cx="114935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2919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400268" y="1366719"/>
            <a:ext cx="43469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Review what you are doing and how you might do it differently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Promote your service to a new audience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Promote or review your local Financial Inclusion or Wellbeing Strategy.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9011" y="1394380"/>
            <a:ext cx="43312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Organise an event during the week to get key stakeholders together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Organise a best practice session with other local practitioners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Get involved on social media </a:t>
            </a:r>
          </a:p>
          <a:p>
            <a:pPr>
              <a:lnSpc>
                <a:spcPct val="150000"/>
              </a:lnSpc>
            </a:pPr>
            <a:endParaRPr lang="en-GB" sz="16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4823" y="3702704"/>
            <a:ext cx="3493349" cy="184842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67286" y="4626915"/>
            <a:ext cx="4473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We are here to help so please get in contact to discuss how we can offer  support at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7286" y="5328569"/>
            <a:ext cx="61475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Sandra </a:t>
            </a:r>
          </a:p>
          <a:p>
            <a:r>
              <a:rPr lang="en-GB" sz="1600" dirty="0">
                <a:hlinkClick r:id="rId3"/>
              </a:rPr>
              <a:t>Sandra.Sankey@improvementservice.org.uk</a:t>
            </a:r>
            <a:r>
              <a:rPr lang="en-GB" sz="1600" dirty="0"/>
              <a:t>, 07771 958964</a:t>
            </a:r>
          </a:p>
          <a:p>
            <a:r>
              <a:rPr lang="en-GB" sz="1600" dirty="0"/>
              <a:t>Johanna </a:t>
            </a:r>
          </a:p>
          <a:p>
            <a:r>
              <a:rPr lang="en-GB" sz="1600" dirty="0">
                <a:hlinkClick r:id="rId4"/>
              </a:rPr>
              <a:t>Johanna.Eriksson@improvementservice.org.uk</a:t>
            </a:r>
            <a:r>
              <a:rPr lang="en-GB" sz="1600" dirty="0"/>
              <a:t>, 07774 765837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47445" y="337625"/>
            <a:ext cx="64570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can you get involved?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AC947B8-8B76-43F1-8E0A-8CDF95F1C2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" y="335937"/>
            <a:ext cx="114935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376025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Is Modified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Is Modified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Is Modified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Is Modified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4_Is Modified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ea622ab-6d0b-4c8a-8736-27bd26b1fd54">
      <UserInfo>
        <DisplayName>Heather Adams</DisplayName>
        <AccountId>13</AccountId>
        <AccountType/>
      </UserInfo>
      <UserInfo>
        <DisplayName>Johanna Eriksson</DisplayName>
        <AccountId>20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8B37618F89864ABE738DE1DBF7EE19" ma:contentTypeVersion="8" ma:contentTypeDescription="Create a new document." ma:contentTypeScope="" ma:versionID="13b144313fafe71a4943834565a25fcd">
  <xsd:schema xmlns:xsd="http://www.w3.org/2001/XMLSchema" xmlns:xs="http://www.w3.org/2001/XMLSchema" xmlns:p="http://schemas.microsoft.com/office/2006/metadata/properties" xmlns:ns2="1543e12e-b41e-4b3f-8a83-41e12152c6a2" xmlns:ns3="4ea622ab-6d0b-4c8a-8736-27bd26b1fd54" targetNamespace="http://schemas.microsoft.com/office/2006/metadata/properties" ma:root="true" ma:fieldsID="a22f5fc984e37fa7453043715d102da7" ns2:_="" ns3:_="">
    <xsd:import namespace="1543e12e-b41e-4b3f-8a83-41e12152c6a2"/>
    <xsd:import namespace="4ea622ab-6d0b-4c8a-8736-27bd26b1fd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43e12e-b41e-4b3f-8a83-41e12152c6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a622ab-6d0b-4c8a-8736-27bd26b1fd5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1745EE-DF6C-4288-8895-AD2BFDBD37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F8DA96-2D3B-4E58-8382-FC03BD51AEDA}">
  <ds:schemaRefs>
    <ds:schemaRef ds:uri="http://purl.org/dc/dcmitype/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1543e12e-b41e-4b3f-8a83-41e12152c6a2"/>
    <ds:schemaRef ds:uri="http://www.w3.org/XML/1998/namespace"/>
    <ds:schemaRef ds:uri="http://schemas.microsoft.com/office/infopath/2007/PartnerControls"/>
    <ds:schemaRef ds:uri="4ea622ab-6d0b-4c8a-8736-27bd26b1fd5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E6283B1-4587-48A5-93B3-996BBF9C2F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43e12e-b41e-4b3f-8a83-41e12152c6a2"/>
    <ds:schemaRef ds:uri="4ea622ab-6d0b-4c8a-8736-27bd26b1fd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2625</TotalTime>
  <Words>348</Words>
  <Application>Microsoft Macintosh PowerPoint</Application>
  <PresentationFormat>On-screen Show (4:3)</PresentationFormat>
  <Paragraphs>45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ＭＳ Ｐゴシック</vt:lpstr>
      <vt:lpstr>Arial</vt:lpstr>
      <vt:lpstr>Calibri</vt:lpstr>
      <vt:lpstr>Custom Design</vt:lpstr>
      <vt:lpstr>Is Modified template</vt:lpstr>
      <vt:lpstr>1_Is Modified template</vt:lpstr>
      <vt:lpstr>2_Is Modified template</vt:lpstr>
      <vt:lpstr>3_Is Modified template</vt:lpstr>
      <vt:lpstr>4_Is Modified template</vt:lpstr>
      <vt:lpstr>Increasing Financial Capability  Through a Co-ordinated Approach </vt:lpstr>
      <vt:lpstr>The Financial Capability Work stream</vt:lpstr>
      <vt:lpstr> </vt:lpstr>
      <vt:lpstr>Participation Pack  </vt:lpstr>
      <vt:lpstr>PowerPoint Presentation</vt:lpstr>
    </vt:vector>
  </TitlesOfParts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Empowerment and Engagement</dc:title>
  <dc:creator>McCormack, Gerard</dc:creator>
  <cp:lastModifiedBy>Louise Jenkins</cp:lastModifiedBy>
  <cp:revision>37</cp:revision>
  <dcterms:modified xsi:type="dcterms:W3CDTF">2018-07-10T13:58:34Z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0x0101008D8B37618F89864ABE738DE1DBF7EE19</vt:lpwstr>
  </property>
</Properties>
</file>