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2" autoAdjust="0"/>
    <p:restoredTop sz="94660"/>
  </p:normalViewPr>
  <p:slideViewPr>
    <p:cSldViewPr snapToGrid="0">
      <p:cViewPr varScale="1">
        <p:scale>
          <a:sx n="124" d="100"/>
          <a:sy n="124" d="100"/>
        </p:scale>
        <p:origin x="3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8"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9"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323783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8"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9"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4281941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6"/>
            <a:ext cx="2628900" cy="499861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6"/>
            <a:ext cx="7734300" cy="4998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8"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9"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320952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10515600" cy="350465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5"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6"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3067205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87463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8"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9"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166924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627321"/>
          </a:xfrm>
        </p:spPr>
        <p:txBody>
          <a:bodyPr/>
          <a:lstStyle>
            <a:lvl1pPr>
              <a:defRPr/>
            </a:lvl1pPr>
          </a:lstStyle>
          <a:p>
            <a:pPr lvl="0"/>
            <a:endParaRPr lang="en-US" dirty="0"/>
          </a:p>
          <a:p>
            <a:pPr lvl="4"/>
            <a:endParaRPr lang="en-US" dirty="0"/>
          </a:p>
          <a:p>
            <a:pPr lvl="4"/>
            <a:endParaRPr lang="en-US" dirty="0"/>
          </a:p>
          <a:p>
            <a:pPr lvl="4"/>
            <a:endParaRPr lang="en-US" dirty="0"/>
          </a:p>
          <a:p>
            <a:pPr lvl="4"/>
            <a:endParaRPr lang="en-US" dirty="0"/>
          </a:p>
          <a:p>
            <a:pPr lvl="4"/>
            <a:endParaRPr lang="en-US" dirty="0"/>
          </a:p>
          <a:p>
            <a:pPr lvl="4"/>
            <a:endParaRPr lang="en-US" dirty="0"/>
          </a:p>
          <a:p>
            <a:pPr lvl="4"/>
            <a:endParaRPr lang="en-US" dirty="0"/>
          </a:p>
          <a:p>
            <a:pPr lvl="4"/>
            <a:endParaRPr lang="en-US" dirty="0"/>
          </a:p>
          <a:p>
            <a:pPr lvl="4"/>
            <a:endParaRPr lang="en-US" dirty="0"/>
          </a:p>
          <a:p>
            <a:pPr lvl="4"/>
            <a:endParaRPr lang="en-US" dirty="0"/>
          </a:p>
          <a:p>
            <a:pPr lvl="4"/>
            <a:endParaRPr lang="en-US" dirty="0"/>
          </a:p>
          <a:p>
            <a:pPr lvl="4"/>
            <a:endParaRPr lang="en-US" dirty="0"/>
          </a:p>
        </p:txBody>
      </p:sp>
      <p:sp>
        <p:nvSpPr>
          <p:cNvPr id="4" name="Content Placeholder 3"/>
          <p:cNvSpPr>
            <a:spLocks noGrp="1"/>
          </p:cNvSpPr>
          <p:nvPr>
            <p:ph sz="half" idx="2"/>
          </p:nvPr>
        </p:nvSpPr>
        <p:spPr>
          <a:xfrm>
            <a:off x="6172200" y="1825625"/>
            <a:ext cx="5181600" cy="36273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9"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10"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3705329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2858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2858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11"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12"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1564317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7"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8"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285764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6"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7"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329397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4097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4488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9"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10"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141188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6"/>
            <a:ext cx="6172200" cy="429888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3620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3"/>
          <p:cNvSpPr>
            <a:spLocks noGrp="1"/>
          </p:cNvSpPr>
          <p:nvPr>
            <p:ph type="dt" sz="half" idx="10"/>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9" name="Footer Placeholder 4"/>
          <p:cNvSpPr>
            <a:spLocks noGrp="1"/>
          </p:cNvSpPr>
          <p:nvPr>
            <p:ph type="ftr" sz="quarter" idx="11"/>
          </p:nvPr>
        </p:nvSpPr>
        <p:spPr>
          <a:xfrm>
            <a:off x="3949392" y="6267139"/>
            <a:ext cx="4001428" cy="365125"/>
          </a:xfrm>
          <a:prstGeom prst="rect">
            <a:avLst/>
          </a:prstGeom>
        </p:spPr>
        <p:txBody>
          <a:bodyPr/>
          <a:lstStyle>
            <a:lvl1pPr>
              <a:defRPr sz="1000"/>
            </a:lvl1pPr>
          </a:lstStyle>
          <a:p>
            <a:endParaRPr lang="en-GB" dirty="0"/>
          </a:p>
        </p:txBody>
      </p:sp>
      <p:sp>
        <p:nvSpPr>
          <p:cNvPr id="10" name="Slide Number Placeholder 5"/>
          <p:cNvSpPr>
            <a:spLocks noGrp="1"/>
          </p:cNvSpPr>
          <p:nvPr>
            <p:ph type="sldNum" sz="quarter" idx="12"/>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3676552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5715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2"/>
          </p:nvPr>
        </p:nvSpPr>
        <p:spPr>
          <a:xfrm>
            <a:off x="2451781" y="6267139"/>
            <a:ext cx="1384239" cy="365125"/>
          </a:xfrm>
          <a:prstGeom prst="rect">
            <a:avLst/>
          </a:prstGeom>
        </p:spPr>
        <p:txBody>
          <a:bodyPr/>
          <a:lstStyle>
            <a:lvl1pPr>
              <a:defRPr sz="1000"/>
            </a:lvl1pPr>
          </a:lstStyle>
          <a:p>
            <a:fld id="{62684218-FDD3-4733-BE12-AA1C7E5FE4EF}" type="datetimeFigureOut">
              <a:rPr lang="en-GB" smtClean="0"/>
              <a:pPr/>
              <a:t>05/12/2019</a:t>
            </a:fld>
            <a:endParaRPr lang="en-GB" dirty="0"/>
          </a:p>
        </p:txBody>
      </p:sp>
      <p:sp>
        <p:nvSpPr>
          <p:cNvPr id="11" name="Footer Placeholder 4"/>
          <p:cNvSpPr>
            <a:spLocks noGrp="1"/>
          </p:cNvSpPr>
          <p:nvPr>
            <p:ph type="ftr" sz="quarter" idx="3"/>
          </p:nvPr>
        </p:nvSpPr>
        <p:spPr>
          <a:xfrm>
            <a:off x="3949392" y="6267139"/>
            <a:ext cx="4001428" cy="365125"/>
          </a:xfrm>
          <a:prstGeom prst="rect">
            <a:avLst/>
          </a:prstGeom>
        </p:spPr>
        <p:txBody>
          <a:bodyPr/>
          <a:lstStyle>
            <a:lvl1pPr>
              <a:defRPr sz="1000"/>
            </a:lvl1pPr>
          </a:lstStyle>
          <a:p>
            <a:endParaRPr lang="en-GB" dirty="0"/>
          </a:p>
        </p:txBody>
      </p:sp>
      <p:sp>
        <p:nvSpPr>
          <p:cNvPr id="12" name="Slide Number Placeholder 5"/>
          <p:cNvSpPr>
            <a:spLocks noGrp="1"/>
          </p:cNvSpPr>
          <p:nvPr>
            <p:ph type="sldNum" sz="quarter" idx="4"/>
          </p:nvPr>
        </p:nvSpPr>
        <p:spPr>
          <a:xfrm>
            <a:off x="8030738" y="6267139"/>
            <a:ext cx="2743200" cy="365125"/>
          </a:xfrm>
          <a:prstGeom prst="rect">
            <a:avLst/>
          </a:prstGeom>
        </p:spPr>
        <p:txBody>
          <a:bodyPr/>
          <a:lstStyle>
            <a:lvl1pPr>
              <a:defRPr sz="1000"/>
            </a:lvl1pPr>
          </a:lstStyle>
          <a:p>
            <a:fld id="{408A399B-6DCC-4E22-B8DE-1DA531DFF103}" type="slidenum">
              <a:rPr lang="en-GB" smtClean="0"/>
              <a:pPr/>
              <a:t>‹#›</a:t>
            </a:fld>
            <a:endParaRPr lang="en-GB" dirty="0"/>
          </a:p>
        </p:txBody>
      </p:sp>
    </p:spTree>
    <p:extLst>
      <p:ext uri="{BB962C8B-B14F-4D97-AF65-F5344CB8AC3E}">
        <p14:creationId xmlns:p14="http://schemas.microsoft.com/office/powerpoint/2010/main" val="39287077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251283" y="1624264"/>
            <a:ext cx="7964906" cy="2162426"/>
          </a:xfrm>
        </p:spPr>
        <p:txBody>
          <a:bodyPr>
            <a:normAutofit/>
          </a:bodyPr>
          <a:lstStyle/>
          <a:p>
            <a:r>
              <a:rPr lang="en-GB" sz="3200" dirty="0">
                <a:latin typeface="+mn-lt"/>
              </a:rPr>
              <a:t>North Lanarkshire Council – Commissioning Model (External Advice Services)</a:t>
            </a:r>
          </a:p>
        </p:txBody>
      </p:sp>
    </p:spTree>
    <p:extLst>
      <p:ext uri="{BB962C8B-B14F-4D97-AF65-F5344CB8AC3E}">
        <p14:creationId xmlns:p14="http://schemas.microsoft.com/office/powerpoint/2010/main" val="2828275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73790" cy="1325563"/>
          </a:xfrm>
        </p:spPr>
        <p:txBody>
          <a:bodyPr>
            <a:normAutofit/>
          </a:bodyPr>
          <a:lstStyle/>
          <a:p>
            <a:r>
              <a:rPr lang="en-GB" sz="3200" b="1" dirty="0">
                <a:latin typeface="+mn-lt"/>
              </a:rPr>
              <a:t>Review of Advice Services</a:t>
            </a:r>
            <a:br>
              <a:rPr lang="en-GB" sz="4000" b="1" dirty="0">
                <a:latin typeface="+mn-lt"/>
              </a:rPr>
            </a:br>
            <a:endParaRPr lang="en-GB" sz="4000" dirty="0">
              <a:latin typeface="+mn-lt"/>
            </a:endParaRPr>
          </a:p>
        </p:txBody>
      </p:sp>
      <p:sp>
        <p:nvSpPr>
          <p:cNvPr id="3" name="Content Placeholder 2"/>
          <p:cNvSpPr>
            <a:spLocks noGrp="1"/>
          </p:cNvSpPr>
          <p:nvPr>
            <p:ph idx="1"/>
          </p:nvPr>
        </p:nvSpPr>
        <p:spPr>
          <a:xfrm>
            <a:off x="838200" y="1491916"/>
            <a:ext cx="9889273" cy="5041231"/>
          </a:xfrm>
        </p:spPr>
        <p:txBody>
          <a:bodyPr>
            <a:normAutofit fontScale="32500" lnSpcReduction="20000"/>
          </a:bodyPr>
          <a:lstStyle/>
          <a:p>
            <a:pPr marL="0" indent="0">
              <a:buNone/>
            </a:pPr>
            <a:r>
              <a:rPr lang="en-GB" sz="4300" dirty="0"/>
              <a:t>The purpose of the review was two-fold;</a:t>
            </a:r>
          </a:p>
          <a:p>
            <a:pPr marL="0" indent="0">
              <a:buNone/>
            </a:pPr>
            <a:endParaRPr lang="en-GB" sz="4300" dirty="0"/>
          </a:p>
          <a:p>
            <a:pPr marL="285750" lvl="0" indent="-285750"/>
            <a:r>
              <a:rPr lang="en-GB" sz="4300" dirty="0"/>
              <a:t>Design a fit for purpose Information and Advice provision across North Lanarkshire </a:t>
            </a:r>
          </a:p>
          <a:p>
            <a:pPr marL="285750" lvl="0" indent="-285750"/>
            <a:r>
              <a:rPr lang="en-GB" sz="4300" dirty="0"/>
              <a:t>Deliver efficiency savings as agreed as part of the Council’s ‘Budget Challenge’</a:t>
            </a:r>
          </a:p>
          <a:p>
            <a:pPr marL="0" indent="0">
              <a:buNone/>
            </a:pPr>
            <a:endParaRPr lang="en-GB" sz="4300" dirty="0"/>
          </a:p>
          <a:p>
            <a:pPr marL="0" indent="0">
              <a:buNone/>
            </a:pPr>
            <a:r>
              <a:rPr lang="en-GB" sz="4300" dirty="0"/>
              <a:t>The review sought the views of all internal benefit and advice providers as well as all ten externally funded third sector services on the following three options</a:t>
            </a:r>
          </a:p>
          <a:p>
            <a:endParaRPr lang="en-GB" sz="4300" dirty="0"/>
          </a:p>
          <a:p>
            <a:pPr marL="285750" lvl="0" indent="-285750"/>
            <a:r>
              <a:rPr lang="en-GB" sz="4300" dirty="0"/>
              <a:t>Outsourcing all advice services to the third sector;</a:t>
            </a:r>
          </a:p>
          <a:p>
            <a:pPr marL="285750" lvl="0" indent="-285750"/>
            <a:r>
              <a:rPr lang="en-GB" sz="4300" dirty="0"/>
              <a:t>A mixed economy of both internal council services and third sector alternatives; and</a:t>
            </a:r>
          </a:p>
          <a:p>
            <a:pPr marL="285750" lvl="0" indent="-285750"/>
            <a:r>
              <a:rPr lang="en-GB" sz="4300" dirty="0"/>
              <a:t>A wholly ‘in-house’ service provided by the council</a:t>
            </a:r>
          </a:p>
          <a:p>
            <a:pPr lvl="0"/>
            <a:endParaRPr lang="en-GB" sz="4300" dirty="0"/>
          </a:p>
          <a:p>
            <a:pPr marL="0" indent="0">
              <a:buNone/>
            </a:pPr>
            <a:r>
              <a:rPr lang="en-GB" sz="4300" dirty="0"/>
              <a:t>The mixed economy option was supported by the majority of all respondents to the review as the best option for future service delivery. In addition, the review recommended that externally provided Advice and Information services could best be provided in future by adopting a commissioning model that would provide a standardised service to all NLC residents who may choose not to use council services.  </a:t>
            </a:r>
          </a:p>
          <a:p>
            <a:pPr marL="0" indent="0">
              <a:buNone/>
            </a:pPr>
            <a:endParaRPr lang="en-GB" sz="4300" dirty="0"/>
          </a:p>
          <a:p>
            <a:pPr marL="0" indent="0">
              <a:buNone/>
            </a:pPr>
            <a:r>
              <a:rPr lang="en-GB" sz="4300" dirty="0"/>
              <a:t>The review also recommended the re-branding and design of North Lanarkshire Information and Advice Forum (NLIAF) to form a new North Lanarkshire Advice Network (NLAN).</a:t>
            </a:r>
          </a:p>
          <a:p>
            <a:endParaRPr lang="en-GB" dirty="0"/>
          </a:p>
        </p:txBody>
      </p:sp>
    </p:spTree>
    <p:extLst>
      <p:ext uri="{BB962C8B-B14F-4D97-AF65-F5344CB8AC3E}">
        <p14:creationId xmlns:p14="http://schemas.microsoft.com/office/powerpoint/2010/main" val="4149412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latin typeface="+mn-lt"/>
              </a:rPr>
              <a:t>Commissioning Services based on?</a:t>
            </a:r>
          </a:p>
        </p:txBody>
      </p:sp>
      <p:sp>
        <p:nvSpPr>
          <p:cNvPr id="3" name="Content Placeholder 2"/>
          <p:cNvSpPr>
            <a:spLocks noGrp="1"/>
          </p:cNvSpPr>
          <p:nvPr>
            <p:ph idx="1"/>
          </p:nvPr>
        </p:nvSpPr>
        <p:spPr>
          <a:xfrm>
            <a:off x="838200" y="1503947"/>
            <a:ext cx="10515600" cy="4367464"/>
          </a:xfrm>
        </p:spPr>
        <p:txBody>
          <a:bodyPr>
            <a:noAutofit/>
          </a:bodyPr>
          <a:lstStyle/>
          <a:p>
            <a:pPr marL="285750" indent="-285750"/>
            <a:r>
              <a:rPr lang="en-GB" sz="1400" dirty="0"/>
              <a:t>Locality Need/Demand</a:t>
            </a:r>
          </a:p>
          <a:p>
            <a:pPr marL="0" indent="0">
              <a:buNone/>
            </a:pPr>
            <a:endParaRPr lang="en-GB" sz="1400" dirty="0"/>
          </a:p>
          <a:p>
            <a:pPr marL="285750" indent="-285750"/>
            <a:r>
              <a:rPr lang="en-GB" sz="1400" dirty="0"/>
              <a:t>SIMD information for localities</a:t>
            </a:r>
          </a:p>
          <a:p>
            <a:pPr marL="0" indent="0">
              <a:buNone/>
            </a:pPr>
            <a:endParaRPr lang="en-GB" sz="1400" dirty="0"/>
          </a:p>
          <a:p>
            <a:pPr marL="285750" indent="-285750"/>
            <a:r>
              <a:rPr lang="en-GB" sz="1400" dirty="0"/>
              <a:t>Child Poverty Levels for localities </a:t>
            </a:r>
          </a:p>
          <a:p>
            <a:pPr marL="0" indent="0">
              <a:buNone/>
            </a:pPr>
            <a:endParaRPr lang="en-GB" sz="1400" dirty="0"/>
          </a:p>
          <a:p>
            <a:pPr marL="285750" indent="-285750"/>
            <a:r>
              <a:rPr lang="en-GB" sz="1400" dirty="0"/>
              <a:t> Information gathered from the Review</a:t>
            </a:r>
          </a:p>
          <a:p>
            <a:pPr marL="0" indent="0">
              <a:buNone/>
            </a:pPr>
            <a:endParaRPr lang="en-GB" sz="1400" dirty="0"/>
          </a:p>
          <a:p>
            <a:pPr marL="285750" indent="-285750"/>
            <a:r>
              <a:rPr lang="en-GB" sz="1400" dirty="0"/>
              <a:t>Community Planning Partners </a:t>
            </a:r>
          </a:p>
          <a:p>
            <a:pPr marL="0" indent="0">
              <a:buNone/>
            </a:pPr>
            <a:endParaRPr lang="en-GB" sz="1400" dirty="0"/>
          </a:p>
          <a:p>
            <a:pPr marL="285750" indent="-285750"/>
            <a:r>
              <a:rPr lang="en-GB" sz="1400" dirty="0"/>
              <a:t>Priorities of North Lanarkshire Council and Health &amp; Social Care Service</a:t>
            </a:r>
          </a:p>
          <a:p>
            <a:endParaRPr lang="en-GB" sz="1400" dirty="0"/>
          </a:p>
        </p:txBody>
      </p:sp>
    </p:spTree>
    <p:extLst>
      <p:ext uri="{BB962C8B-B14F-4D97-AF65-F5344CB8AC3E}">
        <p14:creationId xmlns:p14="http://schemas.microsoft.com/office/powerpoint/2010/main" val="137624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latin typeface="+mn-lt"/>
              </a:rPr>
              <a:t>Commissioning Options</a:t>
            </a:r>
          </a:p>
        </p:txBody>
      </p:sp>
      <p:sp>
        <p:nvSpPr>
          <p:cNvPr id="3" name="Content Placeholder 2"/>
          <p:cNvSpPr>
            <a:spLocks noGrp="1"/>
          </p:cNvSpPr>
          <p:nvPr>
            <p:ph idx="1"/>
          </p:nvPr>
        </p:nvSpPr>
        <p:spPr/>
        <p:txBody>
          <a:bodyPr>
            <a:normAutofit/>
          </a:bodyPr>
          <a:lstStyle/>
          <a:p>
            <a:pPr marL="0" indent="0">
              <a:buNone/>
            </a:pPr>
            <a:r>
              <a:rPr lang="en-GB" sz="1400" b="1" dirty="0"/>
              <a:t>Procurement </a:t>
            </a:r>
          </a:p>
          <a:p>
            <a:pPr marL="0" indent="0">
              <a:buNone/>
            </a:pPr>
            <a:endParaRPr lang="en-GB" sz="1400" dirty="0"/>
          </a:p>
          <a:p>
            <a:pPr marL="285750" indent="-285750"/>
            <a:r>
              <a:rPr lang="en-GB" sz="1400" dirty="0"/>
              <a:t>Single Agency - Pan Lanarkshire</a:t>
            </a:r>
          </a:p>
          <a:p>
            <a:endParaRPr lang="en-GB" sz="1400" dirty="0"/>
          </a:p>
          <a:p>
            <a:pPr marL="285750" indent="-285750"/>
            <a:r>
              <a:rPr lang="en-GB" sz="1400" dirty="0"/>
              <a:t>2 Agencies - North and South Areas</a:t>
            </a:r>
          </a:p>
          <a:p>
            <a:endParaRPr lang="en-GB" sz="1400" dirty="0"/>
          </a:p>
          <a:p>
            <a:pPr marL="0" indent="0">
              <a:buNone/>
            </a:pPr>
            <a:endParaRPr lang="en-GB" sz="1400" b="1" dirty="0"/>
          </a:p>
          <a:p>
            <a:pPr marL="0" indent="0">
              <a:buNone/>
            </a:pPr>
            <a:r>
              <a:rPr lang="en-GB" sz="1400" b="1" dirty="0"/>
              <a:t>Competitive Grant Funding (* Preferred Option)</a:t>
            </a:r>
          </a:p>
          <a:p>
            <a:pPr marL="0" indent="0">
              <a:buNone/>
            </a:pPr>
            <a:endParaRPr lang="en-GB" sz="1400" dirty="0"/>
          </a:p>
          <a:p>
            <a:pPr marL="285750" indent="-285750"/>
            <a:r>
              <a:rPr lang="en-GB" sz="1400" dirty="0"/>
              <a:t>Mix Economy in the 6 Localities within NLC  </a:t>
            </a:r>
            <a:r>
              <a:rPr lang="en-GB" sz="1400" b="1" dirty="0"/>
              <a:t>(1 Council and 1 External Service per Locality)</a:t>
            </a:r>
          </a:p>
          <a:p>
            <a:endParaRPr lang="en-GB" sz="1400" b="1" dirty="0"/>
          </a:p>
          <a:p>
            <a:endParaRPr lang="en-GB" dirty="0"/>
          </a:p>
        </p:txBody>
      </p:sp>
    </p:spTree>
    <p:extLst>
      <p:ext uri="{BB962C8B-B14F-4D97-AF65-F5344CB8AC3E}">
        <p14:creationId xmlns:p14="http://schemas.microsoft.com/office/powerpoint/2010/main" val="559800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958" y="703847"/>
            <a:ext cx="10607842" cy="764006"/>
          </a:xfrm>
        </p:spPr>
        <p:txBody>
          <a:bodyPr>
            <a:normAutofit fontScale="90000"/>
          </a:bodyPr>
          <a:lstStyle/>
          <a:p>
            <a:r>
              <a:rPr lang="en-GB" sz="3600" dirty="0">
                <a:latin typeface="+mn-lt"/>
              </a:rPr>
              <a:t>Steps and the New Model </a:t>
            </a:r>
            <a:br>
              <a:rPr lang="en-GB" dirty="0"/>
            </a:br>
            <a:endParaRPr lang="en-GB" dirty="0"/>
          </a:p>
        </p:txBody>
      </p:sp>
      <p:sp>
        <p:nvSpPr>
          <p:cNvPr id="3" name="Content Placeholder 2"/>
          <p:cNvSpPr>
            <a:spLocks noGrp="1"/>
          </p:cNvSpPr>
          <p:nvPr>
            <p:ph idx="1"/>
          </p:nvPr>
        </p:nvSpPr>
        <p:spPr>
          <a:xfrm>
            <a:off x="838200" y="1149016"/>
            <a:ext cx="10218821" cy="4505826"/>
          </a:xfrm>
        </p:spPr>
        <p:txBody>
          <a:bodyPr>
            <a:normAutofit fontScale="92500" lnSpcReduction="10000"/>
          </a:bodyPr>
          <a:lstStyle/>
          <a:p>
            <a:pPr marL="0" indent="0">
              <a:buNone/>
            </a:pPr>
            <a:r>
              <a:rPr lang="en-GB" sz="1500" b="1" dirty="0"/>
              <a:t>Steps</a:t>
            </a:r>
          </a:p>
          <a:p>
            <a:pPr marL="285750" indent="-285750"/>
            <a:r>
              <a:rPr lang="en-GB" sz="1500" dirty="0"/>
              <a:t>Short Life Working Group (established)</a:t>
            </a:r>
          </a:p>
          <a:p>
            <a:pPr marL="285750" indent="-285750"/>
            <a:r>
              <a:rPr lang="en-GB" sz="1500" dirty="0"/>
              <a:t>Design model for ‘fit for the future’ external advice provision</a:t>
            </a:r>
          </a:p>
          <a:p>
            <a:pPr marL="285750" indent="-285750"/>
            <a:r>
              <a:rPr lang="en-GB" sz="1500" dirty="0"/>
              <a:t>Application Process (Form and Guidance)</a:t>
            </a:r>
          </a:p>
          <a:p>
            <a:pPr marL="285750" indent="-285750"/>
            <a:r>
              <a:rPr lang="en-GB" sz="1500" dirty="0"/>
              <a:t>Scoring Matrix (Assessment and Guidance)</a:t>
            </a:r>
          </a:p>
          <a:p>
            <a:r>
              <a:rPr lang="en-GB" sz="1500" dirty="0"/>
              <a:t>  Assessors Meeting/Scoring</a:t>
            </a:r>
          </a:p>
          <a:p>
            <a:pPr marL="285750" indent="-285750"/>
            <a:r>
              <a:rPr lang="en-GB" sz="1500" dirty="0"/>
              <a:t>Committee Decision</a:t>
            </a:r>
          </a:p>
          <a:p>
            <a:pPr marL="285750" indent="-285750"/>
            <a:r>
              <a:rPr lang="en-GB" sz="1500" dirty="0"/>
              <a:t>Successful  3 Years Commissioning Agreements (Locality profiles and Funding Agreements)</a:t>
            </a:r>
          </a:p>
          <a:p>
            <a:pPr marL="285750" indent="-285750"/>
            <a:r>
              <a:rPr lang="en-GB" sz="1500" dirty="0"/>
              <a:t>Unsuccessful Applicants  (Alternative Funding options and Exit Strategies)</a:t>
            </a:r>
          </a:p>
          <a:p>
            <a:pPr marL="0" indent="0">
              <a:buNone/>
            </a:pPr>
            <a:r>
              <a:rPr lang="en-GB" sz="1500" b="1" dirty="0"/>
              <a:t>New Model </a:t>
            </a:r>
          </a:p>
          <a:p>
            <a:pPr marL="285750" indent="-285750"/>
            <a:r>
              <a:rPr lang="en-GB" sz="1500" dirty="0"/>
              <a:t>Timeframe - New Model started  2018/19</a:t>
            </a:r>
          </a:p>
          <a:p>
            <a:pPr marL="285750" indent="-285750"/>
            <a:r>
              <a:rPr lang="en-GB" sz="1500" dirty="0"/>
              <a:t>Quarterly Reports</a:t>
            </a:r>
          </a:p>
          <a:p>
            <a:pPr marL="285750" indent="-285750"/>
            <a:r>
              <a:rPr lang="en-GB" sz="1500" dirty="0"/>
              <a:t>Monitoring,  Audits and Reporting (Internal/Link Officers)</a:t>
            </a:r>
          </a:p>
          <a:p>
            <a:pPr marL="285750" indent="-285750"/>
            <a:r>
              <a:rPr lang="en-GB" sz="1500" dirty="0"/>
              <a:t>NLAN Partnership Agreement</a:t>
            </a:r>
          </a:p>
          <a:p>
            <a:pPr marL="285750" indent="-285750"/>
            <a:r>
              <a:rPr lang="en-GB" sz="1500" dirty="0"/>
              <a:t>Strategic Approach to Funding </a:t>
            </a:r>
          </a:p>
          <a:p>
            <a:endParaRPr lang="en-GB" sz="2500" dirty="0"/>
          </a:p>
        </p:txBody>
      </p:sp>
    </p:spTree>
    <p:extLst>
      <p:ext uri="{BB962C8B-B14F-4D97-AF65-F5344CB8AC3E}">
        <p14:creationId xmlns:p14="http://schemas.microsoft.com/office/powerpoint/2010/main" val="34347418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381</Words>
  <Application>Microsoft Macintosh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North Lanarkshire Council – Commissioning Model (External Advice Services)</vt:lpstr>
      <vt:lpstr>Review of Advice Services </vt:lpstr>
      <vt:lpstr>Commissioning Services based on?</vt:lpstr>
      <vt:lpstr>Commissioning Options</vt:lpstr>
      <vt:lpstr>Steps and the New Model  </vt:lpstr>
    </vt:vector>
  </TitlesOfParts>
  <Company>North Lanarkshire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Gareth</dc:creator>
  <cp:lastModifiedBy>Louise Jenkins</cp:lastModifiedBy>
  <cp:revision>12</cp:revision>
  <cp:lastPrinted>2019-01-07T14:48:03Z</cp:lastPrinted>
  <dcterms:created xsi:type="dcterms:W3CDTF">2018-09-26T14:20:05Z</dcterms:created>
  <dcterms:modified xsi:type="dcterms:W3CDTF">2019-12-05T12:55:30Z</dcterms:modified>
</cp:coreProperties>
</file>