
<file path=[Content_Types].xml><?xml version="1.0" encoding="utf-8"?>
<Types xmlns="http://schemas.openxmlformats.org/package/2006/content-types">
  <Default Extension="emf" ContentType="image/x-emf"/>
  <Default Extension="gif" ContentType="image/gi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0"/>
  </p:notesMasterIdLst>
  <p:sldIdLst>
    <p:sldId id="256" r:id="rId5"/>
    <p:sldId id="328" r:id="rId6"/>
    <p:sldId id="317" r:id="rId7"/>
    <p:sldId id="323" r:id="rId8"/>
    <p:sldId id="331" r:id="rId9"/>
    <p:sldId id="327" r:id="rId10"/>
    <p:sldId id="329" r:id="rId11"/>
    <p:sldId id="324" r:id="rId12"/>
    <p:sldId id="325" r:id="rId13"/>
    <p:sldId id="466" r:id="rId14"/>
    <p:sldId id="320" r:id="rId15"/>
    <p:sldId id="314" r:id="rId16"/>
    <p:sldId id="330" r:id="rId17"/>
    <p:sldId id="321" r:id="rId18"/>
    <p:sldId id="322" r:id="rId19"/>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10969AC4-088A-4EE1-BE27-72519DEA18F6}">
          <p14:sldIdLst>
            <p14:sldId id="256"/>
            <p14:sldId id="328"/>
            <p14:sldId id="317"/>
            <p14:sldId id="323"/>
            <p14:sldId id="331"/>
            <p14:sldId id="327"/>
            <p14:sldId id="329"/>
            <p14:sldId id="324"/>
            <p14:sldId id="325"/>
            <p14:sldId id="466"/>
            <p14:sldId id="320"/>
            <p14:sldId id="314"/>
            <p14:sldId id="330"/>
            <p14:sldId id="321"/>
            <p14:sldId id="322"/>
          </p14:sldIdLst>
        </p14:section>
        <p14:section name="Untitled Section" id="{E8D7575C-07D3-40E8-8ECC-A5C51BA92E5B}">
          <p14:sldIdLst/>
        </p14:section>
      </p14:sectionLst>
    </p:ex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im McCormick" initials="JM" lastIdx="1" clrIdx="0">
    <p:extLst>
      <p:ext uri="{19B8F6BF-5375-455C-9EA6-DF929625EA0E}">
        <p15:presenceInfo xmlns:p15="http://schemas.microsoft.com/office/powerpoint/2012/main" userId="S::jim.mccormick@jrf.org.uk::1b58c4b7-4d23-42ca-aff4-c3c1d5e1330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CE0058"/>
    <a:srgbClr val="512D6D"/>
    <a:srgbClr val="7C868B"/>
    <a:srgbClr val="4F758B"/>
    <a:srgbClr val="007987"/>
    <a:srgbClr val="44687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72"/>
  </p:normalViewPr>
  <p:slideViewPr>
    <p:cSldViewPr snapToGrid="0">
      <p:cViewPr varScale="1">
        <p:scale>
          <a:sx n="172" d="100"/>
          <a:sy n="172" d="100"/>
        </p:scale>
        <p:origin x="368" y="19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3AAA2D-5974-43B0-A740-923FE36CB082}" type="datetimeFigureOut">
              <a:rPr lang="en-GB" smtClean="0"/>
              <a:t>03/11/2020</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A99162C-09D8-4554-86AC-92873A3AE452}" type="slidenum">
              <a:rPr lang="en-GB" smtClean="0"/>
              <a:t>‹#›</a:t>
            </a:fld>
            <a:endParaRPr lang="en-GB" dirty="0"/>
          </a:p>
        </p:txBody>
      </p:sp>
    </p:spTree>
    <p:extLst>
      <p:ext uri="{BB962C8B-B14F-4D97-AF65-F5344CB8AC3E}">
        <p14:creationId xmlns:p14="http://schemas.microsoft.com/office/powerpoint/2010/main" val="13412965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1.03m people are in poverty in Scotland </a:t>
            </a:r>
          </a:p>
          <a:p>
            <a:endParaRPr lang="en-GB" dirty="0"/>
          </a:p>
          <a:p>
            <a:r>
              <a:rPr lang="en-GB" dirty="0"/>
              <a:t>200k adults and 40k children (half in PRS, half in the social sector) are in poverty ONLY because of their high housing costs …  </a:t>
            </a:r>
          </a:p>
          <a:p>
            <a:endParaRPr lang="en-GB" dirty="0"/>
          </a:p>
          <a:p>
            <a:r>
              <a:rPr lang="en-GB" dirty="0"/>
              <a:t>Numbers &amp; proportion in social sector have fallen, whereas no's doubled in PRS </a:t>
            </a:r>
          </a:p>
        </p:txBody>
      </p:sp>
      <p:sp>
        <p:nvSpPr>
          <p:cNvPr id="4" name="Slide Number Placeholder 3"/>
          <p:cNvSpPr>
            <a:spLocks noGrp="1"/>
          </p:cNvSpPr>
          <p:nvPr>
            <p:ph type="sldNum" sz="quarter" idx="5"/>
          </p:nvPr>
        </p:nvSpPr>
        <p:spPr/>
        <p:txBody>
          <a:bodyPr/>
          <a:lstStyle/>
          <a:p>
            <a:fld id="{6A99162C-09D8-4554-86AC-92873A3AE452}" type="slidenum">
              <a:rPr lang="en-GB" smtClean="0"/>
              <a:t>1</a:t>
            </a:fld>
            <a:endParaRPr lang="en-GB" dirty="0"/>
          </a:p>
        </p:txBody>
      </p:sp>
    </p:spTree>
    <p:extLst>
      <p:ext uri="{BB962C8B-B14F-4D97-AF65-F5344CB8AC3E}">
        <p14:creationId xmlns:p14="http://schemas.microsoft.com/office/powerpoint/2010/main" val="35350260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a:t>Moray – August – 32% of all jobs protected by furlough; </a:t>
            </a:r>
            <a:endParaRPr lang="en-GB" dirty="0"/>
          </a:p>
        </p:txBody>
      </p:sp>
      <p:sp>
        <p:nvSpPr>
          <p:cNvPr id="4" name="Slide Number Placeholder 3"/>
          <p:cNvSpPr>
            <a:spLocks noGrp="1"/>
          </p:cNvSpPr>
          <p:nvPr>
            <p:ph type="sldNum" sz="quarter" idx="5"/>
          </p:nvPr>
        </p:nvSpPr>
        <p:spPr/>
        <p:txBody>
          <a:bodyPr/>
          <a:lstStyle/>
          <a:p>
            <a:fld id="{6A99162C-09D8-4554-86AC-92873A3AE452}" type="slidenum">
              <a:rPr lang="en-GB" smtClean="0"/>
              <a:t>3</a:t>
            </a:fld>
            <a:endParaRPr lang="en-GB" dirty="0"/>
          </a:p>
        </p:txBody>
      </p:sp>
    </p:spTree>
    <p:extLst>
      <p:ext uri="{BB962C8B-B14F-4D97-AF65-F5344CB8AC3E}">
        <p14:creationId xmlns:p14="http://schemas.microsoft.com/office/powerpoint/2010/main" val="17835346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a:t>77% on furlough in hospitality = accommodation and food services; 42% in manufacturing; sectoral concentration… </a:t>
            </a:r>
            <a:endParaRPr lang="en-GB" dirty="0"/>
          </a:p>
        </p:txBody>
      </p:sp>
      <p:sp>
        <p:nvSpPr>
          <p:cNvPr id="4" name="Slide Number Placeholder 3"/>
          <p:cNvSpPr>
            <a:spLocks noGrp="1"/>
          </p:cNvSpPr>
          <p:nvPr>
            <p:ph type="sldNum" sz="quarter" idx="5"/>
          </p:nvPr>
        </p:nvSpPr>
        <p:spPr/>
        <p:txBody>
          <a:bodyPr/>
          <a:lstStyle/>
          <a:p>
            <a:fld id="{6A99162C-09D8-4554-86AC-92873A3AE452}" type="slidenum">
              <a:rPr lang="en-GB" smtClean="0"/>
              <a:t>6</a:t>
            </a:fld>
            <a:endParaRPr lang="en-GB" dirty="0"/>
          </a:p>
        </p:txBody>
      </p:sp>
    </p:spTree>
    <p:extLst>
      <p:ext uri="{BB962C8B-B14F-4D97-AF65-F5344CB8AC3E}">
        <p14:creationId xmlns:p14="http://schemas.microsoft.com/office/powerpoint/2010/main" val="18758473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a:t>Suggest we just show this briefly after Aimee has spoken rather than reading it out. It amplifies one of the points Aimee will make.</a:t>
            </a:r>
            <a:endParaRPr lang="en-GB" dirty="0"/>
          </a:p>
        </p:txBody>
      </p:sp>
      <p:sp>
        <p:nvSpPr>
          <p:cNvPr id="4" name="Slide Number Placeholder 3"/>
          <p:cNvSpPr>
            <a:spLocks noGrp="1"/>
          </p:cNvSpPr>
          <p:nvPr>
            <p:ph type="sldNum" sz="quarter" idx="5"/>
          </p:nvPr>
        </p:nvSpPr>
        <p:spPr/>
        <p:txBody>
          <a:bodyPr/>
          <a:lstStyle/>
          <a:p>
            <a:fld id="{6A99162C-09D8-4554-86AC-92873A3AE452}" type="slidenum">
              <a:rPr lang="en-GB" smtClean="0"/>
              <a:t>7</a:t>
            </a:fld>
            <a:endParaRPr lang="en-GB" dirty="0"/>
          </a:p>
        </p:txBody>
      </p:sp>
    </p:spTree>
    <p:extLst>
      <p:ext uri="{BB962C8B-B14F-4D97-AF65-F5344CB8AC3E}">
        <p14:creationId xmlns:p14="http://schemas.microsoft.com/office/powerpoint/2010/main" val="40394049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a:t>Add speaking notes here…</a:t>
            </a:r>
            <a:endParaRPr lang="en-GB" dirty="0"/>
          </a:p>
        </p:txBody>
      </p:sp>
      <p:sp>
        <p:nvSpPr>
          <p:cNvPr id="4" name="Slide Number Placeholder 3"/>
          <p:cNvSpPr>
            <a:spLocks noGrp="1"/>
          </p:cNvSpPr>
          <p:nvPr>
            <p:ph type="sldNum" sz="quarter" idx="5"/>
          </p:nvPr>
        </p:nvSpPr>
        <p:spPr/>
        <p:txBody>
          <a:bodyPr/>
          <a:lstStyle/>
          <a:p>
            <a:fld id="{6A99162C-09D8-4554-86AC-92873A3AE452}" type="slidenum">
              <a:rPr lang="en-GB" smtClean="0"/>
              <a:t>8</a:t>
            </a:fld>
            <a:endParaRPr lang="en-GB" dirty="0"/>
          </a:p>
        </p:txBody>
      </p:sp>
    </p:spTree>
    <p:extLst>
      <p:ext uri="{BB962C8B-B14F-4D97-AF65-F5344CB8AC3E}">
        <p14:creationId xmlns:p14="http://schemas.microsoft.com/office/powerpoint/2010/main" val="3719747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a:t>The original graphic with the map is no longer in the report so have replaced with this one.</a:t>
            </a:r>
            <a:endParaRPr lang="en-GB" dirty="0"/>
          </a:p>
        </p:txBody>
      </p:sp>
      <p:sp>
        <p:nvSpPr>
          <p:cNvPr id="4" name="Slide Number Placeholder 3"/>
          <p:cNvSpPr>
            <a:spLocks noGrp="1"/>
          </p:cNvSpPr>
          <p:nvPr>
            <p:ph type="sldNum" sz="quarter" idx="5"/>
          </p:nvPr>
        </p:nvSpPr>
        <p:spPr/>
        <p:txBody>
          <a:bodyPr/>
          <a:lstStyle/>
          <a:p>
            <a:fld id="{6A99162C-09D8-4554-86AC-92873A3AE452}" type="slidenum">
              <a:rPr lang="en-GB" smtClean="0"/>
              <a:t>9</a:t>
            </a:fld>
            <a:endParaRPr lang="en-GB" dirty="0"/>
          </a:p>
        </p:txBody>
      </p:sp>
    </p:spTree>
    <p:extLst>
      <p:ext uri="{BB962C8B-B14F-4D97-AF65-F5344CB8AC3E}">
        <p14:creationId xmlns:p14="http://schemas.microsoft.com/office/powerpoint/2010/main" val="4256230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Creating homes, not just tenancies – enshrining principles at local level and broad definition of prevention duty</a:t>
            </a:r>
            <a:br>
              <a:rPr lang="en-GB" dirty="0"/>
            </a:br>
            <a:endParaRPr lang="en-GB" dirty="0"/>
          </a:p>
          <a:p>
            <a:r>
              <a:rPr lang="en-GB" dirty="0"/>
              <a:t>Setting affordability in the context of ‘real’ costs of living/ rent (transport, rurality. Etc)</a:t>
            </a:r>
            <a:br>
              <a:rPr lang="en-GB" dirty="0"/>
            </a:br>
            <a:endParaRPr lang="en-GB" dirty="0"/>
          </a:p>
          <a:p>
            <a:r>
              <a:rPr lang="en-GB" dirty="0"/>
              <a:t>Landlords to do more to offer competitive services (digital, utility, etc) &amp; help tenants navigate systems</a:t>
            </a:r>
            <a:br>
              <a:rPr lang="en-GB" dirty="0"/>
            </a:br>
            <a:endParaRPr lang="en-GB" dirty="0"/>
          </a:p>
          <a:p>
            <a:r>
              <a:rPr lang="en-GB" dirty="0"/>
              <a:t>Kindness and relationships</a:t>
            </a:r>
          </a:p>
          <a:p>
            <a:endParaRPr lang="en-GB" dirty="0"/>
          </a:p>
        </p:txBody>
      </p:sp>
      <p:sp>
        <p:nvSpPr>
          <p:cNvPr id="4" name="Slide Number Placeholder 3"/>
          <p:cNvSpPr>
            <a:spLocks noGrp="1"/>
          </p:cNvSpPr>
          <p:nvPr>
            <p:ph type="sldNum" sz="quarter" idx="5"/>
          </p:nvPr>
        </p:nvSpPr>
        <p:spPr/>
        <p:txBody>
          <a:bodyPr/>
          <a:lstStyle/>
          <a:p>
            <a:fld id="{6A99162C-09D8-4554-86AC-92873A3AE452}" type="slidenum">
              <a:rPr lang="en-GB" smtClean="0"/>
              <a:t>14</a:t>
            </a:fld>
            <a:endParaRPr lang="en-GB" dirty="0"/>
          </a:p>
        </p:txBody>
      </p:sp>
    </p:spTree>
    <p:extLst>
      <p:ext uri="{BB962C8B-B14F-4D97-AF65-F5344CB8AC3E}">
        <p14:creationId xmlns:p14="http://schemas.microsoft.com/office/powerpoint/2010/main" val="44354690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8" name="Rectangle 7"/>
          <p:cNvSpPr/>
          <p:nvPr userDrawn="1"/>
        </p:nvSpPr>
        <p:spPr>
          <a:xfrm>
            <a:off x="323528" y="1005576"/>
            <a:ext cx="8496944" cy="38884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p:cNvSpPr>
            <a:spLocks noGrp="1"/>
          </p:cNvSpPr>
          <p:nvPr>
            <p:ph type="ctrTitle"/>
          </p:nvPr>
        </p:nvSpPr>
        <p:spPr>
          <a:xfrm>
            <a:off x="971600" y="1419622"/>
            <a:ext cx="6838528" cy="703901"/>
          </a:xfrm>
        </p:spPr>
        <p:txBody>
          <a:bodyPr anchor="t" anchorCtr="0">
            <a:normAutofit/>
          </a:bodyPr>
          <a:lstStyle>
            <a:lvl1pPr algn="l">
              <a:defRPr sz="2800" b="1">
                <a:solidFill>
                  <a:schemeClr val="bg1"/>
                </a:solidFill>
                <a:latin typeface="Arial" pitchFamily="34" charset="0"/>
                <a:cs typeface="Arial" pitchFamily="34" charset="0"/>
              </a:defRPr>
            </a:lvl1pPr>
          </a:lstStyle>
          <a:p>
            <a:r>
              <a:rPr lang="en-US"/>
              <a:t>Click to edit Master title style</a:t>
            </a:r>
            <a:endParaRPr lang="en-GB"/>
          </a:p>
        </p:txBody>
      </p:sp>
      <p:sp>
        <p:nvSpPr>
          <p:cNvPr id="3" name="Subtitle 2"/>
          <p:cNvSpPr>
            <a:spLocks noGrp="1"/>
          </p:cNvSpPr>
          <p:nvPr>
            <p:ph type="subTitle" idx="1"/>
          </p:nvPr>
        </p:nvSpPr>
        <p:spPr>
          <a:xfrm>
            <a:off x="971600" y="2409732"/>
            <a:ext cx="6840760" cy="1080120"/>
          </a:xfrm>
        </p:spPr>
        <p:txBody>
          <a:bodyPr>
            <a:normAutofit/>
          </a:bodyPr>
          <a:lstStyle>
            <a:lvl1pPr marL="0" indent="0" algn="l">
              <a:buNone/>
              <a:defRPr sz="2000">
                <a:solidFill>
                  <a:schemeClr val="bg1"/>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17" name="Text Placeholder 16"/>
          <p:cNvSpPr>
            <a:spLocks noGrp="1"/>
          </p:cNvSpPr>
          <p:nvPr>
            <p:ph type="body" sz="quarter" idx="11" hasCustomPrompt="1"/>
          </p:nvPr>
        </p:nvSpPr>
        <p:spPr>
          <a:xfrm>
            <a:off x="971600" y="3867894"/>
            <a:ext cx="6840538" cy="324352"/>
          </a:xfrm>
        </p:spPr>
        <p:txBody>
          <a:bodyPr/>
          <a:lstStyle>
            <a:lvl1pPr marL="0" indent="0">
              <a:buNone/>
              <a:defRPr baseline="0">
                <a:solidFill>
                  <a:schemeClr val="bg1"/>
                </a:solidFill>
              </a:defRPr>
            </a:lvl1pPr>
          </a:lstStyle>
          <a:p>
            <a:pPr lvl="0"/>
            <a:r>
              <a:rPr lang="en-US"/>
              <a:t>Click to insert presenter name and date</a:t>
            </a:r>
            <a:endParaRPr lang="en-GB"/>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21569" y="304658"/>
            <a:ext cx="2378223" cy="470159"/>
          </a:xfrm>
          <a:prstGeom prst="rect">
            <a:avLst/>
          </a:prstGeom>
        </p:spPr>
      </p:pic>
    </p:spTree>
    <p:extLst>
      <p:ext uri="{BB962C8B-B14F-4D97-AF65-F5344CB8AC3E}">
        <p14:creationId xmlns:p14="http://schemas.microsoft.com/office/powerpoint/2010/main" val="14941318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generic text slide">
    <p:spTree>
      <p:nvGrpSpPr>
        <p:cNvPr id="1" name=""/>
        <p:cNvGrpSpPr/>
        <p:nvPr/>
      </p:nvGrpSpPr>
      <p:grpSpPr>
        <a:xfrm>
          <a:off x="0" y="0"/>
          <a:ext cx="0" cy="0"/>
          <a:chOff x="0" y="0"/>
          <a:chExt cx="0" cy="0"/>
        </a:xfrm>
      </p:grpSpPr>
      <p:sp>
        <p:nvSpPr>
          <p:cNvPr id="4" name="Rectangle 3"/>
          <p:cNvSpPr/>
          <p:nvPr userDrawn="1"/>
        </p:nvSpPr>
        <p:spPr>
          <a:xfrm>
            <a:off x="0" y="195486"/>
            <a:ext cx="9144000" cy="80867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p:cNvSpPr>
            <a:spLocks noGrp="1"/>
          </p:cNvSpPr>
          <p:nvPr>
            <p:ph type="title"/>
          </p:nvPr>
        </p:nvSpPr>
        <p:spPr>
          <a:xfrm>
            <a:off x="467544" y="400906"/>
            <a:ext cx="6984776" cy="397830"/>
          </a:xfrm>
        </p:spPr>
        <p:txBody>
          <a:bodyPr>
            <a:noAutofit/>
          </a:bodyPr>
          <a:lstStyle>
            <a:lvl1pPr>
              <a:defRPr sz="2400" b="0">
                <a:solidFill>
                  <a:schemeClr val="bg1"/>
                </a:solidFill>
                <a:latin typeface="+mj-lt"/>
              </a:defRPr>
            </a:lvl1pPr>
          </a:lstStyle>
          <a:p>
            <a:r>
              <a:rPr lang="en-US"/>
              <a:t>Click to edit Master title style</a:t>
            </a:r>
            <a:endParaRPr lang="en-GB"/>
          </a:p>
        </p:txBody>
      </p:sp>
      <p:sp>
        <p:nvSpPr>
          <p:cNvPr id="3" name="Content Placeholder 2"/>
          <p:cNvSpPr>
            <a:spLocks noGrp="1"/>
          </p:cNvSpPr>
          <p:nvPr>
            <p:ph idx="1"/>
          </p:nvPr>
        </p:nvSpPr>
        <p:spPr>
          <a:xfrm>
            <a:off x="467544" y="1347614"/>
            <a:ext cx="8208912" cy="3138996"/>
          </a:xfrm>
        </p:spPr>
        <p:txBody>
          <a:bodyPr/>
          <a:lstStyle>
            <a:lvl1pPr>
              <a:defRPr>
                <a:latin typeface="+mn-lt"/>
              </a:defRPr>
            </a:lvl1pPr>
            <a:lvl2pPr>
              <a:defRPr>
                <a:latin typeface="+mn-lt"/>
              </a:defRPr>
            </a:lvl2pPr>
            <a:lvl3pPr>
              <a:defRPr>
                <a:latin typeface="+mn-lt"/>
              </a:defRPr>
            </a:lvl3pPr>
            <a:lvl4pPr>
              <a:defRPr>
                <a:latin typeface="+mn-lt"/>
              </a:defRPr>
            </a:lvl4pPr>
          </a:lstStyle>
          <a:p>
            <a:pPr lvl="0"/>
            <a:r>
              <a:rPr lang="en-US"/>
              <a:t>Edit Master text styles</a:t>
            </a:r>
          </a:p>
          <a:p>
            <a:pPr lvl="1"/>
            <a:r>
              <a:rPr lang="en-US"/>
              <a:t>Second level</a:t>
            </a:r>
          </a:p>
          <a:p>
            <a:pPr lvl="2"/>
            <a:r>
              <a:rPr lang="en-US"/>
              <a:t>Third level</a:t>
            </a:r>
          </a:p>
          <a:p>
            <a:pPr lvl="3"/>
            <a:r>
              <a:rPr lang="en-US"/>
              <a:t>Fourth level</a:t>
            </a:r>
          </a:p>
        </p:txBody>
      </p:sp>
      <p:sp>
        <p:nvSpPr>
          <p:cNvPr id="12" name="Text Placeholder 11"/>
          <p:cNvSpPr>
            <a:spLocks noGrp="1"/>
          </p:cNvSpPr>
          <p:nvPr>
            <p:ph type="body" sz="quarter" idx="11" hasCustomPrompt="1"/>
          </p:nvPr>
        </p:nvSpPr>
        <p:spPr>
          <a:xfrm>
            <a:off x="467544" y="4659982"/>
            <a:ext cx="7344816" cy="270476"/>
          </a:xfrm>
        </p:spPr>
        <p:txBody>
          <a:bodyPr/>
          <a:lstStyle>
            <a:lvl1pPr marL="0" indent="0">
              <a:buNone/>
              <a:defRPr baseline="0">
                <a:latin typeface="+mn-lt"/>
              </a:defRPr>
            </a:lvl1pPr>
          </a:lstStyle>
          <a:p>
            <a:pPr lvl="0"/>
            <a:r>
              <a:rPr lang="en-GB"/>
              <a:t>Title of presentation</a:t>
            </a:r>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6376" y="4803998"/>
            <a:ext cx="1008112" cy="199297"/>
          </a:xfrm>
          <a:prstGeom prst="rect">
            <a:avLst/>
          </a:prstGeom>
        </p:spPr>
      </p:pic>
    </p:spTree>
    <p:extLst>
      <p:ext uri="{BB962C8B-B14F-4D97-AF65-F5344CB8AC3E}">
        <p14:creationId xmlns:p14="http://schemas.microsoft.com/office/powerpoint/2010/main" val="23076337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generic text slide">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6376" y="4803998"/>
            <a:ext cx="1008112" cy="199297"/>
          </a:xfrm>
          <a:prstGeom prst="rect">
            <a:avLst/>
          </a:prstGeom>
        </p:spPr>
      </p:pic>
      <p:sp>
        <p:nvSpPr>
          <p:cNvPr id="7" name="Rectangle 6"/>
          <p:cNvSpPr/>
          <p:nvPr userDrawn="1"/>
        </p:nvSpPr>
        <p:spPr>
          <a:xfrm>
            <a:off x="0" y="-92546"/>
            <a:ext cx="9144000" cy="2905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33554099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Holding slid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21569" y="304658"/>
            <a:ext cx="2378223" cy="470159"/>
          </a:xfrm>
          <a:prstGeom prst="rect">
            <a:avLst/>
          </a:prstGeom>
        </p:spPr>
      </p:pic>
      <p:sp>
        <p:nvSpPr>
          <p:cNvPr id="4" name="Rectangle 3"/>
          <p:cNvSpPr/>
          <p:nvPr userDrawn="1"/>
        </p:nvSpPr>
        <p:spPr>
          <a:xfrm>
            <a:off x="323528" y="1005576"/>
            <a:ext cx="8496944" cy="3888432"/>
          </a:xfrm>
          <a:prstGeom prst="rect">
            <a:avLst/>
          </a:prstGeom>
          <a:solidFill>
            <a:srgbClr val="CE00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2" name="Picture 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151294" y="3219822"/>
            <a:ext cx="2347252" cy="1403593"/>
          </a:xfrm>
          <a:prstGeom prst="rect">
            <a:avLst/>
          </a:prstGeom>
        </p:spPr>
      </p:pic>
    </p:spTree>
    <p:extLst>
      <p:ext uri="{BB962C8B-B14F-4D97-AF65-F5344CB8AC3E}">
        <p14:creationId xmlns:p14="http://schemas.microsoft.com/office/powerpoint/2010/main" val="31891451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Title Content no pictures">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2EC8862D-2B81-493C-AE68-9E308D88C592}"/>
              </a:ext>
            </a:extLst>
          </p:cNvPr>
          <p:cNvSpPr>
            <a:spLocks noGrp="1"/>
          </p:cNvSpPr>
          <p:nvPr>
            <p:ph type="title"/>
          </p:nvPr>
        </p:nvSpPr>
        <p:spPr>
          <a:xfrm>
            <a:off x="440532" y="317896"/>
            <a:ext cx="7545506" cy="994172"/>
          </a:xfrm>
        </p:spPr>
        <p:txBody>
          <a:bodyPr>
            <a:normAutofit/>
          </a:bodyPr>
          <a:lstStyle>
            <a:lvl1pPr>
              <a:defRPr sz="2700">
                <a:solidFill>
                  <a:srgbClr val="0F4170"/>
                </a:solidFill>
              </a:defRPr>
            </a:lvl1pPr>
          </a:lstStyle>
          <a:p>
            <a:r>
              <a:rPr lang="en-US"/>
              <a:t>Click to edit Master title style</a:t>
            </a:r>
            <a:endParaRPr lang="en-GB" dirty="0"/>
          </a:p>
        </p:txBody>
      </p:sp>
      <p:sp>
        <p:nvSpPr>
          <p:cNvPr id="12" name="Content Placeholder 2">
            <a:extLst>
              <a:ext uri="{FF2B5EF4-FFF2-40B4-BE49-F238E27FC236}">
                <a16:creationId xmlns:a16="http://schemas.microsoft.com/office/drawing/2014/main" id="{4A484E76-CD1D-4FAA-B0DD-4512A70F05CE}"/>
              </a:ext>
            </a:extLst>
          </p:cNvPr>
          <p:cNvSpPr>
            <a:spLocks noGrp="1"/>
          </p:cNvSpPr>
          <p:nvPr>
            <p:ph idx="1"/>
          </p:nvPr>
        </p:nvSpPr>
        <p:spPr>
          <a:xfrm>
            <a:off x="455493" y="1369218"/>
            <a:ext cx="7545507" cy="3288507"/>
          </a:xfrm>
        </p:spPr>
        <p:txBody>
          <a:bodyPr/>
          <a:lstStyle>
            <a:lvl1pPr>
              <a:defRPr>
                <a:latin typeface="Georgia" panose="02040502050405020303" pitchFamily="18" charset="0"/>
              </a:defRPr>
            </a:lvl1pPr>
            <a:lvl2pPr>
              <a:defRPr>
                <a:latin typeface="Georgia" panose="02040502050405020303" pitchFamily="18" charset="0"/>
              </a:defRPr>
            </a:lvl2pPr>
            <a:lvl3pPr>
              <a:defRPr>
                <a:latin typeface="Georgia" panose="02040502050405020303" pitchFamily="18" charset="0"/>
              </a:defRPr>
            </a:lvl3pPr>
            <a:lvl4pPr>
              <a:defRPr>
                <a:latin typeface="Georgia" panose="02040502050405020303" pitchFamily="18" charset="0"/>
              </a:defRPr>
            </a:lvl4pPr>
            <a:lvl5pPr>
              <a:defRPr>
                <a:latin typeface="Georgia" panose="02040502050405020303" pitchFamily="18"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Date Placeholder 3">
            <a:extLst>
              <a:ext uri="{FF2B5EF4-FFF2-40B4-BE49-F238E27FC236}">
                <a16:creationId xmlns:a16="http://schemas.microsoft.com/office/drawing/2014/main" id="{2F63322F-D5AC-4FEB-B2D8-E3208129EE17}"/>
              </a:ext>
            </a:extLst>
          </p:cNvPr>
          <p:cNvSpPr>
            <a:spLocks noGrp="1"/>
          </p:cNvSpPr>
          <p:nvPr>
            <p:ph type="dt" sz="half" idx="10"/>
          </p:nvPr>
        </p:nvSpPr>
        <p:spPr>
          <a:xfrm>
            <a:off x="440532" y="4772025"/>
            <a:ext cx="773657" cy="273844"/>
          </a:xfrm>
        </p:spPr>
        <p:txBody>
          <a:bodyPr/>
          <a:lstStyle/>
          <a:p>
            <a:fld id="{234A26E3-A35B-41A2-AFAF-752E8B9DD370}" type="datetimeFigureOut">
              <a:rPr lang="en-GB" smtClean="0"/>
              <a:t>03/11/2020</a:t>
            </a:fld>
            <a:endParaRPr lang="en-GB" dirty="0"/>
          </a:p>
        </p:txBody>
      </p:sp>
      <p:sp>
        <p:nvSpPr>
          <p:cNvPr id="7" name="Slide Number Placeholder 5">
            <a:extLst>
              <a:ext uri="{FF2B5EF4-FFF2-40B4-BE49-F238E27FC236}">
                <a16:creationId xmlns:a16="http://schemas.microsoft.com/office/drawing/2014/main" id="{7B6164C2-6F51-45B6-AF63-F13CB38B9B7F}"/>
              </a:ext>
            </a:extLst>
          </p:cNvPr>
          <p:cNvSpPr txBox="1">
            <a:spLocks/>
          </p:cNvSpPr>
          <p:nvPr userDrawn="1"/>
        </p:nvSpPr>
        <p:spPr>
          <a:xfrm>
            <a:off x="8416925" y="4772025"/>
            <a:ext cx="501556" cy="273844"/>
          </a:xfrm>
          <a:prstGeom prst="rect">
            <a:avLst/>
          </a:prstGeom>
        </p:spPr>
        <p:txBody>
          <a:bodyPr vert="horz" lIns="68580" tIns="34290" rIns="68580" bIns="34290" rtlCol="0" anchor="ctr"/>
          <a:lstStyle>
            <a:defPPr>
              <a:defRPr lang="en-US"/>
            </a:defPPr>
            <a:lvl1pPr marL="0" algn="ctr" defTabSz="914400" rtl="0" eaLnBrk="1" latinLnBrk="0" hangingPunct="1">
              <a:defRPr sz="1000" kern="1200">
                <a:solidFill>
                  <a:schemeClr val="tx1">
                    <a:tint val="75000"/>
                  </a:schemeClr>
                </a:solidFill>
                <a:latin typeface="Verdana" panose="020B0604030504040204" pitchFamily="34" charset="0"/>
                <a:ea typeface="Verdana" panose="020B0604030504040204" pitchFamily="34" charset="0"/>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A283078-382B-4B7F-A4D3-120D604396DB}" type="slidenum">
              <a:rPr lang="en-GB" sz="750" smtClean="0"/>
              <a:pPr/>
              <a:t>‹#›</a:t>
            </a:fld>
            <a:endParaRPr lang="en-GB" sz="750" dirty="0"/>
          </a:p>
        </p:txBody>
      </p:sp>
    </p:spTree>
    <p:extLst>
      <p:ext uri="{BB962C8B-B14F-4D97-AF65-F5344CB8AC3E}">
        <p14:creationId xmlns:p14="http://schemas.microsoft.com/office/powerpoint/2010/main" val="1566686637"/>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1139">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7544" y="339502"/>
            <a:ext cx="7056784" cy="59771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67544" y="1203598"/>
            <a:ext cx="7355160" cy="299498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35495990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9" r:id="rId3"/>
    <p:sldLayoutId id="2147483658" r:id="rId4"/>
    <p:sldLayoutId id="2147483660" r:id="rId5"/>
  </p:sldLayoutIdLst>
  <p:txStyles>
    <p:titleStyle>
      <a:lvl1pPr algn="l" defTabSz="914400" rtl="0" eaLnBrk="1" latinLnBrk="0" hangingPunct="1">
        <a:spcBef>
          <a:spcPct val="0"/>
        </a:spcBef>
        <a:buNone/>
        <a:defRPr sz="2000" b="1" kern="1200">
          <a:solidFill>
            <a:schemeClr val="tx1"/>
          </a:solidFill>
          <a:latin typeface="Arial" pitchFamily="34" charset="0"/>
          <a:ea typeface="+mj-ea"/>
          <a:cs typeface="Arial" pitchFamily="34" charset="0"/>
        </a:defRPr>
      </a:lvl1pPr>
    </p:titleStyle>
    <p:bodyStyle>
      <a:lvl1pPr marL="342900" indent="-342900" algn="l" defTabSz="914400" rtl="0" eaLnBrk="1" latinLnBrk="0" hangingPunct="1">
        <a:spcBef>
          <a:spcPct val="20000"/>
        </a:spcBef>
        <a:buFont typeface="Arial" pitchFamily="34" charset="0"/>
        <a:buChar char="•"/>
        <a:defRPr sz="18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witter.com/hashtag/ChallengePoverty?src=hashtag_click"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7.emf"/></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1600" y="1275606"/>
            <a:ext cx="6838528" cy="2088232"/>
          </a:xfrm>
        </p:spPr>
        <p:txBody>
          <a:bodyPr>
            <a:noAutofit/>
          </a:bodyPr>
          <a:lstStyle/>
          <a:p>
            <a:pPr algn="ctr">
              <a:lnSpc>
                <a:spcPct val="150000"/>
              </a:lnSpc>
              <a:spcBef>
                <a:spcPts val="600"/>
              </a:spcBef>
            </a:pPr>
            <a:r>
              <a:rPr lang="en-GB" sz="4000" b="0" dirty="0">
                <a:latin typeface="+mj-lt"/>
              </a:rPr>
              <a:t>Child Poverty and Covid</a:t>
            </a:r>
            <a:br>
              <a:rPr lang="en-GB" sz="4000" b="0">
                <a:latin typeface="+mj-lt"/>
              </a:rPr>
            </a:br>
            <a:r>
              <a:rPr lang="en-GB" b="0">
                <a:latin typeface="+mj-lt"/>
              </a:rPr>
              <a:t>Ch</a:t>
            </a:r>
            <a:r>
              <a:rPr lang="en-GB" b="0">
                <a:effectLst/>
                <a:latin typeface="system-ui"/>
              </a:rPr>
              <a:t>allenge </a:t>
            </a:r>
            <a:r>
              <a:rPr lang="en-GB" b="0" dirty="0">
                <a:effectLst/>
                <a:latin typeface="system-ui"/>
              </a:rPr>
              <a:t>Poverty Week session with the Improvement Service</a:t>
            </a:r>
            <a:br>
              <a:rPr lang="en-GB" b="0" dirty="0">
                <a:effectLst/>
                <a:latin typeface="system-ui"/>
              </a:rPr>
            </a:br>
            <a:r>
              <a:rPr lang="en-GB" b="0" dirty="0">
                <a:latin typeface="+mj-lt"/>
              </a:rPr>
              <a:t>8 October </a:t>
            </a:r>
            <a:r>
              <a:rPr lang="en-GB" b="0">
                <a:latin typeface="+mj-lt"/>
              </a:rPr>
              <a:t>2020</a:t>
            </a:r>
            <a:r>
              <a:rPr lang="en-GB" b="0">
                <a:effectLst/>
                <a:latin typeface="system-ui"/>
              </a:rPr>
              <a:t> </a:t>
            </a:r>
            <a:r>
              <a:rPr lang="en-GB" b="0">
                <a:effectLst/>
                <a:latin typeface="system-ui"/>
                <a:hlinkClick r:id="rId3">
                  <a:extLst>
                    <a:ext uri="{A12FA001-AC4F-418D-AE19-62706E023703}">
                      <ahyp:hlinkClr xmlns:ahyp="http://schemas.microsoft.com/office/drawing/2018/hyperlinkcolor" val="tx"/>
                    </a:ext>
                  </a:extLst>
                </a:hlinkClick>
              </a:rPr>
              <a:t>#ChallengePoverty</a:t>
            </a:r>
            <a:r>
              <a:rPr lang="en-GB" b="0">
                <a:effectLst/>
                <a:latin typeface="system-ui"/>
              </a:rPr>
              <a:t> </a:t>
            </a:r>
            <a:br>
              <a:rPr lang="en-GB" b="0" dirty="0">
                <a:latin typeface="+mj-lt"/>
              </a:rPr>
            </a:br>
            <a:br>
              <a:rPr lang="en-GB" b="0" dirty="0">
                <a:latin typeface="+mj-lt"/>
              </a:rPr>
            </a:br>
            <a:r>
              <a:rPr lang="en-GB" b="0" dirty="0">
                <a:latin typeface="+mj-lt"/>
              </a:rPr>
              <a:t> </a:t>
            </a:r>
            <a:br>
              <a:rPr lang="en-GB" b="0" dirty="0">
                <a:latin typeface="+mj-lt"/>
              </a:rPr>
            </a:br>
            <a:endParaRPr lang="en-GB" b="0" dirty="0">
              <a:latin typeface="Calibri Light" panose="020F0302020204030204" pitchFamily="34" charset="0"/>
            </a:endParaRPr>
          </a:p>
        </p:txBody>
      </p:sp>
    </p:spTree>
    <p:extLst>
      <p:ext uri="{BB962C8B-B14F-4D97-AF65-F5344CB8AC3E}">
        <p14:creationId xmlns:p14="http://schemas.microsoft.com/office/powerpoint/2010/main" val="4154492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ACE357-D564-41F8-B0D0-CF757742BE2E}"/>
              </a:ext>
            </a:extLst>
          </p:cNvPr>
          <p:cNvSpPr>
            <a:spLocks noGrp="1"/>
          </p:cNvSpPr>
          <p:nvPr>
            <p:ph type="title"/>
          </p:nvPr>
        </p:nvSpPr>
        <p:spPr>
          <a:xfrm>
            <a:off x="799247" y="338066"/>
            <a:ext cx="7545506" cy="1657712"/>
          </a:xfrm>
        </p:spPr>
        <p:txBody>
          <a:bodyPr>
            <a:normAutofit fontScale="90000"/>
          </a:bodyPr>
          <a:lstStyle/>
          <a:p>
            <a:pPr algn="ctr"/>
            <a:br>
              <a:rPr lang="en-GB" sz="3600" kern="1400" spc="-38" dirty="0">
                <a:solidFill>
                  <a:srgbClr val="4C93CE"/>
                </a:solidFill>
                <a:latin typeface="Calibri Light" panose="020F0302020204030204" pitchFamily="34" charset="0"/>
                <a:ea typeface="Times New Roman" panose="02020603050405020304" pitchFamily="18" charset="0"/>
                <a:cs typeface="Times New Roman" panose="02020603050405020304" pitchFamily="18" charset="0"/>
              </a:rPr>
            </a:br>
            <a:r>
              <a:rPr lang="en-GB" sz="3600" kern="1400" spc="-38" dirty="0">
                <a:solidFill>
                  <a:srgbClr val="1C4668"/>
                </a:solidFill>
                <a:latin typeface="Calibri" panose="020F0502020204030204" pitchFamily="34" charset="0"/>
                <a:ea typeface="Times New Roman" panose="02020603050405020304" pitchFamily="18" charset="0"/>
                <a:cs typeface="Times New Roman" panose="02020603050405020304" pitchFamily="18" charset="0"/>
              </a:rPr>
              <a:t>Edinburgh Poverty Commission</a:t>
            </a:r>
            <a:br>
              <a:rPr lang="en-GB" dirty="0">
                <a:solidFill>
                  <a:srgbClr val="1C4668"/>
                </a:solidFill>
                <a:latin typeface="Calibri" panose="020F0502020204030204" pitchFamily="34" charset="0"/>
                <a:ea typeface="Times New Roman" panose="02020603050405020304" pitchFamily="18" charset="0"/>
                <a:cs typeface="Times New Roman" panose="02020603050405020304" pitchFamily="18" charset="0"/>
              </a:rPr>
            </a:br>
            <a:r>
              <a:rPr lang="en-GB" sz="5400" kern="1400" spc="-38" dirty="0">
                <a:solidFill>
                  <a:srgbClr val="4C93CE"/>
                </a:solidFill>
                <a:latin typeface="Calibri Light" panose="020F0302020204030204" pitchFamily="34" charset="0"/>
                <a:ea typeface="Times New Roman" panose="02020603050405020304" pitchFamily="18" charset="0"/>
                <a:cs typeface="Times New Roman" panose="02020603050405020304" pitchFamily="18" charset="0"/>
              </a:rPr>
              <a:t>A Just Capital</a:t>
            </a:r>
            <a:br>
              <a:rPr lang="en-GB" sz="5400" kern="1400" spc="-38" dirty="0">
                <a:solidFill>
                  <a:srgbClr val="4C93CE"/>
                </a:solidFill>
                <a:latin typeface="Calibri Light" panose="020F0302020204030204" pitchFamily="34" charset="0"/>
                <a:ea typeface="Times New Roman" panose="02020603050405020304" pitchFamily="18" charset="0"/>
                <a:cs typeface="Times New Roman" panose="02020603050405020304" pitchFamily="18" charset="0"/>
              </a:rPr>
            </a:br>
            <a:r>
              <a:rPr lang="en-GB" sz="3300" dirty="0">
                <a:solidFill>
                  <a:srgbClr val="1C4668"/>
                </a:solidFill>
                <a:latin typeface="Calibri" panose="020F0502020204030204" pitchFamily="34" charset="0"/>
                <a:ea typeface="Times New Roman" panose="02020603050405020304" pitchFamily="18" charset="0"/>
                <a:cs typeface="Times New Roman" panose="02020603050405020304" pitchFamily="18" charset="0"/>
              </a:rPr>
              <a:t>A Call to Action to end poverty in the city</a:t>
            </a:r>
            <a:br>
              <a:rPr lang="en-GB" sz="3300" dirty="0">
                <a:solidFill>
                  <a:srgbClr val="1C4668"/>
                </a:solidFill>
                <a:latin typeface="Calibri" panose="020F0502020204030204" pitchFamily="34" charset="0"/>
                <a:ea typeface="Times New Roman" panose="02020603050405020304" pitchFamily="18" charset="0"/>
                <a:cs typeface="Times New Roman" panose="02020603050405020304" pitchFamily="18" charset="0"/>
              </a:rPr>
            </a:br>
            <a:endParaRPr lang="en-GB" sz="3600" kern="1400" spc="-38" dirty="0">
              <a:solidFill>
                <a:srgbClr val="4C93CE"/>
              </a:solidFill>
              <a:latin typeface="Calibri Light" panose="020F0302020204030204" pitchFamily="34" charset="0"/>
              <a:cs typeface="Times New Roman" panose="02020603050405020304" pitchFamily="18" charset="0"/>
            </a:endParaRPr>
          </a:p>
        </p:txBody>
      </p:sp>
      <p:pic>
        <p:nvPicPr>
          <p:cNvPr id="5" name="Picture 4">
            <a:extLst>
              <a:ext uri="{FF2B5EF4-FFF2-40B4-BE49-F238E27FC236}">
                <a16:creationId xmlns:a16="http://schemas.microsoft.com/office/drawing/2014/main" id="{EEA8095A-DC0D-4EA7-87CF-4A85E293AFF9}"/>
              </a:ext>
            </a:extLst>
          </p:cNvPr>
          <p:cNvPicPr>
            <a:picLocks noChangeAspect="1"/>
          </p:cNvPicPr>
          <p:nvPr/>
        </p:nvPicPr>
        <p:blipFill>
          <a:blip r:embed="rId2"/>
          <a:stretch>
            <a:fillRect/>
          </a:stretch>
        </p:blipFill>
        <p:spPr>
          <a:xfrm>
            <a:off x="1" y="2316478"/>
            <a:ext cx="9171128" cy="2827022"/>
          </a:xfrm>
          <a:prstGeom prst="rect">
            <a:avLst/>
          </a:prstGeom>
        </p:spPr>
      </p:pic>
    </p:spTree>
    <p:extLst>
      <p:ext uri="{BB962C8B-B14F-4D97-AF65-F5344CB8AC3E}">
        <p14:creationId xmlns:p14="http://schemas.microsoft.com/office/powerpoint/2010/main" val="31162634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591850-0C0C-416E-8D0C-11564DF8C217}"/>
              </a:ext>
            </a:extLst>
          </p:cNvPr>
          <p:cNvSpPr>
            <a:spLocks noGrp="1"/>
          </p:cNvSpPr>
          <p:nvPr>
            <p:ph type="title"/>
          </p:nvPr>
        </p:nvSpPr>
        <p:spPr>
          <a:xfrm>
            <a:off x="755576" y="411510"/>
            <a:ext cx="6984776" cy="397830"/>
          </a:xfrm>
        </p:spPr>
        <p:txBody>
          <a:bodyPr/>
          <a:lstStyle/>
          <a:p>
            <a:pPr algn="ctr"/>
            <a:r>
              <a:rPr lang="en-GB" dirty="0"/>
              <a:t>Work: a recovery that cuts poverty</a:t>
            </a:r>
          </a:p>
        </p:txBody>
      </p:sp>
      <p:sp>
        <p:nvSpPr>
          <p:cNvPr id="3" name="Content Placeholder 2">
            <a:extLst>
              <a:ext uri="{FF2B5EF4-FFF2-40B4-BE49-F238E27FC236}">
                <a16:creationId xmlns:a16="http://schemas.microsoft.com/office/drawing/2014/main" id="{B8CEE529-8835-405D-9530-9A269D8D350D}"/>
              </a:ext>
            </a:extLst>
          </p:cNvPr>
          <p:cNvSpPr>
            <a:spLocks noGrp="1"/>
          </p:cNvSpPr>
          <p:nvPr>
            <p:ph idx="1"/>
          </p:nvPr>
        </p:nvSpPr>
        <p:spPr>
          <a:xfrm>
            <a:off x="323528" y="1203598"/>
            <a:ext cx="8496944" cy="3600400"/>
          </a:xfrm>
        </p:spPr>
        <p:txBody>
          <a:bodyPr>
            <a:normAutofit fontScale="92500" lnSpcReduction="20000"/>
          </a:bodyPr>
          <a:lstStyle/>
          <a:p>
            <a:r>
              <a:rPr lang="en-GB" sz="2100" dirty="0"/>
              <a:t>Invest in those most likely to be in poverty – women and especially lone parents, Black and Minority Ethnic communities, disabled people and carers, places and sectors most at risk</a:t>
            </a:r>
            <a:br>
              <a:rPr lang="en-GB" sz="2100" dirty="0"/>
            </a:br>
            <a:endParaRPr lang="en-GB" sz="2100" dirty="0"/>
          </a:p>
          <a:p>
            <a:r>
              <a:rPr lang="en-GB" sz="2100" dirty="0"/>
              <a:t>Extend an opportunity guarantee for all: strengthen job protection measures, increase the Transition Training Fund and improve pathways from training into good jobs</a:t>
            </a:r>
            <a:br>
              <a:rPr lang="en-GB" sz="2100" dirty="0"/>
            </a:br>
            <a:endParaRPr lang="en-GB" sz="2100" dirty="0"/>
          </a:p>
          <a:p>
            <a:r>
              <a:rPr lang="en-GB" sz="2100" dirty="0"/>
              <a:t>Boost the Parental Employment Support Fund and disability employment support – and extend until 2026. </a:t>
            </a:r>
            <a:br>
              <a:rPr lang="en-GB" sz="2100" dirty="0"/>
            </a:br>
            <a:endParaRPr lang="en-GB" sz="2100" dirty="0"/>
          </a:p>
          <a:p>
            <a:r>
              <a:rPr lang="en-GB" sz="2100" dirty="0"/>
              <a:t>Remove barriers: flexibility in childcare and in jobs, digital inclusion, affordable transport, serve remote and rural areas as well as towns and cities</a:t>
            </a:r>
            <a:br>
              <a:rPr lang="en-GB" sz="2100" dirty="0"/>
            </a:br>
            <a:endParaRPr lang="en-GB" sz="2100" dirty="0"/>
          </a:p>
          <a:p>
            <a:endParaRPr lang="en-GB" dirty="0"/>
          </a:p>
          <a:p>
            <a:endParaRPr lang="en-GB" dirty="0"/>
          </a:p>
        </p:txBody>
      </p:sp>
    </p:spTree>
    <p:extLst>
      <p:ext uri="{BB962C8B-B14F-4D97-AF65-F5344CB8AC3E}">
        <p14:creationId xmlns:p14="http://schemas.microsoft.com/office/powerpoint/2010/main" val="20351988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C8EF72-F21B-4FF0-B980-DE556093728F}"/>
              </a:ext>
            </a:extLst>
          </p:cNvPr>
          <p:cNvSpPr>
            <a:spLocks noGrp="1"/>
          </p:cNvSpPr>
          <p:nvPr>
            <p:ph type="title"/>
          </p:nvPr>
        </p:nvSpPr>
        <p:spPr>
          <a:xfrm>
            <a:off x="647564" y="479642"/>
            <a:ext cx="6984776" cy="397830"/>
          </a:xfrm>
        </p:spPr>
        <p:txBody>
          <a:bodyPr/>
          <a:lstStyle/>
          <a:p>
            <a:pPr algn="ctr"/>
            <a:r>
              <a:rPr lang="en-GB" dirty="0"/>
              <a:t>Social Security: strengthen the lifeline</a:t>
            </a:r>
          </a:p>
        </p:txBody>
      </p:sp>
      <p:sp>
        <p:nvSpPr>
          <p:cNvPr id="6" name="Content Placeholder 5">
            <a:extLst>
              <a:ext uri="{FF2B5EF4-FFF2-40B4-BE49-F238E27FC236}">
                <a16:creationId xmlns:a16="http://schemas.microsoft.com/office/drawing/2014/main" id="{A682C755-2B47-4BC7-AB58-C43549AE9B1A}"/>
              </a:ext>
            </a:extLst>
          </p:cNvPr>
          <p:cNvSpPr>
            <a:spLocks noGrp="1"/>
          </p:cNvSpPr>
          <p:nvPr>
            <p:ph idx="1"/>
          </p:nvPr>
        </p:nvSpPr>
        <p:spPr>
          <a:xfrm>
            <a:off x="251520" y="1347614"/>
            <a:ext cx="8424936" cy="3582844"/>
          </a:xfrm>
        </p:spPr>
        <p:txBody>
          <a:bodyPr>
            <a:normAutofit fontScale="70000" lnSpcReduction="20000"/>
          </a:bodyPr>
          <a:lstStyle/>
          <a:p>
            <a:r>
              <a:rPr lang="en-GB" sz="2600" dirty="0"/>
              <a:t>Holistic support from trusted agencies - improve access to advice and support services embedded in local hubs  and improve people’s experiences with DWP.</a:t>
            </a:r>
          </a:p>
          <a:p>
            <a:pPr marL="0" indent="0">
              <a:buNone/>
            </a:pPr>
            <a:endParaRPr lang="en-GB" sz="2600" dirty="0"/>
          </a:p>
          <a:p>
            <a:r>
              <a:rPr lang="en-GB" sz="2600" dirty="0"/>
              <a:t>Use Scottish and local powers to automate, boost take up and uprate payments</a:t>
            </a:r>
          </a:p>
          <a:p>
            <a:endParaRPr lang="en-GB" sz="2600" dirty="0"/>
          </a:p>
          <a:p>
            <a:r>
              <a:rPr lang="en-GB" sz="2600" dirty="0"/>
              <a:t>Keep the lifeline: maintain the UK increase in Universal Credit/Working Tax Credit and extend to other low-income benefits. </a:t>
            </a:r>
            <a:br>
              <a:rPr lang="en-GB" sz="2600" dirty="0"/>
            </a:br>
            <a:endParaRPr lang="en-GB" sz="2600" dirty="0"/>
          </a:p>
          <a:p>
            <a:r>
              <a:rPr lang="en-GB" sz="2600" dirty="0"/>
              <a:t>Scottish Child Payment: extend support to school-age children faster - interim arrangement in 2021-22 to top-up payments to families via local government</a:t>
            </a:r>
          </a:p>
          <a:p>
            <a:endParaRPr lang="en-GB" sz="2600" dirty="0"/>
          </a:p>
          <a:p>
            <a:r>
              <a:rPr lang="en-GB" sz="2600" dirty="0"/>
              <a:t>Explore a Minimum Income Guarantee for working-age people</a:t>
            </a:r>
            <a:br>
              <a:rPr lang="en-GB" sz="2600" dirty="0"/>
            </a:br>
            <a:endParaRPr lang="en-GB" sz="2600" dirty="0"/>
          </a:p>
          <a:p>
            <a:endParaRPr lang="en-GB" dirty="0"/>
          </a:p>
        </p:txBody>
      </p:sp>
      <p:sp>
        <p:nvSpPr>
          <p:cNvPr id="4" name="Text Placeholder 3">
            <a:extLst>
              <a:ext uri="{FF2B5EF4-FFF2-40B4-BE49-F238E27FC236}">
                <a16:creationId xmlns:a16="http://schemas.microsoft.com/office/drawing/2014/main" id="{E058F065-7742-49A5-8627-77D76850CBA6}"/>
              </a:ext>
            </a:extLst>
          </p:cNvPr>
          <p:cNvSpPr>
            <a:spLocks noGrp="1"/>
          </p:cNvSpPr>
          <p:nvPr>
            <p:ph type="body" sz="quarter" idx="11"/>
          </p:nvPr>
        </p:nvSpPr>
        <p:spPr/>
        <p:txBody>
          <a:bodyPr>
            <a:normAutofit fontScale="77500" lnSpcReduction="20000"/>
          </a:bodyPr>
          <a:lstStyle/>
          <a:p>
            <a:r>
              <a:rPr lang="en-GB" dirty="0"/>
              <a:t> </a:t>
            </a:r>
          </a:p>
        </p:txBody>
      </p:sp>
    </p:spTree>
    <p:extLst>
      <p:ext uri="{BB962C8B-B14F-4D97-AF65-F5344CB8AC3E}">
        <p14:creationId xmlns:p14="http://schemas.microsoft.com/office/powerpoint/2010/main" val="12508682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591850-0C0C-416E-8D0C-11564DF8C217}"/>
              </a:ext>
            </a:extLst>
          </p:cNvPr>
          <p:cNvSpPr>
            <a:spLocks noGrp="1"/>
          </p:cNvSpPr>
          <p:nvPr>
            <p:ph type="title"/>
          </p:nvPr>
        </p:nvSpPr>
        <p:spPr>
          <a:xfrm>
            <a:off x="755576" y="411510"/>
            <a:ext cx="6984776" cy="397830"/>
          </a:xfrm>
        </p:spPr>
        <p:txBody>
          <a:bodyPr/>
          <a:lstStyle/>
          <a:p>
            <a:pPr algn="ctr"/>
            <a:r>
              <a:rPr lang="en-GB" dirty="0"/>
              <a:t>Housing: a strong preventative approach</a:t>
            </a:r>
          </a:p>
        </p:txBody>
      </p:sp>
      <p:sp>
        <p:nvSpPr>
          <p:cNvPr id="3" name="Content Placeholder 2">
            <a:extLst>
              <a:ext uri="{FF2B5EF4-FFF2-40B4-BE49-F238E27FC236}">
                <a16:creationId xmlns:a16="http://schemas.microsoft.com/office/drawing/2014/main" id="{B8CEE529-8835-405D-9530-9A269D8D350D}"/>
              </a:ext>
            </a:extLst>
          </p:cNvPr>
          <p:cNvSpPr>
            <a:spLocks noGrp="1"/>
          </p:cNvSpPr>
          <p:nvPr>
            <p:ph idx="1"/>
          </p:nvPr>
        </p:nvSpPr>
        <p:spPr>
          <a:xfrm>
            <a:off x="323528" y="1203598"/>
            <a:ext cx="8496944" cy="3600400"/>
          </a:xfrm>
        </p:spPr>
        <p:txBody>
          <a:bodyPr>
            <a:normAutofit fontScale="92500" lnSpcReduction="20000"/>
          </a:bodyPr>
          <a:lstStyle/>
          <a:p>
            <a:r>
              <a:rPr lang="en-GB" dirty="0"/>
              <a:t>Creating homes, not offering tenancies – enshrining ‘dignity and respect’ for tenants and understanding ‘prevention duty’ broadly</a:t>
            </a:r>
          </a:p>
          <a:p>
            <a:endParaRPr lang="en-GB" dirty="0"/>
          </a:p>
          <a:p>
            <a:r>
              <a:rPr lang="en-GB" dirty="0"/>
              <a:t>Kindness and taking the time to know your tenants</a:t>
            </a:r>
            <a:br>
              <a:rPr lang="en-GB" dirty="0"/>
            </a:br>
            <a:endParaRPr lang="en-GB" dirty="0"/>
          </a:p>
          <a:p>
            <a:r>
              <a:rPr lang="en-GB" dirty="0"/>
              <a:t>Driving down the higher costs faced by low income households – landlords going further to offer tenants a good deal on the cost of energy, broadband, insurance, transport... </a:t>
            </a:r>
            <a:br>
              <a:rPr lang="en-GB" dirty="0"/>
            </a:br>
            <a:endParaRPr lang="en-GB" dirty="0"/>
          </a:p>
          <a:p>
            <a:r>
              <a:rPr lang="en-GB" dirty="0"/>
              <a:t>Affordability – invest</a:t>
            </a:r>
            <a:r>
              <a:rPr lang="en-US" sz="1800" dirty="0">
                <a:effectLst/>
                <a:latin typeface="+mj-lt"/>
                <a:ea typeface="Times New Roman" panose="02020603050405020304" pitchFamily="18" charset="0"/>
              </a:rPr>
              <a:t> in 53,000 new affordable homes in Scotland by 2026, 70% for social rent. </a:t>
            </a:r>
            <a:br>
              <a:rPr lang="en-US" sz="1800" dirty="0">
                <a:effectLst/>
                <a:latin typeface="+mj-lt"/>
                <a:ea typeface="Times New Roman" panose="02020603050405020304" pitchFamily="18" charset="0"/>
              </a:rPr>
            </a:br>
            <a:endParaRPr lang="en-US" sz="1800" dirty="0">
              <a:effectLst/>
              <a:latin typeface="+mj-lt"/>
              <a:ea typeface="Times New Roman" panose="02020603050405020304" pitchFamily="18" charset="0"/>
            </a:endParaRPr>
          </a:p>
          <a:p>
            <a:r>
              <a:rPr lang="en-US" sz="1800" dirty="0">
                <a:effectLst/>
                <a:latin typeface="+mj-lt"/>
                <a:ea typeface="Times New Roman" panose="02020603050405020304" pitchFamily="18" charset="0"/>
              </a:rPr>
              <a:t>Both UK and Scottish Governments – working with landlords and lenders - should prepare to step in with additional legislative protection and help with housing costs if existing support for renters proves insufficient to keep people in their homes. </a:t>
            </a:r>
            <a:br>
              <a:rPr lang="en-GB" dirty="0"/>
            </a:br>
            <a:endParaRPr lang="en-GB" dirty="0"/>
          </a:p>
          <a:p>
            <a:pPr marL="0" indent="0">
              <a:buNone/>
            </a:pPr>
            <a:endParaRPr lang="en-GB" dirty="0"/>
          </a:p>
          <a:p>
            <a:endParaRPr lang="en-GB" dirty="0"/>
          </a:p>
          <a:p>
            <a:endParaRPr lang="en-GB" dirty="0"/>
          </a:p>
        </p:txBody>
      </p:sp>
    </p:spTree>
    <p:extLst>
      <p:ext uri="{BB962C8B-B14F-4D97-AF65-F5344CB8AC3E}">
        <p14:creationId xmlns:p14="http://schemas.microsoft.com/office/powerpoint/2010/main" val="37245730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688F88-867E-4FE4-B019-FBE5D44EFC54}"/>
              </a:ext>
            </a:extLst>
          </p:cNvPr>
          <p:cNvSpPr>
            <a:spLocks noGrp="1"/>
          </p:cNvSpPr>
          <p:nvPr>
            <p:ph type="title"/>
          </p:nvPr>
        </p:nvSpPr>
        <p:spPr>
          <a:xfrm>
            <a:off x="755576" y="411510"/>
            <a:ext cx="6984776" cy="397830"/>
          </a:xfrm>
        </p:spPr>
        <p:txBody>
          <a:bodyPr/>
          <a:lstStyle/>
          <a:p>
            <a:pPr algn="ctr"/>
            <a:r>
              <a:rPr lang="en-GB" dirty="0"/>
              <a:t>Housing: creating homes not just providing tenancies </a:t>
            </a:r>
          </a:p>
        </p:txBody>
      </p:sp>
      <p:sp>
        <p:nvSpPr>
          <p:cNvPr id="3" name="Content Placeholder 2">
            <a:extLst>
              <a:ext uri="{FF2B5EF4-FFF2-40B4-BE49-F238E27FC236}">
                <a16:creationId xmlns:a16="http://schemas.microsoft.com/office/drawing/2014/main" id="{62D0BBBF-0F8F-49D7-AB9F-1D76CF96A189}"/>
              </a:ext>
            </a:extLst>
          </p:cNvPr>
          <p:cNvSpPr>
            <a:spLocks noGrp="1"/>
          </p:cNvSpPr>
          <p:nvPr>
            <p:ph idx="1"/>
          </p:nvPr>
        </p:nvSpPr>
        <p:spPr>
          <a:xfrm>
            <a:off x="179512" y="1347614"/>
            <a:ext cx="8496944" cy="3672408"/>
          </a:xfrm>
        </p:spPr>
        <p:txBody>
          <a:bodyPr>
            <a:normAutofit fontScale="92500" lnSpcReduction="10000"/>
          </a:bodyPr>
          <a:lstStyle/>
          <a:p>
            <a:pPr marL="0" indent="0">
              <a:buNone/>
            </a:pPr>
            <a:endParaRPr lang="en-GB" sz="1800" dirty="0">
              <a:solidFill>
                <a:srgbClr val="E90268"/>
              </a:solidFill>
              <a:effectLst/>
              <a:latin typeface="Calibri" panose="020F0502020204030204" pitchFamily="34" charset="0"/>
              <a:ea typeface="Calibri" panose="020F0502020204030204" pitchFamily="34" charset="0"/>
              <a:cs typeface="Arial" panose="020B0604020202020204" pitchFamily="34" charset="0"/>
            </a:endParaRPr>
          </a:p>
          <a:p>
            <a:pPr marL="0" indent="0">
              <a:buNone/>
            </a:pPr>
            <a:r>
              <a:rPr lang="en-GB" sz="2000" dirty="0">
                <a:solidFill>
                  <a:srgbClr val="E90268"/>
                </a:solidFill>
                <a:effectLst/>
                <a:latin typeface="Calibri" panose="020F0502020204030204" pitchFamily="34" charset="0"/>
                <a:ea typeface="Calibri" panose="020F0502020204030204" pitchFamily="34" charset="0"/>
                <a:cs typeface="Arial" panose="020B0604020202020204" pitchFamily="34" charset="0"/>
              </a:rPr>
              <a:t>“When I moved in, there was no floor coverings, urine on the walls and faeces in the bathroom. I was told it was ‘within the guidelines’. I had to spend £80 on cleaning products and do it myself. I was 20 years old, with a one-year-old baby in tow and I had to lay carpets myself, with a bread knife.”     </a:t>
            </a:r>
          </a:p>
          <a:p>
            <a:pPr marL="0" indent="0">
              <a:buNone/>
            </a:pPr>
            <a:endParaRPr lang="en-GB" sz="2000" dirty="0">
              <a:solidFill>
                <a:srgbClr val="E90268"/>
              </a:solidFill>
              <a:effectLst/>
              <a:latin typeface="Calibri" panose="020F0502020204030204" pitchFamily="34" charset="0"/>
              <a:ea typeface="Calibri" panose="020F0502020204030204" pitchFamily="34" charset="0"/>
              <a:cs typeface="Arial" panose="020B0604020202020204" pitchFamily="34" charset="0"/>
            </a:endParaRPr>
          </a:p>
          <a:p>
            <a:pPr marL="0" indent="0">
              <a:buNone/>
            </a:pPr>
            <a:r>
              <a:rPr lang="en-GB" sz="2000" dirty="0">
                <a:solidFill>
                  <a:srgbClr val="E90268"/>
                </a:solidFill>
                <a:effectLst/>
                <a:latin typeface="Calibri" panose="020F0502020204030204" pitchFamily="34" charset="0"/>
                <a:ea typeface="Calibri" panose="020F0502020204030204" pitchFamily="34" charset="0"/>
                <a:cs typeface="Arial" panose="020B0604020202020204" pitchFamily="34" charset="0"/>
              </a:rPr>
              <a:t>Alex, remote rural Scotland</a:t>
            </a:r>
          </a:p>
          <a:p>
            <a:pPr marL="0" indent="0">
              <a:buNone/>
            </a:pPr>
            <a:endParaRPr lang="en-GB" sz="2000" dirty="0">
              <a:solidFill>
                <a:srgbClr val="E90268"/>
              </a:solidFill>
              <a:effectLst/>
              <a:latin typeface="Calibri" panose="020F0502020204030204" pitchFamily="34" charset="0"/>
              <a:ea typeface="Calibri" panose="020F0502020204030204" pitchFamily="34" charset="0"/>
              <a:cs typeface="Arial" panose="020B0604020202020204" pitchFamily="34" charset="0"/>
            </a:endParaRPr>
          </a:p>
          <a:p>
            <a:pPr marL="0" indent="0">
              <a:buNone/>
            </a:pPr>
            <a:r>
              <a:rPr lang="en-GB" sz="2000" dirty="0">
                <a:solidFill>
                  <a:srgbClr val="E90268"/>
                </a:solidFill>
                <a:effectLst/>
                <a:latin typeface="Calibri" panose="020F0502020204030204" pitchFamily="34" charset="0"/>
                <a:ea typeface="Calibri" panose="020F0502020204030204" pitchFamily="34" charset="0"/>
                <a:cs typeface="Arial" panose="020B0604020202020204" pitchFamily="34" charset="0"/>
              </a:rPr>
              <a:t>“We need to put housing and humanity together – bringing kindness where it is lacking in the housing sector</a:t>
            </a:r>
            <a:r>
              <a:rPr lang="en-GB" sz="2000" dirty="0">
                <a:solidFill>
                  <a:srgbClr val="E90268"/>
                </a:solidFill>
                <a:effectLst/>
                <a:latin typeface="Calibri" panose="020F0502020204030204" pitchFamily="34" charset="0"/>
                <a:ea typeface="Calibri" panose="020F0502020204030204" pitchFamily="34" charset="0"/>
                <a:cs typeface="Calibri" panose="020F0502020204030204" pitchFamily="34" charset="0"/>
              </a:rPr>
              <a:t>.</a:t>
            </a:r>
            <a:r>
              <a:rPr lang="en-GB" sz="2000" dirty="0">
                <a:solidFill>
                  <a:srgbClr val="E90268"/>
                </a:solidFill>
                <a:effectLst/>
                <a:latin typeface="Calibri" panose="020F0502020204030204" pitchFamily="34" charset="0"/>
                <a:ea typeface="Calibri" panose="020F0502020204030204" pitchFamily="34" charset="0"/>
                <a:cs typeface="Arial" panose="020B0604020202020204" pitchFamily="34" charset="0"/>
              </a:rPr>
              <a:t>”     </a:t>
            </a:r>
          </a:p>
          <a:p>
            <a:pPr marL="0" indent="0">
              <a:buNone/>
            </a:pPr>
            <a:endParaRPr lang="en-GB" sz="2000" dirty="0">
              <a:solidFill>
                <a:srgbClr val="E90268"/>
              </a:solidFill>
              <a:effectLst/>
              <a:latin typeface="Calibri" panose="020F0502020204030204" pitchFamily="34" charset="0"/>
              <a:ea typeface="Calibri" panose="020F0502020204030204" pitchFamily="34" charset="0"/>
              <a:cs typeface="Arial" panose="020B0604020202020204" pitchFamily="34" charset="0"/>
            </a:endParaRPr>
          </a:p>
          <a:p>
            <a:pPr marL="0" indent="0">
              <a:buNone/>
            </a:pPr>
            <a:r>
              <a:rPr lang="en-GB" sz="2000" dirty="0">
                <a:solidFill>
                  <a:srgbClr val="E90268"/>
                </a:solidFill>
                <a:effectLst/>
                <a:latin typeface="Calibri" panose="020F0502020204030204" pitchFamily="34" charset="0"/>
                <a:ea typeface="Calibri" panose="020F0502020204030204" pitchFamily="34" charset="0"/>
                <a:cs typeface="Arial" panose="020B0604020202020204" pitchFamily="34" charset="0"/>
              </a:rPr>
              <a:t>Taylor, Glasgow  </a:t>
            </a:r>
          </a:p>
          <a:p>
            <a:pPr marL="0" indent="0">
              <a:spcBef>
                <a:spcPts val="600"/>
              </a:spcBef>
              <a:spcAft>
                <a:spcPts val="600"/>
              </a:spcAft>
              <a:buNone/>
            </a:pPr>
            <a:endParaRPr lang="en-GB" sz="1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endParaRPr>
          </a:p>
          <a:p>
            <a:endParaRPr lang="en-GB" dirty="0"/>
          </a:p>
        </p:txBody>
      </p:sp>
    </p:spTree>
    <p:extLst>
      <p:ext uri="{BB962C8B-B14F-4D97-AF65-F5344CB8AC3E}">
        <p14:creationId xmlns:p14="http://schemas.microsoft.com/office/powerpoint/2010/main" val="27662047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688F88-867E-4FE4-B019-FBE5D44EFC54}"/>
              </a:ext>
            </a:extLst>
          </p:cNvPr>
          <p:cNvSpPr>
            <a:spLocks noGrp="1"/>
          </p:cNvSpPr>
          <p:nvPr>
            <p:ph type="title"/>
          </p:nvPr>
        </p:nvSpPr>
        <p:spPr>
          <a:xfrm>
            <a:off x="755576" y="411510"/>
            <a:ext cx="6984776" cy="397830"/>
          </a:xfrm>
        </p:spPr>
        <p:txBody>
          <a:bodyPr/>
          <a:lstStyle/>
          <a:p>
            <a:pPr algn="ctr"/>
            <a:r>
              <a:rPr lang="en-GB" dirty="0"/>
              <a:t>Participation: Equal Partners in Scotland’s recovery</a:t>
            </a:r>
          </a:p>
        </p:txBody>
      </p:sp>
      <p:sp>
        <p:nvSpPr>
          <p:cNvPr id="3" name="Content Placeholder 2">
            <a:extLst>
              <a:ext uri="{FF2B5EF4-FFF2-40B4-BE49-F238E27FC236}">
                <a16:creationId xmlns:a16="http://schemas.microsoft.com/office/drawing/2014/main" id="{62D0BBBF-0F8F-49D7-AB9F-1D76CF96A189}"/>
              </a:ext>
            </a:extLst>
          </p:cNvPr>
          <p:cNvSpPr>
            <a:spLocks noGrp="1"/>
          </p:cNvSpPr>
          <p:nvPr>
            <p:ph idx="1"/>
          </p:nvPr>
        </p:nvSpPr>
        <p:spPr/>
        <p:txBody>
          <a:bodyPr>
            <a:normAutofit/>
          </a:bodyPr>
          <a:lstStyle/>
          <a:p>
            <a:r>
              <a:rPr lang="en-GB" sz="2000" dirty="0"/>
              <a:t>The Fairer Scotland duty – making these rights ‘real’</a:t>
            </a:r>
            <a:br>
              <a:rPr lang="en-GB" sz="2000" dirty="0"/>
            </a:br>
            <a:endParaRPr lang="en-GB" sz="2000" dirty="0"/>
          </a:p>
          <a:p>
            <a:r>
              <a:rPr lang="en-GB" sz="2000" dirty="0"/>
              <a:t>Address the gap between policy and practice: Listening and acting on the insights of experts by experience</a:t>
            </a:r>
            <a:br>
              <a:rPr lang="en-GB" sz="2000" dirty="0"/>
            </a:br>
            <a:endParaRPr lang="en-GB" sz="2000" dirty="0"/>
          </a:p>
          <a:p>
            <a:r>
              <a:rPr lang="en-GB" sz="2000" dirty="0"/>
              <a:t>Actively shift power &amp; resources: this is not consultation </a:t>
            </a:r>
            <a:br>
              <a:rPr lang="en-GB" sz="2000" dirty="0"/>
            </a:br>
            <a:endParaRPr lang="en-GB" sz="2000" dirty="0"/>
          </a:p>
          <a:p>
            <a:r>
              <a:rPr lang="en-GB" sz="2000" dirty="0"/>
              <a:t>The Promise (Care Review) &amp; 10,000 Voices: commit to listen and act</a:t>
            </a:r>
          </a:p>
        </p:txBody>
      </p:sp>
      <p:sp>
        <p:nvSpPr>
          <p:cNvPr id="4" name="Text Placeholder 3">
            <a:extLst>
              <a:ext uri="{FF2B5EF4-FFF2-40B4-BE49-F238E27FC236}">
                <a16:creationId xmlns:a16="http://schemas.microsoft.com/office/drawing/2014/main" id="{1BEEF112-22AD-495D-838F-33E9FD87F344}"/>
              </a:ext>
            </a:extLst>
          </p:cNvPr>
          <p:cNvSpPr>
            <a:spLocks noGrp="1"/>
          </p:cNvSpPr>
          <p:nvPr>
            <p:ph type="body" sz="quarter" idx="11"/>
          </p:nvPr>
        </p:nvSpPr>
        <p:spPr/>
        <p:txBody>
          <a:bodyPr>
            <a:normAutofit fontScale="77500" lnSpcReduction="20000"/>
          </a:bodyPr>
          <a:lstStyle/>
          <a:p>
            <a:endParaRPr lang="en-GB" dirty="0"/>
          </a:p>
        </p:txBody>
      </p:sp>
    </p:spTree>
    <p:extLst>
      <p:ext uri="{BB962C8B-B14F-4D97-AF65-F5344CB8AC3E}">
        <p14:creationId xmlns:p14="http://schemas.microsoft.com/office/powerpoint/2010/main" val="26306895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3A04A9D3-15D7-42E0-8DE5-D70352B2CD92}"/>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539552" y="195486"/>
            <a:ext cx="5256659" cy="4957574"/>
          </a:xfrm>
          <a:prstGeom prst="rect">
            <a:avLst/>
          </a:prstGeom>
        </p:spPr>
      </p:pic>
      <p:sp>
        <p:nvSpPr>
          <p:cNvPr id="6" name="TextBox 5">
            <a:extLst>
              <a:ext uri="{FF2B5EF4-FFF2-40B4-BE49-F238E27FC236}">
                <a16:creationId xmlns:a16="http://schemas.microsoft.com/office/drawing/2014/main" id="{40A3501C-E4AC-4866-85D3-07CCA4F9AA53}"/>
              </a:ext>
            </a:extLst>
          </p:cNvPr>
          <p:cNvSpPr txBox="1"/>
          <p:nvPr/>
        </p:nvSpPr>
        <p:spPr>
          <a:xfrm>
            <a:off x="5940152" y="267494"/>
            <a:ext cx="2952328" cy="4401205"/>
          </a:xfrm>
          <a:prstGeom prst="rect">
            <a:avLst/>
          </a:prstGeom>
          <a:noFill/>
        </p:spPr>
        <p:txBody>
          <a:bodyPr wrap="square" rtlCol="0">
            <a:spAutoFit/>
          </a:bodyPr>
          <a:lstStyle/>
          <a:p>
            <a:pPr marL="342900" indent="-342900">
              <a:buFont typeface="Arial" panose="020B0604020202020204" pitchFamily="34" charset="0"/>
              <a:buChar char="•"/>
            </a:pPr>
            <a:r>
              <a:rPr lang="en-NZ" sz="2000" dirty="0"/>
              <a:t>Before the pandemic, just over 1 million Scots of all ages were in poverty. </a:t>
            </a:r>
          </a:p>
          <a:p>
            <a:pPr marL="342900" indent="-342900">
              <a:buFont typeface="Arial" panose="020B0604020202020204" pitchFamily="34" charset="0"/>
              <a:buChar char="•"/>
            </a:pPr>
            <a:r>
              <a:rPr lang="en-NZ" sz="2000" dirty="0"/>
              <a:t>Higher risks for children, renters, disabled people, lone parents, BME groups and households out of work.</a:t>
            </a:r>
          </a:p>
          <a:p>
            <a:pPr marL="342900" indent="-342900">
              <a:buFont typeface="Arial" panose="020B0604020202020204" pitchFamily="34" charset="0"/>
              <a:buChar char="•"/>
            </a:pPr>
            <a:r>
              <a:rPr lang="en-NZ" sz="2000" dirty="0"/>
              <a:t>Scotland not on course to reach interim child poverty targets by Spring 2024.</a:t>
            </a:r>
            <a:endParaRPr lang="en-NZ" dirty="0"/>
          </a:p>
        </p:txBody>
      </p:sp>
    </p:spTree>
    <p:extLst>
      <p:ext uri="{BB962C8B-B14F-4D97-AF65-F5344CB8AC3E}">
        <p14:creationId xmlns:p14="http://schemas.microsoft.com/office/powerpoint/2010/main" val="29873663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11F537-40A5-466F-B8E0-18DE8BD2564A}"/>
              </a:ext>
            </a:extLst>
          </p:cNvPr>
          <p:cNvSpPr>
            <a:spLocks noGrp="1"/>
          </p:cNvSpPr>
          <p:nvPr>
            <p:ph type="title"/>
          </p:nvPr>
        </p:nvSpPr>
        <p:spPr>
          <a:xfrm>
            <a:off x="899592" y="411510"/>
            <a:ext cx="6984776" cy="397830"/>
          </a:xfrm>
        </p:spPr>
        <p:txBody>
          <a:bodyPr/>
          <a:lstStyle/>
          <a:p>
            <a:pPr algn="ctr"/>
            <a:r>
              <a:rPr lang="en-GB" dirty="0"/>
              <a:t>Financial squeeze: households with reduced income</a:t>
            </a:r>
          </a:p>
        </p:txBody>
      </p:sp>
      <p:pic>
        <p:nvPicPr>
          <p:cNvPr id="10" name="Picture 9">
            <a:extLst>
              <a:ext uri="{FF2B5EF4-FFF2-40B4-BE49-F238E27FC236}">
                <a16:creationId xmlns:a16="http://schemas.microsoft.com/office/drawing/2014/main" id="{C3D857B9-45E4-45B9-9B60-2438B997355F}"/>
              </a:ext>
            </a:extLst>
          </p:cNvPr>
          <p:cNvPicPr>
            <a:picLocks noChangeAspect="1"/>
          </p:cNvPicPr>
          <p:nvPr/>
        </p:nvPicPr>
        <p:blipFill rotWithShape="1">
          <a:blip r:embed="rId3"/>
          <a:srcRect l="6134" t="20601" r="6211" b="8001"/>
          <a:stretch/>
        </p:blipFill>
        <p:spPr>
          <a:xfrm>
            <a:off x="323528" y="1020479"/>
            <a:ext cx="7497830" cy="4071551"/>
          </a:xfrm>
          <a:prstGeom prst="rect">
            <a:avLst/>
          </a:prstGeom>
        </p:spPr>
      </p:pic>
    </p:spTree>
    <p:extLst>
      <p:ext uri="{BB962C8B-B14F-4D97-AF65-F5344CB8AC3E}">
        <p14:creationId xmlns:p14="http://schemas.microsoft.com/office/powerpoint/2010/main" val="23277802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93AADC-D817-4BC6-9A99-4BD0BE18FC84}"/>
              </a:ext>
            </a:extLst>
          </p:cNvPr>
          <p:cNvSpPr>
            <a:spLocks noGrp="1"/>
          </p:cNvSpPr>
          <p:nvPr>
            <p:ph type="title"/>
          </p:nvPr>
        </p:nvSpPr>
        <p:spPr>
          <a:xfrm>
            <a:off x="755576" y="411510"/>
            <a:ext cx="6984776" cy="397830"/>
          </a:xfrm>
        </p:spPr>
        <p:txBody>
          <a:bodyPr/>
          <a:lstStyle/>
          <a:p>
            <a:pPr algn="ctr"/>
            <a:r>
              <a:rPr lang="en-GB" dirty="0"/>
              <a:t>Impact of COVID </a:t>
            </a:r>
          </a:p>
        </p:txBody>
      </p:sp>
      <p:sp>
        <p:nvSpPr>
          <p:cNvPr id="3" name="Content Placeholder 2">
            <a:extLst>
              <a:ext uri="{FF2B5EF4-FFF2-40B4-BE49-F238E27FC236}">
                <a16:creationId xmlns:a16="http://schemas.microsoft.com/office/drawing/2014/main" id="{8BE82992-4833-4E71-B5DA-B56F1887D957}"/>
              </a:ext>
            </a:extLst>
          </p:cNvPr>
          <p:cNvSpPr>
            <a:spLocks noGrp="1"/>
          </p:cNvSpPr>
          <p:nvPr>
            <p:ph idx="1"/>
          </p:nvPr>
        </p:nvSpPr>
        <p:spPr/>
        <p:txBody>
          <a:bodyPr>
            <a:normAutofit lnSpcReduction="10000"/>
          </a:bodyPr>
          <a:lstStyle/>
          <a:p>
            <a:pPr marL="0" indent="0">
              <a:buNone/>
            </a:pPr>
            <a:endParaRPr lang="en-GB" sz="1800" dirty="0">
              <a:solidFill>
                <a:srgbClr val="E90268"/>
              </a:solidFill>
              <a:effectLst/>
              <a:latin typeface="Calibri" panose="020F0502020204030204" pitchFamily="34" charset="0"/>
              <a:ea typeface="Calibri" panose="020F0502020204030204" pitchFamily="34" charset="0"/>
              <a:cs typeface="Arial" panose="020B0604020202020204" pitchFamily="34" charset="0"/>
            </a:endParaRPr>
          </a:p>
          <a:p>
            <a:pPr marL="0" indent="0" algn="ctr">
              <a:buNone/>
            </a:pPr>
            <a:r>
              <a:rPr lang="en-GB" sz="2400" dirty="0">
                <a:solidFill>
                  <a:srgbClr val="E90268"/>
                </a:solidFill>
                <a:effectLst/>
                <a:latin typeface="Calibri" panose="020F0502020204030204" pitchFamily="34" charset="0"/>
                <a:ea typeface="Calibri" panose="020F0502020204030204" pitchFamily="34" charset="0"/>
                <a:cs typeface="Arial" panose="020B0604020202020204" pitchFamily="34" charset="0"/>
              </a:rPr>
              <a:t>“The general skintness has been hard and been exacerbated by changes to how we shop – we are having to get more things from the corner shop, which is more expensive than the supermarkets. And because we’re both home all the time, we’re spending more money on food and fuel</a:t>
            </a:r>
            <a:r>
              <a:rPr lang="en-GB" sz="2400" dirty="0">
                <a:solidFill>
                  <a:srgbClr val="E90268"/>
                </a:solidFill>
                <a:effectLst/>
                <a:latin typeface="Calibri" panose="020F0502020204030204" pitchFamily="34" charset="0"/>
                <a:ea typeface="Calibri" panose="020F0502020204030204" pitchFamily="34" charset="0"/>
                <a:cs typeface="Calibri" panose="020F0502020204030204" pitchFamily="34" charset="0"/>
              </a:rPr>
              <a:t>.</a:t>
            </a:r>
            <a:r>
              <a:rPr lang="en-GB" sz="2400" dirty="0">
                <a:solidFill>
                  <a:srgbClr val="E90268"/>
                </a:solidFill>
                <a:effectLst/>
                <a:latin typeface="Calibri" panose="020F0502020204030204" pitchFamily="34" charset="0"/>
                <a:ea typeface="Calibri" panose="020F0502020204030204" pitchFamily="34" charset="0"/>
                <a:cs typeface="Arial" panose="020B0604020202020204" pitchFamily="34" charset="0"/>
              </a:rPr>
              <a:t>” </a:t>
            </a:r>
          </a:p>
          <a:p>
            <a:pPr algn="ctr"/>
            <a:endParaRPr lang="en-GB" sz="2400" dirty="0">
              <a:solidFill>
                <a:srgbClr val="E90268"/>
              </a:solidFill>
              <a:effectLst/>
              <a:latin typeface="Calibri" panose="020F0502020204030204" pitchFamily="34" charset="0"/>
              <a:ea typeface="Calibri" panose="020F0502020204030204" pitchFamily="34" charset="0"/>
              <a:cs typeface="Arial" panose="020B0604020202020204" pitchFamily="34" charset="0"/>
            </a:endParaRPr>
          </a:p>
          <a:p>
            <a:pPr marL="0" indent="0" algn="ctr">
              <a:buNone/>
            </a:pPr>
            <a:r>
              <a:rPr lang="en-GB" sz="2400" dirty="0">
                <a:solidFill>
                  <a:srgbClr val="E90268"/>
                </a:solidFill>
                <a:effectLst/>
                <a:latin typeface="Calibri" panose="020F0502020204030204" pitchFamily="34" charset="0"/>
                <a:ea typeface="Calibri" panose="020F0502020204030204" pitchFamily="34" charset="0"/>
                <a:cs typeface="Arial" panose="020B0604020202020204" pitchFamily="34" charset="0"/>
              </a:rPr>
              <a:t>Respondent to survey, Dundee Fighting for Fairness  </a:t>
            </a:r>
          </a:p>
          <a:p>
            <a:endParaRPr lang="en-GB" dirty="0"/>
          </a:p>
        </p:txBody>
      </p:sp>
    </p:spTree>
    <p:extLst>
      <p:ext uri="{BB962C8B-B14F-4D97-AF65-F5344CB8AC3E}">
        <p14:creationId xmlns:p14="http://schemas.microsoft.com/office/powerpoint/2010/main" val="31869076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31DE35C5-F5B4-4766-BFFB-6242F00BF53E}"/>
              </a:ext>
            </a:extLst>
          </p:cNvPr>
          <p:cNvPicPr>
            <a:picLocks noChangeAspect="1"/>
          </p:cNvPicPr>
          <p:nvPr/>
        </p:nvPicPr>
        <p:blipFill>
          <a:blip r:embed="rId2"/>
          <a:stretch>
            <a:fillRect/>
          </a:stretch>
        </p:blipFill>
        <p:spPr>
          <a:xfrm>
            <a:off x="407773" y="206306"/>
            <a:ext cx="5210432" cy="4958678"/>
          </a:xfrm>
          <a:prstGeom prst="rect">
            <a:avLst/>
          </a:prstGeom>
        </p:spPr>
      </p:pic>
      <p:sp>
        <p:nvSpPr>
          <p:cNvPr id="14" name="TextBox 13">
            <a:extLst>
              <a:ext uri="{FF2B5EF4-FFF2-40B4-BE49-F238E27FC236}">
                <a16:creationId xmlns:a16="http://schemas.microsoft.com/office/drawing/2014/main" id="{58AA15D7-ED2F-4C26-B140-B33076C7FE48}"/>
              </a:ext>
            </a:extLst>
          </p:cNvPr>
          <p:cNvSpPr txBox="1"/>
          <p:nvPr/>
        </p:nvSpPr>
        <p:spPr>
          <a:xfrm>
            <a:off x="5671752" y="206306"/>
            <a:ext cx="3064475" cy="4524315"/>
          </a:xfrm>
          <a:prstGeom prst="rect">
            <a:avLst/>
          </a:prstGeom>
          <a:noFill/>
        </p:spPr>
        <p:txBody>
          <a:bodyPr wrap="square" rtlCol="0">
            <a:spAutoFit/>
          </a:bodyPr>
          <a:lstStyle/>
          <a:p>
            <a:pPr marL="285750" indent="-285750">
              <a:buFont typeface="Arial" panose="020B0604020202020204" pitchFamily="34" charset="0"/>
              <a:buChar char="•"/>
            </a:pPr>
            <a:r>
              <a:rPr lang="en-GB" dirty="0">
                <a:cs typeface="Arial" panose="020B0604020202020204" pitchFamily="34" charset="0"/>
              </a:rPr>
              <a:t>By May, c. one in three Scottish households were either on furlough, self-employment support or had made a new out-of-work Universal Credit claim. </a:t>
            </a:r>
          </a:p>
          <a:p>
            <a:pPr marL="285750" indent="-285750">
              <a:buFont typeface="Arial" panose="020B0604020202020204" pitchFamily="34" charset="0"/>
              <a:buChar char="•"/>
            </a:pPr>
            <a:r>
              <a:rPr lang="en-GB" dirty="0">
                <a:cs typeface="Arial" panose="020B0604020202020204" pitchFamily="34" charset="0"/>
              </a:rPr>
              <a:t>The combined rate was highest in mainland rural authorities followed by Glasgow and West/South Scotland. </a:t>
            </a:r>
          </a:p>
          <a:p>
            <a:pPr marL="285750" indent="-285750">
              <a:buFont typeface="Arial" panose="020B0604020202020204" pitchFamily="34" charset="0"/>
              <a:buChar char="•"/>
            </a:pPr>
            <a:r>
              <a:rPr lang="en-GB" dirty="0">
                <a:cs typeface="Arial" panose="020B0604020202020204" pitchFamily="34" charset="0"/>
              </a:rPr>
              <a:t>By August, Moray had the highest furloughed rate (32%). Three quarters (77%) in accommodation &amp; food had been furloughed.       </a:t>
            </a:r>
          </a:p>
        </p:txBody>
      </p:sp>
    </p:spTree>
    <p:extLst>
      <p:ext uri="{BB962C8B-B14F-4D97-AF65-F5344CB8AC3E}">
        <p14:creationId xmlns:p14="http://schemas.microsoft.com/office/powerpoint/2010/main" val="2598773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3FDCE-6EEB-43F1-B5CB-2C8BAD374D70}"/>
              </a:ext>
            </a:extLst>
          </p:cNvPr>
          <p:cNvSpPr>
            <a:spLocks noGrp="1"/>
          </p:cNvSpPr>
          <p:nvPr>
            <p:ph type="title"/>
          </p:nvPr>
        </p:nvSpPr>
        <p:spPr>
          <a:xfrm>
            <a:off x="827584" y="411510"/>
            <a:ext cx="6984776" cy="397830"/>
          </a:xfrm>
        </p:spPr>
        <p:txBody>
          <a:bodyPr/>
          <a:lstStyle/>
          <a:p>
            <a:pPr algn="ctr"/>
            <a:r>
              <a:rPr lang="en-NZ" dirty="0"/>
              <a:t>Work: poverty rates by sector and drop in hours</a:t>
            </a:r>
            <a:endParaRPr lang="en-GB" dirty="0"/>
          </a:p>
        </p:txBody>
      </p:sp>
      <p:pic>
        <p:nvPicPr>
          <p:cNvPr id="6" name="Picture 5">
            <a:extLst>
              <a:ext uri="{FF2B5EF4-FFF2-40B4-BE49-F238E27FC236}">
                <a16:creationId xmlns:a16="http://schemas.microsoft.com/office/drawing/2014/main" id="{8EFAF096-7FBF-407D-B902-05281FE6134F}"/>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821" y="1347614"/>
            <a:ext cx="4680520" cy="2565574"/>
          </a:xfrm>
          <a:prstGeom prst="rect">
            <a:avLst/>
          </a:prstGeom>
          <a:noFill/>
          <a:ln>
            <a:noFill/>
          </a:ln>
        </p:spPr>
      </p:pic>
      <p:pic>
        <p:nvPicPr>
          <p:cNvPr id="7" name="Picture 6">
            <a:extLst>
              <a:ext uri="{FF2B5EF4-FFF2-40B4-BE49-F238E27FC236}">
                <a16:creationId xmlns:a16="http://schemas.microsoft.com/office/drawing/2014/main" id="{56DF4B0F-F5C7-498B-A745-3FB42D167F48}"/>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734341" y="1275606"/>
            <a:ext cx="4230147" cy="3240360"/>
          </a:xfrm>
          <a:prstGeom prst="rect">
            <a:avLst/>
          </a:prstGeom>
          <a:noFill/>
          <a:ln>
            <a:noFill/>
          </a:ln>
        </p:spPr>
      </p:pic>
    </p:spTree>
    <p:extLst>
      <p:ext uri="{BB962C8B-B14F-4D97-AF65-F5344CB8AC3E}">
        <p14:creationId xmlns:p14="http://schemas.microsoft.com/office/powerpoint/2010/main" val="17553467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42811D3A-651E-4FC6-BE62-04A98B7AE25A}"/>
              </a:ext>
            </a:extLst>
          </p:cNvPr>
          <p:cNvSpPr txBox="1"/>
          <p:nvPr/>
        </p:nvSpPr>
        <p:spPr>
          <a:xfrm>
            <a:off x="2286000" y="351691"/>
            <a:ext cx="4572000" cy="4524315"/>
          </a:xfrm>
          <a:prstGeom prst="rect">
            <a:avLst/>
          </a:prstGeom>
          <a:noFill/>
        </p:spPr>
        <p:txBody>
          <a:bodyPr wrap="square">
            <a:spAutoFit/>
          </a:bodyPr>
          <a:lstStyle/>
          <a:p>
            <a:r>
              <a:rPr lang="en-GB" sz="1800" dirty="0">
                <a:solidFill>
                  <a:srgbClr val="E90268"/>
                </a:solidFill>
                <a:effectLst/>
                <a:latin typeface="Calibri" panose="020F0502020204030204" pitchFamily="34" charset="0"/>
                <a:ea typeface="Calibri" panose="020F0502020204030204" pitchFamily="34" charset="0"/>
                <a:cs typeface="Arial" panose="020B0604020202020204" pitchFamily="34" charset="0"/>
              </a:rPr>
              <a:t>“</a:t>
            </a:r>
            <a:r>
              <a:rPr lang="en-GB" sz="1800" dirty="0">
                <a:solidFill>
                  <a:srgbClr val="E90268"/>
                </a:solidFill>
                <a:effectLst/>
                <a:latin typeface="Calibri" panose="020F0502020204030204" pitchFamily="34" charset="0"/>
                <a:ea typeface="Calibri" panose="020F0502020204030204" pitchFamily="34" charset="0"/>
                <a:cs typeface="Calibri" panose="020F0502020204030204" pitchFamily="34" charset="0"/>
              </a:rPr>
              <a:t>It is a problem that people from BME communities generally are facing …discrimination is one of the reasons. People with relevant experience and qualifications find it difficult to secure a well-paid job. They are either not kept in the organisation where the internship has been undertaken or offered a low-paid job. Helping employers to train and then keep hold of people…developing a more diverse workforce where their competences are valued…One solution would be to raise awareness on workplace discrimination and ensure training is taken up by every organisation in Scotland.”</a:t>
            </a:r>
            <a:r>
              <a:rPr lang="en-GB" sz="1800" dirty="0">
                <a:solidFill>
                  <a:srgbClr val="E90268"/>
                </a:solidFill>
                <a:effectLst/>
                <a:latin typeface="Calibri" panose="020F0502020204030204" pitchFamily="34" charset="0"/>
                <a:ea typeface="Calibri" panose="020F0502020204030204" pitchFamily="34" charset="0"/>
                <a:cs typeface="Arial" panose="020B0604020202020204" pitchFamily="34" charset="0"/>
              </a:rPr>
              <a:t> </a:t>
            </a:r>
          </a:p>
          <a:p>
            <a:r>
              <a:rPr lang="en-GB" sz="1800" dirty="0">
                <a:solidFill>
                  <a:srgbClr val="E90268"/>
                </a:solidFill>
                <a:effectLst/>
                <a:latin typeface="Calibri" panose="020F0502020204030204" pitchFamily="34" charset="0"/>
                <a:ea typeface="Calibri" panose="020F0502020204030204" pitchFamily="34" charset="0"/>
                <a:cs typeface="Arial" panose="020B0604020202020204" pitchFamily="34" charset="0"/>
              </a:rPr>
              <a:t> </a:t>
            </a:r>
          </a:p>
          <a:p>
            <a:r>
              <a:rPr lang="en-GB" sz="1800" dirty="0">
                <a:solidFill>
                  <a:srgbClr val="E90268"/>
                </a:solidFill>
                <a:effectLst/>
                <a:latin typeface="Calibri" panose="020F0502020204030204" pitchFamily="34" charset="0"/>
                <a:ea typeface="Calibri" panose="020F0502020204030204" pitchFamily="34" charset="0"/>
                <a:cs typeface="Arial" panose="020B0604020202020204" pitchFamily="34" charset="0"/>
              </a:rPr>
              <a:t>Taylor, Glasgow </a:t>
            </a:r>
          </a:p>
        </p:txBody>
      </p:sp>
    </p:spTree>
    <p:extLst>
      <p:ext uri="{BB962C8B-B14F-4D97-AF65-F5344CB8AC3E}">
        <p14:creationId xmlns:p14="http://schemas.microsoft.com/office/powerpoint/2010/main" val="27433760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92646A-8BD7-478C-8A1F-C7D4B39FFD5D}"/>
              </a:ext>
            </a:extLst>
          </p:cNvPr>
          <p:cNvSpPr>
            <a:spLocks noGrp="1"/>
          </p:cNvSpPr>
          <p:nvPr>
            <p:ph type="title"/>
          </p:nvPr>
        </p:nvSpPr>
        <p:spPr>
          <a:xfrm>
            <a:off x="467544" y="400906"/>
            <a:ext cx="8064896" cy="397830"/>
          </a:xfrm>
        </p:spPr>
        <p:txBody>
          <a:bodyPr/>
          <a:lstStyle/>
          <a:p>
            <a:pPr algn="ctr"/>
            <a:r>
              <a:rPr lang="en-NZ" dirty="0"/>
              <a:t>Social Security: rise in Universal Credit claims by local authority </a:t>
            </a:r>
            <a:endParaRPr lang="en-GB" dirty="0"/>
          </a:p>
        </p:txBody>
      </p:sp>
      <p:pic>
        <p:nvPicPr>
          <p:cNvPr id="5" name="Content Placeholder 4">
            <a:extLst>
              <a:ext uri="{FF2B5EF4-FFF2-40B4-BE49-F238E27FC236}">
                <a16:creationId xmlns:a16="http://schemas.microsoft.com/office/drawing/2014/main" id="{5CCD798E-B74A-4569-A6F6-47D7316DF950}"/>
              </a:ext>
            </a:extLst>
          </p:cNvPr>
          <p:cNvPicPr>
            <a:picLocks noGrp="1"/>
          </p:cNvPicPr>
          <p:nvPr>
            <p:ph idx="1"/>
          </p:nvPr>
        </p:nvPicPr>
        <p:blipFill>
          <a:blip r:embed="rId3" cstate="print">
            <a:extLst>
              <a:ext uri="{28A0092B-C50C-407E-A947-70E740481C1C}">
                <a14:useLocalDpi xmlns:a14="http://schemas.microsoft.com/office/drawing/2010/main" val="0"/>
              </a:ext>
            </a:extLst>
          </a:blip>
          <a:srcRect/>
          <a:stretch>
            <a:fillRect/>
          </a:stretch>
        </p:blipFill>
        <p:spPr bwMode="auto">
          <a:xfrm>
            <a:off x="1115616" y="1025555"/>
            <a:ext cx="4464496" cy="4104456"/>
          </a:xfrm>
          <a:prstGeom prst="rect">
            <a:avLst/>
          </a:prstGeom>
          <a:noFill/>
          <a:ln>
            <a:noFill/>
          </a:ln>
        </p:spPr>
      </p:pic>
      <p:sp>
        <p:nvSpPr>
          <p:cNvPr id="6" name="TextBox 5">
            <a:extLst>
              <a:ext uri="{FF2B5EF4-FFF2-40B4-BE49-F238E27FC236}">
                <a16:creationId xmlns:a16="http://schemas.microsoft.com/office/drawing/2014/main" id="{CE737895-427D-41DB-AF9A-D67DE7B0F6DC}"/>
              </a:ext>
            </a:extLst>
          </p:cNvPr>
          <p:cNvSpPr txBox="1"/>
          <p:nvPr/>
        </p:nvSpPr>
        <p:spPr>
          <a:xfrm>
            <a:off x="5868144" y="1203598"/>
            <a:ext cx="3024336" cy="2862322"/>
          </a:xfrm>
          <a:prstGeom prst="rect">
            <a:avLst/>
          </a:prstGeom>
          <a:noFill/>
        </p:spPr>
        <p:txBody>
          <a:bodyPr wrap="square" rtlCol="0">
            <a:spAutoFit/>
          </a:bodyPr>
          <a:lstStyle/>
          <a:p>
            <a:r>
              <a:rPr lang="en-GB" dirty="0"/>
              <a:t>A significant rise in Universal Credit claims has already happened, in and out of work. Places with high poverty rates before the pandemic have been most affected, but rural areas are at risk due to high proportions of people in sectors supported by temporary protections.    </a:t>
            </a:r>
          </a:p>
        </p:txBody>
      </p:sp>
    </p:spTree>
    <p:extLst>
      <p:ext uri="{BB962C8B-B14F-4D97-AF65-F5344CB8AC3E}">
        <p14:creationId xmlns:p14="http://schemas.microsoft.com/office/powerpoint/2010/main" val="8538153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88D565-2575-4F34-B9A8-57BE5A5B0FBC}"/>
              </a:ext>
            </a:extLst>
          </p:cNvPr>
          <p:cNvSpPr>
            <a:spLocks noGrp="1"/>
          </p:cNvSpPr>
          <p:nvPr>
            <p:ph type="title"/>
          </p:nvPr>
        </p:nvSpPr>
        <p:spPr>
          <a:xfrm>
            <a:off x="899592" y="411510"/>
            <a:ext cx="6984776" cy="397830"/>
          </a:xfrm>
        </p:spPr>
        <p:txBody>
          <a:bodyPr/>
          <a:lstStyle/>
          <a:p>
            <a:pPr algn="ctr"/>
            <a:r>
              <a:rPr lang="en-NZ" dirty="0"/>
              <a:t>Housing: private rent pressures</a:t>
            </a:r>
            <a:endParaRPr lang="en-GB" dirty="0"/>
          </a:p>
        </p:txBody>
      </p:sp>
      <p:pic>
        <p:nvPicPr>
          <p:cNvPr id="5" name="Content Placeholder 4">
            <a:extLst>
              <a:ext uri="{FF2B5EF4-FFF2-40B4-BE49-F238E27FC236}">
                <a16:creationId xmlns:a16="http://schemas.microsoft.com/office/drawing/2014/main" id="{03228275-6CD7-4D35-9004-59E3B601A214}"/>
              </a:ext>
            </a:extLst>
          </p:cNvPr>
          <p:cNvPicPr>
            <a:picLocks noGrp="1"/>
          </p:cNvPicPr>
          <p:nvPr>
            <p:ph idx="1"/>
          </p:nvPr>
        </p:nvPicPr>
        <p:blipFill>
          <a:blip r:embed="rId3" cstate="print">
            <a:extLst>
              <a:ext uri="{28A0092B-C50C-407E-A947-70E740481C1C}">
                <a14:useLocalDpi xmlns:a14="http://schemas.microsoft.com/office/drawing/2010/main" val="0"/>
              </a:ext>
            </a:extLst>
          </a:blip>
          <a:srcRect/>
          <a:stretch>
            <a:fillRect/>
          </a:stretch>
        </p:blipFill>
        <p:spPr bwMode="auto">
          <a:xfrm>
            <a:off x="1403648" y="1084495"/>
            <a:ext cx="5304609" cy="4032447"/>
          </a:xfrm>
          <a:prstGeom prst="rect">
            <a:avLst/>
          </a:prstGeom>
          <a:noFill/>
          <a:ln>
            <a:noFill/>
          </a:ln>
        </p:spPr>
      </p:pic>
    </p:spTree>
    <p:extLst>
      <p:ext uri="{BB962C8B-B14F-4D97-AF65-F5344CB8AC3E}">
        <p14:creationId xmlns:p14="http://schemas.microsoft.com/office/powerpoint/2010/main" val="1894509055"/>
      </p:ext>
    </p:extLst>
  </p:cSld>
  <p:clrMapOvr>
    <a:masterClrMapping/>
  </p:clrMapOvr>
</p:sld>
</file>

<file path=ppt/theme/theme1.xml><?xml version="1.0" encoding="utf-8"?>
<a:theme xmlns:a="http://schemas.openxmlformats.org/drawingml/2006/main" name="JRF presentation16-9">
  <a:themeElements>
    <a:clrScheme name="Custom 1">
      <a:dk1>
        <a:sysClr val="windowText" lastClr="000000"/>
      </a:dk1>
      <a:lt1>
        <a:sysClr val="window" lastClr="FFFFFF"/>
      </a:lt1>
      <a:dk2>
        <a:srgbClr val="FFFFFF"/>
      </a:dk2>
      <a:lt2>
        <a:srgbClr val="FFFFFF"/>
      </a:lt2>
      <a:accent1>
        <a:srgbClr val="4D3069"/>
      </a:accent1>
      <a:accent2>
        <a:srgbClr val="D1005D"/>
      </a:accent2>
      <a:accent3>
        <a:srgbClr val="44687D"/>
      </a:accent3>
      <a:accent4>
        <a:srgbClr val="55A51C"/>
      </a:accent4>
      <a:accent5>
        <a:srgbClr val="34B5D0"/>
      </a:accent5>
      <a:accent6>
        <a:srgbClr val="5F574F"/>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conOverlay xmlns="http://schemas.microsoft.com/sharepoint/v4" xsi:nil="true"/>
    <_Flow_SignoffStatus xmlns="b99b6e3d-af7e-4592-9046-8358f0a5e4f7"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399600E87DD3744188D8CED92D6D9F2C" ma:contentTypeVersion="16" ma:contentTypeDescription="Create a new document." ma:contentTypeScope="" ma:versionID="a4e61dac79efbf2cf60245b03b66601d">
  <xsd:schema xmlns:xsd="http://www.w3.org/2001/XMLSchema" xmlns:xs="http://www.w3.org/2001/XMLSchema" xmlns:p="http://schemas.microsoft.com/office/2006/metadata/properties" xmlns:ns2="b99b6e3d-af7e-4592-9046-8358f0a5e4f7" xmlns:ns3="c0b4e1e2-9ab0-4277-b18f-993410e46222" xmlns:ns4="http://schemas.microsoft.com/sharepoint/v4" targetNamespace="http://schemas.microsoft.com/office/2006/metadata/properties" ma:root="true" ma:fieldsID="f1977dad58f25e1b6925acdaa83440dc" ns2:_="" ns3:_="" ns4:_="">
    <xsd:import namespace="b99b6e3d-af7e-4592-9046-8358f0a5e4f7"/>
    <xsd:import namespace="c0b4e1e2-9ab0-4277-b18f-993410e46222"/>
    <xsd:import namespace="http://schemas.microsoft.com/sharepoint/v4"/>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3:SharedWithUsers" minOccurs="0"/>
                <xsd:element ref="ns3:SharedWithDetails" minOccurs="0"/>
                <xsd:element ref="ns2:_Flow_SignoffStatus" minOccurs="0"/>
                <xsd:element ref="ns2:MediaServiceAutoKeyPoints" minOccurs="0"/>
                <xsd:element ref="ns2:MediaServiceKeyPoints" minOccurs="0"/>
                <xsd:element ref="ns4:IconOverla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99b6e3d-af7e-4592-9046-8358f0a5e4f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_Flow_SignoffStatus" ma:index="18" nillable="true" ma:displayName="Sign-off status" ma:internalName="Sign_x002d_off_x0020_status">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0b4e1e2-9ab0-4277-b18f-993410e46222"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21"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0BD1E9E-4350-4FAC-B66B-D1BDD34FC708}">
  <ds:schemaRefs>
    <ds:schemaRef ds:uri="b99b6e3d-af7e-4592-9046-8358f0a5e4f7"/>
    <ds:schemaRef ds:uri="c0b4e1e2-9ab0-4277-b18f-993410e46222"/>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microsoft.com/sharepoint/v4"/>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2DCD3A7D-401B-40EB-BC1D-BDEABE5806D8}">
  <ds:schemaRefs>
    <ds:schemaRef ds:uri="b99b6e3d-af7e-4592-9046-8358f0a5e4f7"/>
    <ds:schemaRef ds:uri="c0b4e1e2-9ab0-4277-b18f-993410e46222"/>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microsoft.com/sharepoint/v4"/>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69C8A962-6F55-41E9-905B-48EB4CB2383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364</TotalTime>
  <Words>1135</Words>
  <Application>Microsoft Macintosh PowerPoint</Application>
  <PresentationFormat>On-screen Show (16:9)</PresentationFormat>
  <Paragraphs>79</Paragraphs>
  <Slides>15</Slides>
  <Notes>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Arial</vt:lpstr>
      <vt:lpstr>Calibri</vt:lpstr>
      <vt:lpstr>Calibri Light</vt:lpstr>
      <vt:lpstr>Georgia</vt:lpstr>
      <vt:lpstr>system-ui</vt:lpstr>
      <vt:lpstr>Verdana</vt:lpstr>
      <vt:lpstr>JRF presentation16-9</vt:lpstr>
      <vt:lpstr>Child Poverty and Covid Challenge Poverty Week session with the Improvement Service 8 October 2020 #ChallengePoverty     </vt:lpstr>
      <vt:lpstr>PowerPoint Presentation</vt:lpstr>
      <vt:lpstr>Financial squeeze: households with reduced income</vt:lpstr>
      <vt:lpstr>Impact of COVID </vt:lpstr>
      <vt:lpstr>PowerPoint Presentation</vt:lpstr>
      <vt:lpstr>Work: poverty rates by sector and drop in hours</vt:lpstr>
      <vt:lpstr>PowerPoint Presentation</vt:lpstr>
      <vt:lpstr>Social Security: rise in Universal Credit claims by local authority </vt:lpstr>
      <vt:lpstr>Housing: private rent pressures</vt:lpstr>
      <vt:lpstr> Edinburgh Poverty Commission A Just Capital A Call to Action to end poverty in the city </vt:lpstr>
      <vt:lpstr>Work: a recovery that cuts poverty</vt:lpstr>
      <vt:lpstr>Social Security: strengthen the lifeline</vt:lpstr>
      <vt:lpstr>Housing: a strong preventative approach</vt:lpstr>
      <vt:lpstr>Housing: creating homes not just providing tenancies </vt:lpstr>
      <vt:lpstr>Participation: Equal Partners in Scotland’s recovery</vt:lpstr>
    </vt:vector>
  </TitlesOfParts>
  <Company>Joseph Rowntree Foundation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Design for non-designers</dc:title>
  <dc:creator>Martyn Hall</dc:creator>
  <cp:lastModifiedBy>Louise Jenkins</cp:lastModifiedBy>
  <cp:revision>13</cp:revision>
  <dcterms:created xsi:type="dcterms:W3CDTF">2017-11-08T09:18:22Z</dcterms:created>
  <dcterms:modified xsi:type="dcterms:W3CDTF">2020-11-03T09:38:19Z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0x010100399600E87DD3744188D8CED92D6D9F2C</vt:lpwstr>
  </property>
</Properties>
</file>