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1"/>
  </p:notesMasterIdLst>
  <p:sldIdLst>
    <p:sldId id="256" r:id="rId5"/>
    <p:sldId id="260" r:id="rId6"/>
    <p:sldId id="259" r:id="rId7"/>
    <p:sldId id="257" r:id="rId8"/>
    <p:sldId id="258" r:id="rId9"/>
    <p:sldId id="26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F1CC26-C044-4742-9C7A-288A8D2ED48B}" v="1" dt="2020-10-08T09:23:09.615"/>
    <p1510:client id="{AFCB89FD-07EE-4BA8-AB10-26FD3AE6155F}" v="25" dt="2020-10-08T09:09:46.3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0335" autoAdjust="0"/>
  </p:normalViewPr>
  <p:slideViewPr>
    <p:cSldViewPr snapToGrid="0" snapToObjects="1">
      <p:cViewPr varScale="1">
        <p:scale>
          <a:sx n="123" d="100"/>
          <a:sy n="123" d="100"/>
        </p:scale>
        <p:origin x="176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9CE6E0-2296-4CF6-A179-3E4367BE7308}" type="datetimeFigureOut">
              <a:rPr lang="en-GB" smtClean="0"/>
              <a:t>03/11/2020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A89B1A-EAA4-468A-B15D-A1AEE10DEDA3}" type="slidenum">
              <a:rPr lang="en-GB" smtClean="0"/>
              <a:t>‹#›</a:t>
            </a:fld>
            <a:endParaRPr lang="en-GB"/>
          </a:p>
        </p:txBody>
      </p:sp>
    </p:spTree>
    <p:extLst>
      <p:ext uri="{BB962C8B-B14F-4D97-AF65-F5344CB8AC3E}">
        <p14:creationId xmlns:p14="http://schemas.microsoft.com/office/powerpoint/2010/main" val="101572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A89B1A-EAA4-468A-B15D-A1AEE10DEDA3}" type="slidenum">
              <a:rPr lang="en-GB" smtClean="0"/>
              <a:t>1</a:t>
            </a:fld>
            <a:endParaRPr lang="en-GB"/>
          </a:p>
        </p:txBody>
      </p:sp>
    </p:spTree>
    <p:extLst>
      <p:ext uri="{BB962C8B-B14F-4D97-AF65-F5344CB8AC3E}">
        <p14:creationId xmlns:p14="http://schemas.microsoft.com/office/powerpoint/2010/main" val="1721187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A89B1A-EAA4-468A-B15D-A1AEE10DEDA3}" type="slidenum">
              <a:rPr lang="en-GB" smtClean="0"/>
              <a:t>2</a:t>
            </a:fld>
            <a:endParaRPr lang="en-GB"/>
          </a:p>
        </p:txBody>
      </p:sp>
    </p:spTree>
    <p:extLst>
      <p:ext uri="{BB962C8B-B14F-4D97-AF65-F5344CB8AC3E}">
        <p14:creationId xmlns:p14="http://schemas.microsoft.com/office/powerpoint/2010/main" val="229031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A89B1A-EAA4-468A-B15D-A1AEE10DEDA3}" type="slidenum">
              <a:rPr lang="en-GB" smtClean="0"/>
              <a:t>3</a:t>
            </a:fld>
            <a:endParaRPr lang="en-GB"/>
          </a:p>
        </p:txBody>
      </p:sp>
    </p:spTree>
    <p:extLst>
      <p:ext uri="{BB962C8B-B14F-4D97-AF65-F5344CB8AC3E}">
        <p14:creationId xmlns:p14="http://schemas.microsoft.com/office/powerpoint/2010/main" val="3801943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A89B1A-EAA4-468A-B15D-A1AEE10DEDA3}" type="slidenum">
              <a:rPr lang="en-GB" smtClean="0"/>
              <a:t>4</a:t>
            </a:fld>
            <a:endParaRPr lang="en-GB"/>
          </a:p>
        </p:txBody>
      </p:sp>
    </p:spTree>
    <p:extLst>
      <p:ext uri="{BB962C8B-B14F-4D97-AF65-F5344CB8AC3E}">
        <p14:creationId xmlns:p14="http://schemas.microsoft.com/office/powerpoint/2010/main" val="3230389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2CA89B1A-EAA4-468A-B15D-A1AEE10DEDA3}" type="slidenum">
              <a:rPr lang="en-GB" smtClean="0"/>
              <a:t>5</a:t>
            </a:fld>
            <a:endParaRPr lang="en-GB"/>
          </a:p>
        </p:txBody>
      </p:sp>
    </p:spTree>
    <p:extLst>
      <p:ext uri="{BB962C8B-B14F-4D97-AF65-F5344CB8AC3E}">
        <p14:creationId xmlns:p14="http://schemas.microsoft.com/office/powerpoint/2010/main" val="3077116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CA89B1A-EAA4-468A-B15D-A1AEE10DEDA3}" type="slidenum">
              <a:rPr lang="en-GB" smtClean="0"/>
              <a:t>6</a:t>
            </a:fld>
            <a:endParaRPr lang="en-GB"/>
          </a:p>
        </p:txBody>
      </p:sp>
    </p:spTree>
    <p:extLst>
      <p:ext uri="{BB962C8B-B14F-4D97-AF65-F5344CB8AC3E}">
        <p14:creationId xmlns:p14="http://schemas.microsoft.com/office/powerpoint/2010/main" val="3934914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2A554-AE14-CB41-AE8E-78E7B10B9E21}" type="datetimeFigureOut">
              <a:rPr lang="en-US" smtClean="0"/>
              <a:t>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B1056-3B3C-EB44-975C-54A882B718DE}" type="slidenum">
              <a:rPr lang="en-US" smtClean="0"/>
              <a:t>‹#›</a:t>
            </a:fld>
            <a:endParaRPr lang="en-US"/>
          </a:p>
        </p:txBody>
      </p:sp>
    </p:spTree>
    <p:extLst>
      <p:ext uri="{BB962C8B-B14F-4D97-AF65-F5344CB8AC3E}">
        <p14:creationId xmlns:p14="http://schemas.microsoft.com/office/powerpoint/2010/main" val="43044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2A554-AE14-CB41-AE8E-78E7B10B9E21}" type="datetimeFigureOut">
              <a:rPr lang="en-US" smtClean="0"/>
              <a:t>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B1056-3B3C-EB44-975C-54A882B718DE}" type="slidenum">
              <a:rPr lang="en-US" smtClean="0"/>
              <a:t>‹#›</a:t>
            </a:fld>
            <a:endParaRPr lang="en-US"/>
          </a:p>
        </p:txBody>
      </p:sp>
    </p:spTree>
    <p:extLst>
      <p:ext uri="{BB962C8B-B14F-4D97-AF65-F5344CB8AC3E}">
        <p14:creationId xmlns:p14="http://schemas.microsoft.com/office/powerpoint/2010/main" val="308649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E2A554-AE14-CB41-AE8E-78E7B10B9E21}" type="datetimeFigureOut">
              <a:rPr lang="en-US" smtClean="0"/>
              <a:t>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B1056-3B3C-EB44-975C-54A882B718DE}" type="slidenum">
              <a:rPr lang="en-US" smtClean="0"/>
              <a:t>‹#›</a:t>
            </a:fld>
            <a:endParaRPr lang="en-US"/>
          </a:p>
        </p:txBody>
      </p:sp>
    </p:spTree>
    <p:extLst>
      <p:ext uri="{BB962C8B-B14F-4D97-AF65-F5344CB8AC3E}">
        <p14:creationId xmlns:p14="http://schemas.microsoft.com/office/powerpoint/2010/main" val="130075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2A554-AE14-CB41-AE8E-78E7B10B9E21}" type="datetimeFigureOut">
              <a:rPr lang="en-US" smtClean="0"/>
              <a:t>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B1056-3B3C-EB44-975C-54A882B718DE}" type="slidenum">
              <a:rPr lang="en-US" smtClean="0"/>
              <a:t>‹#›</a:t>
            </a:fld>
            <a:endParaRPr lang="en-US"/>
          </a:p>
        </p:txBody>
      </p:sp>
    </p:spTree>
    <p:extLst>
      <p:ext uri="{BB962C8B-B14F-4D97-AF65-F5344CB8AC3E}">
        <p14:creationId xmlns:p14="http://schemas.microsoft.com/office/powerpoint/2010/main" val="1835191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2A554-AE14-CB41-AE8E-78E7B10B9E21}" type="datetimeFigureOut">
              <a:rPr lang="en-US" smtClean="0"/>
              <a:t>11/3/20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2B1056-3B3C-EB44-975C-54A882B718DE}" type="slidenum">
              <a:rPr lang="en-US" smtClean="0"/>
              <a:t>‹#›</a:t>
            </a:fld>
            <a:endParaRPr lang="en-US"/>
          </a:p>
        </p:txBody>
      </p:sp>
    </p:spTree>
    <p:extLst>
      <p:ext uri="{BB962C8B-B14F-4D97-AF65-F5344CB8AC3E}">
        <p14:creationId xmlns:p14="http://schemas.microsoft.com/office/powerpoint/2010/main" val="3830392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2A554-AE14-CB41-AE8E-78E7B10B9E21}" type="datetimeFigureOut">
              <a:rPr lang="en-US" smtClean="0"/>
              <a:t>11/3/20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2B1056-3B3C-EB44-975C-54A882B718DE}" type="slidenum">
              <a:rPr lang="en-US" smtClean="0"/>
              <a:t>‹#›</a:t>
            </a:fld>
            <a:endParaRPr lang="en-US"/>
          </a:p>
        </p:txBody>
      </p:sp>
    </p:spTree>
    <p:extLst>
      <p:ext uri="{BB962C8B-B14F-4D97-AF65-F5344CB8AC3E}">
        <p14:creationId xmlns:p14="http://schemas.microsoft.com/office/powerpoint/2010/main" val="3081772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2A554-AE14-CB41-AE8E-78E7B10B9E21}" type="datetimeFigureOut">
              <a:rPr lang="en-US" smtClean="0"/>
              <a:t>11/3/20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2B1056-3B3C-EB44-975C-54A882B718DE}" type="slidenum">
              <a:rPr lang="en-US" smtClean="0"/>
              <a:t>‹#›</a:t>
            </a:fld>
            <a:endParaRPr lang="en-US"/>
          </a:p>
        </p:txBody>
      </p:sp>
    </p:spTree>
    <p:extLst>
      <p:ext uri="{BB962C8B-B14F-4D97-AF65-F5344CB8AC3E}">
        <p14:creationId xmlns:p14="http://schemas.microsoft.com/office/powerpoint/2010/main" val="7963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E2A554-AE14-CB41-AE8E-78E7B10B9E21}" type="datetimeFigureOut">
              <a:rPr lang="en-US" smtClean="0"/>
              <a:t>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B1056-3B3C-EB44-975C-54A882B718DE}" type="slidenum">
              <a:rPr lang="en-US" smtClean="0"/>
              <a:t>‹#›</a:t>
            </a:fld>
            <a:endParaRPr lang="en-US"/>
          </a:p>
        </p:txBody>
      </p:sp>
    </p:spTree>
    <p:extLst>
      <p:ext uri="{BB962C8B-B14F-4D97-AF65-F5344CB8AC3E}">
        <p14:creationId xmlns:p14="http://schemas.microsoft.com/office/powerpoint/2010/main" val="2294362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2A554-AE14-CB41-AE8E-78E7B10B9E21}" type="datetimeFigureOut">
              <a:rPr lang="en-US" smtClean="0"/>
              <a:t>11/3/20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B1056-3B3C-EB44-975C-54A882B718DE}" type="slidenum">
              <a:rPr lang="en-US" smtClean="0"/>
              <a:t>‹#›</a:t>
            </a:fld>
            <a:endParaRPr lang="en-US"/>
          </a:p>
        </p:txBody>
      </p:sp>
    </p:spTree>
    <p:extLst>
      <p:ext uri="{BB962C8B-B14F-4D97-AF65-F5344CB8AC3E}">
        <p14:creationId xmlns:p14="http://schemas.microsoft.com/office/powerpoint/2010/main" val="2136015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cosla.gov.uk/__data/assets/pdf_file/0021/19551/LG-Blueprint.pdf"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18" Type="http://schemas.openxmlformats.org/officeDocument/2006/relationships/image" Target="../media/image21.svg"/><Relationship Id="rId3" Type="http://schemas.openxmlformats.org/officeDocument/2006/relationships/image" Target="../media/image1.emf"/><Relationship Id="rId7" Type="http://schemas.openxmlformats.org/officeDocument/2006/relationships/image" Target="../media/image10.png"/><Relationship Id="rId12" Type="http://schemas.openxmlformats.org/officeDocument/2006/relationships/image" Target="../media/image15.svg"/><Relationship Id="rId17" Type="http://schemas.openxmlformats.org/officeDocument/2006/relationships/image" Target="../media/image20.png"/><Relationship Id="rId2" Type="http://schemas.openxmlformats.org/officeDocument/2006/relationships/notesSlide" Target="../notesSlides/notesSlide5.xml"/><Relationship Id="rId16" Type="http://schemas.openxmlformats.org/officeDocument/2006/relationships/image" Target="../media/image19.svg"/><Relationship Id="rId1" Type="http://schemas.openxmlformats.org/officeDocument/2006/relationships/slideLayout" Target="../slideLayouts/slideLayout1.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svg"/></Relationships>
</file>

<file path=ppt/slides/_rels/slide6.xml.rels><?xml version="1.0" encoding="UTF-8" standalone="yes"?>
<Relationships xmlns="http://schemas.openxmlformats.org/package/2006/relationships"><Relationship Id="rId8" Type="http://schemas.openxmlformats.org/officeDocument/2006/relationships/image" Target="../media/image26.svg"/><Relationship Id="rId13" Type="http://schemas.openxmlformats.org/officeDocument/2006/relationships/hyperlink" Target="http://transformingpsychologicaltrauma.scot/" TargetMode="External"/><Relationship Id="rId3" Type="http://schemas.openxmlformats.org/officeDocument/2006/relationships/image" Target="../media/image1.emf"/><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5" Type="http://schemas.openxmlformats.org/officeDocument/2006/relationships/hyperlink" Target="https://www.therobertsontrust.org.uk/our-focus/about-poverty-and-trauma/" TargetMode="External"/><Relationship Id="rId10" Type="http://schemas.openxmlformats.org/officeDocument/2006/relationships/image" Target="../media/image28.svg"/><Relationship Id="rId4" Type="http://schemas.openxmlformats.org/officeDocument/2006/relationships/image" Target="../media/image22.png"/><Relationship Id="rId9" Type="http://schemas.openxmlformats.org/officeDocument/2006/relationships/image" Target="../media/image27.png"/><Relationship Id="rId14" Type="http://schemas.openxmlformats.org/officeDocument/2006/relationships/hyperlink" Target="http://transformingpsychologicaltrauma.scot/understanding-traum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3B88B8-9994-574D-86F4-A852A4AB9BB8}"/>
              </a:ext>
            </a:extLst>
          </p:cNvPr>
          <p:cNvSpPr/>
          <p:nvPr/>
        </p:nvSpPr>
        <p:spPr>
          <a:xfrm>
            <a:off x="0" y="6251099"/>
            <a:ext cx="9144000" cy="606902"/>
          </a:xfrm>
          <a:prstGeom prst="rect">
            <a:avLst/>
          </a:prstGeom>
          <a:solidFill>
            <a:srgbClr val="0324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extBox 7">
            <a:extLst>
              <a:ext uri="{FF2B5EF4-FFF2-40B4-BE49-F238E27FC236}">
                <a16:creationId xmlns:a16="http://schemas.microsoft.com/office/drawing/2014/main" id="{35B3406E-80AC-D847-A030-7B1B0BA27B64}"/>
              </a:ext>
            </a:extLst>
          </p:cNvPr>
          <p:cNvSpPr txBox="1"/>
          <p:nvPr/>
        </p:nvSpPr>
        <p:spPr>
          <a:xfrm>
            <a:off x="468826" y="6403902"/>
            <a:ext cx="6183748" cy="338554"/>
          </a:xfrm>
          <a:prstGeom prst="rect">
            <a:avLst/>
          </a:prstGeom>
          <a:noFill/>
        </p:spPr>
        <p:txBody>
          <a:bodyPr wrap="square" rtlCol="0">
            <a:spAutoFit/>
          </a:bodyPr>
          <a:lstStyle/>
          <a:p>
            <a:pPr lvl="0"/>
            <a:r>
              <a:rPr lang="en-GB" sz="1600" i="1" dirty="0">
                <a:solidFill>
                  <a:schemeClr val="bg1"/>
                </a:solidFill>
                <a:latin typeface="+mj-lt"/>
              </a:rPr>
              <a:t>The ‘come to’ organisation for local government improvement in Scotland</a:t>
            </a:r>
          </a:p>
        </p:txBody>
      </p:sp>
      <p:pic>
        <p:nvPicPr>
          <p:cNvPr id="11" name="Picture 10">
            <a:extLst>
              <a:ext uri="{FF2B5EF4-FFF2-40B4-BE49-F238E27FC236}">
                <a16:creationId xmlns:a16="http://schemas.microsoft.com/office/drawing/2014/main" id="{35A67A80-745E-8448-802F-9E7B53867113}"/>
              </a:ext>
            </a:extLst>
          </p:cNvPr>
          <p:cNvPicPr>
            <a:picLocks noChangeAspect="1"/>
          </p:cNvPicPr>
          <p:nvPr/>
        </p:nvPicPr>
        <p:blipFill>
          <a:blip r:embed="rId3"/>
          <a:stretch>
            <a:fillRect/>
          </a:stretch>
        </p:blipFill>
        <p:spPr>
          <a:xfrm>
            <a:off x="8007551" y="6311576"/>
            <a:ext cx="887817" cy="457200"/>
          </a:xfrm>
          <a:prstGeom prst="rect">
            <a:avLst/>
          </a:prstGeom>
        </p:spPr>
      </p:pic>
      <p:pic>
        <p:nvPicPr>
          <p:cNvPr id="9" name="Picture 8">
            <a:extLst>
              <a:ext uri="{FF2B5EF4-FFF2-40B4-BE49-F238E27FC236}">
                <a16:creationId xmlns:a16="http://schemas.microsoft.com/office/drawing/2014/main" id="{DB6936F7-6EEF-5140-B082-6E7E1DB4A540}"/>
              </a:ext>
            </a:extLst>
          </p:cNvPr>
          <p:cNvPicPr>
            <a:picLocks noChangeAspect="1"/>
          </p:cNvPicPr>
          <p:nvPr/>
        </p:nvPicPr>
        <p:blipFill>
          <a:blip r:embed="rId4"/>
          <a:stretch>
            <a:fillRect/>
          </a:stretch>
        </p:blipFill>
        <p:spPr>
          <a:xfrm>
            <a:off x="216241" y="6356550"/>
            <a:ext cx="252585" cy="396000"/>
          </a:xfrm>
          <a:prstGeom prst="rect">
            <a:avLst/>
          </a:prstGeom>
        </p:spPr>
      </p:pic>
      <p:sp>
        <p:nvSpPr>
          <p:cNvPr id="4" name="TextBox 3">
            <a:extLst>
              <a:ext uri="{FF2B5EF4-FFF2-40B4-BE49-F238E27FC236}">
                <a16:creationId xmlns:a16="http://schemas.microsoft.com/office/drawing/2014/main" id="{C37309CA-8EDC-469E-98A9-35635B187283}"/>
              </a:ext>
            </a:extLst>
          </p:cNvPr>
          <p:cNvSpPr txBox="1"/>
          <p:nvPr/>
        </p:nvSpPr>
        <p:spPr>
          <a:xfrm>
            <a:off x="1397977" y="1002323"/>
            <a:ext cx="6348046" cy="5816977"/>
          </a:xfrm>
          <a:prstGeom prst="rect">
            <a:avLst/>
          </a:prstGeom>
          <a:noFill/>
        </p:spPr>
        <p:txBody>
          <a:bodyPr wrap="square" rtlCol="0">
            <a:spAutoFit/>
          </a:bodyPr>
          <a:lstStyle/>
          <a:p>
            <a:pPr algn="ctr"/>
            <a:r>
              <a:rPr lang="en-GB" sz="3600" b="1" dirty="0"/>
              <a:t>Scotland’s roadmap to COVID-19 recovery and renewal: </a:t>
            </a:r>
          </a:p>
          <a:p>
            <a:pPr algn="ctr"/>
            <a:r>
              <a:rPr lang="en-GB" sz="3600" b="1" dirty="0"/>
              <a:t>key actions for supporting vulnerable people and communities</a:t>
            </a:r>
          </a:p>
          <a:p>
            <a:pPr algn="ctr"/>
            <a:r>
              <a:rPr lang="en-GB" sz="3200" b="1" i="1" dirty="0">
                <a:solidFill>
                  <a:schemeClr val="accent6">
                    <a:lumMod val="60000"/>
                    <a:lumOff val="40000"/>
                  </a:schemeClr>
                </a:solidFill>
              </a:rPr>
              <a:t>Taking a trauma-informed approach</a:t>
            </a:r>
          </a:p>
          <a:p>
            <a:pPr algn="ctr"/>
            <a:endParaRPr lang="en-GB" sz="3200" b="1" i="1" dirty="0"/>
          </a:p>
          <a:p>
            <a:pPr algn="ctr"/>
            <a:r>
              <a:rPr lang="en-GB" sz="3200" b="1" dirty="0"/>
              <a:t>Laura James, Improvement Service</a:t>
            </a:r>
          </a:p>
          <a:p>
            <a:pPr algn="ctr"/>
            <a:endParaRPr lang="en-GB" sz="3200" b="1" dirty="0"/>
          </a:p>
          <a:p>
            <a:pPr algn="ctr"/>
            <a:endParaRPr lang="en-GB" sz="3200" b="1" dirty="0"/>
          </a:p>
          <a:p>
            <a:pPr algn="ctr"/>
            <a:endParaRPr lang="en-GB" sz="3200" dirty="0"/>
          </a:p>
        </p:txBody>
      </p:sp>
    </p:spTree>
    <p:extLst>
      <p:ext uri="{BB962C8B-B14F-4D97-AF65-F5344CB8AC3E}">
        <p14:creationId xmlns:p14="http://schemas.microsoft.com/office/powerpoint/2010/main" val="2646826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DEE36F7-ADB3-3246-BD78-C41E4F77BEBF}"/>
              </a:ext>
            </a:extLst>
          </p:cNvPr>
          <p:cNvCxnSpPr>
            <a:cxnSpLocks/>
          </p:cNvCxnSpPr>
          <p:nvPr/>
        </p:nvCxnSpPr>
        <p:spPr>
          <a:xfrm flipV="1">
            <a:off x="-46651" y="1079159"/>
            <a:ext cx="9144000" cy="1"/>
          </a:xfrm>
          <a:prstGeom prst="line">
            <a:avLst/>
          </a:prstGeom>
          <a:ln w="19050">
            <a:solidFill>
              <a:srgbClr val="03243D"/>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D3B88B8-9994-574D-86F4-A852A4AB9BB8}"/>
              </a:ext>
            </a:extLst>
          </p:cNvPr>
          <p:cNvSpPr/>
          <p:nvPr/>
        </p:nvSpPr>
        <p:spPr>
          <a:xfrm>
            <a:off x="0" y="6251099"/>
            <a:ext cx="9144000" cy="606902"/>
          </a:xfrm>
          <a:prstGeom prst="rect">
            <a:avLst/>
          </a:prstGeom>
          <a:solidFill>
            <a:srgbClr val="0324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5A67A80-745E-8448-802F-9E7B53867113}"/>
              </a:ext>
            </a:extLst>
          </p:cNvPr>
          <p:cNvPicPr>
            <a:picLocks noChangeAspect="1"/>
          </p:cNvPicPr>
          <p:nvPr/>
        </p:nvPicPr>
        <p:blipFill>
          <a:blip r:embed="rId3"/>
          <a:stretch>
            <a:fillRect/>
          </a:stretch>
        </p:blipFill>
        <p:spPr>
          <a:xfrm>
            <a:off x="8007551" y="6311576"/>
            <a:ext cx="887817" cy="457200"/>
          </a:xfrm>
          <a:prstGeom prst="rect">
            <a:avLst/>
          </a:prstGeom>
        </p:spPr>
      </p:pic>
      <p:sp>
        <p:nvSpPr>
          <p:cNvPr id="12" name="TextBox 11">
            <a:extLst>
              <a:ext uri="{FF2B5EF4-FFF2-40B4-BE49-F238E27FC236}">
                <a16:creationId xmlns:a16="http://schemas.microsoft.com/office/drawing/2014/main" id="{6C58462B-C2E9-FE42-A135-5F19261B15F5}"/>
              </a:ext>
            </a:extLst>
          </p:cNvPr>
          <p:cNvSpPr txBox="1"/>
          <p:nvPr/>
        </p:nvSpPr>
        <p:spPr>
          <a:xfrm>
            <a:off x="257908" y="288368"/>
            <a:ext cx="8182707" cy="584775"/>
          </a:xfrm>
          <a:prstGeom prst="rect">
            <a:avLst/>
          </a:prstGeom>
          <a:noFill/>
        </p:spPr>
        <p:txBody>
          <a:bodyPr wrap="square" rtlCol="0">
            <a:spAutoFit/>
          </a:bodyPr>
          <a:lstStyle/>
          <a:p>
            <a:r>
              <a:rPr lang="en-US" sz="3200" b="1" dirty="0">
                <a:latin typeface="+mj-lt"/>
              </a:rPr>
              <a:t>The uneven impact of COVID-19</a:t>
            </a:r>
          </a:p>
        </p:txBody>
      </p:sp>
      <p:sp>
        <p:nvSpPr>
          <p:cNvPr id="8" name="TextBox 7">
            <a:extLst>
              <a:ext uri="{FF2B5EF4-FFF2-40B4-BE49-F238E27FC236}">
                <a16:creationId xmlns:a16="http://schemas.microsoft.com/office/drawing/2014/main" id="{98E5FA05-9651-8645-B889-1816F28272B8}"/>
              </a:ext>
            </a:extLst>
          </p:cNvPr>
          <p:cNvSpPr txBox="1"/>
          <p:nvPr/>
        </p:nvSpPr>
        <p:spPr>
          <a:xfrm>
            <a:off x="653896" y="6438382"/>
            <a:ext cx="8141676" cy="307777"/>
          </a:xfrm>
          <a:prstGeom prst="rect">
            <a:avLst/>
          </a:prstGeom>
          <a:noFill/>
        </p:spPr>
        <p:txBody>
          <a:bodyPr wrap="square" rtlCol="0">
            <a:spAutoFit/>
          </a:bodyPr>
          <a:lstStyle/>
          <a:p>
            <a:r>
              <a:rPr lang="en-GB" sz="1400" i="1" dirty="0">
                <a:solidFill>
                  <a:schemeClr val="bg1"/>
                </a:solidFill>
                <a:latin typeface="+mj-lt"/>
              </a:rPr>
              <a:t>We work closely with local government partners to better align policy, improvement and delivery</a:t>
            </a:r>
            <a:endParaRPr lang="en-US" sz="1400" i="1" dirty="0">
              <a:solidFill>
                <a:schemeClr val="bg1"/>
              </a:solidFill>
              <a:latin typeface="+mj-lt"/>
            </a:endParaRPr>
          </a:p>
        </p:txBody>
      </p:sp>
      <p:pic>
        <p:nvPicPr>
          <p:cNvPr id="13" name="Picture 12">
            <a:extLst>
              <a:ext uri="{FF2B5EF4-FFF2-40B4-BE49-F238E27FC236}">
                <a16:creationId xmlns:a16="http://schemas.microsoft.com/office/drawing/2014/main" id="{67B1AA6B-9235-1446-B56C-BA827E309351}"/>
              </a:ext>
            </a:extLst>
          </p:cNvPr>
          <p:cNvPicPr>
            <a:picLocks noChangeAspect="1"/>
          </p:cNvPicPr>
          <p:nvPr/>
        </p:nvPicPr>
        <p:blipFill>
          <a:blip r:embed="rId4"/>
          <a:stretch>
            <a:fillRect/>
          </a:stretch>
        </p:blipFill>
        <p:spPr>
          <a:xfrm>
            <a:off x="248632" y="6371279"/>
            <a:ext cx="405264" cy="396000"/>
          </a:xfrm>
          <a:prstGeom prst="rect">
            <a:avLst/>
          </a:prstGeom>
        </p:spPr>
      </p:pic>
      <p:sp>
        <p:nvSpPr>
          <p:cNvPr id="2" name="Rectangle 1">
            <a:extLst>
              <a:ext uri="{FF2B5EF4-FFF2-40B4-BE49-F238E27FC236}">
                <a16:creationId xmlns:a16="http://schemas.microsoft.com/office/drawing/2014/main" id="{62E8AE2B-9441-407E-B908-C6821F48D17E}"/>
              </a:ext>
            </a:extLst>
          </p:cNvPr>
          <p:cNvSpPr/>
          <p:nvPr/>
        </p:nvSpPr>
        <p:spPr>
          <a:xfrm>
            <a:off x="352118" y="1665744"/>
            <a:ext cx="8745231" cy="3693319"/>
          </a:xfrm>
          <a:prstGeom prst="rect">
            <a:avLst/>
          </a:prstGeom>
        </p:spPr>
        <p:txBody>
          <a:bodyPr wrap="square">
            <a:spAutoFit/>
          </a:bodyPr>
          <a:lstStyle/>
          <a:p>
            <a:r>
              <a:rPr lang="en-GB" dirty="0"/>
              <a:t>The impacts of the crisis have not been felt equally. Groups, and parts of Scotland, facing poverty, inequality and other social harms have felt the impact of the pandemic more than others and there are now higher numbers of people experiencing poverty, who are food insecure, income insecure, and at risk of homelessness and rough sleeping. Without purposeful intervention, we will see deepening inequalities, especially for those who are most marginalised and experience multiple discriminations. </a:t>
            </a:r>
          </a:p>
          <a:p>
            <a:endParaRPr lang="en-GB" dirty="0"/>
          </a:p>
          <a:p>
            <a:r>
              <a:rPr lang="en-GB" dirty="0"/>
              <a:t>It is important we lead a recovery that tackles these inequalities and builds on our experiences over the past few months and the powerful examples of community empowerment, agile service delivery and strong partnership working that has been demonstrated across Local Government and communities.</a:t>
            </a:r>
          </a:p>
          <a:p>
            <a:endParaRPr lang="en-GB" dirty="0"/>
          </a:p>
          <a:p>
            <a:r>
              <a:rPr lang="en-GB" dirty="0"/>
              <a:t>					- </a:t>
            </a:r>
            <a:r>
              <a:rPr lang="en-GB" dirty="0">
                <a:hlinkClick r:id="rId5"/>
              </a:rPr>
              <a:t>COSLA Blueprint for Scottish Local Government</a:t>
            </a:r>
            <a:r>
              <a:rPr lang="en-GB" dirty="0"/>
              <a:t>, September 2020</a:t>
            </a:r>
          </a:p>
        </p:txBody>
      </p:sp>
    </p:spTree>
    <p:extLst>
      <p:ext uri="{BB962C8B-B14F-4D97-AF65-F5344CB8AC3E}">
        <p14:creationId xmlns:p14="http://schemas.microsoft.com/office/powerpoint/2010/main" val="3413989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DEE36F7-ADB3-3246-BD78-C41E4F77BEBF}"/>
              </a:ext>
            </a:extLst>
          </p:cNvPr>
          <p:cNvCxnSpPr>
            <a:cxnSpLocks/>
          </p:cNvCxnSpPr>
          <p:nvPr/>
        </p:nvCxnSpPr>
        <p:spPr>
          <a:xfrm flipV="1">
            <a:off x="0" y="1010313"/>
            <a:ext cx="9144000" cy="1"/>
          </a:xfrm>
          <a:prstGeom prst="line">
            <a:avLst/>
          </a:prstGeom>
          <a:ln w="19050">
            <a:solidFill>
              <a:srgbClr val="03243D"/>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D3B88B8-9994-574D-86F4-A852A4AB9BB8}"/>
              </a:ext>
            </a:extLst>
          </p:cNvPr>
          <p:cNvSpPr/>
          <p:nvPr/>
        </p:nvSpPr>
        <p:spPr>
          <a:xfrm>
            <a:off x="0" y="6251099"/>
            <a:ext cx="9144000" cy="606902"/>
          </a:xfrm>
          <a:prstGeom prst="rect">
            <a:avLst/>
          </a:prstGeom>
          <a:solidFill>
            <a:srgbClr val="0324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5A67A80-745E-8448-802F-9E7B53867113}"/>
              </a:ext>
            </a:extLst>
          </p:cNvPr>
          <p:cNvPicPr>
            <a:picLocks noChangeAspect="1"/>
          </p:cNvPicPr>
          <p:nvPr/>
        </p:nvPicPr>
        <p:blipFill>
          <a:blip r:embed="rId3"/>
          <a:stretch>
            <a:fillRect/>
          </a:stretch>
        </p:blipFill>
        <p:spPr>
          <a:xfrm>
            <a:off x="8007551" y="6311576"/>
            <a:ext cx="887817" cy="457200"/>
          </a:xfrm>
          <a:prstGeom prst="rect">
            <a:avLst/>
          </a:prstGeom>
        </p:spPr>
      </p:pic>
      <p:sp>
        <p:nvSpPr>
          <p:cNvPr id="12" name="TextBox 11">
            <a:extLst>
              <a:ext uri="{FF2B5EF4-FFF2-40B4-BE49-F238E27FC236}">
                <a16:creationId xmlns:a16="http://schemas.microsoft.com/office/drawing/2014/main" id="{6C58462B-C2E9-FE42-A135-5F19261B15F5}"/>
              </a:ext>
            </a:extLst>
          </p:cNvPr>
          <p:cNvSpPr txBox="1"/>
          <p:nvPr/>
        </p:nvSpPr>
        <p:spPr>
          <a:xfrm>
            <a:off x="257908" y="288368"/>
            <a:ext cx="8194551" cy="584775"/>
          </a:xfrm>
          <a:prstGeom prst="rect">
            <a:avLst/>
          </a:prstGeom>
          <a:noFill/>
        </p:spPr>
        <p:txBody>
          <a:bodyPr wrap="none" rtlCol="0">
            <a:spAutoFit/>
          </a:bodyPr>
          <a:lstStyle/>
          <a:p>
            <a:r>
              <a:rPr lang="en-US" sz="3200" b="1" dirty="0">
                <a:latin typeface="+mj-lt"/>
              </a:rPr>
              <a:t>Vulnerable communities, inequalities &amp; COVID-19</a:t>
            </a:r>
          </a:p>
        </p:txBody>
      </p:sp>
      <p:sp>
        <p:nvSpPr>
          <p:cNvPr id="9" name="TextBox 8">
            <a:extLst>
              <a:ext uri="{FF2B5EF4-FFF2-40B4-BE49-F238E27FC236}">
                <a16:creationId xmlns:a16="http://schemas.microsoft.com/office/drawing/2014/main" id="{0A0C4B3F-7DD9-B847-B53A-C082DBB1823B}"/>
              </a:ext>
            </a:extLst>
          </p:cNvPr>
          <p:cNvSpPr txBox="1"/>
          <p:nvPr/>
        </p:nvSpPr>
        <p:spPr>
          <a:xfrm>
            <a:off x="517824" y="6417980"/>
            <a:ext cx="5035063" cy="338554"/>
          </a:xfrm>
          <a:prstGeom prst="rect">
            <a:avLst/>
          </a:prstGeom>
          <a:noFill/>
        </p:spPr>
        <p:txBody>
          <a:bodyPr wrap="square" rtlCol="0">
            <a:spAutoFit/>
          </a:bodyPr>
          <a:lstStyle/>
          <a:p>
            <a:pPr lvl="0"/>
            <a:r>
              <a:rPr lang="en-GB" sz="1600" i="1" dirty="0">
                <a:solidFill>
                  <a:schemeClr val="bg1"/>
                </a:solidFill>
                <a:latin typeface="+mj-lt"/>
              </a:rPr>
              <a:t>We provide a wide range of practical improvement support</a:t>
            </a:r>
          </a:p>
        </p:txBody>
      </p:sp>
      <p:pic>
        <p:nvPicPr>
          <p:cNvPr id="3" name="Picture 2">
            <a:extLst>
              <a:ext uri="{FF2B5EF4-FFF2-40B4-BE49-F238E27FC236}">
                <a16:creationId xmlns:a16="http://schemas.microsoft.com/office/drawing/2014/main" id="{EEB93EA5-654D-FD40-8B4C-5E255524083B}"/>
              </a:ext>
            </a:extLst>
          </p:cNvPr>
          <p:cNvPicPr>
            <a:picLocks noChangeAspect="1"/>
          </p:cNvPicPr>
          <p:nvPr/>
        </p:nvPicPr>
        <p:blipFill>
          <a:blip r:embed="rId4"/>
          <a:stretch>
            <a:fillRect/>
          </a:stretch>
        </p:blipFill>
        <p:spPr>
          <a:xfrm>
            <a:off x="161665" y="6403321"/>
            <a:ext cx="402749" cy="353213"/>
          </a:xfrm>
          <a:prstGeom prst="rect">
            <a:avLst/>
          </a:prstGeom>
        </p:spPr>
      </p:pic>
      <p:sp>
        <p:nvSpPr>
          <p:cNvPr id="4" name="TextBox 3">
            <a:extLst>
              <a:ext uri="{FF2B5EF4-FFF2-40B4-BE49-F238E27FC236}">
                <a16:creationId xmlns:a16="http://schemas.microsoft.com/office/drawing/2014/main" id="{6782415D-B50E-438D-9526-6272E4180051}"/>
              </a:ext>
            </a:extLst>
          </p:cNvPr>
          <p:cNvSpPr txBox="1"/>
          <p:nvPr/>
        </p:nvSpPr>
        <p:spPr>
          <a:xfrm>
            <a:off x="386862" y="1389185"/>
            <a:ext cx="3692769" cy="3046988"/>
          </a:xfrm>
          <a:prstGeom prst="rect">
            <a:avLst/>
          </a:prstGeom>
          <a:noFill/>
        </p:spPr>
        <p:txBody>
          <a:bodyPr wrap="square" rtlCol="0">
            <a:spAutoFit/>
          </a:bodyPr>
          <a:lstStyle/>
          <a:p>
            <a:pPr marL="285750" indent="-285750">
              <a:buFont typeface="Arial" panose="020B0604020202020204" pitchFamily="34" charset="0"/>
              <a:buChar char="•"/>
            </a:pPr>
            <a:r>
              <a:rPr lang="en-GB" sz="2400" dirty="0"/>
              <a:t>What do we mean by vulnerable communities?</a:t>
            </a:r>
          </a:p>
          <a:p>
            <a:pPr marL="285750" indent="-285750">
              <a:buFont typeface="Arial" panose="020B0604020202020204" pitchFamily="34" charset="0"/>
              <a:buChar char="•"/>
            </a:pPr>
            <a:r>
              <a:rPr lang="en-GB" sz="2400" dirty="0"/>
              <a:t>How do inequalities intersect?</a:t>
            </a:r>
          </a:p>
          <a:p>
            <a:pPr marL="285750" indent="-285750">
              <a:buFont typeface="Arial" panose="020B0604020202020204" pitchFamily="34" charset="0"/>
              <a:buChar char="•"/>
            </a:pPr>
            <a:r>
              <a:rPr lang="en-GB" sz="2400" dirty="0"/>
              <a:t>How has COVID-19 caused and exacerbated inequalities?</a:t>
            </a:r>
          </a:p>
          <a:p>
            <a:pPr marL="285750" indent="-285750">
              <a:buFont typeface="Arial" panose="020B0604020202020204" pitchFamily="34" charset="0"/>
              <a:buChar char="•"/>
            </a:pPr>
            <a:r>
              <a:rPr lang="en-GB" sz="2400" dirty="0"/>
              <a:t>Trauma and inequality</a:t>
            </a:r>
          </a:p>
        </p:txBody>
      </p:sp>
      <p:pic>
        <p:nvPicPr>
          <p:cNvPr id="6" name="Picture 5">
            <a:extLst>
              <a:ext uri="{FF2B5EF4-FFF2-40B4-BE49-F238E27FC236}">
                <a16:creationId xmlns:a16="http://schemas.microsoft.com/office/drawing/2014/main" id="{1DC51C6B-8539-4532-A999-5A488BF831FF}"/>
              </a:ext>
            </a:extLst>
          </p:cNvPr>
          <p:cNvPicPr>
            <a:picLocks noChangeAspect="1"/>
          </p:cNvPicPr>
          <p:nvPr/>
        </p:nvPicPr>
        <p:blipFill>
          <a:blip r:embed="rId5"/>
          <a:stretch>
            <a:fillRect/>
          </a:stretch>
        </p:blipFill>
        <p:spPr>
          <a:xfrm>
            <a:off x="4027703" y="1111784"/>
            <a:ext cx="4909626" cy="5139315"/>
          </a:xfrm>
          <a:prstGeom prst="rect">
            <a:avLst/>
          </a:prstGeom>
        </p:spPr>
      </p:pic>
      <p:sp>
        <p:nvSpPr>
          <p:cNvPr id="2" name="TextBox 1">
            <a:extLst>
              <a:ext uri="{FF2B5EF4-FFF2-40B4-BE49-F238E27FC236}">
                <a16:creationId xmlns:a16="http://schemas.microsoft.com/office/drawing/2014/main" id="{63EE9B42-5D63-4B71-82BB-7DAE691DAFCD}"/>
              </a:ext>
            </a:extLst>
          </p:cNvPr>
          <p:cNvSpPr txBox="1"/>
          <p:nvPr/>
        </p:nvSpPr>
        <p:spPr>
          <a:xfrm>
            <a:off x="2688615" y="5560904"/>
            <a:ext cx="3333135" cy="646331"/>
          </a:xfrm>
          <a:prstGeom prst="rect">
            <a:avLst/>
          </a:prstGeom>
          <a:noFill/>
        </p:spPr>
        <p:txBody>
          <a:bodyPr wrap="square" rtlCol="0">
            <a:spAutoFit/>
          </a:bodyPr>
          <a:lstStyle/>
          <a:p>
            <a:r>
              <a:rPr lang="en-GB" dirty="0"/>
              <a:t>Figure: NHS Education for Scotland, Trauma Training Plan</a:t>
            </a:r>
          </a:p>
        </p:txBody>
      </p:sp>
    </p:spTree>
    <p:extLst>
      <p:ext uri="{BB962C8B-B14F-4D97-AF65-F5344CB8AC3E}">
        <p14:creationId xmlns:p14="http://schemas.microsoft.com/office/powerpoint/2010/main" val="4115109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3B88B8-9994-574D-86F4-A852A4AB9BB8}"/>
              </a:ext>
            </a:extLst>
          </p:cNvPr>
          <p:cNvSpPr/>
          <p:nvPr/>
        </p:nvSpPr>
        <p:spPr>
          <a:xfrm>
            <a:off x="0" y="6251099"/>
            <a:ext cx="9144000" cy="606902"/>
          </a:xfrm>
          <a:prstGeom prst="rect">
            <a:avLst/>
          </a:prstGeom>
          <a:solidFill>
            <a:srgbClr val="0324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5A67A80-745E-8448-802F-9E7B53867113}"/>
              </a:ext>
            </a:extLst>
          </p:cNvPr>
          <p:cNvPicPr>
            <a:picLocks noChangeAspect="1"/>
          </p:cNvPicPr>
          <p:nvPr/>
        </p:nvPicPr>
        <p:blipFill>
          <a:blip r:embed="rId3"/>
          <a:stretch>
            <a:fillRect/>
          </a:stretch>
        </p:blipFill>
        <p:spPr>
          <a:xfrm>
            <a:off x="8007551" y="6311576"/>
            <a:ext cx="887817" cy="457200"/>
          </a:xfrm>
          <a:prstGeom prst="rect">
            <a:avLst/>
          </a:prstGeom>
        </p:spPr>
      </p:pic>
      <p:sp>
        <p:nvSpPr>
          <p:cNvPr id="9" name="TextBox 8">
            <a:extLst>
              <a:ext uri="{FF2B5EF4-FFF2-40B4-BE49-F238E27FC236}">
                <a16:creationId xmlns:a16="http://schemas.microsoft.com/office/drawing/2014/main" id="{CA6283D2-D568-564F-A1E2-717346E6594D}"/>
              </a:ext>
            </a:extLst>
          </p:cNvPr>
          <p:cNvSpPr txBox="1"/>
          <p:nvPr/>
        </p:nvSpPr>
        <p:spPr>
          <a:xfrm>
            <a:off x="735985" y="6400355"/>
            <a:ext cx="6626471" cy="338554"/>
          </a:xfrm>
          <a:prstGeom prst="rect">
            <a:avLst/>
          </a:prstGeom>
          <a:noFill/>
        </p:spPr>
        <p:txBody>
          <a:bodyPr wrap="square" rtlCol="0">
            <a:spAutoFit/>
          </a:bodyPr>
          <a:lstStyle/>
          <a:p>
            <a:r>
              <a:rPr lang="en-GB" sz="1600" i="1" dirty="0">
                <a:solidFill>
                  <a:schemeClr val="bg1"/>
                </a:solidFill>
                <a:latin typeface="+mj-lt"/>
              </a:rPr>
              <a:t>We broker additional resources for local government to support improvement </a:t>
            </a:r>
            <a:endParaRPr lang="en-US" sz="1600" i="1" dirty="0">
              <a:solidFill>
                <a:schemeClr val="bg1"/>
              </a:solidFill>
              <a:latin typeface="+mj-lt"/>
            </a:endParaRPr>
          </a:p>
        </p:txBody>
      </p:sp>
      <p:pic>
        <p:nvPicPr>
          <p:cNvPr id="10" name="Picture 9">
            <a:extLst>
              <a:ext uri="{FF2B5EF4-FFF2-40B4-BE49-F238E27FC236}">
                <a16:creationId xmlns:a16="http://schemas.microsoft.com/office/drawing/2014/main" id="{1B5FC4D2-8F56-304A-9479-2C511B106C47}"/>
              </a:ext>
            </a:extLst>
          </p:cNvPr>
          <p:cNvPicPr>
            <a:picLocks noChangeAspect="1"/>
          </p:cNvPicPr>
          <p:nvPr/>
        </p:nvPicPr>
        <p:blipFill>
          <a:blip r:embed="rId4"/>
          <a:stretch>
            <a:fillRect/>
          </a:stretch>
        </p:blipFill>
        <p:spPr>
          <a:xfrm>
            <a:off x="257908" y="6391562"/>
            <a:ext cx="457317" cy="344241"/>
          </a:xfrm>
          <a:prstGeom prst="rect">
            <a:avLst/>
          </a:prstGeom>
        </p:spPr>
      </p:pic>
      <p:cxnSp>
        <p:nvCxnSpPr>
          <p:cNvPr id="8" name="Straight Connector 7">
            <a:extLst>
              <a:ext uri="{FF2B5EF4-FFF2-40B4-BE49-F238E27FC236}">
                <a16:creationId xmlns:a16="http://schemas.microsoft.com/office/drawing/2014/main" id="{660D749C-DF2F-4257-9EFD-287D28ED4A96}"/>
              </a:ext>
            </a:extLst>
          </p:cNvPr>
          <p:cNvCxnSpPr>
            <a:cxnSpLocks/>
          </p:cNvCxnSpPr>
          <p:nvPr/>
        </p:nvCxnSpPr>
        <p:spPr>
          <a:xfrm flipV="1">
            <a:off x="0" y="1204299"/>
            <a:ext cx="9144000" cy="1"/>
          </a:xfrm>
          <a:prstGeom prst="line">
            <a:avLst/>
          </a:prstGeom>
          <a:ln w="19050">
            <a:solidFill>
              <a:srgbClr val="03243D"/>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40F2FE8-8014-4D9F-BC0F-31C563264261}"/>
              </a:ext>
            </a:extLst>
          </p:cNvPr>
          <p:cNvSpPr txBox="1"/>
          <p:nvPr/>
        </p:nvSpPr>
        <p:spPr>
          <a:xfrm>
            <a:off x="257908" y="119091"/>
            <a:ext cx="8446477" cy="1077218"/>
          </a:xfrm>
          <a:prstGeom prst="rect">
            <a:avLst/>
          </a:prstGeom>
          <a:noFill/>
        </p:spPr>
        <p:txBody>
          <a:bodyPr wrap="square" rtlCol="0">
            <a:spAutoFit/>
          </a:bodyPr>
          <a:lstStyle/>
          <a:p>
            <a:r>
              <a:rPr lang="en-GB" sz="3200" b="1" dirty="0">
                <a:latin typeface="+mj-lt"/>
              </a:rPr>
              <a:t>Five key actions for supporting vulnerable communities</a:t>
            </a:r>
          </a:p>
        </p:txBody>
      </p:sp>
      <p:sp>
        <p:nvSpPr>
          <p:cNvPr id="3" name="TextBox 2">
            <a:extLst>
              <a:ext uri="{FF2B5EF4-FFF2-40B4-BE49-F238E27FC236}">
                <a16:creationId xmlns:a16="http://schemas.microsoft.com/office/drawing/2014/main" id="{45F927BF-2B88-4DAD-9813-21D9D40FA42C}"/>
              </a:ext>
            </a:extLst>
          </p:cNvPr>
          <p:cNvSpPr txBox="1"/>
          <p:nvPr/>
        </p:nvSpPr>
        <p:spPr>
          <a:xfrm>
            <a:off x="257908" y="1389185"/>
            <a:ext cx="8270630" cy="2677656"/>
          </a:xfrm>
          <a:prstGeom prst="rect">
            <a:avLst/>
          </a:prstGeom>
          <a:noFill/>
        </p:spPr>
        <p:txBody>
          <a:bodyPr wrap="square" rtlCol="0">
            <a:spAutoFit/>
          </a:bodyPr>
          <a:lstStyle/>
          <a:p>
            <a:endParaRPr lang="en-GB" sz="2400" dirty="0"/>
          </a:p>
          <a:p>
            <a:pPr marL="285750" indent="-285750">
              <a:buFont typeface="Arial" panose="020B0604020202020204" pitchFamily="34" charset="0"/>
              <a:buChar char="•"/>
            </a:pPr>
            <a:r>
              <a:rPr lang="en-GB" sz="2400" dirty="0"/>
              <a:t>Identifying vulnerable people and communities and the uneven impact of COVID-19</a:t>
            </a:r>
          </a:p>
          <a:p>
            <a:pPr marL="285750" indent="-285750">
              <a:buFont typeface="Arial" panose="020B0604020202020204" pitchFamily="34" charset="0"/>
              <a:buChar char="•"/>
            </a:pPr>
            <a:r>
              <a:rPr lang="en-GB" sz="2400" dirty="0"/>
              <a:t>Prioritising prevention and early intervention</a:t>
            </a:r>
          </a:p>
          <a:p>
            <a:pPr marL="285750" indent="-285750">
              <a:buFont typeface="Arial" panose="020B0604020202020204" pitchFamily="34" charset="0"/>
              <a:buChar char="•"/>
            </a:pPr>
            <a:r>
              <a:rPr lang="en-GB" sz="2400" dirty="0"/>
              <a:t>Including the voices of lived experience</a:t>
            </a:r>
          </a:p>
          <a:p>
            <a:pPr marL="285750" indent="-285750">
              <a:buFont typeface="Arial" panose="020B0604020202020204" pitchFamily="34" charset="0"/>
              <a:buChar char="•"/>
            </a:pPr>
            <a:r>
              <a:rPr lang="en-GB" sz="2400" dirty="0"/>
              <a:t>Strengthening workforce wellbeing and development</a:t>
            </a:r>
          </a:p>
          <a:p>
            <a:pPr marL="285750" indent="-285750">
              <a:buFont typeface="Arial" panose="020B0604020202020204" pitchFamily="34" charset="0"/>
              <a:buChar char="•"/>
            </a:pPr>
            <a:r>
              <a:rPr lang="en-GB" sz="2400" dirty="0"/>
              <a:t>Adopting a joined-up, person-centred whole systems approach</a:t>
            </a:r>
          </a:p>
        </p:txBody>
      </p:sp>
    </p:spTree>
    <p:extLst>
      <p:ext uri="{BB962C8B-B14F-4D97-AF65-F5344CB8AC3E}">
        <p14:creationId xmlns:p14="http://schemas.microsoft.com/office/powerpoint/2010/main" val="2360277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DEE36F7-ADB3-3246-BD78-C41E4F77BEBF}"/>
              </a:ext>
            </a:extLst>
          </p:cNvPr>
          <p:cNvCxnSpPr>
            <a:cxnSpLocks/>
          </p:cNvCxnSpPr>
          <p:nvPr/>
        </p:nvCxnSpPr>
        <p:spPr>
          <a:xfrm flipV="1">
            <a:off x="0" y="1010313"/>
            <a:ext cx="9144000" cy="1"/>
          </a:xfrm>
          <a:prstGeom prst="line">
            <a:avLst/>
          </a:prstGeom>
          <a:ln w="19050">
            <a:solidFill>
              <a:srgbClr val="03243D"/>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D3B88B8-9994-574D-86F4-A852A4AB9BB8}"/>
              </a:ext>
            </a:extLst>
          </p:cNvPr>
          <p:cNvSpPr/>
          <p:nvPr/>
        </p:nvSpPr>
        <p:spPr>
          <a:xfrm>
            <a:off x="0" y="6251099"/>
            <a:ext cx="9144000" cy="606902"/>
          </a:xfrm>
          <a:prstGeom prst="rect">
            <a:avLst/>
          </a:prstGeom>
          <a:solidFill>
            <a:srgbClr val="0324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5A67A80-745E-8448-802F-9E7B53867113}"/>
              </a:ext>
            </a:extLst>
          </p:cNvPr>
          <p:cNvPicPr>
            <a:picLocks noChangeAspect="1"/>
          </p:cNvPicPr>
          <p:nvPr/>
        </p:nvPicPr>
        <p:blipFill>
          <a:blip r:embed="rId3"/>
          <a:stretch>
            <a:fillRect/>
          </a:stretch>
        </p:blipFill>
        <p:spPr>
          <a:xfrm>
            <a:off x="8007551" y="6311576"/>
            <a:ext cx="887817" cy="457200"/>
          </a:xfrm>
          <a:prstGeom prst="rect">
            <a:avLst/>
          </a:prstGeom>
        </p:spPr>
      </p:pic>
      <p:sp>
        <p:nvSpPr>
          <p:cNvPr id="8" name="TextBox 7">
            <a:extLst>
              <a:ext uri="{FF2B5EF4-FFF2-40B4-BE49-F238E27FC236}">
                <a16:creationId xmlns:a16="http://schemas.microsoft.com/office/drawing/2014/main" id="{B5456021-85EB-DB43-BFA0-21CB8BB25ECC}"/>
              </a:ext>
            </a:extLst>
          </p:cNvPr>
          <p:cNvSpPr txBox="1"/>
          <p:nvPr/>
        </p:nvSpPr>
        <p:spPr>
          <a:xfrm>
            <a:off x="682872" y="6394877"/>
            <a:ext cx="5037995" cy="338554"/>
          </a:xfrm>
          <a:prstGeom prst="rect">
            <a:avLst/>
          </a:prstGeom>
          <a:noFill/>
        </p:spPr>
        <p:txBody>
          <a:bodyPr wrap="square" rtlCol="0">
            <a:spAutoFit/>
          </a:bodyPr>
          <a:lstStyle/>
          <a:p>
            <a:pPr lvl="0"/>
            <a:r>
              <a:rPr lang="en-GB" sz="1600" i="1" dirty="0">
                <a:solidFill>
                  <a:schemeClr val="bg1"/>
                </a:solidFill>
                <a:latin typeface="+mj-lt"/>
              </a:rPr>
              <a:t>We help councils deliver against local and national priorities</a:t>
            </a:r>
          </a:p>
        </p:txBody>
      </p:sp>
      <p:pic>
        <p:nvPicPr>
          <p:cNvPr id="13" name="Picture 12">
            <a:extLst>
              <a:ext uri="{FF2B5EF4-FFF2-40B4-BE49-F238E27FC236}">
                <a16:creationId xmlns:a16="http://schemas.microsoft.com/office/drawing/2014/main" id="{CB2389DA-5F34-6D42-A074-B2275FB57163}"/>
              </a:ext>
            </a:extLst>
          </p:cNvPr>
          <p:cNvPicPr>
            <a:picLocks noChangeAspect="1"/>
          </p:cNvPicPr>
          <p:nvPr/>
        </p:nvPicPr>
        <p:blipFill>
          <a:blip r:embed="rId4"/>
          <a:stretch>
            <a:fillRect/>
          </a:stretch>
        </p:blipFill>
        <p:spPr>
          <a:xfrm>
            <a:off x="248632" y="6336776"/>
            <a:ext cx="432000" cy="432000"/>
          </a:xfrm>
          <a:prstGeom prst="rect">
            <a:avLst/>
          </a:prstGeom>
        </p:spPr>
      </p:pic>
      <p:sp>
        <p:nvSpPr>
          <p:cNvPr id="9" name="TextBox 8">
            <a:extLst>
              <a:ext uri="{FF2B5EF4-FFF2-40B4-BE49-F238E27FC236}">
                <a16:creationId xmlns:a16="http://schemas.microsoft.com/office/drawing/2014/main" id="{3BD637AA-4E49-493A-9189-8449D01CB7FF}"/>
              </a:ext>
            </a:extLst>
          </p:cNvPr>
          <p:cNvSpPr txBox="1"/>
          <p:nvPr/>
        </p:nvSpPr>
        <p:spPr>
          <a:xfrm>
            <a:off x="203939" y="207495"/>
            <a:ext cx="8646736" cy="584775"/>
          </a:xfrm>
          <a:prstGeom prst="rect">
            <a:avLst/>
          </a:prstGeom>
          <a:noFill/>
        </p:spPr>
        <p:txBody>
          <a:bodyPr wrap="square" rtlCol="0">
            <a:spAutoFit/>
          </a:bodyPr>
          <a:lstStyle/>
          <a:p>
            <a:r>
              <a:rPr lang="en-GB" sz="3200" b="1" dirty="0">
                <a:latin typeface="+mj-lt"/>
              </a:rPr>
              <a:t>What does a trauma-informed approach look like?</a:t>
            </a:r>
          </a:p>
        </p:txBody>
      </p:sp>
      <p:pic>
        <p:nvPicPr>
          <p:cNvPr id="14" name="Graphic 13" descr="Children">
            <a:extLst>
              <a:ext uri="{FF2B5EF4-FFF2-40B4-BE49-F238E27FC236}">
                <a16:creationId xmlns:a16="http://schemas.microsoft.com/office/drawing/2014/main" id="{DE77651E-52C5-477C-A591-B18781AC9A5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3432" y="1177283"/>
            <a:ext cx="914400" cy="914400"/>
          </a:xfrm>
          <a:prstGeom prst="rect">
            <a:avLst/>
          </a:prstGeom>
        </p:spPr>
      </p:pic>
      <p:pic>
        <p:nvPicPr>
          <p:cNvPr id="16" name="Graphic 15" descr="Megaphone">
            <a:extLst>
              <a:ext uri="{FF2B5EF4-FFF2-40B4-BE49-F238E27FC236}">
                <a16:creationId xmlns:a16="http://schemas.microsoft.com/office/drawing/2014/main" id="{FBF1350B-BCC1-4281-A45C-82D35DA7CA0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8472" y="5096143"/>
            <a:ext cx="914400" cy="914400"/>
          </a:xfrm>
          <a:prstGeom prst="rect">
            <a:avLst/>
          </a:prstGeom>
        </p:spPr>
      </p:pic>
      <p:pic>
        <p:nvPicPr>
          <p:cNvPr id="18" name="Graphic 17" descr="Classroom">
            <a:extLst>
              <a:ext uri="{FF2B5EF4-FFF2-40B4-BE49-F238E27FC236}">
                <a16:creationId xmlns:a16="http://schemas.microsoft.com/office/drawing/2014/main" id="{D3E3A370-F75B-44E9-848F-C5FD306F07C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53987" y="2628989"/>
            <a:ext cx="914400" cy="914400"/>
          </a:xfrm>
          <a:prstGeom prst="rect">
            <a:avLst/>
          </a:prstGeom>
        </p:spPr>
      </p:pic>
      <p:pic>
        <p:nvPicPr>
          <p:cNvPr id="20" name="Graphic 19" descr="Heart with pulse">
            <a:extLst>
              <a:ext uri="{FF2B5EF4-FFF2-40B4-BE49-F238E27FC236}">
                <a16:creationId xmlns:a16="http://schemas.microsoft.com/office/drawing/2014/main" id="{748A5517-C5BC-4CFB-88BC-1E1563EC267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8943" y="4122941"/>
            <a:ext cx="914400" cy="914400"/>
          </a:xfrm>
          <a:prstGeom prst="rect">
            <a:avLst/>
          </a:prstGeom>
        </p:spPr>
      </p:pic>
      <p:pic>
        <p:nvPicPr>
          <p:cNvPr id="22" name="Graphic 21" descr="Cycle with people">
            <a:extLst>
              <a:ext uri="{FF2B5EF4-FFF2-40B4-BE49-F238E27FC236}">
                <a16:creationId xmlns:a16="http://schemas.microsoft.com/office/drawing/2014/main" id="{E51CB44C-9DB9-4AE1-ACD9-76BF0D83D0A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37973" y="4071358"/>
            <a:ext cx="914400" cy="914400"/>
          </a:xfrm>
          <a:prstGeom prst="rect">
            <a:avLst/>
          </a:prstGeom>
        </p:spPr>
      </p:pic>
      <p:pic>
        <p:nvPicPr>
          <p:cNvPr id="24" name="Graphic 23" descr="Ear">
            <a:extLst>
              <a:ext uri="{FF2B5EF4-FFF2-40B4-BE49-F238E27FC236}">
                <a16:creationId xmlns:a16="http://schemas.microsoft.com/office/drawing/2014/main" id="{FA2D3032-2287-4961-ADE4-1A4599BBED3F}"/>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889355" y="1322483"/>
            <a:ext cx="914400" cy="914400"/>
          </a:xfrm>
          <a:prstGeom prst="rect">
            <a:avLst/>
          </a:prstGeom>
        </p:spPr>
      </p:pic>
      <p:pic>
        <p:nvPicPr>
          <p:cNvPr id="26" name="Graphic 25" descr="Information">
            <a:extLst>
              <a:ext uri="{FF2B5EF4-FFF2-40B4-BE49-F238E27FC236}">
                <a16:creationId xmlns:a16="http://schemas.microsoft.com/office/drawing/2014/main" id="{2F2D7C53-7075-4F2A-BA3C-0E2BDEB607F0}"/>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815889" y="2716306"/>
            <a:ext cx="914400" cy="914400"/>
          </a:xfrm>
          <a:prstGeom prst="rect">
            <a:avLst/>
          </a:prstGeom>
        </p:spPr>
      </p:pic>
      <p:sp>
        <p:nvSpPr>
          <p:cNvPr id="27" name="TextBox 26">
            <a:extLst>
              <a:ext uri="{FF2B5EF4-FFF2-40B4-BE49-F238E27FC236}">
                <a16:creationId xmlns:a16="http://schemas.microsoft.com/office/drawing/2014/main" id="{D96F67BB-31E7-42FF-9C4B-AFA6AB844E1A}"/>
              </a:ext>
            </a:extLst>
          </p:cNvPr>
          <p:cNvSpPr txBox="1"/>
          <p:nvPr/>
        </p:nvSpPr>
        <p:spPr>
          <a:xfrm>
            <a:off x="1211298" y="1442467"/>
            <a:ext cx="4061791" cy="369332"/>
          </a:xfrm>
          <a:prstGeom prst="rect">
            <a:avLst/>
          </a:prstGeom>
          <a:noFill/>
        </p:spPr>
        <p:txBody>
          <a:bodyPr wrap="square" rtlCol="0">
            <a:spAutoFit/>
          </a:bodyPr>
          <a:lstStyle/>
          <a:p>
            <a:r>
              <a:rPr lang="en-GB" dirty="0"/>
              <a:t>Taking a joined-up approach</a:t>
            </a:r>
          </a:p>
        </p:txBody>
      </p:sp>
      <p:sp>
        <p:nvSpPr>
          <p:cNvPr id="28" name="TextBox 27">
            <a:extLst>
              <a:ext uri="{FF2B5EF4-FFF2-40B4-BE49-F238E27FC236}">
                <a16:creationId xmlns:a16="http://schemas.microsoft.com/office/drawing/2014/main" id="{690B68D1-436F-442B-8B34-0D76BC2A1CCF}"/>
              </a:ext>
            </a:extLst>
          </p:cNvPr>
          <p:cNvSpPr txBox="1"/>
          <p:nvPr/>
        </p:nvSpPr>
        <p:spPr>
          <a:xfrm>
            <a:off x="3827031" y="5468391"/>
            <a:ext cx="3168197" cy="369332"/>
          </a:xfrm>
          <a:prstGeom prst="rect">
            <a:avLst/>
          </a:prstGeom>
          <a:noFill/>
        </p:spPr>
        <p:txBody>
          <a:bodyPr wrap="square" rtlCol="0">
            <a:spAutoFit/>
          </a:bodyPr>
          <a:lstStyle/>
          <a:p>
            <a:r>
              <a:rPr lang="en-GB" dirty="0"/>
              <a:t>Trauma-informed leadership</a:t>
            </a:r>
          </a:p>
        </p:txBody>
      </p:sp>
      <p:sp>
        <p:nvSpPr>
          <p:cNvPr id="30" name="TextBox 29">
            <a:extLst>
              <a:ext uri="{FF2B5EF4-FFF2-40B4-BE49-F238E27FC236}">
                <a16:creationId xmlns:a16="http://schemas.microsoft.com/office/drawing/2014/main" id="{D0D3D91F-07E3-49C2-81DB-38DA12EA7FF3}"/>
              </a:ext>
            </a:extLst>
          </p:cNvPr>
          <p:cNvSpPr txBox="1"/>
          <p:nvPr/>
        </p:nvSpPr>
        <p:spPr>
          <a:xfrm>
            <a:off x="1168707" y="2730063"/>
            <a:ext cx="3168197" cy="646331"/>
          </a:xfrm>
          <a:prstGeom prst="rect">
            <a:avLst/>
          </a:prstGeom>
          <a:noFill/>
        </p:spPr>
        <p:txBody>
          <a:bodyPr wrap="square" rtlCol="0">
            <a:spAutoFit/>
          </a:bodyPr>
          <a:lstStyle/>
          <a:p>
            <a:r>
              <a:rPr lang="en-GB" dirty="0"/>
              <a:t>Strengthening workforce knowledge and skills</a:t>
            </a:r>
          </a:p>
        </p:txBody>
      </p:sp>
      <p:sp>
        <p:nvSpPr>
          <p:cNvPr id="31" name="TextBox 30">
            <a:extLst>
              <a:ext uri="{FF2B5EF4-FFF2-40B4-BE49-F238E27FC236}">
                <a16:creationId xmlns:a16="http://schemas.microsoft.com/office/drawing/2014/main" id="{90BCF2C4-9293-484B-8718-485DCF36A9E6}"/>
              </a:ext>
            </a:extLst>
          </p:cNvPr>
          <p:cNvSpPr txBox="1"/>
          <p:nvPr/>
        </p:nvSpPr>
        <p:spPr>
          <a:xfrm>
            <a:off x="1137831" y="4329690"/>
            <a:ext cx="3168197" cy="369332"/>
          </a:xfrm>
          <a:prstGeom prst="rect">
            <a:avLst/>
          </a:prstGeom>
          <a:noFill/>
        </p:spPr>
        <p:txBody>
          <a:bodyPr wrap="square" rtlCol="0">
            <a:spAutoFit/>
          </a:bodyPr>
          <a:lstStyle/>
          <a:p>
            <a:r>
              <a:rPr lang="en-GB" dirty="0"/>
              <a:t>Supporting workforce wellbeing</a:t>
            </a:r>
          </a:p>
        </p:txBody>
      </p:sp>
      <p:sp>
        <p:nvSpPr>
          <p:cNvPr id="32" name="TextBox 31">
            <a:extLst>
              <a:ext uri="{FF2B5EF4-FFF2-40B4-BE49-F238E27FC236}">
                <a16:creationId xmlns:a16="http://schemas.microsoft.com/office/drawing/2014/main" id="{DDC28D81-5178-4BE0-BECA-F4E05C777B43}"/>
              </a:ext>
            </a:extLst>
          </p:cNvPr>
          <p:cNvSpPr txBox="1"/>
          <p:nvPr/>
        </p:nvSpPr>
        <p:spPr>
          <a:xfrm>
            <a:off x="5803755" y="4241822"/>
            <a:ext cx="3168197" cy="646331"/>
          </a:xfrm>
          <a:prstGeom prst="rect">
            <a:avLst/>
          </a:prstGeom>
          <a:noFill/>
        </p:spPr>
        <p:txBody>
          <a:bodyPr wrap="square" rtlCol="0">
            <a:spAutoFit/>
          </a:bodyPr>
          <a:lstStyle/>
          <a:p>
            <a:r>
              <a:rPr lang="en-GB" dirty="0"/>
              <a:t>Using existing resources and support</a:t>
            </a:r>
          </a:p>
        </p:txBody>
      </p:sp>
      <p:sp>
        <p:nvSpPr>
          <p:cNvPr id="33" name="TextBox 32">
            <a:extLst>
              <a:ext uri="{FF2B5EF4-FFF2-40B4-BE49-F238E27FC236}">
                <a16:creationId xmlns:a16="http://schemas.microsoft.com/office/drawing/2014/main" id="{F1D422CA-8FBE-4E96-9786-04C9173CBB1A}"/>
              </a:ext>
            </a:extLst>
          </p:cNvPr>
          <p:cNvSpPr txBox="1"/>
          <p:nvPr/>
        </p:nvSpPr>
        <p:spPr>
          <a:xfrm>
            <a:off x="5771864" y="1441305"/>
            <a:ext cx="3168197" cy="646331"/>
          </a:xfrm>
          <a:prstGeom prst="rect">
            <a:avLst/>
          </a:prstGeom>
          <a:noFill/>
        </p:spPr>
        <p:txBody>
          <a:bodyPr wrap="square" rtlCol="0">
            <a:spAutoFit/>
          </a:bodyPr>
          <a:lstStyle/>
          <a:p>
            <a:r>
              <a:rPr lang="en-GB" dirty="0"/>
              <a:t>Engaging with people with lived experience</a:t>
            </a:r>
          </a:p>
        </p:txBody>
      </p:sp>
      <p:sp>
        <p:nvSpPr>
          <p:cNvPr id="34" name="TextBox 33">
            <a:extLst>
              <a:ext uri="{FF2B5EF4-FFF2-40B4-BE49-F238E27FC236}">
                <a16:creationId xmlns:a16="http://schemas.microsoft.com/office/drawing/2014/main" id="{A6E905D7-7D7D-4954-899B-F54E28313509}"/>
              </a:ext>
            </a:extLst>
          </p:cNvPr>
          <p:cNvSpPr txBox="1"/>
          <p:nvPr/>
        </p:nvSpPr>
        <p:spPr>
          <a:xfrm>
            <a:off x="5771864" y="2974150"/>
            <a:ext cx="3168197" cy="369332"/>
          </a:xfrm>
          <a:prstGeom prst="rect">
            <a:avLst/>
          </a:prstGeom>
          <a:noFill/>
        </p:spPr>
        <p:txBody>
          <a:bodyPr wrap="square" rtlCol="0">
            <a:spAutoFit/>
          </a:bodyPr>
          <a:lstStyle/>
          <a:p>
            <a:r>
              <a:rPr lang="en-GB" dirty="0"/>
              <a:t>Collecting data and information</a:t>
            </a:r>
          </a:p>
        </p:txBody>
      </p:sp>
    </p:spTree>
    <p:extLst>
      <p:ext uri="{BB962C8B-B14F-4D97-AF65-F5344CB8AC3E}">
        <p14:creationId xmlns:p14="http://schemas.microsoft.com/office/powerpoint/2010/main" val="1831869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DEE36F7-ADB3-3246-BD78-C41E4F77BEBF}"/>
              </a:ext>
            </a:extLst>
          </p:cNvPr>
          <p:cNvCxnSpPr>
            <a:cxnSpLocks/>
          </p:cNvCxnSpPr>
          <p:nvPr/>
        </p:nvCxnSpPr>
        <p:spPr>
          <a:xfrm flipV="1">
            <a:off x="0" y="935796"/>
            <a:ext cx="9144000" cy="1"/>
          </a:xfrm>
          <a:prstGeom prst="line">
            <a:avLst/>
          </a:prstGeom>
          <a:ln w="19050">
            <a:solidFill>
              <a:srgbClr val="03243D"/>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D3B88B8-9994-574D-86F4-A852A4AB9BB8}"/>
              </a:ext>
            </a:extLst>
          </p:cNvPr>
          <p:cNvSpPr/>
          <p:nvPr/>
        </p:nvSpPr>
        <p:spPr>
          <a:xfrm>
            <a:off x="0" y="6251099"/>
            <a:ext cx="9144000" cy="606902"/>
          </a:xfrm>
          <a:prstGeom prst="rect">
            <a:avLst/>
          </a:prstGeom>
          <a:solidFill>
            <a:srgbClr val="03243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5A67A80-745E-8448-802F-9E7B53867113}"/>
              </a:ext>
            </a:extLst>
          </p:cNvPr>
          <p:cNvPicPr>
            <a:picLocks noChangeAspect="1"/>
          </p:cNvPicPr>
          <p:nvPr/>
        </p:nvPicPr>
        <p:blipFill>
          <a:blip r:embed="rId3"/>
          <a:stretch>
            <a:fillRect/>
          </a:stretch>
        </p:blipFill>
        <p:spPr>
          <a:xfrm>
            <a:off x="8007551" y="6311576"/>
            <a:ext cx="887817" cy="457200"/>
          </a:xfrm>
          <a:prstGeom prst="rect">
            <a:avLst/>
          </a:prstGeom>
        </p:spPr>
      </p:pic>
      <p:sp>
        <p:nvSpPr>
          <p:cNvPr id="12" name="TextBox 11">
            <a:extLst>
              <a:ext uri="{FF2B5EF4-FFF2-40B4-BE49-F238E27FC236}">
                <a16:creationId xmlns:a16="http://schemas.microsoft.com/office/drawing/2014/main" id="{6C58462B-C2E9-FE42-A135-5F19261B15F5}"/>
              </a:ext>
            </a:extLst>
          </p:cNvPr>
          <p:cNvSpPr txBox="1"/>
          <p:nvPr/>
        </p:nvSpPr>
        <p:spPr>
          <a:xfrm>
            <a:off x="257908" y="182927"/>
            <a:ext cx="2942985" cy="584775"/>
          </a:xfrm>
          <a:prstGeom prst="rect">
            <a:avLst/>
          </a:prstGeom>
          <a:noFill/>
        </p:spPr>
        <p:txBody>
          <a:bodyPr wrap="none" rtlCol="0">
            <a:spAutoFit/>
          </a:bodyPr>
          <a:lstStyle/>
          <a:p>
            <a:r>
              <a:rPr lang="en-US" sz="3200" b="1" dirty="0">
                <a:latin typeface="+mj-lt"/>
              </a:rPr>
              <a:t>Useful Resources</a:t>
            </a:r>
          </a:p>
        </p:txBody>
      </p:sp>
      <p:sp>
        <p:nvSpPr>
          <p:cNvPr id="9" name="TextBox 8">
            <a:extLst>
              <a:ext uri="{FF2B5EF4-FFF2-40B4-BE49-F238E27FC236}">
                <a16:creationId xmlns:a16="http://schemas.microsoft.com/office/drawing/2014/main" id="{2E2C1E97-6A3B-494F-8941-258F09083A99}"/>
              </a:ext>
            </a:extLst>
          </p:cNvPr>
          <p:cNvSpPr txBox="1"/>
          <p:nvPr/>
        </p:nvSpPr>
        <p:spPr>
          <a:xfrm>
            <a:off x="577639" y="6390828"/>
            <a:ext cx="6222025" cy="338554"/>
          </a:xfrm>
          <a:prstGeom prst="rect">
            <a:avLst/>
          </a:prstGeom>
          <a:noFill/>
        </p:spPr>
        <p:txBody>
          <a:bodyPr wrap="square" rtlCol="0">
            <a:spAutoFit/>
          </a:bodyPr>
          <a:lstStyle/>
          <a:p>
            <a:r>
              <a:rPr lang="en-GB" sz="1600" i="1" dirty="0">
                <a:solidFill>
                  <a:schemeClr val="bg1"/>
                </a:solidFill>
                <a:latin typeface="+mj-lt"/>
              </a:rPr>
              <a:t>We help support and develop effective and informed local political leaders </a:t>
            </a:r>
            <a:endParaRPr lang="en-US" sz="1600" i="1" dirty="0">
              <a:solidFill>
                <a:schemeClr val="bg1"/>
              </a:solidFill>
              <a:latin typeface="+mj-lt"/>
            </a:endParaRPr>
          </a:p>
        </p:txBody>
      </p:sp>
      <p:pic>
        <p:nvPicPr>
          <p:cNvPr id="10" name="Picture 9">
            <a:extLst>
              <a:ext uri="{FF2B5EF4-FFF2-40B4-BE49-F238E27FC236}">
                <a16:creationId xmlns:a16="http://schemas.microsoft.com/office/drawing/2014/main" id="{52A09246-D548-364D-BE75-1ED72539B36F}"/>
              </a:ext>
            </a:extLst>
          </p:cNvPr>
          <p:cNvPicPr>
            <a:picLocks noChangeAspect="1"/>
          </p:cNvPicPr>
          <p:nvPr/>
        </p:nvPicPr>
        <p:blipFill>
          <a:blip r:embed="rId4"/>
          <a:stretch>
            <a:fillRect/>
          </a:stretch>
        </p:blipFill>
        <p:spPr>
          <a:xfrm>
            <a:off x="248632" y="6347436"/>
            <a:ext cx="332661" cy="432000"/>
          </a:xfrm>
          <a:prstGeom prst="rect">
            <a:avLst/>
          </a:prstGeom>
        </p:spPr>
      </p:pic>
      <p:pic>
        <p:nvPicPr>
          <p:cNvPr id="3" name="Graphic 2" descr="Television">
            <a:extLst>
              <a:ext uri="{FF2B5EF4-FFF2-40B4-BE49-F238E27FC236}">
                <a16:creationId xmlns:a16="http://schemas.microsoft.com/office/drawing/2014/main" id="{0662C08A-2E7D-4955-A8EB-BFE93B4B1A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8632" y="1034696"/>
            <a:ext cx="914400" cy="914400"/>
          </a:xfrm>
          <a:prstGeom prst="rect">
            <a:avLst/>
          </a:prstGeom>
        </p:spPr>
      </p:pic>
      <p:pic>
        <p:nvPicPr>
          <p:cNvPr id="6" name="Graphic 5" descr="Books">
            <a:extLst>
              <a:ext uri="{FF2B5EF4-FFF2-40B4-BE49-F238E27FC236}">
                <a16:creationId xmlns:a16="http://schemas.microsoft.com/office/drawing/2014/main" id="{66769A2D-34AD-4E05-8EFF-33A2C54AB3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7908" y="2621549"/>
            <a:ext cx="914400" cy="914400"/>
          </a:xfrm>
          <a:prstGeom prst="rect">
            <a:avLst/>
          </a:prstGeom>
        </p:spPr>
      </p:pic>
      <p:pic>
        <p:nvPicPr>
          <p:cNvPr id="13" name="Graphic 12" descr="Magnifying glass">
            <a:extLst>
              <a:ext uri="{FF2B5EF4-FFF2-40B4-BE49-F238E27FC236}">
                <a16:creationId xmlns:a16="http://schemas.microsoft.com/office/drawing/2014/main" id="{D0B99D2F-0788-4DAF-B948-4D9830FA244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39524" y="3892319"/>
            <a:ext cx="914400" cy="914400"/>
          </a:xfrm>
          <a:prstGeom prst="rect">
            <a:avLst/>
          </a:prstGeom>
        </p:spPr>
      </p:pic>
      <p:pic>
        <p:nvPicPr>
          <p:cNvPr id="15" name="Graphic 14" descr="Questions">
            <a:extLst>
              <a:ext uri="{FF2B5EF4-FFF2-40B4-BE49-F238E27FC236}">
                <a16:creationId xmlns:a16="http://schemas.microsoft.com/office/drawing/2014/main" id="{A37BD3C6-B89A-4F00-B91A-87613BF6C05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48632" y="5077703"/>
            <a:ext cx="914400" cy="914400"/>
          </a:xfrm>
          <a:prstGeom prst="rect">
            <a:avLst/>
          </a:prstGeom>
        </p:spPr>
      </p:pic>
      <p:sp>
        <p:nvSpPr>
          <p:cNvPr id="16" name="TextBox 15">
            <a:extLst>
              <a:ext uri="{FF2B5EF4-FFF2-40B4-BE49-F238E27FC236}">
                <a16:creationId xmlns:a16="http://schemas.microsoft.com/office/drawing/2014/main" id="{81C54A4F-03EC-4FEB-A705-B4982607D196}"/>
              </a:ext>
            </a:extLst>
          </p:cNvPr>
          <p:cNvSpPr txBox="1"/>
          <p:nvPr/>
        </p:nvSpPr>
        <p:spPr>
          <a:xfrm>
            <a:off x="1729400" y="5251364"/>
            <a:ext cx="7560875" cy="646331"/>
          </a:xfrm>
          <a:prstGeom prst="rect">
            <a:avLst/>
          </a:prstGeom>
          <a:noFill/>
        </p:spPr>
        <p:txBody>
          <a:bodyPr wrap="square" rtlCol="0">
            <a:spAutoFit/>
          </a:bodyPr>
          <a:lstStyle/>
          <a:p>
            <a:r>
              <a:rPr lang="en-GB" dirty="0"/>
              <a:t>Any questions, please get in touch:</a:t>
            </a:r>
          </a:p>
          <a:p>
            <a:r>
              <a:rPr lang="en-GB" dirty="0"/>
              <a:t>Laura.james@improvementservice.org.uk</a:t>
            </a:r>
          </a:p>
        </p:txBody>
      </p:sp>
      <p:sp>
        <p:nvSpPr>
          <p:cNvPr id="17" name="TextBox 16">
            <a:extLst>
              <a:ext uri="{FF2B5EF4-FFF2-40B4-BE49-F238E27FC236}">
                <a16:creationId xmlns:a16="http://schemas.microsoft.com/office/drawing/2014/main" id="{4D4E3F60-1897-4D66-B0EF-E7A50DFC81C4}"/>
              </a:ext>
            </a:extLst>
          </p:cNvPr>
          <p:cNvSpPr txBox="1"/>
          <p:nvPr/>
        </p:nvSpPr>
        <p:spPr>
          <a:xfrm>
            <a:off x="1391478" y="3934368"/>
            <a:ext cx="7512998" cy="1200329"/>
          </a:xfrm>
          <a:prstGeom prst="rect">
            <a:avLst/>
          </a:prstGeom>
          <a:noFill/>
        </p:spPr>
        <p:txBody>
          <a:bodyPr wrap="square" rtlCol="0">
            <a:spAutoFit/>
          </a:bodyPr>
          <a:lstStyle/>
          <a:p>
            <a:pPr marL="285750" indent="-285750">
              <a:buFont typeface="Arial" panose="020B0604020202020204" pitchFamily="34" charset="0"/>
              <a:buChar char="•"/>
            </a:pPr>
            <a:r>
              <a:rPr lang="en-GB" dirty="0"/>
              <a:t>“Taking a trauma-informed lens to Scotland’s COVID-19 recovery, renewal and transformation” Elected Member Briefing (forthcoming publication)</a:t>
            </a:r>
          </a:p>
          <a:p>
            <a:pPr marL="285750" indent="-285750">
              <a:buFont typeface="Arial" panose="020B0604020202020204" pitchFamily="34" charset="0"/>
              <a:buChar char="•"/>
            </a:pPr>
            <a:r>
              <a:rPr lang="en-GB" dirty="0"/>
              <a:t>Series of deep dive events to explore how a trauma-informed approach can support key COVID-19 recovery and renewal priorities (info coming soon)</a:t>
            </a:r>
          </a:p>
        </p:txBody>
      </p:sp>
      <p:sp>
        <p:nvSpPr>
          <p:cNvPr id="18" name="TextBox 17">
            <a:extLst>
              <a:ext uri="{FF2B5EF4-FFF2-40B4-BE49-F238E27FC236}">
                <a16:creationId xmlns:a16="http://schemas.microsoft.com/office/drawing/2014/main" id="{BBF3DD73-6F6C-42B6-B970-27A8C2877B39}"/>
              </a:ext>
            </a:extLst>
          </p:cNvPr>
          <p:cNvSpPr txBox="1"/>
          <p:nvPr/>
        </p:nvSpPr>
        <p:spPr>
          <a:xfrm>
            <a:off x="1391478" y="1080539"/>
            <a:ext cx="7275444" cy="1477328"/>
          </a:xfrm>
          <a:prstGeom prst="rect">
            <a:avLst/>
          </a:prstGeom>
          <a:noFill/>
        </p:spPr>
        <p:txBody>
          <a:bodyPr wrap="square" rtlCol="0">
            <a:spAutoFit/>
          </a:bodyPr>
          <a:lstStyle/>
          <a:p>
            <a:pPr marL="285750" indent="-285750">
              <a:buFont typeface="Arial" panose="020B0604020202020204" pitchFamily="34" charset="0"/>
              <a:buChar char="•"/>
            </a:pPr>
            <a:r>
              <a:rPr lang="en-GB" dirty="0"/>
              <a:t>Learn more about a trauma-informed approach and useful resources:</a:t>
            </a:r>
          </a:p>
          <a:p>
            <a:r>
              <a:rPr lang="en-GB" dirty="0"/>
              <a:t>	</a:t>
            </a:r>
            <a:r>
              <a:rPr lang="en-GB" dirty="0">
                <a:hlinkClick r:id="rId13"/>
              </a:rPr>
              <a:t>http://transformingpsychologicaltrauma.scot/</a:t>
            </a:r>
            <a:endParaRPr lang="en-GB" dirty="0"/>
          </a:p>
          <a:p>
            <a:pPr marL="285750" indent="-285750">
              <a:buFont typeface="Arial" panose="020B0604020202020204" pitchFamily="34" charset="0"/>
              <a:buChar char="•"/>
            </a:pPr>
            <a:r>
              <a:rPr lang="en-GB" dirty="0"/>
              <a:t>Watch NHS Education for Scotland animation, “Opening Doors”, on why tackling trauma is everybody’s business: </a:t>
            </a:r>
            <a:r>
              <a:rPr lang="en-GB" dirty="0">
                <a:hlinkClick r:id="rId14"/>
              </a:rPr>
              <a:t>http://transformingpsychologicaltrauma.scot/understanding-trauma/</a:t>
            </a:r>
            <a:endParaRPr lang="en-GB" dirty="0"/>
          </a:p>
        </p:txBody>
      </p:sp>
      <p:sp>
        <p:nvSpPr>
          <p:cNvPr id="19" name="TextBox 18">
            <a:extLst>
              <a:ext uri="{FF2B5EF4-FFF2-40B4-BE49-F238E27FC236}">
                <a16:creationId xmlns:a16="http://schemas.microsoft.com/office/drawing/2014/main" id="{9BCA318B-D1E8-4E00-BC23-2B3C6C9FD700}"/>
              </a:ext>
            </a:extLst>
          </p:cNvPr>
          <p:cNvSpPr txBox="1"/>
          <p:nvPr/>
        </p:nvSpPr>
        <p:spPr>
          <a:xfrm>
            <a:off x="1391478" y="2621549"/>
            <a:ext cx="7275444" cy="1477328"/>
          </a:xfrm>
          <a:prstGeom prst="rect">
            <a:avLst/>
          </a:prstGeom>
          <a:noFill/>
        </p:spPr>
        <p:txBody>
          <a:bodyPr wrap="square" rtlCol="0">
            <a:spAutoFit/>
          </a:bodyPr>
          <a:lstStyle/>
          <a:p>
            <a:pPr marL="285750" indent="-285750">
              <a:buFont typeface="Arial" panose="020B0604020202020204" pitchFamily="34" charset="0"/>
              <a:buChar char="•"/>
            </a:pPr>
            <a:r>
              <a:rPr lang="en-GB" dirty="0"/>
              <a:t>IS Thought Leadership Series: “Scotland’s roadmap to COVID-19 recovery and renewal: five key actions for supporting vulnerable people and communities” (forthcoming publication)</a:t>
            </a:r>
          </a:p>
          <a:p>
            <a:pPr marL="285750" indent="-285750">
              <a:buFont typeface="Arial" panose="020B0604020202020204" pitchFamily="34" charset="0"/>
              <a:buChar char="•"/>
            </a:pPr>
            <a:r>
              <a:rPr lang="en-GB" dirty="0">
                <a:hlinkClick r:id="rId15"/>
              </a:rPr>
              <a:t>Poverty and trauma briefing</a:t>
            </a:r>
            <a:r>
              <a:rPr lang="en-GB" dirty="0"/>
              <a:t>, The Robertson Trust (2020)</a:t>
            </a:r>
          </a:p>
          <a:p>
            <a:endParaRPr lang="en-GB" dirty="0"/>
          </a:p>
        </p:txBody>
      </p:sp>
    </p:spTree>
    <p:extLst>
      <p:ext uri="{BB962C8B-B14F-4D97-AF65-F5344CB8AC3E}">
        <p14:creationId xmlns:p14="http://schemas.microsoft.com/office/powerpoint/2010/main" val="3209128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S Powerpoint template" id="{C8F88B3F-15BA-D349-B978-7E3F5A80C978}" vid="{126363EE-2F8D-0941-B9F9-A48523ECB6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8AC959E81DF5344A81EE9C0E1FF6428" ma:contentTypeVersion="12" ma:contentTypeDescription="Create a new document." ma:contentTypeScope="" ma:versionID="8d0e3272fc2506bec2ca79b0d27640d3">
  <xsd:schema xmlns:xsd="http://www.w3.org/2001/XMLSchema" xmlns:xs="http://www.w3.org/2001/XMLSchema" xmlns:p="http://schemas.microsoft.com/office/2006/metadata/properties" xmlns:ns2="6677c706-4ea5-4e1d-b8fe-80cbfd22f2a4" xmlns:ns3="78e2f0f0-e568-48bc-b22b-9dc416b58e59" targetNamespace="http://schemas.microsoft.com/office/2006/metadata/properties" ma:root="true" ma:fieldsID="fc1baff6f4588acac41979b90be291dd" ns2:_="" ns3:_="">
    <xsd:import namespace="6677c706-4ea5-4e1d-b8fe-80cbfd22f2a4"/>
    <xsd:import namespace="78e2f0f0-e568-48bc-b22b-9dc416b58e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EventHashCode" minOccurs="0"/>
                <xsd:element ref="ns2:MediaServiceGenerationTim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77c706-4ea5-4e1d-b8fe-80cbfd22f2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e2f0f0-e568-48bc-b22b-9dc416b58e5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D100EB-5A32-4622-9CD7-8C86D5999286}">
  <ds:schemaRefs>
    <ds:schemaRef ds:uri="http://schemas.microsoft.com/sharepoint/v3/contenttype/forms"/>
  </ds:schemaRefs>
</ds:datastoreItem>
</file>

<file path=customXml/itemProps2.xml><?xml version="1.0" encoding="utf-8"?>
<ds:datastoreItem xmlns:ds="http://schemas.openxmlformats.org/officeDocument/2006/customXml" ds:itemID="{BCFE3AD9-CE4E-4F97-BEDA-65C95A2510A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03C6AEC-40DD-4DDE-9E66-66DFFCC173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77c706-4ea5-4e1d-b8fe-80cbfd22f2a4"/>
    <ds:schemaRef ds:uri="78e2f0f0-e568-48bc-b22b-9dc416b58e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IS Powerpoint Template</Template>
  <TotalTime>2533</TotalTime>
  <Words>515</Words>
  <Application>Microsoft Macintosh PowerPoint</Application>
  <PresentationFormat>On-screen Show (4:3)</PresentationFormat>
  <Paragraphs>55</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McLaughlin, Joanna</dc:creator>
  <cp:lastModifiedBy>Louise Jenkins</cp:lastModifiedBy>
  <cp:revision>6</cp:revision>
  <dcterms:created xsi:type="dcterms:W3CDTF">2019-03-01T09:05:35Z</dcterms:created>
  <dcterms:modified xsi:type="dcterms:W3CDTF">2020-11-03T09:38:46Z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0x01010018AC959E81DF5344A81EE9C0E1FF6428</vt:lpwstr>
  </property>
  <property fmtid="{D5CDD505-2E9C-101B-9397-08002B2CF9AE}" pid="3" name="AuthorIds_UIVersion_512">
    <vt:lpwstr>22</vt:lpwstr>
  </property>
</Properties>
</file>