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20" r:id="rId2"/>
    <p:sldId id="522" r:id="rId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93D5"/>
    <a:srgbClr val="0D3A5E"/>
    <a:srgbClr val="CC00CC"/>
    <a:srgbClr val="FFFFFF"/>
    <a:srgbClr val="0077C5"/>
    <a:srgbClr val="80167F"/>
    <a:srgbClr val="6F8E30"/>
    <a:srgbClr val="4B25C0"/>
    <a:srgbClr val="E881B0"/>
    <a:srgbClr val="C873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87175" autoAdjust="0"/>
  </p:normalViewPr>
  <p:slideViewPr>
    <p:cSldViewPr snapToGrid="0" snapToObjects="1">
      <p:cViewPr varScale="1">
        <p:scale>
          <a:sx n="124" d="100"/>
          <a:sy n="124" d="100"/>
        </p:scale>
        <p:origin x="16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413"/>
          </a:xfrm>
          <a:prstGeom prst="rect">
            <a:avLst/>
          </a:prstGeom>
        </p:spPr>
        <p:txBody>
          <a:bodyPr vert="horz" lIns="88223" tIns="44112" rIns="88223" bIns="4411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7413"/>
          </a:xfrm>
          <a:prstGeom prst="rect">
            <a:avLst/>
          </a:prstGeom>
        </p:spPr>
        <p:txBody>
          <a:bodyPr vert="horz" lIns="88223" tIns="44112" rIns="88223" bIns="44112" rtlCol="0"/>
          <a:lstStyle>
            <a:lvl1pPr algn="r">
              <a:defRPr sz="1200"/>
            </a:lvl1pPr>
          </a:lstStyle>
          <a:p>
            <a:fld id="{04C7DECB-3FFD-425D-82AE-00267D43DFC3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813"/>
            <a:ext cx="2945862" cy="497413"/>
          </a:xfrm>
          <a:prstGeom prst="rect">
            <a:avLst/>
          </a:prstGeom>
        </p:spPr>
        <p:txBody>
          <a:bodyPr vert="horz" lIns="88223" tIns="44112" rIns="88223" bIns="4411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30813"/>
            <a:ext cx="2945862" cy="497413"/>
          </a:xfrm>
          <a:prstGeom prst="rect">
            <a:avLst/>
          </a:prstGeom>
        </p:spPr>
        <p:txBody>
          <a:bodyPr vert="horz" lIns="88223" tIns="44112" rIns="88223" bIns="44112" rtlCol="0" anchor="b"/>
          <a:lstStyle>
            <a:lvl1pPr algn="r">
              <a:defRPr sz="1200"/>
            </a:lvl1pPr>
          </a:lstStyle>
          <a:p>
            <a:fld id="{50304DB3-1F82-4A81-A5ED-AF2CB7E66F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52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8135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8135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fld id="{60583618-8931-4E25-BF55-9FA6DAC5599E}" type="datetimeFigureOut">
              <a:rPr lang="en-GB" smtClean="0"/>
              <a:t>05/12/2019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61"/>
            <a:ext cx="5438140" cy="3909239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30091"/>
            <a:ext cx="2945659" cy="498134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8134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fld id="{87BDF2BD-3156-46AE-99DA-E8F874675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60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</p:spPr>
        <p:txBody>
          <a:bodyPr/>
          <a:lstStyle>
            <a:lvl1pPr algn="ctr">
              <a:defRPr sz="4400">
                <a:solidFill>
                  <a:srgbClr val="0D3A5E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D3A5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DE121-EE60-4FAB-AC58-F50841A1E012}" type="datetime4">
              <a:rPr lang="en-GB" smtClean="0"/>
              <a:t>5 December 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John Dawson  |  john.dawson@glasgow.gov.uk  |  07976 20 20 10  |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EB59FBE-E8BD-4F39-98E6-2FDBF1FD5D4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68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" y="731521"/>
            <a:ext cx="4575810" cy="617220"/>
          </a:xfrm>
          <a:prstGeom prst="rect">
            <a:avLst/>
          </a:prstGeom>
          <a:solidFill>
            <a:srgbClr val="A3B577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49803" y="1540878"/>
            <a:ext cx="7695037" cy="45894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2D49043-8BD8-45BC-B980-50B081A54490}" type="datetime4">
              <a:rPr lang="en-GB" smtClean="0"/>
              <a:t>5 December 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John Dawson  |  john.dawson@glasgow.gov.uk  |  07976 20 20 10 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EB59FBE-E8BD-4F39-98E6-2FDBF1FD5D4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68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" y="731521"/>
            <a:ext cx="4575810" cy="617220"/>
          </a:xfrm>
          <a:prstGeom prst="rect">
            <a:avLst/>
          </a:prstGeom>
          <a:solidFill>
            <a:srgbClr val="A3B577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49803" y="2082864"/>
            <a:ext cx="7695037" cy="40474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2D49043-8BD8-45BC-B980-50B081A54490}" type="datetime4">
              <a:rPr lang="en-GB" smtClean="0"/>
              <a:t>5 December 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John Dawson  |  john.dawson@glasgow.gov.uk  |  07976 20 20 10 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EB59FBE-E8BD-4F39-98E6-2FDBF1FD5D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itle Placeholder 1"/>
          <p:cNvSpPr txBox="1">
            <a:spLocks/>
          </p:cNvSpPr>
          <p:nvPr userDrawn="1"/>
        </p:nvSpPr>
        <p:spPr>
          <a:xfrm>
            <a:off x="541174" y="1542864"/>
            <a:ext cx="7703665" cy="540000"/>
          </a:xfrm>
          <a:prstGeom prst="rect">
            <a:avLst/>
          </a:prstGeom>
          <a:solidFill>
            <a:srgbClr val="F2F7EC"/>
          </a:solidFill>
          <a:ln>
            <a:noFill/>
          </a:ln>
        </p:spPr>
        <p:txBody>
          <a:bodyPr vert="horz" lIns="43200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rgbClr val="80AF4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1" y="1542864"/>
            <a:ext cx="541175" cy="540000"/>
          </a:xfrm>
          <a:prstGeom prst="rect">
            <a:avLst/>
          </a:prstGeom>
          <a:solidFill>
            <a:srgbClr val="B9D396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>
                    <a:lumMod val="95000"/>
                  </a:schemeClr>
                </a:solidFill>
                <a:latin typeface="Helvetica Neue"/>
                <a:ea typeface="+mj-ea"/>
                <a:cs typeface="Helvetica Neue"/>
              </a:defRPr>
            </a:lvl1pPr>
          </a:lstStyle>
          <a:p>
            <a:endParaRPr lang="en-GB" dirty="0"/>
          </a:p>
        </p:txBody>
      </p:sp>
      <p:sp>
        <p:nvSpPr>
          <p:cNvPr id="10" name="Oval 9"/>
          <p:cNvSpPr/>
          <p:nvPr userDrawn="1"/>
        </p:nvSpPr>
        <p:spPr>
          <a:xfrm>
            <a:off x="269999" y="1542864"/>
            <a:ext cx="540000" cy="540000"/>
          </a:xfrm>
          <a:prstGeom prst="ellipse">
            <a:avLst/>
          </a:prstGeom>
          <a:solidFill>
            <a:srgbClr val="80AF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795736" y="1606735"/>
            <a:ext cx="373224" cy="420703"/>
            <a:chOff x="7581123" y="2877332"/>
            <a:chExt cx="373224" cy="420703"/>
          </a:xfrm>
          <a:solidFill>
            <a:srgbClr val="80AF41"/>
          </a:solidFill>
        </p:grpSpPr>
        <p:sp>
          <p:nvSpPr>
            <p:cNvPr id="12" name="Chevron 11"/>
            <p:cNvSpPr/>
            <p:nvPr/>
          </p:nvSpPr>
          <p:spPr>
            <a:xfrm rot="5400000">
              <a:off x="7641772" y="2816683"/>
              <a:ext cx="251926" cy="373224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" name="Chevron 13"/>
            <p:cNvSpPr/>
            <p:nvPr/>
          </p:nvSpPr>
          <p:spPr>
            <a:xfrm rot="5400000">
              <a:off x="7641772" y="2985460"/>
              <a:ext cx="251926" cy="373224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90906" y="1595051"/>
            <a:ext cx="6904830" cy="46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Click to edit Master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28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(Pi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" y="731521"/>
            <a:ext cx="4575810" cy="617220"/>
          </a:xfrm>
          <a:prstGeom prst="rect">
            <a:avLst/>
          </a:prstGeom>
          <a:solidFill>
            <a:srgbClr val="A3B577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49803" y="2082864"/>
            <a:ext cx="7695037" cy="40474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2D49043-8BD8-45BC-B980-50B081A54490}" type="datetime4">
              <a:rPr lang="en-GB" smtClean="0"/>
              <a:t>5 December 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John Dawson  |  john.dawson@glasgow.gov.uk  |  07976 20 20 10 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EB59FBE-E8BD-4F39-98E6-2FDBF1FD5D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itle Placeholder 1"/>
          <p:cNvSpPr txBox="1">
            <a:spLocks/>
          </p:cNvSpPr>
          <p:nvPr userDrawn="1"/>
        </p:nvSpPr>
        <p:spPr>
          <a:xfrm>
            <a:off x="541174" y="1542864"/>
            <a:ext cx="7703665" cy="540000"/>
          </a:xfrm>
          <a:prstGeom prst="rect">
            <a:avLst/>
          </a:prstGeom>
          <a:solidFill>
            <a:srgbClr val="FDF2F7"/>
          </a:solidFill>
          <a:ln>
            <a:noFill/>
          </a:ln>
        </p:spPr>
        <p:txBody>
          <a:bodyPr vert="horz" lIns="43200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rgbClr val="80AF4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1" y="1542864"/>
            <a:ext cx="541175" cy="540000"/>
          </a:xfrm>
          <a:prstGeom prst="rect">
            <a:avLst/>
          </a:prstGeom>
          <a:solidFill>
            <a:srgbClr val="F2B9D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>
                    <a:lumMod val="95000"/>
                  </a:schemeClr>
                </a:solidFill>
                <a:latin typeface="Helvetica Neue"/>
                <a:ea typeface="+mj-ea"/>
                <a:cs typeface="Helvetica Neue"/>
              </a:defRPr>
            </a:lvl1pPr>
          </a:lstStyle>
          <a:p>
            <a:endParaRPr lang="en-GB" dirty="0"/>
          </a:p>
        </p:txBody>
      </p:sp>
      <p:sp>
        <p:nvSpPr>
          <p:cNvPr id="10" name="Oval 9"/>
          <p:cNvSpPr/>
          <p:nvPr userDrawn="1"/>
        </p:nvSpPr>
        <p:spPr>
          <a:xfrm>
            <a:off x="269999" y="1542864"/>
            <a:ext cx="540000" cy="540000"/>
          </a:xfrm>
          <a:prstGeom prst="ellipse">
            <a:avLst/>
          </a:prstGeom>
          <a:solidFill>
            <a:srgbClr val="E881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795736" y="1606735"/>
            <a:ext cx="373224" cy="420703"/>
            <a:chOff x="7581123" y="2877332"/>
            <a:chExt cx="373224" cy="420703"/>
          </a:xfrm>
          <a:solidFill>
            <a:srgbClr val="E881B0"/>
          </a:solidFill>
        </p:grpSpPr>
        <p:sp>
          <p:nvSpPr>
            <p:cNvPr id="12" name="Chevron 11"/>
            <p:cNvSpPr/>
            <p:nvPr/>
          </p:nvSpPr>
          <p:spPr>
            <a:xfrm rot="5400000">
              <a:off x="7641772" y="2816683"/>
              <a:ext cx="251926" cy="373224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" name="Chevron 13"/>
            <p:cNvSpPr/>
            <p:nvPr/>
          </p:nvSpPr>
          <p:spPr>
            <a:xfrm rot="5400000">
              <a:off x="7641772" y="2985460"/>
              <a:ext cx="251926" cy="373224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90906" y="1595051"/>
            <a:ext cx="6904830" cy="46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Click to edit Master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65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" y="731521"/>
            <a:ext cx="4575810" cy="617220"/>
          </a:xfrm>
          <a:prstGeom prst="rect">
            <a:avLst/>
          </a:prstGeom>
          <a:solidFill>
            <a:srgbClr val="A3B577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49803" y="2082864"/>
            <a:ext cx="7695037" cy="40474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2D49043-8BD8-45BC-B980-50B081A54490}" type="datetime4">
              <a:rPr lang="en-GB" smtClean="0"/>
              <a:t>5 December 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John Dawson  |  john.dawson@glasgow.gov.uk  |  07976 20 20 10 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EB59FBE-E8BD-4F39-98E6-2FDBF1FD5D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itle Placeholder 1"/>
          <p:cNvSpPr txBox="1">
            <a:spLocks/>
          </p:cNvSpPr>
          <p:nvPr userDrawn="1"/>
        </p:nvSpPr>
        <p:spPr>
          <a:xfrm>
            <a:off x="541174" y="1542864"/>
            <a:ext cx="7703665" cy="540000"/>
          </a:xfrm>
          <a:prstGeom prst="rect">
            <a:avLst/>
          </a:prstGeom>
          <a:solidFill>
            <a:srgbClr val="E7F4FA"/>
          </a:solidFill>
          <a:ln>
            <a:noFill/>
          </a:ln>
        </p:spPr>
        <p:txBody>
          <a:bodyPr vert="horz" lIns="43200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rgbClr val="80AF4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1" y="1542864"/>
            <a:ext cx="541175" cy="540000"/>
          </a:xfrm>
          <a:prstGeom prst="rect">
            <a:avLst/>
          </a:prstGeom>
          <a:solidFill>
            <a:srgbClr val="7FC1E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>
                    <a:lumMod val="95000"/>
                  </a:schemeClr>
                </a:solidFill>
                <a:latin typeface="Helvetica Neue"/>
                <a:ea typeface="+mj-ea"/>
                <a:cs typeface="Helvetica Neue"/>
              </a:defRPr>
            </a:lvl1pPr>
          </a:lstStyle>
          <a:p>
            <a:endParaRPr lang="en-GB" dirty="0"/>
          </a:p>
        </p:txBody>
      </p:sp>
      <p:sp>
        <p:nvSpPr>
          <p:cNvPr id="10" name="Oval 9"/>
          <p:cNvSpPr/>
          <p:nvPr userDrawn="1"/>
        </p:nvSpPr>
        <p:spPr>
          <a:xfrm>
            <a:off x="269999" y="1542864"/>
            <a:ext cx="540000" cy="540000"/>
          </a:xfrm>
          <a:prstGeom prst="ellipse">
            <a:avLst/>
          </a:prstGeom>
          <a:solidFill>
            <a:srgbClr val="178FC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795736" y="1606735"/>
            <a:ext cx="373224" cy="420703"/>
            <a:chOff x="7581123" y="2877332"/>
            <a:chExt cx="373224" cy="420703"/>
          </a:xfrm>
          <a:solidFill>
            <a:srgbClr val="178FCD"/>
          </a:solidFill>
        </p:grpSpPr>
        <p:sp>
          <p:nvSpPr>
            <p:cNvPr id="12" name="Chevron 11"/>
            <p:cNvSpPr/>
            <p:nvPr/>
          </p:nvSpPr>
          <p:spPr>
            <a:xfrm rot="5400000">
              <a:off x="7641772" y="2816683"/>
              <a:ext cx="251926" cy="373224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" name="Chevron 13"/>
            <p:cNvSpPr/>
            <p:nvPr/>
          </p:nvSpPr>
          <p:spPr>
            <a:xfrm rot="5400000">
              <a:off x="7641772" y="2985460"/>
              <a:ext cx="251926" cy="373224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90906" y="1595051"/>
            <a:ext cx="6904830" cy="46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Click to edit Master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675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" y="731521"/>
            <a:ext cx="4575810" cy="617220"/>
          </a:xfrm>
          <a:prstGeom prst="rect">
            <a:avLst/>
          </a:prstGeom>
          <a:solidFill>
            <a:srgbClr val="A3B577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49803" y="2082864"/>
            <a:ext cx="7695037" cy="40474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2D49043-8BD8-45BC-B980-50B081A54490}" type="datetime4">
              <a:rPr lang="en-GB" smtClean="0"/>
              <a:t>5 December 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John Dawson  |  john.dawson@glasgow.gov.uk  |  07976 20 20 10 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EB59FBE-E8BD-4F39-98E6-2FDBF1FD5D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itle Placeholder 1"/>
          <p:cNvSpPr txBox="1">
            <a:spLocks/>
          </p:cNvSpPr>
          <p:nvPr userDrawn="1"/>
        </p:nvSpPr>
        <p:spPr>
          <a:xfrm>
            <a:off x="541174" y="1542864"/>
            <a:ext cx="7703665" cy="54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lIns="43200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rgbClr val="80AF4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1" y="1542864"/>
            <a:ext cx="541175" cy="540000"/>
          </a:xfrm>
          <a:prstGeom prst="rect">
            <a:avLst/>
          </a:prstGeom>
          <a:solidFill>
            <a:srgbClr val="A47B9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>
                    <a:lumMod val="95000"/>
                  </a:schemeClr>
                </a:solidFill>
                <a:latin typeface="Helvetica Neue"/>
                <a:ea typeface="+mj-ea"/>
                <a:cs typeface="Helvetica Neue"/>
              </a:defRPr>
            </a:lvl1pPr>
          </a:lstStyle>
          <a:p>
            <a:endParaRPr lang="en-GB" dirty="0"/>
          </a:p>
        </p:txBody>
      </p:sp>
      <p:sp>
        <p:nvSpPr>
          <p:cNvPr id="10" name="Oval 9"/>
          <p:cNvSpPr/>
          <p:nvPr userDrawn="1"/>
        </p:nvSpPr>
        <p:spPr>
          <a:xfrm>
            <a:off x="269999" y="1542864"/>
            <a:ext cx="540000" cy="54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795736" y="1606735"/>
            <a:ext cx="373224" cy="420703"/>
            <a:chOff x="7581123" y="2877332"/>
            <a:chExt cx="373224" cy="420703"/>
          </a:xfrm>
          <a:solidFill>
            <a:srgbClr val="604A7B"/>
          </a:solidFill>
        </p:grpSpPr>
        <p:sp>
          <p:nvSpPr>
            <p:cNvPr id="12" name="Chevron 11"/>
            <p:cNvSpPr/>
            <p:nvPr/>
          </p:nvSpPr>
          <p:spPr>
            <a:xfrm rot="5400000">
              <a:off x="7641772" y="2816683"/>
              <a:ext cx="251926" cy="373224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" name="Chevron 13"/>
            <p:cNvSpPr/>
            <p:nvPr/>
          </p:nvSpPr>
          <p:spPr>
            <a:xfrm rot="5400000">
              <a:off x="7641772" y="2985460"/>
              <a:ext cx="251926" cy="373224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90906" y="1595051"/>
            <a:ext cx="6904830" cy="46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Click to edit Master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99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(Brow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" y="731521"/>
            <a:ext cx="4575810" cy="617220"/>
          </a:xfrm>
          <a:prstGeom prst="rect">
            <a:avLst/>
          </a:prstGeom>
          <a:solidFill>
            <a:srgbClr val="A3B577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49803" y="2082864"/>
            <a:ext cx="7695037" cy="40474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2D49043-8BD8-45BC-B980-50B081A54490}" type="datetime4">
              <a:rPr lang="en-GB" smtClean="0"/>
              <a:t>5 December 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John Dawson  |  john.dawson@glasgow.gov.uk  |  07976 20 20 10 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EB59FBE-E8BD-4F39-98E6-2FDBF1FD5D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itle Placeholder 1"/>
          <p:cNvSpPr txBox="1">
            <a:spLocks/>
          </p:cNvSpPr>
          <p:nvPr userDrawn="1"/>
        </p:nvSpPr>
        <p:spPr>
          <a:xfrm>
            <a:off x="541174" y="1542864"/>
            <a:ext cx="7703665" cy="540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lIns="43200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rgbClr val="80AF4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-1" y="1542864"/>
            <a:ext cx="541175" cy="54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>
                    <a:lumMod val="95000"/>
                  </a:schemeClr>
                </a:solidFill>
                <a:latin typeface="Helvetica Neue"/>
                <a:ea typeface="+mj-ea"/>
                <a:cs typeface="Helvetica Neue"/>
              </a:defRPr>
            </a:lvl1pPr>
          </a:lstStyle>
          <a:p>
            <a:endParaRPr lang="en-GB" dirty="0"/>
          </a:p>
        </p:txBody>
      </p:sp>
      <p:sp>
        <p:nvSpPr>
          <p:cNvPr id="10" name="Oval 9"/>
          <p:cNvSpPr/>
          <p:nvPr userDrawn="1"/>
        </p:nvSpPr>
        <p:spPr>
          <a:xfrm>
            <a:off x="269999" y="1542864"/>
            <a:ext cx="540000" cy="540000"/>
          </a:xfrm>
          <a:prstGeom prst="ellipse">
            <a:avLst/>
          </a:prstGeom>
          <a:solidFill>
            <a:srgbClr val="8972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795736" y="1606735"/>
            <a:ext cx="373224" cy="420703"/>
            <a:chOff x="7581123" y="2877332"/>
            <a:chExt cx="373224" cy="420703"/>
          </a:xfrm>
          <a:solidFill>
            <a:srgbClr val="897262"/>
          </a:solidFill>
        </p:grpSpPr>
        <p:sp>
          <p:nvSpPr>
            <p:cNvPr id="12" name="Chevron 11"/>
            <p:cNvSpPr/>
            <p:nvPr/>
          </p:nvSpPr>
          <p:spPr>
            <a:xfrm rot="5400000">
              <a:off x="7641772" y="2816683"/>
              <a:ext cx="251926" cy="373224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4" name="Chevron 13"/>
            <p:cNvSpPr/>
            <p:nvPr/>
          </p:nvSpPr>
          <p:spPr>
            <a:xfrm rot="5400000">
              <a:off x="7641772" y="2985460"/>
              <a:ext cx="251926" cy="373224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90906" y="1595051"/>
            <a:ext cx="6904830" cy="460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Click to edit Master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77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" y="731521"/>
            <a:ext cx="4575810" cy="617220"/>
          </a:xfrm>
          <a:prstGeom prst="rect">
            <a:avLst/>
          </a:prstGeom>
          <a:solidFill>
            <a:srgbClr val="A3B577"/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Slide 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49804" y="1540878"/>
            <a:ext cx="3844396" cy="45894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2D49043-8BD8-45BC-B980-50B081A54490}" type="datetime4">
              <a:rPr lang="en-GB" smtClean="0"/>
              <a:t>5 December 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John Dawson  |  john.dawson@glasgow.gov.uk  |  07976 20 20 10  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EB59FBE-E8BD-4F39-98E6-2FDBF1FD5D4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394200" y="1540878"/>
            <a:ext cx="3850640" cy="45894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37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TransformingGlasgow-Title-01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3696122" y="6587491"/>
            <a:ext cx="1729318" cy="14859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02F89B8-5D3B-4810-8A25-B5F56291AC13}" type="datetime4">
              <a:rPr lang="en-GB" smtClean="0"/>
              <a:t>5 December 2019</a:t>
            </a:fld>
            <a:r>
              <a:rPr lang="en-GB" dirty="0"/>
              <a:t>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36363" y="6587491"/>
            <a:ext cx="3147908" cy="14859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John Dawson  |  john.dawson@glasgow.gov.uk  |  07976 20 20 10  |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4840" y="6587491"/>
            <a:ext cx="537210" cy="14859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8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Slide </a:t>
            </a:r>
            <a:fld id="{8EB59FBE-E8BD-4F39-98E6-2FDBF1FD5D4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85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>
              <a:lumMod val="9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0D3A5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D3A5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D3A5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0D3A5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rgbClr val="0D3A5E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800492"/>
              </p:ext>
            </p:extLst>
          </p:nvPr>
        </p:nvGraphicFramePr>
        <p:xfrm>
          <a:off x="628650" y="1318546"/>
          <a:ext cx="8008724" cy="3933076"/>
        </p:xfrm>
        <a:graphic>
          <a:graphicData uri="http://schemas.openxmlformats.org/drawingml/2006/table">
            <a:tbl>
              <a:tblPr/>
              <a:tblGrid>
                <a:gridCol w="1454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7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7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8338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+mj-lt"/>
                        </a:rPr>
                        <a:t>Outcomes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+mj-lt"/>
                        </a:rPr>
                        <a:t>Benefits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Who does benefit accrue to?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Unit fiscal benefit (£)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Unit public value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(fiscal) benefit (£)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Unit public value (economic) benefit (£)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Unit public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 value 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(social) 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benefit (£)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Unit public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 value 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(total) 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benefit (£)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25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Increased employment (reduced benefits payments and health impact)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+mj-lt"/>
                        </a:rPr>
                        <a:t>1) Fiscal benefit of moving people off benefits and into work</a:t>
                      </a:r>
                      <a:br>
                        <a:rPr lang="en-GB" sz="900" b="0" i="0" u="none" strike="noStrike" dirty="0">
                          <a:effectLst/>
                          <a:latin typeface="+mj-lt"/>
                        </a:rPr>
                      </a:br>
                      <a:r>
                        <a:rPr lang="en-GB" sz="900" b="0" i="0" u="none" strike="noStrike" dirty="0">
                          <a:effectLst/>
                          <a:latin typeface="+mj-lt"/>
                        </a:rPr>
                        <a:t>2) Improved health outcomes</a:t>
                      </a:r>
                      <a:br>
                        <a:rPr lang="en-GB" sz="900" b="0" i="0" u="none" strike="noStrike" dirty="0">
                          <a:effectLst/>
                          <a:latin typeface="+mj-lt"/>
                        </a:rPr>
                      </a:br>
                      <a:r>
                        <a:rPr lang="en-GB" sz="900" b="0" i="0" u="none" strike="noStrike" dirty="0">
                          <a:effectLst/>
                          <a:latin typeface="+mj-lt"/>
                        </a:rPr>
                        <a:t>3) Increased income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1) DWP/HMT</a:t>
                      </a:r>
                      <a:br>
                        <a:rPr lang="en-GB" sz="900" b="0" i="0" u="none" strike="noStrike">
                          <a:effectLst/>
                          <a:latin typeface="+mj-lt"/>
                        </a:rPr>
                      </a:br>
                      <a:br>
                        <a:rPr lang="en-GB" sz="900" b="0" i="0" u="none" strike="noStrike">
                          <a:effectLst/>
                          <a:latin typeface="+mj-lt"/>
                        </a:rPr>
                      </a:br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2) DH</a:t>
                      </a:r>
                      <a:br>
                        <a:rPr lang="en-GB" sz="900" b="0" i="0" u="none" strike="noStrike">
                          <a:effectLst/>
                          <a:latin typeface="+mj-lt"/>
                        </a:rPr>
                      </a:br>
                      <a:br>
                        <a:rPr lang="en-GB" sz="900" b="0" i="0" u="none" strike="noStrike">
                          <a:effectLst/>
                          <a:latin typeface="+mj-lt"/>
                        </a:rPr>
                      </a:br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3) Individuals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effectLst/>
                          <a:latin typeface="+mj-lt"/>
                        </a:rPr>
                        <a:t> £           9,800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effectLst/>
                          <a:latin typeface="+mj-lt"/>
                        </a:rPr>
                        <a:t> £               566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effectLst/>
                          <a:latin typeface="+mj-lt"/>
                        </a:rPr>
                        <a:t> £              14,044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effectLst/>
                          <a:latin typeface="+mj-lt"/>
                        </a:rPr>
                        <a:t> £                 14,610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1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Improved skill levels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+mj-lt"/>
                        </a:rPr>
                        <a:t>Increase in earnings amongst residents achieving Level 2 NVQ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+mj-lt"/>
                        </a:rPr>
                        <a:t>Population without Level 2 qualifications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 £                 83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 £                    443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effectLst/>
                          <a:latin typeface="+mj-lt"/>
                        </a:rPr>
                        <a:t> £                      443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04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Mental health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Reduced health cost of interventions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NHS/Individuals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 £               830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 £               830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 £                 3,841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effectLst/>
                          <a:latin typeface="+mj-lt"/>
                        </a:rPr>
                        <a:t> £                   4,671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70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Reduced incidences of taking children into care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Reduced cost of safeguarding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Children's Services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 £         51,080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 £         51,080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effectLst/>
                          <a:latin typeface="+mj-lt"/>
                        </a:rPr>
                        <a:t> £                 51,080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55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+mj-lt"/>
                        </a:rPr>
                        <a:t>Reduced alcohol dependency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Reduced health and criminal justice costs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NHS, Police, CJS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 £           1,800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 £           1,800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effectLst/>
                          <a:latin typeface="+mj-lt"/>
                        </a:rPr>
                        <a:t> £                   1,398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effectLst/>
                          <a:latin typeface="+mj-lt"/>
                        </a:rPr>
                        <a:t> £                   3,198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650" y="741405"/>
            <a:ext cx="5475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Case 1 Susan – Additional benefits of outcome achieved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3898" y="5251622"/>
            <a:ext cx="47538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£23,000 per year …..</a:t>
            </a:r>
          </a:p>
          <a:p>
            <a:r>
              <a:rPr lang="en-GB" dirty="0"/>
              <a:t>Include 3 children avoiding care £175,000…</a:t>
            </a:r>
          </a:p>
          <a:p>
            <a:r>
              <a:rPr lang="en-GB" dirty="0"/>
              <a:t>Include grand daughter avoiding care £226,000…</a:t>
            </a:r>
          </a:p>
        </p:txBody>
      </p:sp>
    </p:spTree>
    <p:extLst>
      <p:ext uri="{BB962C8B-B14F-4D97-AF65-F5344CB8AC3E}">
        <p14:creationId xmlns:p14="http://schemas.microsoft.com/office/powerpoint/2010/main" val="648037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2486" y="807478"/>
            <a:ext cx="80813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Case 1 Susan – Additional benefits of outcomes achieved social outcomes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67417"/>
              </p:ext>
            </p:extLst>
          </p:nvPr>
        </p:nvGraphicFramePr>
        <p:xfrm>
          <a:off x="628649" y="1198818"/>
          <a:ext cx="7885154" cy="3962400"/>
        </p:xfrm>
        <a:graphic>
          <a:graphicData uri="http://schemas.openxmlformats.org/drawingml/2006/table">
            <a:tbl>
              <a:tblPr/>
              <a:tblGrid>
                <a:gridCol w="1341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3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3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283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+mj-lt"/>
                        </a:rPr>
                        <a:t>Outcomes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+mj-lt"/>
                        </a:rPr>
                        <a:t>Benefits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Who does benefit accrue to?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Unit fiscal benefit (£)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Unit public value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(fiscal) benefit (£)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Unit public value (economic) benefit (£)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Unit public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 value 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(social) 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benefit (£)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Unit public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 value 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(total) </a:t>
                      </a:r>
                      <a:br>
                        <a:rPr lang="en-GB" sz="900" b="1" i="0" u="none" strike="noStrike">
                          <a:effectLst/>
                          <a:latin typeface="+mj-lt"/>
                        </a:rPr>
                      </a:br>
                      <a:r>
                        <a:rPr lang="en-GB" sz="900" b="1" i="0" u="none" strike="noStrike">
                          <a:effectLst/>
                          <a:latin typeface="+mj-lt"/>
                        </a:rPr>
                        <a:t>benefit (£)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93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Improved well-being of individuals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Increased confidence / self-esteem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Individual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9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Reduced isolation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Individual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 £                   8,500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effectLst/>
                          <a:latin typeface="+mj-lt"/>
                        </a:rPr>
                        <a:t> £                   8,500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9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Positive functioning (autonomy, control, aspirations)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Individual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9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Emotional well-being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Individual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93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Improved family well-being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Improved family relationships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Family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 £                   8,500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effectLst/>
                          <a:latin typeface="+mj-lt"/>
                        </a:rPr>
                        <a:t> £                   8,500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9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Positive functioning (autonomy, control, aspirations)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Family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9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Emotional well-being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Family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93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+mj-lt"/>
                        </a:rPr>
                        <a:t>Improved children's well-being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Confidence / self-esteem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+mj-lt"/>
                        </a:rPr>
                        <a:t>Children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effectLst/>
                          <a:latin typeface="+mj-lt"/>
                        </a:rPr>
                        <a:t> £                   3,500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43898" y="5251622"/>
            <a:ext cx="33428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£34,000 per year …..</a:t>
            </a:r>
          </a:p>
          <a:p>
            <a:r>
              <a:rPr lang="en-GB" dirty="0"/>
              <a:t>Include 3 children £44,500…</a:t>
            </a:r>
          </a:p>
          <a:p>
            <a:r>
              <a:rPr lang="en-GB" dirty="0"/>
              <a:t>Include grand daughter £48,000…</a:t>
            </a:r>
          </a:p>
        </p:txBody>
      </p:sp>
    </p:spTree>
    <p:extLst>
      <p:ext uri="{BB962C8B-B14F-4D97-AF65-F5344CB8AC3E}">
        <p14:creationId xmlns:p14="http://schemas.microsoft.com/office/powerpoint/2010/main" val="3266355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23375</TotalTime>
  <Words>451</Words>
  <Application>Microsoft Macintosh PowerPoint</Application>
  <PresentationFormat>On-screen Show (4:3)</PresentationFormat>
  <Paragraphs>123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 Neue</vt:lpstr>
      <vt:lpstr>Office Theme</vt:lpstr>
      <vt:lpstr>PowerPoint Presentation</vt:lpstr>
      <vt:lpstr>PowerPoint Presentation</vt:lpstr>
    </vt:vector>
  </TitlesOfParts>
  <Company>GCC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McGowan</dc:creator>
  <cp:lastModifiedBy>Louise Jenkins</cp:lastModifiedBy>
  <cp:revision>644</cp:revision>
  <cp:lastPrinted>2018-01-16T08:34:43Z</cp:lastPrinted>
  <dcterms:created xsi:type="dcterms:W3CDTF">2015-08-20T10:36:09Z</dcterms:created>
  <dcterms:modified xsi:type="dcterms:W3CDTF">2019-12-05T12:48:02Z</dcterms:modified>
</cp:coreProperties>
</file>