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1" r:id="rId3"/>
    <p:sldId id="258" r:id="rId4"/>
    <p:sldId id="260" r:id="rId5"/>
    <p:sldId id="261" r:id="rId6"/>
    <p:sldId id="26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3" r:id="rId15"/>
    <p:sldId id="282" r:id="rId16"/>
    <p:sldId id="28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74" autoAdjust="0"/>
  </p:normalViewPr>
  <p:slideViewPr>
    <p:cSldViewPr>
      <p:cViewPr varScale="1">
        <p:scale>
          <a:sx n="81" d="100"/>
          <a:sy n="81" d="100"/>
        </p:scale>
        <p:origin x="-155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ECF60-A59F-4F63-B764-0F42E5270AA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87B96-964D-41B8-A3D7-D7A8D15C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9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7B96-964D-41B8-A3D7-D7A8D15CF5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7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A9AB36-91DB-4938-8EAB-10D44E787AB4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FF6C93-A0D2-4F2A-9E91-8D6B3CB5EF7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smyHK3dBe4&amp;t=15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049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Scottish Illegal Money Lending Unit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0300"/>
            <a:ext cx="6513513" cy="12715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Pollock</a:t>
            </a:r>
          </a:p>
          <a:p>
            <a:pPr eaLnBrk="1" hangingPunct="1">
              <a:defRPr/>
            </a:pP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 &amp; Support Officer</a:t>
            </a:r>
          </a:p>
          <a:p>
            <a:pPr eaLnBrk="1" hangingPunct="1">
              <a:defRPr/>
            </a:pP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Scottish Illegal Money Lending Unit</a:t>
            </a: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altLang="en-US" dirty="0" smtClean="0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4100"/>
            <a:ext cx="1158875" cy="19939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5148064" y="623731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Talk Money Scotland,</a:t>
            </a:r>
          </a:p>
          <a:p>
            <a:r>
              <a:rPr lang="en-GB" dirty="0" smtClean="0"/>
              <a:t>Aberdeen, 16</a:t>
            </a:r>
            <a:r>
              <a:rPr lang="en-GB" baseline="30000" dirty="0" smtClean="0"/>
              <a:t>th</a:t>
            </a:r>
            <a:r>
              <a:rPr lang="en-GB" dirty="0" smtClean="0"/>
              <a:t> November 2018</a:t>
            </a:r>
          </a:p>
        </p:txBody>
      </p:sp>
    </p:spTree>
    <p:extLst>
      <p:ext uri="{BB962C8B-B14F-4D97-AF65-F5344CB8AC3E}">
        <p14:creationId xmlns:p14="http://schemas.microsoft.com/office/powerpoint/2010/main" val="626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Illegal Lending </a:t>
            </a:r>
            <a:br>
              <a:rPr lang="en-GB" dirty="0" smtClean="0"/>
            </a:br>
            <a:r>
              <a:rPr lang="en-GB" dirty="0" smtClean="0"/>
              <a:t>Prevention projects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Pot(s) of funding made available</a:t>
            </a:r>
            <a:endParaRPr lang="en-GB" dirty="0"/>
          </a:p>
          <a:p>
            <a:r>
              <a:rPr lang="en-GB" dirty="0" smtClean="0"/>
              <a:t>Any organisation can bid</a:t>
            </a:r>
          </a:p>
          <a:p>
            <a:r>
              <a:rPr lang="en-GB" dirty="0" smtClean="0"/>
              <a:t>Work closely to support work of projects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year of funding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year of bids has just closed</a:t>
            </a:r>
          </a:p>
          <a:p>
            <a:r>
              <a:rPr lang="en-GB" dirty="0" smtClean="0"/>
              <a:t>Projects are evaluated independently </a:t>
            </a:r>
          </a:p>
          <a:p>
            <a:r>
              <a:rPr lang="en-GB" dirty="0" smtClean="0"/>
              <a:t>Good practiced shared</a:t>
            </a:r>
          </a:p>
          <a:p>
            <a:pPr marL="6400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72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CHAI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 smtClean="0"/>
              <a:t>Working with individuals who are in drug and alcohol rehabilitation centres in Edinburgh. Also piloted some work within a primary school within one of Edinburgh’s deprived areas.</a:t>
            </a:r>
          </a:p>
          <a:p>
            <a:pPr marL="6400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23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MOT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 smtClean="0"/>
              <a:t>Scotcash were awarded the funding in 2018 to operate the Money MOT project which looked to develop technology to reach the most financially vulnerable people within society. </a:t>
            </a:r>
          </a:p>
          <a:p>
            <a:pPr marL="6400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23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Projects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 smtClean="0"/>
              <a:t>Funding applications open from August until end of October. Applications are short listed and then considered by TSS Governance board with an announcement being made in January.</a:t>
            </a:r>
          </a:p>
          <a:p>
            <a:pPr marL="64008" indent="0">
              <a:buNone/>
            </a:pPr>
            <a:endParaRPr lang="en-GB" dirty="0"/>
          </a:p>
          <a:p>
            <a:pPr marL="64008" indent="0">
              <a:buNone/>
            </a:pPr>
            <a:r>
              <a:rPr lang="en-GB" dirty="0" smtClean="0"/>
              <a:t>Funding is on a 1 year basis and runs through the financial year (1</a:t>
            </a:r>
            <a:r>
              <a:rPr lang="en-GB" baseline="30000" dirty="0" smtClean="0"/>
              <a:t>st</a:t>
            </a:r>
            <a:r>
              <a:rPr lang="en-GB" dirty="0" smtClean="0"/>
              <a:t> April – 31</a:t>
            </a:r>
            <a:r>
              <a:rPr lang="en-GB" baseline="30000" dirty="0" smtClean="0"/>
              <a:t>st</a:t>
            </a:r>
            <a:r>
              <a:rPr lang="en-GB" dirty="0" smtClean="0"/>
              <a:t> March)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04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Illegal Money Lending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Scottish specific research</a:t>
            </a:r>
          </a:p>
          <a:p>
            <a:r>
              <a:rPr lang="en-GB" dirty="0" smtClean="0"/>
              <a:t>Looks at several issues from a users perspective</a:t>
            </a:r>
            <a:endParaRPr lang="en-GB" dirty="0"/>
          </a:p>
          <a:p>
            <a:r>
              <a:rPr lang="en-GB" dirty="0" smtClean="0"/>
              <a:t>Looks at organisations views of illegal lending</a:t>
            </a:r>
          </a:p>
          <a:p>
            <a:r>
              <a:rPr lang="en-GB" dirty="0" smtClean="0"/>
              <a:t>Several recommendation for future direction of SIMLU</a:t>
            </a:r>
          </a:p>
          <a:p>
            <a:r>
              <a:rPr lang="en-GB" dirty="0" smtClean="0"/>
              <a:t>Launch event 22/11/2018</a:t>
            </a:r>
          </a:p>
        </p:txBody>
      </p:sp>
    </p:spTree>
    <p:extLst>
      <p:ext uri="{BB962C8B-B14F-4D97-AF65-F5344CB8AC3E}">
        <p14:creationId xmlns:p14="http://schemas.microsoft.com/office/powerpoint/2010/main" val="252909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 smtClean="0"/>
              <a:t>For the next 20 minutes, consider the following and report back at the end; </a:t>
            </a:r>
          </a:p>
          <a:p>
            <a:pPr marL="64008" indent="0">
              <a:buNone/>
            </a:pPr>
            <a:endParaRPr lang="en-GB" dirty="0"/>
          </a:p>
          <a:p>
            <a:r>
              <a:rPr lang="en-GB" dirty="0" smtClean="0"/>
              <a:t>What groups are most vulnerable to falling pray to illegal lending</a:t>
            </a:r>
          </a:p>
          <a:p>
            <a:r>
              <a:rPr lang="en-GB" dirty="0" smtClean="0"/>
              <a:t>How </a:t>
            </a:r>
            <a:r>
              <a:rPr lang="en-GB" dirty="0"/>
              <a:t>can we reach those most likely to fall victim to illegal lending</a:t>
            </a:r>
          </a:p>
          <a:p>
            <a:r>
              <a:rPr lang="en-GB" dirty="0" smtClean="0"/>
              <a:t>What would be your ‘silver bullet’ 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47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Illegal Money Lending Prevention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n-GB" dirty="0" smtClean="0">
              <a:hlinkClick r:id="rId2"/>
            </a:endParaRPr>
          </a:p>
          <a:p>
            <a:pPr marL="64008" indent="0">
              <a:buNone/>
            </a:pPr>
            <a:endParaRPr lang="en-GB" dirty="0">
              <a:hlinkClick r:id="rId2"/>
            </a:endParaRPr>
          </a:p>
          <a:p>
            <a:pPr marL="64008" indent="0">
              <a:buNone/>
            </a:pPr>
            <a:endParaRPr lang="en-GB" dirty="0" smtClean="0">
              <a:hlinkClick r:id="rId2"/>
            </a:endParaRPr>
          </a:p>
          <a:p>
            <a:pPr marL="64008" indent="0" algn="ctr">
              <a:buNone/>
            </a:pPr>
            <a:r>
              <a:rPr lang="en-GB" dirty="0" smtClean="0">
                <a:hlinkClick r:id="rId2"/>
              </a:rPr>
              <a:t>Illegal Money Lending Prevention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95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4000" dirty="0" smtClean="0"/>
              <a:t>What to do if you think you have borrowed from a Loan Shark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dirty="0" smtClean="0"/>
              <a:t>You can talk to us in confidence, by: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/>
              <a:t>Calling </a:t>
            </a:r>
            <a:r>
              <a:rPr lang="en-GB" altLang="en-US" b="1" dirty="0" smtClean="0"/>
              <a:t>0800 074 0878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/>
              <a:t>Report via the website </a:t>
            </a:r>
            <a:r>
              <a:rPr lang="en-GB" altLang="en-US" u="sng" dirty="0" smtClean="0"/>
              <a:t>www.tsscot.co.uk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/>
              <a:t>Twitter </a:t>
            </a:r>
            <a:r>
              <a:rPr lang="en-GB" altLang="en-US" u="sng" dirty="0" smtClean="0"/>
              <a:t>@stoploansharks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2988"/>
            <a:ext cx="11588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Brief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Pilot projects established in 2004</a:t>
            </a:r>
          </a:p>
          <a:p>
            <a:r>
              <a:rPr lang="en-GB" dirty="0" smtClean="0"/>
              <a:t>Rolled regionally out nationally 2007</a:t>
            </a:r>
          </a:p>
          <a:p>
            <a:r>
              <a:rPr lang="en-GB" dirty="0" smtClean="0"/>
              <a:t>National teams established 2010</a:t>
            </a:r>
          </a:p>
          <a:p>
            <a:r>
              <a:rPr lang="en-GB" dirty="0" smtClean="0"/>
              <a:t>TSS established as part of COSLA 2014</a:t>
            </a:r>
          </a:p>
          <a:p>
            <a:r>
              <a:rPr lang="en-GB" dirty="0" smtClean="0"/>
              <a:t>SIMLU funding moved to Treasury 2017</a:t>
            </a:r>
          </a:p>
          <a:p>
            <a:r>
              <a:rPr lang="en-GB" dirty="0" smtClean="0"/>
              <a:t>Dedicated staffing resource</a:t>
            </a:r>
          </a:p>
        </p:txBody>
      </p:sp>
    </p:spTree>
    <p:extLst>
      <p:ext uri="{BB962C8B-B14F-4D97-AF65-F5344CB8AC3E}">
        <p14:creationId xmlns:p14="http://schemas.microsoft.com/office/powerpoint/2010/main" val="182033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b="1" dirty="0" smtClean="0"/>
              <a:t>What is an </a:t>
            </a:r>
            <a:br>
              <a:rPr lang="en-GB" altLang="en-US" b="1" dirty="0" smtClean="0"/>
            </a:br>
            <a:r>
              <a:rPr lang="en-GB" altLang="en-US" b="1" dirty="0" smtClean="0"/>
              <a:t>illegal money lender?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060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dirty="0" smtClean="0"/>
              <a:t>	A ‘loan shark’ is anyone who is lending money without having an authorisation from the Competition &amp; Markets Authority (CMA)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dirty="0" smtClean="0"/>
              <a:t>	These unauthorised money-lenders are working illegally – they are ‘loan sharks’.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2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dirty="0" smtClean="0"/>
              <a:t>How they work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/>
              <a:t>They rarely give any paperwork </a:t>
            </a:r>
            <a:endParaRPr lang="en-GB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/>
              <a:t>If </a:t>
            </a:r>
            <a:r>
              <a:rPr lang="en-GB" altLang="en-US" dirty="0" smtClean="0"/>
              <a:t>payments are missed, they often use threats and violence to get more money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/>
              <a:t>They charge extremely high rates of interest and also add other 'charges' to loans whenever they want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/>
              <a:t>They take away </a:t>
            </a:r>
            <a:r>
              <a:rPr lang="en-GB" altLang="en-US" dirty="0" smtClean="0"/>
              <a:t>borrowers property as </a:t>
            </a:r>
            <a:r>
              <a:rPr lang="en-GB" altLang="en-US" dirty="0" smtClean="0"/>
              <a:t>'security'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dirty="0" smtClean="0"/>
              <a:t>Where do Loan Sharks Work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Their homes</a:t>
            </a:r>
          </a:p>
          <a:p>
            <a:pPr eaLnBrk="1" hangingPunct="1">
              <a:defRPr/>
            </a:pPr>
            <a:r>
              <a:rPr lang="en-GB" altLang="en-US" dirty="0" smtClean="0"/>
              <a:t>Outside Post Offices</a:t>
            </a:r>
          </a:p>
          <a:p>
            <a:pPr eaLnBrk="1" hangingPunct="1">
              <a:defRPr/>
            </a:pPr>
            <a:r>
              <a:rPr lang="en-GB" altLang="en-US" dirty="0" smtClean="0"/>
              <a:t>Pubs</a:t>
            </a:r>
          </a:p>
          <a:p>
            <a:pPr eaLnBrk="1" hangingPunct="1">
              <a:defRPr/>
            </a:pPr>
            <a:r>
              <a:rPr lang="en-GB" altLang="en-US" dirty="0" smtClean="0"/>
              <a:t>Bookmakers</a:t>
            </a:r>
          </a:p>
          <a:p>
            <a:pPr eaLnBrk="1" hangingPunct="1">
              <a:defRPr/>
            </a:pPr>
            <a:r>
              <a:rPr lang="en-GB" altLang="en-US" dirty="0" smtClean="0"/>
              <a:t>Casinos</a:t>
            </a:r>
          </a:p>
          <a:p>
            <a:pPr eaLnBrk="1" hangingPunct="1">
              <a:defRPr/>
            </a:pPr>
            <a:r>
              <a:rPr lang="en-GB" altLang="en-US" dirty="0" smtClean="0"/>
              <a:t>Bingo Halls</a:t>
            </a:r>
          </a:p>
          <a:p>
            <a:pPr eaLnBrk="1" hangingPunct="1">
              <a:defRPr/>
            </a:pPr>
            <a:r>
              <a:rPr lang="en-GB" altLang="en-US" dirty="0" smtClean="0"/>
              <a:t>Anywhere where people gather</a:t>
            </a:r>
          </a:p>
        </p:txBody>
      </p:sp>
    </p:spTree>
    <p:extLst>
      <p:ext uri="{BB962C8B-B14F-4D97-AF65-F5344CB8AC3E}">
        <p14:creationId xmlns:p14="http://schemas.microsoft.com/office/powerpoint/2010/main" val="30867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b="1" dirty="0" smtClean="0"/>
              <a:t>Are there loan sharks </a:t>
            </a:r>
            <a:br>
              <a:rPr lang="en-GB" altLang="en-US" b="1" dirty="0" smtClean="0"/>
            </a:br>
            <a:r>
              <a:rPr lang="en-GB" altLang="en-US" b="1" dirty="0" smtClean="0"/>
              <a:t>near me?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dirty="0" smtClean="0"/>
              <a:t>	Quite Possibly – The SIMLU have investigated possible Illegal Money Lending Cases in many of the 32 Local Authority areas across Scotland including most of the major towns and cities.</a:t>
            </a:r>
          </a:p>
        </p:txBody>
      </p:sp>
    </p:spTree>
    <p:extLst>
      <p:ext uri="{BB962C8B-B14F-4D97-AF65-F5344CB8AC3E}">
        <p14:creationId xmlns:p14="http://schemas.microsoft.com/office/powerpoint/2010/main" val="178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Prevention is key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Witnesses are scared to come forward</a:t>
            </a:r>
          </a:p>
          <a:p>
            <a:r>
              <a:rPr lang="en-GB" dirty="0" smtClean="0"/>
              <a:t>Going to court is a big concern</a:t>
            </a:r>
          </a:p>
          <a:p>
            <a:r>
              <a:rPr lang="en-GB" dirty="0" smtClean="0"/>
              <a:t>Borrowing/lending habits have changed</a:t>
            </a:r>
            <a:endParaRPr lang="en-GB" dirty="0"/>
          </a:p>
          <a:p>
            <a:r>
              <a:rPr lang="en-GB" dirty="0" smtClean="0"/>
              <a:t>Goes hand in hand with investigating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6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change </a:t>
            </a:r>
            <a:br>
              <a:rPr lang="en-GB" dirty="0" smtClean="0"/>
            </a:br>
            <a:r>
              <a:rPr lang="en-GB" dirty="0" smtClean="0"/>
              <a:t>came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Reestablishment of SIMLU</a:t>
            </a:r>
          </a:p>
          <a:p>
            <a:r>
              <a:rPr lang="en-GB" dirty="0" smtClean="0"/>
              <a:t>Changes in reporting patterns</a:t>
            </a:r>
          </a:p>
          <a:p>
            <a:r>
              <a:rPr lang="en-GB" dirty="0" smtClean="0"/>
              <a:t>Revaluation of SIMLU priorities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820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we focusing on 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Illegal Lending Prevention Projects</a:t>
            </a:r>
          </a:p>
          <a:p>
            <a:r>
              <a:rPr lang="en-GB" dirty="0" smtClean="0"/>
              <a:t>Scottish specific research into illegal lending</a:t>
            </a:r>
          </a:p>
          <a:p>
            <a:r>
              <a:rPr lang="en-GB" dirty="0" smtClean="0"/>
              <a:t>Prevention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806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10" ma:contentTypeDescription="Create a new document." ma:contentTypeScope="" ma:versionID="bd0697fc0a623c33294c34e2225a29fe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6dbaea1437b34ea2aec642e3c1182584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17CA6B-555E-4823-9705-BC029AC84CB8}"/>
</file>

<file path=customXml/itemProps2.xml><?xml version="1.0" encoding="utf-8"?>
<ds:datastoreItem xmlns:ds="http://schemas.openxmlformats.org/officeDocument/2006/customXml" ds:itemID="{11F66368-9709-446B-9587-2BCFD33494FB}"/>
</file>

<file path=customXml/itemProps3.xml><?xml version="1.0" encoding="utf-8"?>
<ds:datastoreItem xmlns:ds="http://schemas.openxmlformats.org/officeDocument/2006/customXml" ds:itemID="{3ED851BE-B22B-4F60-8082-4ACED019028D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283</TotalTime>
  <Words>470</Words>
  <Application>Microsoft Office PowerPoint</Application>
  <PresentationFormat>On-screen Show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Scottish Illegal Money Lending Unit</vt:lpstr>
      <vt:lpstr>A Brief History</vt:lpstr>
      <vt:lpstr>What is an  illegal money lender?</vt:lpstr>
      <vt:lpstr>How they work</vt:lpstr>
      <vt:lpstr>Where do Loan Sharks Work</vt:lpstr>
      <vt:lpstr>Are there loan sharks  near me?</vt:lpstr>
      <vt:lpstr>Why Prevention is key</vt:lpstr>
      <vt:lpstr>How the change  came about</vt:lpstr>
      <vt:lpstr>How are we focusing on prevention</vt:lpstr>
      <vt:lpstr>Illegal Lending  Prevention projects </vt:lpstr>
      <vt:lpstr>CHAI Project</vt:lpstr>
      <vt:lpstr>Money MOT </vt:lpstr>
      <vt:lpstr>Future Projects </vt:lpstr>
      <vt:lpstr>Illegal Money Lending Research</vt:lpstr>
      <vt:lpstr>Discussion</vt:lpstr>
      <vt:lpstr>Illegal Money Lending Prevention Video</vt:lpstr>
      <vt:lpstr>What to do if you think you have borrowed from a Loan Shark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Illegal Money Lending Unit</dc:title>
  <dc:creator>Pollock, John</dc:creator>
  <cp:lastModifiedBy>Pollock, John</cp:lastModifiedBy>
  <cp:revision>14</cp:revision>
  <dcterms:created xsi:type="dcterms:W3CDTF">2018-03-12T09:00:16Z</dcterms:created>
  <dcterms:modified xsi:type="dcterms:W3CDTF">2018-11-13T14:13:58Z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0x0101008D8B37618F89864ABE738DE1DBF7EE19</vt:lpwstr>
  </property>
</Properties>
</file>