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46"/>
  </p:notesMasterIdLst>
  <p:sldIdLst>
    <p:sldId id="12972" r:id="rId5"/>
    <p:sldId id="1256" r:id="rId6"/>
    <p:sldId id="12977" r:id="rId7"/>
    <p:sldId id="12962" r:id="rId8"/>
    <p:sldId id="257" r:id="rId9"/>
    <p:sldId id="1304" r:id="rId10"/>
    <p:sldId id="12978" r:id="rId11"/>
    <p:sldId id="12984" r:id="rId12"/>
    <p:sldId id="1268" r:id="rId13"/>
    <p:sldId id="12985" r:id="rId14"/>
    <p:sldId id="12986" r:id="rId15"/>
    <p:sldId id="12987" r:id="rId16"/>
    <p:sldId id="12979" r:id="rId17"/>
    <p:sldId id="12980" r:id="rId18"/>
    <p:sldId id="12981" r:id="rId19"/>
    <p:sldId id="12982" r:id="rId20"/>
    <p:sldId id="1270" r:id="rId21"/>
    <p:sldId id="12989" r:id="rId22"/>
    <p:sldId id="1279" r:id="rId23"/>
    <p:sldId id="12988" r:id="rId24"/>
    <p:sldId id="1278" r:id="rId25"/>
    <p:sldId id="12983" r:id="rId26"/>
    <p:sldId id="265" r:id="rId27"/>
    <p:sldId id="267" r:id="rId28"/>
    <p:sldId id="12968" r:id="rId29"/>
    <p:sldId id="1291" r:id="rId30"/>
    <p:sldId id="12966" r:id="rId31"/>
    <p:sldId id="353" r:id="rId32"/>
    <p:sldId id="418" r:id="rId33"/>
    <p:sldId id="1296" r:id="rId34"/>
    <p:sldId id="1297" r:id="rId35"/>
    <p:sldId id="392" r:id="rId36"/>
    <p:sldId id="1228" r:id="rId37"/>
    <p:sldId id="1251" r:id="rId38"/>
    <p:sldId id="1308" r:id="rId39"/>
    <p:sldId id="365" r:id="rId40"/>
    <p:sldId id="1307" r:id="rId41"/>
    <p:sldId id="12965" r:id="rId42"/>
    <p:sldId id="1248" r:id="rId43"/>
    <p:sldId id="1302" r:id="rId44"/>
    <p:sldId id="1303" r:id="rId4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37056-923B-8929-3252-1B14DE114F3E}" name="Louise Jenkins" initials="LJ" userId="S::Louise.Jenkins@improvementservice.org.uk::2192a1e8-2516-424c-a100-efd82cc902fc" providerId="AD"/>
  <p188:author id="{8C1D3262-CF5A-DDCC-02A4-A27D95C13392}" name="Alex Wilde" initials="AW" userId="S::alex.wilde@improvementservice.org.uk::ecee4a54-443c-401e-86f4-55bd2da66e41" providerId="AD"/>
  <p188:author id="{20326FB9-C1AC-9A59-89C3-84B45E291AFE}" name="Becky Hothersall" initials="BH" userId="S::becky.hothersall@improvementservice.org.uk::99d0d2e4-1a01-49a0-8b6e-73e85b3dfe51" providerId="AD"/>
  <p188:author id="{FFF10BF8-529C-7EFB-8D76-77BBEBFAE6D3}" name="Jennifer Robertson" initials="JR" userId="S::jennifer.robertson@improvementservice.org.uk::85e3a0d7-fd51-4783-9f32-6118bac1a7c4" providerId="AD"/>
  <p188:author id="{9ED588FF-3944-4917-2F76-8A5A9C9C645E}" name="Alice Collins" initials="AC" userId="S::alice.collins@improvementservice.org.uk::714f6556-3629-47d6-8b05-d2219e78f3e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 Wilde" initials="AW" lastIdx="2" clrIdx="0">
    <p:extLst>
      <p:ext uri="{19B8F6BF-5375-455C-9EA6-DF929625EA0E}">
        <p15:presenceInfo xmlns:p15="http://schemas.microsoft.com/office/powerpoint/2012/main" userId="S-1-5-21-3049203233-2067060792-4062635348-908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8EB"/>
    <a:srgbClr val="F29FA9"/>
    <a:srgbClr val="D3E8EA"/>
    <a:srgbClr val="F6AE82"/>
    <a:srgbClr val="CFD5EA"/>
    <a:srgbClr val="23758F"/>
    <a:srgbClr val="DAECF6"/>
    <a:srgbClr val="B4C7E7"/>
    <a:srgbClr val="FFFF00"/>
    <a:srgbClr val="F05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50E2F-FD22-1849-BE38-90072F94A8D4}" v="1911" dt="2024-10-16T10:04:53.599"/>
    <p1510:client id="{94F42FC9-D114-3FEF-1A81-D26F38A948FF}" v="1" dt="2024-10-16T09:44:26.8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26"/>
    <p:restoredTop sz="96739"/>
  </p:normalViewPr>
  <p:slideViewPr>
    <p:cSldViewPr snapToGrid="0">
      <p:cViewPr varScale="1">
        <p:scale>
          <a:sx n="136" d="100"/>
          <a:sy n="136" d="100"/>
        </p:scale>
        <p:origin x="1280"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0" d="100"/>
          <a:sy n="110" d="100"/>
        </p:scale>
        <p:origin x="512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B45E7-774B-4FCE-A2D0-0EEA70C480F5}" type="datetimeFigureOut">
              <a:rPr lang="en-GB" smtClean="0"/>
              <a:t>16/10/2024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66DA0-37D4-4083-AE9C-375184821078}" type="slidenum">
              <a:rPr lang="en-GB" smtClean="0"/>
              <a:t>‹#›</a:t>
            </a:fld>
            <a:endParaRPr lang="en-GB"/>
          </a:p>
        </p:txBody>
      </p:sp>
    </p:spTree>
    <p:extLst>
      <p:ext uri="{BB962C8B-B14F-4D97-AF65-F5344CB8AC3E}">
        <p14:creationId xmlns:p14="http://schemas.microsoft.com/office/powerpoint/2010/main" val="1471160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66DA0-37D4-4083-AE9C-375184821078}" type="slidenum">
              <a:rPr lang="en-GB" smtClean="0"/>
              <a:t>1</a:t>
            </a:fld>
            <a:endParaRPr lang="en-GB"/>
          </a:p>
        </p:txBody>
      </p:sp>
    </p:spTree>
    <p:extLst>
      <p:ext uri="{BB962C8B-B14F-4D97-AF65-F5344CB8AC3E}">
        <p14:creationId xmlns:p14="http://schemas.microsoft.com/office/powerpoint/2010/main" val="2595258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66DA0-37D4-4083-AE9C-375184821078}" type="slidenum">
              <a:rPr lang="en-GB" smtClean="0"/>
              <a:t>31</a:t>
            </a:fld>
            <a:endParaRPr lang="en-GB"/>
          </a:p>
        </p:txBody>
      </p:sp>
    </p:spTree>
    <p:extLst>
      <p:ext uri="{BB962C8B-B14F-4D97-AF65-F5344CB8AC3E}">
        <p14:creationId xmlns:p14="http://schemas.microsoft.com/office/powerpoint/2010/main" val="2972621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66DA0-37D4-4083-AE9C-375184821078}" type="slidenum">
              <a:rPr lang="en-GB" smtClean="0"/>
              <a:t>33</a:t>
            </a:fld>
            <a:endParaRPr lang="en-GB"/>
          </a:p>
        </p:txBody>
      </p:sp>
    </p:spTree>
    <p:extLst>
      <p:ext uri="{BB962C8B-B14F-4D97-AF65-F5344CB8AC3E}">
        <p14:creationId xmlns:p14="http://schemas.microsoft.com/office/powerpoint/2010/main" val="139404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66DA0-37D4-4083-AE9C-375184821078}" type="slidenum">
              <a:rPr lang="en-GB" smtClean="0"/>
              <a:t>34</a:t>
            </a:fld>
            <a:endParaRPr lang="en-GB"/>
          </a:p>
        </p:txBody>
      </p:sp>
    </p:spTree>
    <p:extLst>
      <p:ext uri="{BB962C8B-B14F-4D97-AF65-F5344CB8AC3E}">
        <p14:creationId xmlns:p14="http://schemas.microsoft.com/office/powerpoint/2010/main" val="2847352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66DA0-37D4-4083-AE9C-375184821078}" type="slidenum">
              <a:rPr lang="en-GB" smtClean="0"/>
              <a:t>35</a:t>
            </a:fld>
            <a:endParaRPr lang="en-GB"/>
          </a:p>
        </p:txBody>
      </p:sp>
    </p:spTree>
    <p:extLst>
      <p:ext uri="{BB962C8B-B14F-4D97-AF65-F5344CB8AC3E}">
        <p14:creationId xmlns:p14="http://schemas.microsoft.com/office/powerpoint/2010/main" val="1184732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A02C49-A1E2-401A-8CDB-F552304FD6F1}" type="slidenum">
              <a:rPr lang="en-GB" smtClean="0"/>
              <a:t>36</a:t>
            </a:fld>
            <a:endParaRPr lang="en-GB"/>
          </a:p>
        </p:txBody>
      </p:sp>
    </p:spTree>
    <p:extLst>
      <p:ext uri="{BB962C8B-B14F-4D97-AF65-F5344CB8AC3E}">
        <p14:creationId xmlns:p14="http://schemas.microsoft.com/office/powerpoint/2010/main" val="307816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66DA0-37D4-4083-AE9C-375184821078}" type="slidenum">
              <a:rPr lang="en-GB" smtClean="0"/>
              <a:t>14</a:t>
            </a:fld>
            <a:endParaRPr lang="en-GB"/>
          </a:p>
        </p:txBody>
      </p:sp>
    </p:spTree>
    <p:extLst>
      <p:ext uri="{BB962C8B-B14F-4D97-AF65-F5344CB8AC3E}">
        <p14:creationId xmlns:p14="http://schemas.microsoft.com/office/powerpoint/2010/main" val="3013488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66DA0-37D4-4083-AE9C-375184821078}" type="slidenum">
              <a:rPr lang="en-GB" smtClean="0"/>
              <a:t>22</a:t>
            </a:fld>
            <a:endParaRPr lang="en-GB"/>
          </a:p>
        </p:txBody>
      </p:sp>
    </p:spTree>
    <p:extLst>
      <p:ext uri="{BB962C8B-B14F-4D97-AF65-F5344CB8AC3E}">
        <p14:creationId xmlns:p14="http://schemas.microsoft.com/office/powerpoint/2010/main" val="3992559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Slide </a:t>
            </a:r>
            <a:r>
              <a:rPr lang="en-US" err="1">
                <a:cs typeface="Calibri"/>
              </a:rPr>
              <a:t>summarising</a:t>
            </a:r>
            <a:r>
              <a:rPr lang="en-US">
                <a:cs typeface="Calibri"/>
              </a:rPr>
              <a:t> the </a:t>
            </a:r>
            <a:r>
              <a:rPr lang="en-US" err="1">
                <a:cs typeface="Calibri"/>
              </a:rPr>
              <a:t>programme</a:t>
            </a:r>
            <a:r>
              <a:rPr lang="en-US">
                <a:cs typeface="Calibri"/>
              </a:rPr>
              <a:t> activity </a:t>
            </a:r>
          </a:p>
        </p:txBody>
      </p:sp>
      <p:sp>
        <p:nvSpPr>
          <p:cNvPr id="4" name="Slide Number Placeholder 3"/>
          <p:cNvSpPr>
            <a:spLocks noGrp="1"/>
          </p:cNvSpPr>
          <p:nvPr>
            <p:ph type="sldNum" sz="quarter" idx="5"/>
          </p:nvPr>
        </p:nvSpPr>
        <p:spPr/>
        <p:txBody>
          <a:bodyPr/>
          <a:lstStyle/>
          <a:p>
            <a:fld id="{3BA02C49-A1E2-401A-8CDB-F552304FD6F1}" type="slidenum">
              <a:rPr lang="en-US"/>
              <a:t>23</a:t>
            </a:fld>
            <a:endParaRPr lang="en-US"/>
          </a:p>
        </p:txBody>
      </p:sp>
    </p:spTree>
    <p:extLst>
      <p:ext uri="{BB962C8B-B14F-4D97-AF65-F5344CB8AC3E}">
        <p14:creationId xmlns:p14="http://schemas.microsoft.com/office/powerpoint/2010/main" val="3320078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these slides to what suits you presentation – don't need to include them all</a:t>
            </a:r>
          </a:p>
        </p:txBody>
      </p:sp>
      <p:sp>
        <p:nvSpPr>
          <p:cNvPr id="4" name="Slide Number Placeholder 3"/>
          <p:cNvSpPr>
            <a:spLocks noGrp="1"/>
          </p:cNvSpPr>
          <p:nvPr>
            <p:ph type="sldNum" sz="quarter" idx="5"/>
          </p:nvPr>
        </p:nvSpPr>
        <p:spPr/>
        <p:txBody>
          <a:bodyPr/>
          <a:lstStyle/>
          <a:p>
            <a:fld id="{3BA02C49-A1E2-401A-8CDB-F552304FD6F1}" type="slidenum">
              <a:rPr lang="en-US"/>
              <a:t>24</a:t>
            </a:fld>
            <a:endParaRPr lang="en-US"/>
          </a:p>
        </p:txBody>
      </p:sp>
    </p:spTree>
    <p:extLst>
      <p:ext uri="{BB962C8B-B14F-4D97-AF65-F5344CB8AC3E}">
        <p14:creationId xmlns:p14="http://schemas.microsoft.com/office/powerpoint/2010/main" val="91115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66DA0-37D4-4083-AE9C-375184821078}" type="slidenum">
              <a:rPr lang="en-GB" smtClean="0"/>
              <a:t>25</a:t>
            </a:fld>
            <a:endParaRPr lang="en-GB"/>
          </a:p>
        </p:txBody>
      </p:sp>
    </p:spTree>
    <p:extLst>
      <p:ext uri="{BB962C8B-B14F-4D97-AF65-F5344CB8AC3E}">
        <p14:creationId xmlns:p14="http://schemas.microsoft.com/office/powerpoint/2010/main" val="425663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66DA0-37D4-4083-AE9C-375184821078}" type="slidenum">
              <a:rPr lang="en-GB" smtClean="0"/>
              <a:t>27</a:t>
            </a:fld>
            <a:endParaRPr lang="en-GB"/>
          </a:p>
        </p:txBody>
      </p:sp>
    </p:spTree>
    <p:extLst>
      <p:ext uri="{BB962C8B-B14F-4D97-AF65-F5344CB8AC3E}">
        <p14:creationId xmlns:p14="http://schemas.microsoft.com/office/powerpoint/2010/main" val="1706948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66DA0-37D4-4083-AE9C-375184821078}" type="slidenum">
              <a:rPr lang="en-GB" smtClean="0"/>
              <a:t>28</a:t>
            </a:fld>
            <a:endParaRPr lang="en-GB"/>
          </a:p>
        </p:txBody>
      </p:sp>
    </p:spTree>
    <p:extLst>
      <p:ext uri="{BB962C8B-B14F-4D97-AF65-F5344CB8AC3E}">
        <p14:creationId xmlns:p14="http://schemas.microsoft.com/office/powerpoint/2010/main" val="219538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66DA0-37D4-4083-AE9C-375184821078}" type="slidenum">
              <a:rPr lang="en-GB" smtClean="0"/>
              <a:t>29</a:t>
            </a:fld>
            <a:endParaRPr lang="en-GB"/>
          </a:p>
        </p:txBody>
      </p:sp>
    </p:spTree>
    <p:extLst>
      <p:ext uri="{BB962C8B-B14F-4D97-AF65-F5344CB8AC3E}">
        <p14:creationId xmlns:p14="http://schemas.microsoft.com/office/powerpoint/2010/main" val="82716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8FC6-27B2-F24A-965F-19943304FC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8BEB025-DD00-3648-A95A-0238C9364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AD0C74E-D3B9-5A47-93DA-4D7DD78787CD}"/>
              </a:ext>
            </a:extLst>
          </p:cNvPr>
          <p:cNvSpPr>
            <a:spLocks noGrp="1"/>
          </p:cNvSpPr>
          <p:nvPr>
            <p:ph type="dt" sz="half" idx="10"/>
          </p:nvPr>
        </p:nvSpPr>
        <p:spPr/>
        <p:txBody>
          <a:bodyPr/>
          <a:lstStyle/>
          <a:p>
            <a:fld id="{684BEC3A-2B96-6548-B45C-0C8C07D3EDA3}" type="datetimeFigureOut">
              <a:rPr lang="en-US" smtClean="0"/>
              <a:t>10/16/24</a:t>
            </a:fld>
            <a:endParaRPr lang="en-US"/>
          </a:p>
        </p:txBody>
      </p:sp>
      <p:sp>
        <p:nvSpPr>
          <p:cNvPr id="5" name="Footer Placeholder 4">
            <a:extLst>
              <a:ext uri="{FF2B5EF4-FFF2-40B4-BE49-F238E27FC236}">
                <a16:creationId xmlns:a16="http://schemas.microsoft.com/office/drawing/2014/main" id="{4FBBFADA-0BE7-6B47-990C-FA2EF1F2F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081DC-E8D9-0048-8951-DB1DBF0B5C33}"/>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79979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FE18-640D-D542-B5A4-C705F8728A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6EC6ED-F81D-7349-B68A-46A4B654B57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D938B1-C5E5-CF42-A674-029B2EF1DEA1}"/>
              </a:ext>
            </a:extLst>
          </p:cNvPr>
          <p:cNvSpPr>
            <a:spLocks noGrp="1"/>
          </p:cNvSpPr>
          <p:nvPr>
            <p:ph type="dt" sz="half" idx="10"/>
          </p:nvPr>
        </p:nvSpPr>
        <p:spPr/>
        <p:txBody>
          <a:bodyPr/>
          <a:lstStyle/>
          <a:p>
            <a:fld id="{684BEC3A-2B96-6548-B45C-0C8C07D3EDA3}" type="datetimeFigureOut">
              <a:rPr lang="en-US" smtClean="0"/>
              <a:t>10/16/24</a:t>
            </a:fld>
            <a:endParaRPr lang="en-US"/>
          </a:p>
        </p:txBody>
      </p:sp>
      <p:sp>
        <p:nvSpPr>
          <p:cNvPr id="5" name="Footer Placeholder 4">
            <a:extLst>
              <a:ext uri="{FF2B5EF4-FFF2-40B4-BE49-F238E27FC236}">
                <a16:creationId xmlns:a16="http://schemas.microsoft.com/office/drawing/2014/main" id="{968518A5-A4AC-584B-82CF-1C677F010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633D8-E9F6-2E42-BC3F-29F16901634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26450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63DDE-74F9-F94F-8961-095D89C4149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22432C-2F9E-D74D-80A3-803B46E18D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D354DF-B153-B046-8FDE-C920BA01E83D}"/>
              </a:ext>
            </a:extLst>
          </p:cNvPr>
          <p:cNvSpPr>
            <a:spLocks noGrp="1"/>
          </p:cNvSpPr>
          <p:nvPr>
            <p:ph type="dt" sz="half" idx="10"/>
          </p:nvPr>
        </p:nvSpPr>
        <p:spPr/>
        <p:txBody>
          <a:bodyPr/>
          <a:lstStyle/>
          <a:p>
            <a:fld id="{684BEC3A-2B96-6548-B45C-0C8C07D3EDA3}" type="datetimeFigureOut">
              <a:rPr lang="en-US" smtClean="0"/>
              <a:t>10/16/24</a:t>
            </a:fld>
            <a:endParaRPr lang="en-US"/>
          </a:p>
        </p:txBody>
      </p:sp>
      <p:sp>
        <p:nvSpPr>
          <p:cNvPr id="5" name="Footer Placeholder 4">
            <a:extLst>
              <a:ext uri="{FF2B5EF4-FFF2-40B4-BE49-F238E27FC236}">
                <a16:creationId xmlns:a16="http://schemas.microsoft.com/office/drawing/2014/main" id="{43AF22FD-5009-B04F-B324-25A07C50E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F5E84-5C93-8348-901E-C2F356B3949A}"/>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95300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7A291-B44D-B240-ACEA-E6FC61E331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3BF35A-A202-B548-9735-CEF7AB98B85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84C40D-29AC-764F-B9DA-F68ACEA5808F}"/>
              </a:ext>
            </a:extLst>
          </p:cNvPr>
          <p:cNvSpPr>
            <a:spLocks noGrp="1"/>
          </p:cNvSpPr>
          <p:nvPr>
            <p:ph type="dt" sz="half" idx="10"/>
          </p:nvPr>
        </p:nvSpPr>
        <p:spPr/>
        <p:txBody>
          <a:bodyPr/>
          <a:lstStyle/>
          <a:p>
            <a:fld id="{684BEC3A-2B96-6548-B45C-0C8C07D3EDA3}" type="datetimeFigureOut">
              <a:rPr lang="en-US" smtClean="0"/>
              <a:t>10/16/24</a:t>
            </a:fld>
            <a:endParaRPr lang="en-US"/>
          </a:p>
        </p:txBody>
      </p:sp>
      <p:sp>
        <p:nvSpPr>
          <p:cNvPr id="5" name="Footer Placeholder 4">
            <a:extLst>
              <a:ext uri="{FF2B5EF4-FFF2-40B4-BE49-F238E27FC236}">
                <a16:creationId xmlns:a16="http://schemas.microsoft.com/office/drawing/2014/main" id="{291A3C4F-9DEC-A541-84C4-6BA0344F0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45591-E044-A647-93A1-6270549D3491}"/>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233357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1165-B9F5-5C4B-BC47-F07A7167A8C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E9341D-22F1-8147-9158-DBB948166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27E988-5E10-B944-BDF3-2446EE4DB81D}"/>
              </a:ext>
            </a:extLst>
          </p:cNvPr>
          <p:cNvSpPr>
            <a:spLocks noGrp="1"/>
          </p:cNvSpPr>
          <p:nvPr>
            <p:ph type="dt" sz="half" idx="10"/>
          </p:nvPr>
        </p:nvSpPr>
        <p:spPr/>
        <p:txBody>
          <a:bodyPr/>
          <a:lstStyle/>
          <a:p>
            <a:fld id="{684BEC3A-2B96-6548-B45C-0C8C07D3EDA3}" type="datetimeFigureOut">
              <a:rPr lang="en-US" smtClean="0"/>
              <a:t>10/16/24</a:t>
            </a:fld>
            <a:endParaRPr lang="en-US"/>
          </a:p>
        </p:txBody>
      </p:sp>
      <p:sp>
        <p:nvSpPr>
          <p:cNvPr id="5" name="Footer Placeholder 4">
            <a:extLst>
              <a:ext uri="{FF2B5EF4-FFF2-40B4-BE49-F238E27FC236}">
                <a16:creationId xmlns:a16="http://schemas.microsoft.com/office/drawing/2014/main" id="{FB42AA27-1523-1A40-BC0A-8014EC695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5C86D-5C48-D64D-9DA5-6ED11FB952CA}"/>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485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A805-30B4-6647-A0EB-2361C4AF9C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EDFCB3-C8B6-E44C-80B4-A119975DB0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14C4E14-452A-4A4D-8383-5EB1A4F081C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754233C-C46E-C64B-AF9D-C313343B2856}"/>
              </a:ext>
            </a:extLst>
          </p:cNvPr>
          <p:cNvSpPr>
            <a:spLocks noGrp="1"/>
          </p:cNvSpPr>
          <p:nvPr>
            <p:ph type="dt" sz="half" idx="10"/>
          </p:nvPr>
        </p:nvSpPr>
        <p:spPr/>
        <p:txBody>
          <a:bodyPr/>
          <a:lstStyle/>
          <a:p>
            <a:fld id="{684BEC3A-2B96-6548-B45C-0C8C07D3EDA3}" type="datetimeFigureOut">
              <a:rPr lang="en-US" smtClean="0"/>
              <a:t>10/16/24</a:t>
            </a:fld>
            <a:endParaRPr lang="en-US"/>
          </a:p>
        </p:txBody>
      </p:sp>
      <p:sp>
        <p:nvSpPr>
          <p:cNvPr id="6" name="Footer Placeholder 5">
            <a:extLst>
              <a:ext uri="{FF2B5EF4-FFF2-40B4-BE49-F238E27FC236}">
                <a16:creationId xmlns:a16="http://schemas.microsoft.com/office/drawing/2014/main" id="{C17BF2C5-1597-124C-95DC-ACEA4B5540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1744C-DE1E-8F48-BC3F-F46D0771F369}"/>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74902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D5F4-05E4-9941-8599-1E4896E0D3D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75FCDF-7C75-0140-B091-0B8BAE3C4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DC28DA-68B6-1343-AF4C-49E149E1417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4C73F04-F8AE-A541-BE47-CDB972A80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8E9D0B-C0CF-1845-A846-37FF1D16B9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19E71B5-4E2B-2A40-AE75-7DC7B31C4BF9}"/>
              </a:ext>
            </a:extLst>
          </p:cNvPr>
          <p:cNvSpPr>
            <a:spLocks noGrp="1"/>
          </p:cNvSpPr>
          <p:nvPr>
            <p:ph type="dt" sz="half" idx="10"/>
          </p:nvPr>
        </p:nvSpPr>
        <p:spPr/>
        <p:txBody>
          <a:bodyPr/>
          <a:lstStyle/>
          <a:p>
            <a:fld id="{684BEC3A-2B96-6548-B45C-0C8C07D3EDA3}" type="datetimeFigureOut">
              <a:rPr lang="en-US" smtClean="0"/>
              <a:t>10/16/24</a:t>
            </a:fld>
            <a:endParaRPr lang="en-US"/>
          </a:p>
        </p:txBody>
      </p:sp>
      <p:sp>
        <p:nvSpPr>
          <p:cNvPr id="8" name="Footer Placeholder 7">
            <a:extLst>
              <a:ext uri="{FF2B5EF4-FFF2-40B4-BE49-F238E27FC236}">
                <a16:creationId xmlns:a16="http://schemas.microsoft.com/office/drawing/2014/main" id="{917AF87C-EDFE-0247-B87A-0D82C3522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C14E43-9C12-3940-9479-EC647BE12B51}"/>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32934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D0A2-FCB4-1940-95AB-BF3289C2100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DA98E54-1D94-C247-B504-B244FC4B9AFA}"/>
              </a:ext>
            </a:extLst>
          </p:cNvPr>
          <p:cNvSpPr>
            <a:spLocks noGrp="1"/>
          </p:cNvSpPr>
          <p:nvPr>
            <p:ph type="dt" sz="half" idx="10"/>
          </p:nvPr>
        </p:nvSpPr>
        <p:spPr/>
        <p:txBody>
          <a:bodyPr/>
          <a:lstStyle/>
          <a:p>
            <a:fld id="{684BEC3A-2B96-6548-B45C-0C8C07D3EDA3}" type="datetimeFigureOut">
              <a:rPr lang="en-US" smtClean="0"/>
              <a:t>10/16/24</a:t>
            </a:fld>
            <a:endParaRPr lang="en-US"/>
          </a:p>
        </p:txBody>
      </p:sp>
      <p:sp>
        <p:nvSpPr>
          <p:cNvPr id="4" name="Footer Placeholder 3">
            <a:extLst>
              <a:ext uri="{FF2B5EF4-FFF2-40B4-BE49-F238E27FC236}">
                <a16:creationId xmlns:a16="http://schemas.microsoft.com/office/drawing/2014/main" id="{4CF8F341-89B8-DA43-A66F-18E4D4890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44C0A1-8592-EB44-BC44-C9F8875B60DD}"/>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67978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EB18F-3E87-4E47-8895-971BCFD6A6DF}"/>
              </a:ext>
            </a:extLst>
          </p:cNvPr>
          <p:cNvSpPr>
            <a:spLocks noGrp="1"/>
          </p:cNvSpPr>
          <p:nvPr>
            <p:ph type="dt" sz="half" idx="10"/>
          </p:nvPr>
        </p:nvSpPr>
        <p:spPr/>
        <p:txBody>
          <a:bodyPr/>
          <a:lstStyle/>
          <a:p>
            <a:fld id="{684BEC3A-2B96-6548-B45C-0C8C07D3EDA3}" type="datetimeFigureOut">
              <a:rPr lang="en-US" smtClean="0"/>
              <a:t>10/16/24</a:t>
            </a:fld>
            <a:endParaRPr lang="en-US"/>
          </a:p>
        </p:txBody>
      </p:sp>
      <p:sp>
        <p:nvSpPr>
          <p:cNvPr id="3" name="Footer Placeholder 2">
            <a:extLst>
              <a:ext uri="{FF2B5EF4-FFF2-40B4-BE49-F238E27FC236}">
                <a16:creationId xmlns:a16="http://schemas.microsoft.com/office/drawing/2014/main" id="{868F0F68-710A-9D4E-9859-A1BB9572B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A1F831-DF6E-3C43-8777-0AD474B3EB17}"/>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26884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A355-3567-CA47-B95E-8CDF73C8A1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305560A-F2E6-9D41-BEC1-CFFD228950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C4C567F-09ED-F34A-A169-2DB00CA53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656931-99D8-6749-8210-41A60A738874}"/>
              </a:ext>
            </a:extLst>
          </p:cNvPr>
          <p:cNvSpPr>
            <a:spLocks noGrp="1"/>
          </p:cNvSpPr>
          <p:nvPr>
            <p:ph type="dt" sz="half" idx="10"/>
          </p:nvPr>
        </p:nvSpPr>
        <p:spPr/>
        <p:txBody>
          <a:bodyPr/>
          <a:lstStyle/>
          <a:p>
            <a:fld id="{684BEC3A-2B96-6548-B45C-0C8C07D3EDA3}" type="datetimeFigureOut">
              <a:rPr lang="en-US" smtClean="0"/>
              <a:t>10/16/24</a:t>
            </a:fld>
            <a:endParaRPr lang="en-US"/>
          </a:p>
        </p:txBody>
      </p:sp>
      <p:sp>
        <p:nvSpPr>
          <p:cNvPr id="6" name="Footer Placeholder 5">
            <a:extLst>
              <a:ext uri="{FF2B5EF4-FFF2-40B4-BE49-F238E27FC236}">
                <a16:creationId xmlns:a16="http://schemas.microsoft.com/office/drawing/2014/main" id="{BE534D7E-A7C7-DC47-9FE0-01573C25E0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07E52-23F4-5046-8AD4-B6E5ECF020D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429413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22220-111D-0742-AC7D-B6FCCD732E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BECA77-B53D-8F4B-BDC5-25861FBC2B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F42FD2-AC77-BC4A-936C-90AE1AE39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0BEEA1-A227-3448-8328-E2404490F5F9}"/>
              </a:ext>
            </a:extLst>
          </p:cNvPr>
          <p:cNvSpPr>
            <a:spLocks noGrp="1"/>
          </p:cNvSpPr>
          <p:nvPr>
            <p:ph type="dt" sz="half" idx="10"/>
          </p:nvPr>
        </p:nvSpPr>
        <p:spPr/>
        <p:txBody>
          <a:bodyPr/>
          <a:lstStyle/>
          <a:p>
            <a:fld id="{684BEC3A-2B96-6548-B45C-0C8C07D3EDA3}" type="datetimeFigureOut">
              <a:rPr lang="en-US" smtClean="0"/>
              <a:t>10/16/24</a:t>
            </a:fld>
            <a:endParaRPr lang="en-US"/>
          </a:p>
        </p:txBody>
      </p:sp>
      <p:sp>
        <p:nvSpPr>
          <p:cNvPr id="6" name="Footer Placeholder 5">
            <a:extLst>
              <a:ext uri="{FF2B5EF4-FFF2-40B4-BE49-F238E27FC236}">
                <a16:creationId xmlns:a16="http://schemas.microsoft.com/office/drawing/2014/main" id="{9D0617B1-7335-7340-AAB0-A52A73129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654A2-4024-E148-956C-22FC577EA40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82379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7F7304-1672-D746-AE3E-203034A7E8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8E5595-344A-6A49-AF1B-8ED93D3812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88F664-63D0-0A4F-9D36-F07A74242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BEC3A-2B96-6548-B45C-0C8C07D3EDA3}" type="datetimeFigureOut">
              <a:rPr lang="en-US" smtClean="0"/>
              <a:t>10/16/24</a:t>
            </a:fld>
            <a:endParaRPr lang="en-US"/>
          </a:p>
        </p:txBody>
      </p:sp>
      <p:sp>
        <p:nvSpPr>
          <p:cNvPr id="5" name="Footer Placeholder 4">
            <a:extLst>
              <a:ext uri="{FF2B5EF4-FFF2-40B4-BE49-F238E27FC236}">
                <a16:creationId xmlns:a16="http://schemas.microsoft.com/office/drawing/2014/main" id="{ADB2460D-7D09-C142-8738-024A196BCC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41DBC6-83B3-E648-94B7-443EA0BDB2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BF5F8-4270-E643-B1E9-25C1F97BF96F}" type="slidenum">
              <a:rPr lang="en-US" smtClean="0"/>
              <a:t>‹#›</a:t>
            </a:fld>
            <a:endParaRPr lang="en-US"/>
          </a:p>
        </p:txBody>
      </p:sp>
    </p:spTree>
    <p:extLst>
      <p:ext uri="{BB962C8B-B14F-4D97-AF65-F5344CB8AC3E}">
        <p14:creationId xmlns:p14="http://schemas.microsoft.com/office/powerpoint/2010/main" val="3422659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jpe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publichealthscotland.scot/publications/evidence-behind-place-standard-tool-and-place-and-wellbeing-outcomes/evidence-behind-place-standard-tool-and-place-and-wellbeing-outcome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www.linkedin.com/company/103482132/admin/dashboard/" TargetMode="External"/><Relationship Id="rId3" Type="http://schemas.openxmlformats.org/officeDocument/2006/relationships/hyperlink" Target="https://www.improvementservice.org.uk/products-and-services/planning-and-place-based-approaches/shaping-places-for-wellbeing-programme/place-and-wellbeing-outcomes" TargetMode="External"/><Relationship Id="rId7" Type="http://schemas.openxmlformats.org/officeDocument/2006/relationships/hyperlink" Target="https://x.com/IreneBeautyman"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x.com/PlaceNetworkSco" TargetMode="External"/><Relationship Id="rId5" Type="http://schemas.openxmlformats.org/officeDocument/2006/relationships/hyperlink" Target="https://x.com/place4wellbeing" TargetMode="External"/><Relationship Id="rId4" Type="http://schemas.openxmlformats.org/officeDocument/2006/relationships/hyperlink" Target="https://www.improvementservice.org.uk/products-and-services/planning-and-place-based-approaches/shaping-places-for-wellbeing-programme" TargetMode="External"/><Relationship Id="rId9" Type="http://schemas.openxmlformats.org/officeDocument/2006/relationships/hyperlink" Target="mailto:placeandwellbeing@improvementservice.org.uk"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2677"/>
            <a:ext cx="12202297" cy="6852646"/>
          </a:xfrm>
          <a:prstGeom prst="rect">
            <a:avLst/>
          </a:prstGeom>
        </p:spPr>
      </p:pic>
      <p:sp>
        <p:nvSpPr>
          <p:cNvPr id="8" name="Title 7">
            <a:extLst>
              <a:ext uri="{FF2B5EF4-FFF2-40B4-BE49-F238E27FC236}">
                <a16:creationId xmlns:a16="http://schemas.microsoft.com/office/drawing/2014/main" id="{06657FF4-DE42-520D-4018-C60819D11D9C}"/>
              </a:ext>
            </a:extLst>
          </p:cNvPr>
          <p:cNvSpPr txBox="1">
            <a:spLocks noGrp="1"/>
          </p:cNvSpPr>
          <p:nvPr>
            <p:ph type="title" idx="4294967295"/>
          </p:nvPr>
        </p:nvSpPr>
        <p:spPr>
          <a:xfrm>
            <a:off x="257877" y="392341"/>
            <a:ext cx="11671074"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Scotland's Place and Wellbeing Outcomes and their role in the Shaping Places for Wellbeing Programme</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Calibri"/>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5">
                    <a:lumMod val="49000"/>
                  </a:schemeClr>
                </a:solidFill>
                <a:effectLst/>
                <a:uLnTx/>
                <a:uFillTx/>
                <a:latin typeface="Calibri"/>
                <a:ea typeface="Calibri"/>
                <a:cs typeface="Calibri Light"/>
              </a:rPr>
              <a:t>Masterclass</a:t>
            </a:r>
            <a:r>
              <a:rPr kumimoji="0" lang="en-GB" sz="4400" b="1" i="0" u="none" strike="noStrike" kern="1200" cap="none" spc="0" normalizeH="0" baseline="0" noProof="0" dirty="0">
                <a:ln>
                  <a:noFill/>
                </a:ln>
                <a:solidFill>
                  <a:schemeClr val="accent5">
                    <a:lumMod val="49000"/>
                  </a:schemeClr>
                </a:solidFill>
                <a:effectLst/>
                <a:uLnTx/>
                <a:uFillTx/>
                <a:latin typeface="Calibri"/>
                <a:ea typeface="Calibri"/>
                <a:cs typeface="Calibri Light"/>
              </a:rPr>
              <a:t> 2</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Calibri"/>
              <a:cs typeface="Calibri Light"/>
            </a:endParaRPr>
          </a:p>
        </p:txBody>
      </p:sp>
      <p:sp>
        <p:nvSpPr>
          <p:cNvPr id="10" name="Subtitle 3">
            <a:extLst>
              <a:ext uri="{FF2B5EF4-FFF2-40B4-BE49-F238E27FC236}">
                <a16:creationId xmlns:a16="http://schemas.microsoft.com/office/drawing/2014/main" id="{72E12496-9C5F-B69F-9640-934493EA2C6C}"/>
              </a:ext>
            </a:extLst>
          </p:cNvPr>
          <p:cNvSpPr txBox="1">
            <a:spLocks/>
          </p:cNvSpPr>
          <p:nvPr/>
        </p:nvSpPr>
        <p:spPr>
          <a:xfrm>
            <a:off x="417485" y="3647069"/>
            <a:ext cx="9144000" cy="179102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a:solidFill>
                  <a:schemeClr val="accent5">
                    <a:lumMod val="49000"/>
                  </a:schemeClr>
                </a:solidFill>
              </a:rPr>
              <a:t>Irene Beautyman</a:t>
            </a:r>
            <a:endParaRPr lang="en-US">
              <a:solidFill>
                <a:schemeClr val="accent5">
                  <a:lumMod val="49000"/>
                </a:schemeClr>
              </a:solidFill>
              <a:cs typeface="Calibri"/>
            </a:endParaRPr>
          </a:p>
          <a:p>
            <a:pPr marL="0" indent="0">
              <a:buNone/>
            </a:pPr>
            <a:r>
              <a:rPr lang="en-GB" sz="3600">
                <a:solidFill>
                  <a:schemeClr val="accent5">
                    <a:lumMod val="49000"/>
                  </a:schemeClr>
                </a:solidFill>
              </a:rPr>
              <a:t>Place and Wellbeing Partnership Lead</a:t>
            </a:r>
            <a:endParaRPr lang="en-GB" sz="3600">
              <a:solidFill>
                <a:schemeClr val="accent5">
                  <a:lumMod val="49000"/>
                </a:schemeClr>
              </a:solidFill>
              <a:cs typeface="Calibri" panose="020F0502020204030204"/>
            </a:endParaRPr>
          </a:p>
          <a:p>
            <a:pPr marL="0" indent="0">
              <a:buNone/>
            </a:pPr>
            <a:r>
              <a:rPr lang="en-GB" sz="3600">
                <a:solidFill>
                  <a:schemeClr val="accent5">
                    <a:lumMod val="49000"/>
                  </a:schemeClr>
                </a:solidFill>
              </a:rPr>
              <a:t>Improvement Service &amp; Public Health Scotland</a:t>
            </a:r>
            <a:endParaRPr lang="en-GB" sz="3600">
              <a:solidFill>
                <a:schemeClr val="accent5">
                  <a:lumMod val="49000"/>
                </a:schemeClr>
              </a:solidFill>
              <a:cs typeface="Calibri" panose="020F0502020204030204"/>
            </a:endParaRPr>
          </a:p>
        </p:txBody>
      </p:sp>
    </p:spTree>
    <p:extLst>
      <p:ext uri="{BB962C8B-B14F-4D97-AF65-F5344CB8AC3E}">
        <p14:creationId xmlns:p14="http://schemas.microsoft.com/office/powerpoint/2010/main" val="2864081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139775" y="-1832"/>
            <a:ext cx="12331775" cy="6852646"/>
          </a:xfrm>
          <a:prstGeom prst="rect">
            <a:avLst/>
          </a:prstGeom>
        </p:spPr>
      </p:pic>
      <p:sp>
        <p:nvSpPr>
          <p:cNvPr id="9" name="Title 8">
            <a:extLst>
              <a:ext uri="{FF2B5EF4-FFF2-40B4-BE49-F238E27FC236}">
                <a16:creationId xmlns:a16="http://schemas.microsoft.com/office/drawing/2014/main" id="{BDA524B1-ABCB-4911-C318-A1C497B43B58}"/>
              </a:ext>
            </a:extLst>
          </p:cNvPr>
          <p:cNvSpPr txBox="1">
            <a:spLocks noGrp="1"/>
          </p:cNvSpPr>
          <p:nvPr>
            <p:ph type="title" idx="4294967295"/>
          </p:nvPr>
        </p:nvSpPr>
        <p:spPr>
          <a:xfrm>
            <a:off x="336924" y="212414"/>
            <a:ext cx="11271888"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54272"/>
                </a:solidFill>
                <a:effectLst/>
                <a:uLnTx/>
                <a:uFillTx/>
                <a:latin typeface="+mn-lt"/>
                <a:ea typeface="+mn-ea"/>
                <a:cs typeface="Calibri Light"/>
              </a:rPr>
              <a:t>Place and Wellbeing Outcomes</a:t>
            </a:r>
            <a:endParaRPr kumimoji="0" lang="en-GB" sz="6000" b="1" i="0" u="none" strike="noStrike" kern="1200" cap="none" spc="0" normalizeH="0" baseline="0" noProof="0" dirty="0">
              <a:ln>
                <a:noFill/>
              </a:ln>
              <a:solidFill>
                <a:srgbClr val="154272"/>
              </a:solidFill>
              <a:effectLst/>
              <a:uLnTx/>
              <a:uFillTx/>
              <a:latin typeface="+mn-lt"/>
              <a:ea typeface="+mn-ea"/>
              <a:cs typeface="+mn-cs"/>
            </a:endParaRPr>
          </a:p>
        </p:txBody>
      </p:sp>
      <p:sp>
        <p:nvSpPr>
          <p:cNvPr id="11" name="Title 2">
            <a:extLst>
              <a:ext uri="{FF2B5EF4-FFF2-40B4-BE49-F238E27FC236}">
                <a16:creationId xmlns:a16="http://schemas.microsoft.com/office/drawing/2014/main" id="{6FAF1DFC-4F5B-E184-3612-E34F7C8D4ED2}"/>
              </a:ext>
            </a:extLst>
          </p:cNvPr>
          <p:cNvSpPr txBox="1">
            <a:spLocks/>
          </p:cNvSpPr>
          <p:nvPr/>
        </p:nvSpPr>
        <p:spPr>
          <a:xfrm>
            <a:off x="200702" y="1309453"/>
            <a:ext cx="9500759" cy="1429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154272"/>
                </a:solidFill>
              </a:rPr>
              <a:t>The </a:t>
            </a:r>
            <a:r>
              <a:rPr lang="en-GB" sz="4000" b="1" dirty="0">
                <a:solidFill>
                  <a:srgbClr val="C00000"/>
                </a:solidFill>
              </a:rPr>
              <a:t>evidenced and preventative </a:t>
            </a:r>
            <a:r>
              <a:rPr lang="en-GB" sz="4000" b="1" dirty="0">
                <a:solidFill>
                  <a:srgbClr val="154272"/>
                </a:solidFill>
              </a:rPr>
              <a:t> features every place needs to enable:</a:t>
            </a:r>
          </a:p>
        </p:txBody>
      </p:sp>
      <p:sp>
        <p:nvSpPr>
          <p:cNvPr id="7" name="TextBox 6">
            <a:extLst>
              <a:ext uri="{FF2B5EF4-FFF2-40B4-BE49-F238E27FC236}">
                <a16:creationId xmlns:a16="http://schemas.microsoft.com/office/drawing/2014/main" id="{AEF6ED2B-5114-9C88-7B2C-C0C424C8F986}"/>
              </a:ext>
            </a:extLst>
          </p:cNvPr>
          <p:cNvSpPr txBox="1"/>
          <p:nvPr/>
        </p:nvSpPr>
        <p:spPr>
          <a:xfrm>
            <a:off x="336924" y="2548820"/>
            <a:ext cx="670063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4000" i="1" dirty="0">
                <a:solidFill>
                  <a:schemeClr val="accent1">
                    <a:lumMod val="75000"/>
                  </a:schemeClr>
                </a:solidFill>
                <a:cs typeface="Segoe UI"/>
              </a:rPr>
              <a:t>wellbeing</a:t>
            </a:r>
            <a:r>
              <a:rPr lang="en-GB" sz="4000" dirty="0">
                <a:cs typeface="Segoe UI"/>
              </a:rPr>
              <a:t> of </a:t>
            </a:r>
            <a:r>
              <a:rPr lang="en-US" sz="4000" dirty="0">
                <a:cs typeface="Segoe UI"/>
              </a:rPr>
              <a:t>people </a:t>
            </a:r>
            <a:endParaRPr lang="en-US" sz="4000" dirty="0">
              <a:cs typeface="Calibri"/>
            </a:endParaRPr>
          </a:p>
          <a:p>
            <a:pPr marL="342900" indent="-342900">
              <a:buFont typeface="Arial"/>
              <a:buChar char="•"/>
            </a:pPr>
            <a:r>
              <a:rPr lang="en-GB" sz="4000" i="1" dirty="0">
                <a:solidFill>
                  <a:schemeClr val="accent1">
                    <a:lumMod val="75000"/>
                  </a:schemeClr>
                </a:solidFill>
                <a:ea typeface="+mn-lt"/>
                <a:cs typeface="+mn-lt"/>
              </a:rPr>
              <a:t>e</a:t>
            </a:r>
            <a:r>
              <a:rPr lang="en-US" sz="4000" i="1" dirty="0">
                <a:solidFill>
                  <a:schemeClr val="accent1">
                    <a:lumMod val="75000"/>
                  </a:schemeClr>
                </a:solidFill>
                <a:ea typeface="+mn-lt"/>
                <a:cs typeface="+mn-lt"/>
              </a:rPr>
              <a:t>quality</a:t>
            </a:r>
            <a:endParaRPr lang="en-GB" sz="4000" i="1" dirty="0">
              <a:solidFill>
                <a:schemeClr val="accent1">
                  <a:lumMod val="75000"/>
                </a:schemeClr>
              </a:solidFill>
              <a:ea typeface="+mn-lt"/>
              <a:cs typeface="+mn-lt"/>
            </a:endParaRPr>
          </a:p>
          <a:p>
            <a:pPr marL="342900" indent="-342900">
              <a:buFont typeface="Arial"/>
              <a:buChar char="•"/>
            </a:pPr>
            <a:r>
              <a:rPr lang="en-US" sz="4000" i="1" dirty="0">
                <a:solidFill>
                  <a:schemeClr val="accent1">
                    <a:lumMod val="75000"/>
                  </a:schemeClr>
                </a:solidFill>
                <a:ea typeface="+mn-lt"/>
                <a:cs typeface="+mn-lt"/>
              </a:rPr>
              <a:t>net-zero</a:t>
            </a:r>
            <a:r>
              <a:rPr lang="en-US" sz="4000" dirty="0">
                <a:ea typeface="+mn-lt"/>
                <a:cs typeface="+mn-lt"/>
              </a:rPr>
              <a:t> emissions</a:t>
            </a:r>
            <a:r>
              <a:rPr lang="en-GB" sz="4000" dirty="0">
                <a:ea typeface="+mn-lt"/>
                <a:cs typeface="+mn-lt"/>
              </a:rPr>
              <a:t> </a:t>
            </a:r>
            <a:r>
              <a:rPr lang="en-US" sz="4000" dirty="0">
                <a:ea typeface="+mn-lt"/>
                <a:cs typeface="+mn-lt"/>
              </a:rPr>
              <a:t>and sustainability.</a:t>
            </a:r>
            <a:endParaRPr lang="en-GB" sz="4000" dirty="0">
              <a:ea typeface="+mn-lt"/>
              <a:cs typeface="+mn-lt"/>
            </a:endParaRPr>
          </a:p>
          <a:p>
            <a:pPr marL="342900" indent="-342900">
              <a:buFont typeface="Arial"/>
              <a:buChar char="•"/>
            </a:pPr>
            <a:r>
              <a:rPr lang="en-GB" sz="4000" dirty="0">
                <a:ea typeface="+mn-lt"/>
                <a:cs typeface="+mn-lt"/>
              </a:rPr>
              <a:t>TRIPLE WIN!</a:t>
            </a:r>
          </a:p>
        </p:txBody>
      </p:sp>
      <p:pic>
        <p:nvPicPr>
          <p:cNvPr id="5" name="Picture 2" descr="Diagram showing the Place and Wellbeing Outcomes">
            <a:extLst>
              <a:ext uri="{FF2B5EF4-FFF2-40B4-BE49-F238E27FC236}">
                <a16:creationId xmlns:a16="http://schemas.microsoft.com/office/drawing/2014/main" id="{4EFF76E3-3E76-6386-1957-F5B38AE67EF6}"/>
              </a:ext>
            </a:extLst>
          </p:cNvPr>
          <p:cNvPicPr>
            <a:picLocks noChangeAspect="1"/>
          </p:cNvPicPr>
          <p:nvPr/>
        </p:nvPicPr>
        <p:blipFill rotWithShape="1">
          <a:blip r:embed="rId3">
            <a:extLst>
              <a:ext uri="{28A0092B-C50C-407E-A947-70E740481C1C}">
                <a14:useLocalDpi xmlns:a14="http://schemas.microsoft.com/office/drawing/2010/main" val="0"/>
              </a:ext>
            </a:extLst>
          </a:blip>
          <a:srcRect l="5429" t="13027" r="14675" b="9721"/>
          <a:stretch/>
        </p:blipFill>
        <p:spPr>
          <a:xfrm>
            <a:off x="7684068" y="1941650"/>
            <a:ext cx="4307230" cy="4384440"/>
          </a:xfrm>
          <a:prstGeom prst="rect">
            <a:avLst/>
          </a:prstGeom>
        </p:spPr>
      </p:pic>
    </p:spTree>
    <p:extLst>
      <p:ext uri="{BB962C8B-B14F-4D97-AF65-F5344CB8AC3E}">
        <p14:creationId xmlns:p14="http://schemas.microsoft.com/office/powerpoint/2010/main" val="1783767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4387" y="8465"/>
            <a:ext cx="12202297" cy="6852646"/>
          </a:xfrm>
          <a:prstGeom prst="rect">
            <a:avLst/>
          </a:prstGeom>
        </p:spPr>
      </p:pic>
      <p:sp>
        <p:nvSpPr>
          <p:cNvPr id="5" name="Title 1">
            <a:extLst>
              <a:ext uri="{FF2B5EF4-FFF2-40B4-BE49-F238E27FC236}">
                <a16:creationId xmlns:a16="http://schemas.microsoft.com/office/drawing/2014/main" id="{8DF00489-2443-5E7F-4A3A-41ADE97AE1DE}"/>
              </a:ext>
            </a:extLst>
          </p:cNvPr>
          <p:cNvSpPr txBox="1">
            <a:spLocks noGrp="1"/>
          </p:cNvSpPr>
          <p:nvPr>
            <p:ph type="title" idx="4294967295"/>
          </p:nvPr>
        </p:nvSpPr>
        <p:spPr>
          <a:xfrm>
            <a:off x="504173" y="208551"/>
            <a:ext cx="10515600" cy="7327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5">
                    <a:lumMod val="50000"/>
                  </a:schemeClr>
                </a:solidFill>
                <a:effectLst/>
                <a:uLnTx/>
                <a:uFillTx/>
                <a:latin typeface="+mj-lt"/>
                <a:ea typeface="Calibri Light"/>
                <a:cs typeface="Calibri Light"/>
              </a:rPr>
              <a:t>The Place and Wellbeing Outcomes</a:t>
            </a:r>
          </a:p>
        </p:txBody>
      </p:sp>
      <p:sp>
        <p:nvSpPr>
          <p:cNvPr id="9" name="Content Placeholder 3">
            <a:extLst>
              <a:ext uri="{FF2B5EF4-FFF2-40B4-BE49-F238E27FC236}">
                <a16:creationId xmlns:a16="http://schemas.microsoft.com/office/drawing/2014/main" id="{2A89781E-A229-F1D0-F726-4B879018D1B2}"/>
              </a:ext>
            </a:extLst>
          </p:cNvPr>
          <p:cNvSpPr txBox="1">
            <a:spLocks/>
          </p:cNvSpPr>
          <p:nvPr/>
        </p:nvSpPr>
        <p:spPr>
          <a:xfrm>
            <a:off x="313543" y="1529996"/>
            <a:ext cx="4804955" cy="455503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a:t>Evidence</a:t>
            </a:r>
            <a:r>
              <a:rPr lang="en-GB"/>
              <a:t>: </a:t>
            </a:r>
          </a:p>
          <a:p>
            <a:pPr>
              <a:buFont typeface="Wingdings" pitchFamily="2" charset="2"/>
              <a:buChar char="ü"/>
            </a:pPr>
            <a:r>
              <a:rPr lang="en-GB"/>
              <a:t>that shaped the Place Standard Tool  </a:t>
            </a:r>
          </a:p>
          <a:p>
            <a:pPr>
              <a:buFont typeface="Wingdings" pitchFamily="2" charset="2"/>
              <a:buChar char="ü"/>
            </a:pPr>
            <a:r>
              <a:rPr lang="en-GB"/>
              <a:t>from the World Health Organisation and </a:t>
            </a:r>
          </a:p>
          <a:p>
            <a:pPr>
              <a:buFont typeface="Wingdings" pitchFamily="2" charset="2"/>
              <a:buChar char="ü"/>
            </a:pPr>
            <a:r>
              <a:rPr lang="en-GB"/>
              <a:t>other UK public health bodies </a:t>
            </a:r>
          </a:p>
          <a:p>
            <a:pPr marL="0" indent="0">
              <a:buNone/>
            </a:pPr>
            <a:endParaRPr lang="en-GB"/>
          </a:p>
          <a:p>
            <a:pPr marL="0" indent="0">
              <a:buNone/>
            </a:pPr>
            <a:r>
              <a:rPr lang="en-GB"/>
              <a:t>All of the Outcomes are </a:t>
            </a:r>
            <a:r>
              <a:rPr lang="en-GB" b="1" i="1"/>
              <a:t>interconnected</a:t>
            </a:r>
            <a:r>
              <a:rPr lang="en-GB"/>
              <a:t>, a need to work across outcomes is critical</a:t>
            </a:r>
          </a:p>
          <a:p>
            <a:pPr marL="0" indent="0">
              <a:buFont typeface="Arial" panose="020B0604020202020204" pitchFamily="34" charset="0"/>
              <a:buNone/>
            </a:pPr>
            <a:endParaRPr lang="en-GB" sz="2200"/>
          </a:p>
          <a:p>
            <a:pPr marL="0" indent="0">
              <a:buFont typeface="Arial" panose="020B0604020202020204" pitchFamily="34" charset="0"/>
              <a:buNone/>
            </a:pPr>
            <a:endParaRPr lang="en-GB" sz="2200"/>
          </a:p>
        </p:txBody>
      </p:sp>
      <p:pic>
        <p:nvPicPr>
          <p:cNvPr id="7" name="Picture 6">
            <a:extLst>
              <a:ext uri="{FF2B5EF4-FFF2-40B4-BE49-F238E27FC236}">
                <a16:creationId xmlns:a16="http://schemas.microsoft.com/office/drawing/2014/main" id="{2F15F7E7-4C14-2806-7426-37739DADC4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46350" y="1151482"/>
            <a:ext cx="6176321" cy="4555035"/>
          </a:xfrm>
          <a:prstGeom prst="rect">
            <a:avLst/>
          </a:prstGeom>
          <a:noFill/>
        </p:spPr>
      </p:pic>
    </p:spTree>
    <p:extLst>
      <p:ext uri="{BB962C8B-B14F-4D97-AF65-F5344CB8AC3E}">
        <p14:creationId xmlns:p14="http://schemas.microsoft.com/office/powerpoint/2010/main" val="3762049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10297" y="5354"/>
            <a:ext cx="12202297" cy="6852646"/>
          </a:xfrm>
          <a:prstGeom prst="rect">
            <a:avLst/>
          </a:prstGeom>
        </p:spPr>
      </p:pic>
      <p:sp>
        <p:nvSpPr>
          <p:cNvPr id="5" name="Title 1">
            <a:extLst>
              <a:ext uri="{FF2B5EF4-FFF2-40B4-BE49-F238E27FC236}">
                <a16:creationId xmlns:a16="http://schemas.microsoft.com/office/drawing/2014/main" id="{B69CA7E5-A0CC-5AE5-2FCA-E56FFACC22AC}"/>
              </a:ext>
            </a:extLst>
          </p:cNvPr>
          <p:cNvSpPr txBox="1">
            <a:spLocks noGrp="1"/>
          </p:cNvSpPr>
          <p:nvPr>
            <p:ph type="title" idx="4294967295"/>
          </p:nvPr>
        </p:nvSpPr>
        <p:spPr>
          <a:xfrm>
            <a:off x="525049" y="281619"/>
            <a:ext cx="10515600" cy="646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1">
                    <a:lumMod val="50000"/>
                  </a:schemeClr>
                </a:solidFill>
                <a:effectLst/>
                <a:uLnTx/>
                <a:uFillTx/>
                <a:latin typeface="+mj-lt"/>
                <a:ea typeface="+mj-ea"/>
                <a:cs typeface="Calibri Light"/>
              </a:rPr>
              <a:t>Place and Wellbeing Outcomes context </a:t>
            </a:r>
            <a:endParaRPr kumimoji="0" lang="en-US" sz="4400" b="1" i="0" u="none" strike="noStrike" kern="1200" cap="none" spc="0" normalizeH="0" baseline="0" noProof="0" dirty="0">
              <a:ln>
                <a:noFill/>
              </a:ln>
              <a:solidFill>
                <a:schemeClr val="accent1">
                  <a:lumMod val="50000"/>
                </a:schemeClr>
              </a:solidFill>
              <a:effectLst/>
              <a:uLnTx/>
              <a:uFillTx/>
              <a:latin typeface="+mj-lt"/>
              <a:ea typeface="+mj-ea"/>
              <a:cs typeface="+mj-cs"/>
            </a:endParaRPr>
          </a:p>
        </p:txBody>
      </p:sp>
      <p:sp>
        <p:nvSpPr>
          <p:cNvPr id="7" name="TextBox 6">
            <a:extLst>
              <a:ext uri="{FF2B5EF4-FFF2-40B4-BE49-F238E27FC236}">
                <a16:creationId xmlns:a16="http://schemas.microsoft.com/office/drawing/2014/main" id="{7105EA7F-75DA-9350-5A14-1450BC779816}"/>
              </a:ext>
            </a:extLst>
          </p:cNvPr>
          <p:cNvSpPr txBox="1"/>
          <p:nvPr/>
        </p:nvSpPr>
        <p:spPr>
          <a:xfrm>
            <a:off x="525049" y="1364752"/>
            <a:ext cx="529823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The Outcomes are the </a:t>
            </a:r>
            <a:r>
              <a:rPr lang="en-GB" sz="2400">
                <a:solidFill>
                  <a:prstClr val="black"/>
                </a:solidFill>
                <a:latin typeface="Calibri" panose="020F0502020204030204"/>
                <a:cs typeface="Calibri"/>
              </a:rPr>
              <a:t>evidenced</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 </a:t>
            </a:r>
            <a:r>
              <a:rPr lang="en-GB" sz="2400" b="1" i="1">
                <a:solidFill>
                  <a:prstClr val="black"/>
                </a:solidFill>
                <a:latin typeface="Calibri" panose="020F0502020204030204"/>
                <a:cs typeface="Calibri"/>
              </a:rPr>
              <a:t>end result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 we want to </a:t>
            </a:r>
            <a:r>
              <a:rPr lang="en-GB" sz="2400">
                <a:solidFill>
                  <a:prstClr val="black"/>
                </a:solidFill>
                <a:latin typeface="Calibri" panose="020F0502020204030204"/>
                <a:cs typeface="Calibri"/>
              </a:rPr>
              <a:t>achieve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en-US" sz="2400">
              <a:solidFill>
                <a:prstClr val="black"/>
              </a:solidFill>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The place standard tool is how we </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Calibri"/>
              </a:rPr>
              <a:t>engage people in conversations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 about their place and capture perceptions on how they </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Calibri"/>
              </a:rPr>
              <a:t>feel</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 the Outcomes are being achieved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en-US" sz="2400">
              <a:solidFill>
                <a:prstClr val="black"/>
              </a:solidFill>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Both are underpinned by the same evidence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en-US" sz="2400">
              <a:solidFill>
                <a:prstClr val="black"/>
              </a:solidFill>
              <a:latin typeface="Calibri" panose="020F0502020204030204"/>
              <a:cs typeface="Calibri"/>
            </a:endParaRP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3" name="TextBox 12">
            <a:extLst>
              <a:ext uri="{FF2B5EF4-FFF2-40B4-BE49-F238E27FC236}">
                <a16:creationId xmlns:a16="http://schemas.microsoft.com/office/drawing/2014/main" id="{361EE09B-EBB1-86AB-B524-6CFE610C3069}"/>
              </a:ext>
            </a:extLst>
          </p:cNvPr>
          <p:cNvSpPr txBox="1"/>
          <p:nvPr/>
        </p:nvSpPr>
        <p:spPr>
          <a:xfrm>
            <a:off x="6570146" y="1711985"/>
            <a:ext cx="2088021" cy="646331"/>
          </a:xfrm>
          <a:prstGeom prst="rect">
            <a:avLst/>
          </a:prstGeom>
          <a:noFill/>
        </p:spPr>
        <p:txBody>
          <a:bodyPr wrap="square" rtlCol="0">
            <a:spAutoFit/>
          </a:bodyPr>
          <a:lstStyle/>
          <a:p>
            <a:r>
              <a:rPr lang="en-GB"/>
              <a:t>Outcomes are the end result we want</a:t>
            </a:r>
          </a:p>
        </p:txBody>
      </p:sp>
      <p:pic>
        <p:nvPicPr>
          <p:cNvPr id="9" name="Picture 2" descr="Diagram showing the Place and Wellbeing Outcomes">
            <a:extLst>
              <a:ext uri="{FF2B5EF4-FFF2-40B4-BE49-F238E27FC236}">
                <a16:creationId xmlns:a16="http://schemas.microsoft.com/office/drawing/2014/main" id="{48437B21-0145-372E-73D3-056F396942B7}"/>
              </a:ext>
            </a:extLst>
          </p:cNvPr>
          <p:cNvPicPr>
            <a:picLocks noChangeAspect="1"/>
          </p:cNvPicPr>
          <p:nvPr/>
        </p:nvPicPr>
        <p:blipFill rotWithShape="1">
          <a:blip r:embed="rId3">
            <a:extLst>
              <a:ext uri="{28A0092B-C50C-407E-A947-70E740481C1C}">
                <a14:useLocalDpi xmlns:a14="http://schemas.microsoft.com/office/drawing/2010/main" val="0"/>
              </a:ext>
            </a:extLst>
          </a:blip>
          <a:srcRect l="5429" t="13027" r="14675" b="9721"/>
          <a:stretch/>
        </p:blipFill>
        <p:spPr>
          <a:xfrm>
            <a:off x="6570146" y="2358316"/>
            <a:ext cx="2103658" cy="2141368"/>
          </a:xfrm>
          <a:prstGeom prst="rect">
            <a:avLst/>
          </a:prstGeom>
        </p:spPr>
      </p:pic>
      <p:sp>
        <p:nvSpPr>
          <p:cNvPr id="19" name="TextBox 18">
            <a:extLst>
              <a:ext uri="{FF2B5EF4-FFF2-40B4-BE49-F238E27FC236}">
                <a16:creationId xmlns:a16="http://schemas.microsoft.com/office/drawing/2014/main" id="{0388585D-F58C-94DF-E221-07F5B1374AC6}"/>
              </a:ext>
            </a:extLst>
          </p:cNvPr>
          <p:cNvSpPr txBox="1"/>
          <p:nvPr/>
        </p:nvSpPr>
        <p:spPr>
          <a:xfrm>
            <a:off x="9081230" y="1659534"/>
            <a:ext cx="2088021" cy="646331"/>
          </a:xfrm>
          <a:prstGeom prst="rect">
            <a:avLst/>
          </a:prstGeom>
          <a:noFill/>
        </p:spPr>
        <p:txBody>
          <a:bodyPr wrap="square" rtlCol="0">
            <a:spAutoFit/>
          </a:bodyPr>
          <a:lstStyle/>
          <a:p>
            <a:r>
              <a:rPr lang="en-GB"/>
              <a:t>Tool to capture community insight </a:t>
            </a:r>
          </a:p>
        </p:txBody>
      </p:sp>
      <p:pic>
        <p:nvPicPr>
          <p:cNvPr id="11" name="Picture 2" descr="The Place Standard tool is a way of assessing places. | Our Place">
            <a:extLst>
              <a:ext uri="{FF2B5EF4-FFF2-40B4-BE49-F238E27FC236}">
                <a16:creationId xmlns:a16="http://schemas.microsoft.com/office/drawing/2014/main" id="{D70C12A0-EB95-4789-9640-4C7681E7D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1231" y="2358316"/>
            <a:ext cx="2141368" cy="21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804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buildings and trees&#10;&#10;Description automatically generated">
            <a:extLst>
              <a:ext uri="{FF2B5EF4-FFF2-40B4-BE49-F238E27FC236}">
                <a16:creationId xmlns:a16="http://schemas.microsoft.com/office/drawing/2014/main" id="{B7A3190F-B805-F9FB-C5F4-1EB003D02958}"/>
              </a:ext>
            </a:extLst>
          </p:cNvPr>
          <p:cNvPicPr>
            <a:picLocks noChangeAspect="1"/>
          </p:cNvPicPr>
          <p:nvPr/>
        </p:nvPicPr>
        <p:blipFill>
          <a:blip r:embed="rId2"/>
          <a:stretch>
            <a:fillRect/>
          </a:stretch>
        </p:blipFill>
        <p:spPr>
          <a:xfrm>
            <a:off x="0" y="2677"/>
            <a:ext cx="12192000" cy="6852646"/>
          </a:xfrm>
          <a:prstGeom prst="rect">
            <a:avLst/>
          </a:prstGeom>
        </p:spPr>
      </p:pic>
      <p:pic>
        <p:nvPicPr>
          <p:cNvPr id="3" name="Picture 2" descr="A section of the Place and Wellbeing Outcome Briefing onMovement: Active Travel.">
            <a:extLst>
              <a:ext uri="{FF2B5EF4-FFF2-40B4-BE49-F238E27FC236}">
                <a16:creationId xmlns:a16="http://schemas.microsoft.com/office/drawing/2014/main" id="{C7609560-97ED-D189-5C67-9E195A12CAAB}"/>
              </a:ext>
            </a:extLst>
          </p:cNvPr>
          <p:cNvPicPr>
            <a:picLocks noChangeAspect="1"/>
          </p:cNvPicPr>
          <p:nvPr/>
        </p:nvPicPr>
        <p:blipFill>
          <a:blip r:embed="rId3">
            <a:extLst>
              <a:ext uri="{28A0092B-C50C-407E-A947-70E740481C1C}">
                <a14:useLocalDpi xmlns:a14="http://schemas.microsoft.com/office/drawing/2010/main" val="0"/>
              </a:ext>
            </a:extLst>
          </a:blip>
          <a:srcRect t="-392"/>
          <a:stretch/>
        </p:blipFill>
        <p:spPr>
          <a:xfrm>
            <a:off x="0" y="242972"/>
            <a:ext cx="12154557" cy="6372055"/>
          </a:xfrm>
          <a:prstGeom prst="rect">
            <a:avLst/>
          </a:prstGeom>
        </p:spPr>
      </p:pic>
    </p:spTree>
    <p:extLst>
      <p:ext uri="{BB962C8B-B14F-4D97-AF65-F5344CB8AC3E}">
        <p14:creationId xmlns:p14="http://schemas.microsoft.com/office/powerpoint/2010/main" val="1437739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buildings and trees&#10;&#10;Description automatically generated">
            <a:extLst>
              <a:ext uri="{FF2B5EF4-FFF2-40B4-BE49-F238E27FC236}">
                <a16:creationId xmlns:a16="http://schemas.microsoft.com/office/drawing/2014/main" id="{B7A3190F-B805-F9FB-C5F4-1EB003D02958}"/>
              </a:ext>
            </a:extLst>
          </p:cNvPr>
          <p:cNvPicPr>
            <a:picLocks noChangeAspect="1"/>
          </p:cNvPicPr>
          <p:nvPr/>
        </p:nvPicPr>
        <p:blipFill>
          <a:blip r:embed="rId3"/>
          <a:stretch>
            <a:fillRect/>
          </a:stretch>
        </p:blipFill>
        <p:spPr>
          <a:xfrm>
            <a:off x="0" y="2677"/>
            <a:ext cx="12192000" cy="6852646"/>
          </a:xfrm>
          <a:prstGeom prst="rect">
            <a:avLst/>
          </a:prstGeom>
        </p:spPr>
      </p:pic>
      <p:pic>
        <p:nvPicPr>
          <p:cNvPr id="4" name="Picture 3" descr="This slide shows a section of the Place and Wellbeing Outcome Briefing on Movement: Active Travel and what the evidence tells us about Active Travel.&#10;&#10;-Active Travel can improve health by increasing physical activity, weight loss and reducing obesity&#10;&#10;-Active Travel is associated with reduced risk of death&#10;&#10;-Active travel can increase social interactions">
            <a:extLst>
              <a:ext uri="{FF2B5EF4-FFF2-40B4-BE49-F238E27FC236}">
                <a16:creationId xmlns:a16="http://schemas.microsoft.com/office/drawing/2014/main" id="{58513B57-D98A-9806-0A98-624A41A05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540" y="124820"/>
            <a:ext cx="10658126" cy="6608359"/>
          </a:xfrm>
          <a:prstGeom prst="rect">
            <a:avLst/>
          </a:prstGeom>
        </p:spPr>
      </p:pic>
    </p:spTree>
    <p:extLst>
      <p:ext uri="{BB962C8B-B14F-4D97-AF65-F5344CB8AC3E}">
        <p14:creationId xmlns:p14="http://schemas.microsoft.com/office/powerpoint/2010/main" val="1611830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buildings and trees&#10;&#10;Description automatically generated">
            <a:extLst>
              <a:ext uri="{FF2B5EF4-FFF2-40B4-BE49-F238E27FC236}">
                <a16:creationId xmlns:a16="http://schemas.microsoft.com/office/drawing/2014/main" id="{B7A3190F-B805-F9FB-C5F4-1EB003D02958}"/>
              </a:ext>
            </a:extLst>
          </p:cNvPr>
          <p:cNvPicPr>
            <a:picLocks noChangeAspect="1"/>
          </p:cNvPicPr>
          <p:nvPr/>
        </p:nvPicPr>
        <p:blipFill>
          <a:blip r:embed="rId2"/>
          <a:stretch>
            <a:fillRect/>
          </a:stretch>
        </p:blipFill>
        <p:spPr>
          <a:xfrm>
            <a:off x="0" y="2677"/>
            <a:ext cx="12192000" cy="6852646"/>
          </a:xfrm>
          <a:prstGeom prst="rect">
            <a:avLst/>
          </a:prstGeom>
        </p:spPr>
      </p:pic>
      <p:pic>
        <p:nvPicPr>
          <p:cNvPr id="3" name="Picture 2" descr="A section of the Place and Wellbeing Outcome Briefing on Stewardship: Influence and Control ">
            <a:extLst>
              <a:ext uri="{FF2B5EF4-FFF2-40B4-BE49-F238E27FC236}">
                <a16:creationId xmlns:a16="http://schemas.microsoft.com/office/drawing/2014/main" id="{3150DD6E-6CC3-AC5C-6868-ABFA54455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76" y="783329"/>
            <a:ext cx="11820848" cy="5927749"/>
          </a:xfrm>
          <a:prstGeom prst="rect">
            <a:avLst/>
          </a:prstGeom>
        </p:spPr>
      </p:pic>
    </p:spTree>
    <p:extLst>
      <p:ext uri="{BB962C8B-B14F-4D97-AF65-F5344CB8AC3E}">
        <p14:creationId xmlns:p14="http://schemas.microsoft.com/office/powerpoint/2010/main" val="4140411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buildings and trees&#10;&#10;Description automatically generated">
            <a:extLst>
              <a:ext uri="{FF2B5EF4-FFF2-40B4-BE49-F238E27FC236}">
                <a16:creationId xmlns:a16="http://schemas.microsoft.com/office/drawing/2014/main" id="{B7A3190F-B805-F9FB-C5F4-1EB003D02958}"/>
              </a:ext>
            </a:extLst>
          </p:cNvPr>
          <p:cNvPicPr>
            <a:picLocks noChangeAspect="1"/>
          </p:cNvPicPr>
          <p:nvPr/>
        </p:nvPicPr>
        <p:blipFill>
          <a:blip r:embed="rId2"/>
          <a:stretch>
            <a:fillRect/>
          </a:stretch>
        </p:blipFill>
        <p:spPr>
          <a:xfrm>
            <a:off x="0" y="2677"/>
            <a:ext cx="12192000" cy="6852646"/>
          </a:xfrm>
          <a:prstGeom prst="rect">
            <a:avLst/>
          </a:prstGeom>
        </p:spPr>
      </p:pic>
      <p:pic>
        <p:nvPicPr>
          <p:cNvPr id="4" name="Picture 3" descr="A section of the Place and Wellbeing Outcome Briefing on Stewardship: Influence and Control and what the evidence tells us about Influence and Control&#10;&#10;-Sense of control has been described as 'believing that you can influence and shape your own life'&#10;&#10;-Sense of control can be beneficial for mental health and quality of life&#10;&#10;-Powerlessness, or a lack of control over one's destiny or life, can lead to chronic stress">
            <a:extLst>
              <a:ext uri="{FF2B5EF4-FFF2-40B4-BE49-F238E27FC236}">
                <a16:creationId xmlns:a16="http://schemas.microsoft.com/office/drawing/2014/main" id="{5BBDF14F-4B0C-2F9B-755D-739CCB6B9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348" y="132266"/>
            <a:ext cx="10036525" cy="6628616"/>
          </a:xfrm>
          <a:prstGeom prst="rect">
            <a:avLst/>
          </a:prstGeom>
        </p:spPr>
      </p:pic>
    </p:spTree>
    <p:extLst>
      <p:ext uri="{BB962C8B-B14F-4D97-AF65-F5344CB8AC3E}">
        <p14:creationId xmlns:p14="http://schemas.microsoft.com/office/powerpoint/2010/main" val="2290754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7"/>
            <a:ext cx="12192000" cy="6852646"/>
          </a:xfrm>
          <a:prstGeom prst="rect">
            <a:avLst/>
          </a:prstGeom>
        </p:spPr>
      </p:pic>
      <p:sp>
        <p:nvSpPr>
          <p:cNvPr id="5" name="Title 2">
            <a:extLst>
              <a:ext uri="{FF2B5EF4-FFF2-40B4-BE49-F238E27FC236}">
                <a16:creationId xmlns:a16="http://schemas.microsoft.com/office/drawing/2014/main" id="{C49E784E-BF06-9AB6-4340-468C2BFDAB99}"/>
              </a:ext>
            </a:extLst>
          </p:cNvPr>
          <p:cNvSpPr txBox="1">
            <a:spLocks noGrp="1"/>
          </p:cNvSpPr>
          <p:nvPr>
            <p:ph type="title" idx="4294967295"/>
          </p:nvPr>
        </p:nvSpPr>
        <p:spPr>
          <a:xfrm>
            <a:off x="-5478" y="159956"/>
            <a:ext cx="11794722" cy="7141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chemeClr val="accent5">
                    <a:lumMod val="49000"/>
                  </a:schemeClr>
                </a:solidFill>
                <a:effectLst/>
                <a:uLnTx/>
                <a:uFillTx/>
                <a:latin typeface="+mn-lt"/>
                <a:ea typeface="Calibri"/>
                <a:cs typeface="Calibri"/>
              </a:rPr>
              <a:t>How do the Place and Wellbeing Outcome themes work in real life?</a:t>
            </a:r>
            <a:endParaRPr kumimoji="0" lang="en-US" sz="1800" b="0" i="0" u="none" strike="noStrike" kern="1200" cap="none" spc="0" normalizeH="0" baseline="0" noProof="0" dirty="0">
              <a:ln>
                <a:noFill/>
              </a:ln>
              <a:solidFill>
                <a:schemeClr val="accent5">
                  <a:lumMod val="49000"/>
                </a:schemeClr>
              </a:solidFill>
              <a:effectLst/>
              <a:uLnTx/>
              <a:uFillTx/>
              <a:latin typeface="+mn-lt"/>
              <a:ea typeface="+mn-ea"/>
              <a:cs typeface="+mn-cs"/>
            </a:endParaRPr>
          </a:p>
        </p:txBody>
      </p:sp>
      <p:pic>
        <p:nvPicPr>
          <p:cNvPr id="4" name="Picture 5" descr="Diagram that shows how planning interventions across the place and wellbeing outcome themes impact behaviour and promote positive health outcomes including improved mental health and reduced obesity, respiratory disease, heart disease, type 2 diabetes, stroke, some cancers, mortality and morbidity. The also promote planetary health through reduced emissions, enhanced biodiversity and/or change in our food environment.">
            <a:extLst>
              <a:ext uri="{FF2B5EF4-FFF2-40B4-BE49-F238E27FC236}">
                <a16:creationId xmlns:a16="http://schemas.microsoft.com/office/drawing/2014/main" id="{85DA470C-EE9C-6AC2-66D6-CCA331618387}"/>
              </a:ext>
            </a:extLst>
          </p:cNvPr>
          <p:cNvPicPr>
            <a:picLocks noChangeAspect="1"/>
          </p:cNvPicPr>
          <p:nvPr/>
        </p:nvPicPr>
        <p:blipFill rotWithShape="1">
          <a:blip r:embed="rId3"/>
          <a:srcRect l="497" t="6442" r="-262" b="11220"/>
          <a:stretch/>
        </p:blipFill>
        <p:spPr>
          <a:xfrm>
            <a:off x="2209008" y="1287157"/>
            <a:ext cx="8284536" cy="4843810"/>
          </a:xfrm>
          <a:prstGeom prst="rect">
            <a:avLst/>
          </a:prstGeom>
        </p:spPr>
      </p:pic>
    </p:spTree>
    <p:extLst>
      <p:ext uri="{BB962C8B-B14F-4D97-AF65-F5344CB8AC3E}">
        <p14:creationId xmlns:p14="http://schemas.microsoft.com/office/powerpoint/2010/main" val="261696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10297" y="0"/>
            <a:ext cx="12202297" cy="6852646"/>
          </a:xfrm>
          <a:prstGeom prst="rect">
            <a:avLst/>
          </a:prstGeom>
        </p:spPr>
      </p:pic>
      <p:sp>
        <p:nvSpPr>
          <p:cNvPr id="5" name="Title 2">
            <a:extLst>
              <a:ext uri="{FF2B5EF4-FFF2-40B4-BE49-F238E27FC236}">
                <a16:creationId xmlns:a16="http://schemas.microsoft.com/office/drawing/2014/main" id="{BEBCC0D4-6B85-7B0D-AA21-5CF28C874FD0}"/>
              </a:ext>
            </a:extLst>
          </p:cNvPr>
          <p:cNvSpPr txBox="1">
            <a:spLocks noGrp="1"/>
          </p:cNvSpPr>
          <p:nvPr>
            <p:ph type="title" idx="4294967295"/>
          </p:nvPr>
        </p:nvSpPr>
        <p:spPr>
          <a:xfrm>
            <a:off x="186765" y="156197"/>
            <a:ext cx="11405097" cy="6871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154272"/>
                </a:solidFill>
                <a:effectLst/>
                <a:uLnTx/>
                <a:uFillTx/>
                <a:latin typeface="+mj-lt"/>
                <a:ea typeface="+mj-ea"/>
                <a:cs typeface="Calibri Light"/>
              </a:rPr>
              <a:t>Place and Wellbeing Outcome: Natural Spaces</a:t>
            </a:r>
          </a:p>
        </p:txBody>
      </p:sp>
      <p:sp>
        <p:nvSpPr>
          <p:cNvPr id="7" name="Rounded Rectangle 12">
            <a:extLst>
              <a:ext uri="{FF2B5EF4-FFF2-40B4-BE49-F238E27FC236}">
                <a16:creationId xmlns:a16="http://schemas.microsoft.com/office/drawing/2014/main" id="{130AEA3C-C942-D984-F16E-7E41FAA30122}"/>
              </a:ext>
            </a:extLst>
          </p:cNvPr>
          <p:cNvSpPr/>
          <p:nvPr/>
        </p:nvSpPr>
        <p:spPr>
          <a:xfrm>
            <a:off x="1437825" y="891733"/>
            <a:ext cx="10627175" cy="658181"/>
          </a:xfrm>
          <a:prstGeom prst="roundRect">
            <a:avLst/>
          </a:prstGeom>
          <a:ln w="57150">
            <a:solidFill>
              <a:srgbClr val="F6AE8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a:rPr>
              <a:t>Intervention = Improving access to natural space and multifunctional green space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C972BE99-1802-AD30-8804-C0A38DD837A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5095" y="690814"/>
            <a:ext cx="914400" cy="914400"/>
          </a:xfrm>
          <a:prstGeom prst="rect">
            <a:avLst/>
          </a:prstGeom>
        </p:spPr>
      </p:pic>
      <p:sp>
        <p:nvSpPr>
          <p:cNvPr id="13" name="TextBox 12">
            <a:extLst>
              <a:ext uri="{FF2B5EF4-FFF2-40B4-BE49-F238E27FC236}">
                <a16:creationId xmlns:a16="http://schemas.microsoft.com/office/drawing/2014/main" id="{3E8C93C1-943C-D97D-8E12-EEAAB530AA2D}"/>
              </a:ext>
            </a:extLst>
          </p:cNvPr>
          <p:cNvSpPr txBox="1"/>
          <p:nvPr/>
        </p:nvSpPr>
        <p:spPr>
          <a:xfrm>
            <a:off x="5266764" y="1606716"/>
            <a:ext cx="2311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chemeClr val="tx2"/>
                </a:solidFill>
                <a:latin typeface="Calibri" panose="020F0502020204030204"/>
                <a:cs typeface="Calibri"/>
              </a:rPr>
              <a:t>⬇️ Impact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ounded Rectangle 12">
            <a:extLst>
              <a:ext uri="{FF2B5EF4-FFF2-40B4-BE49-F238E27FC236}">
                <a16:creationId xmlns:a16="http://schemas.microsoft.com/office/drawing/2014/main" id="{F7D25127-4428-0882-5D40-C0C72E3108B8}"/>
              </a:ext>
            </a:extLst>
          </p:cNvPr>
          <p:cNvSpPr/>
          <p:nvPr/>
        </p:nvSpPr>
        <p:spPr>
          <a:xfrm>
            <a:off x="724412" y="2635456"/>
            <a:ext cx="3121169" cy="2292407"/>
          </a:xfrm>
          <a:prstGeom prst="roundRect">
            <a:avLst/>
          </a:prstGeom>
          <a:ln w="57150">
            <a:solidFill>
              <a:srgbClr val="F6AE8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Climate</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interaction with nature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air and noise pollution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environmental benefits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improved natural flood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community food growing</a:t>
            </a:r>
          </a:p>
        </p:txBody>
      </p:sp>
      <p:sp>
        <p:nvSpPr>
          <p:cNvPr id="17" name="Rounded Rectangle 12">
            <a:extLst>
              <a:ext uri="{FF2B5EF4-FFF2-40B4-BE49-F238E27FC236}">
                <a16:creationId xmlns:a16="http://schemas.microsoft.com/office/drawing/2014/main" id="{0397562F-28C9-B614-A016-9F9ABBC4DAA8}"/>
              </a:ext>
            </a:extLst>
          </p:cNvPr>
          <p:cNvSpPr/>
          <p:nvPr/>
        </p:nvSpPr>
        <p:spPr>
          <a:xfrm>
            <a:off x="4383233" y="1974573"/>
            <a:ext cx="3522221" cy="2914038"/>
          </a:xfrm>
          <a:prstGeom prst="roundRect">
            <a:avLst/>
          </a:prstGeom>
          <a:ln w="57150">
            <a:solidFill>
              <a:srgbClr val="F6AE8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Health</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Calibri"/>
              </a:rPr>
              <a:t> and wellbeing</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 physical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 reducing obesity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 improvement in mental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 reduction in depression and stress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+social 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 healthy maintenance of the immune system </a:t>
            </a:r>
          </a:p>
        </p:txBody>
      </p:sp>
      <p:sp>
        <p:nvSpPr>
          <p:cNvPr id="19" name="Rounded Rectangle 12">
            <a:extLst>
              <a:ext uri="{FF2B5EF4-FFF2-40B4-BE49-F238E27FC236}">
                <a16:creationId xmlns:a16="http://schemas.microsoft.com/office/drawing/2014/main" id="{5244EE02-5A13-01D1-FBF1-DBAB64A8DB79}"/>
              </a:ext>
            </a:extLst>
          </p:cNvPr>
          <p:cNvSpPr/>
          <p:nvPr/>
        </p:nvSpPr>
        <p:spPr>
          <a:xfrm>
            <a:off x="8283470" y="2743064"/>
            <a:ext cx="3401905" cy="2107790"/>
          </a:xfrm>
          <a:prstGeom prst="roundRect">
            <a:avLst/>
          </a:prstGeom>
          <a:ln w="57150">
            <a:solidFill>
              <a:srgbClr val="F6AE8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Inequality</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Calibri"/>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+community cohesion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 provides benefits to local economies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prstClr val="black"/>
                </a:solidFill>
                <a:latin typeface="Calibri" panose="020F0502020204030204"/>
                <a:cs typeface="Calibri"/>
              </a:rPr>
              <a:t>+ ability to contribute to economic environment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3" name="Left Bracket 22">
            <a:extLst>
              <a:ext uri="{FF2B5EF4-FFF2-40B4-BE49-F238E27FC236}">
                <a16:creationId xmlns:a16="http://schemas.microsoft.com/office/drawing/2014/main" id="{2B0BFED7-2EBE-B3EB-86CC-3B5DBD501833}"/>
              </a:ext>
              <a:ext uri="{C183D7F6-B498-43B3-948B-1728B52AA6E4}">
                <adec:decorative xmlns:adec="http://schemas.microsoft.com/office/drawing/2017/decorative" val="1"/>
              </a:ext>
            </a:extLst>
          </p:cNvPr>
          <p:cNvSpPr/>
          <p:nvPr/>
        </p:nvSpPr>
        <p:spPr>
          <a:xfrm rot="16200000">
            <a:off x="6059425" y="1317460"/>
            <a:ext cx="170447" cy="7409447"/>
          </a:xfrm>
          <a:prstGeom prst="leftBracket">
            <a:avLst/>
          </a:prstGeom>
          <a:ln w="28575">
            <a:solidFill>
              <a:srgbClr val="F6AE8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A847902-5EBB-139A-90DC-37390B7891B9}"/>
              </a:ext>
            </a:extLst>
          </p:cNvPr>
          <p:cNvSpPr txBox="1"/>
          <p:nvPr/>
        </p:nvSpPr>
        <p:spPr>
          <a:xfrm>
            <a:off x="4544608" y="5340372"/>
            <a:ext cx="30674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2"/>
                </a:solidFill>
                <a:effectLst/>
                <a:uLnTx/>
                <a:uFillTx/>
                <a:latin typeface="Calibri" panose="020F0502020204030204"/>
                <a:ea typeface="+mn-ea"/>
                <a:cs typeface="Calibri"/>
              </a:rPr>
              <a:t>The 'triple win'</a:t>
            </a:r>
            <a:endParaRPr kumimoji="0" lang="en-US" sz="2800" b="1" i="0" u="none" strike="noStrike" kern="1200" cap="none" spc="0" normalizeH="0" baseline="0" noProof="0">
              <a:ln>
                <a:noFill/>
              </a:ln>
              <a:solidFill>
                <a:schemeClr val="tx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177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7"/>
            <a:ext cx="12192000" cy="6852646"/>
          </a:xfrm>
          <a:prstGeom prst="rect">
            <a:avLst/>
          </a:prstGeom>
        </p:spPr>
      </p:pic>
      <p:sp>
        <p:nvSpPr>
          <p:cNvPr id="34" name="Title 2">
            <a:extLst>
              <a:ext uri="{FF2B5EF4-FFF2-40B4-BE49-F238E27FC236}">
                <a16:creationId xmlns:a16="http://schemas.microsoft.com/office/drawing/2014/main" id="{0AB7CA3C-E79D-F11A-C877-6B4AF3917B8D}"/>
              </a:ext>
            </a:extLst>
          </p:cNvPr>
          <p:cNvSpPr txBox="1">
            <a:spLocks noGrp="1"/>
          </p:cNvSpPr>
          <p:nvPr>
            <p:ph type="title" idx="4294967295"/>
          </p:nvPr>
        </p:nvSpPr>
        <p:spPr>
          <a:xfrm>
            <a:off x="-5082" y="372544"/>
            <a:ext cx="7734645" cy="8241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Place and Wellbeing Outcomes</a:t>
            </a:r>
            <a:endPar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mj-cs"/>
            </a:endParaRPr>
          </a:p>
        </p:txBody>
      </p:sp>
      <p:sp>
        <p:nvSpPr>
          <p:cNvPr id="30" name="TextBox 29">
            <a:extLst>
              <a:ext uri="{FF2B5EF4-FFF2-40B4-BE49-F238E27FC236}">
                <a16:creationId xmlns:a16="http://schemas.microsoft.com/office/drawing/2014/main" id="{19205CC0-2334-E3B2-AFA6-74598FEE6863}"/>
              </a:ext>
            </a:extLst>
          </p:cNvPr>
          <p:cNvSpPr txBox="1"/>
          <p:nvPr/>
        </p:nvSpPr>
        <p:spPr>
          <a:xfrm>
            <a:off x="353455" y="1680109"/>
            <a:ext cx="1146596" cy="369332"/>
          </a:xfrm>
          <a:prstGeom prst="rect">
            <a:avLst/>
          </a:prstGeom>
          <a:noFill/>
        </p:spPr>
        <p:txBody>
          <a:bodyPr wrap="none" lIns="91440" tIns="45720" rIns="91440" bIns="45720" rtlCol="0" anchor="t">
            <a:spAutoFit/>
          </a:bodyPr>
          <a:lstStyle/>
          <a:p>
            <a:r>
              <a:rPr lang="en-GB" b="1" dirty="0">
                <a:solidFill>
                  <a:schemeClr val="accent5">
                    <a:lumMod val="49000"/>
                  </a:schemeClr>
                </a:solidFill>
              </a:rPr>
              <a:t>Key policy</a:t>
            </a:r>
          </a:p>
        </p:txBody>
      </p:sp>
      <p:sp>
        <p:nvSpPr>
          <p:cNvPr id="18" name="Rounded Rectangle 10">
            <a:extLst>
              <a:ext uri="{FF2B5EF4-FFF2-40B4-BE49-F238E27FC236}">
                <a16:creationId xmlns:a16="http://schemas.microsoft.com/office/drawing/2014/main" id="{7450D47E-2A30-BE6D-8463-5423D55E491B}"/>
              </a:ext>
            </a:extLst>
          </p:cNvPr>
          <p:cNvSpPr/>
          <p:nvPr/>
        </p:nvSpPr>
        <p:spPr>
          <a:xfrm>
            <a:off x="2192059" y="1437139"/>
            <a:ext cx="1918010" cy="858644"/>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Sustainable Development Goals (SDG)</a:t>
            </a:r>
          </a:p>
        </p:txBody>
      </p:sp>
      <p:sp>
        <p:nvSpPr>
          <p:cNvPr id="20" name="Rounded Rectangle 11">
            <a:extLst>
              <a:ext uri="{FF2B5EF4-FFF2-40B4-BE49-F238E27FC236}">
                <a16:creationId xmlns:a16="http://schemas.microsoft.com/office/drawing/2014/main" id="{7A00154B-25E2-E01B-641A-58A5B3526AF7}"/>
              </a:ext>
            </a:extLst>
          </p:cNvPr>
          <p:cNvSpPr/>
          <p:nvPr/>
        </p:nvSpPr>
        <p:spPr>
          <a:xfrm>
            <a:off x="4675570" y="1437139"/>
            <a:ext cx="1918010" cy="858644"/>
          </a:xfrm>
          <a:prstGeom prst="roundRect">
            <a:avLst/>
          </a:prstGeom>
          <a:ln w="57150">
            <a:solidFill>
              <a:srgbClr val="6E549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National Outcomes Framework</a:t>
            </a:r>
          </a:p>
        </p:txBody>
      </p:sp>
      <p:sp>
        <p:nvSpPr>
          <p:cNvPr id="9" name="Rounded Rectangle 6">
            <a:extLst>
              <a:ext uri="{FF2B5EF4-FFF2-40B4-BE49-F238E27FC236}">
                <a16:creationId xmlns:a16="http://schemas.microsoft.com/office/drawing/2014/main" id="{16678DC2-ADA7-2132-4023-6FBB7AF746D3}"/>
              </a:ext>
            </a:extLst>
          </p:cNvPr>
          <p:cNvSpPr/>
          <p:nvPr/>
        </p:nvSpPr>
        <p:spPr>
          <a:xfrm>
            <a:off x="7327441" y="1437139"/>
            <a:ext cx="1918010" cy="858644"/>
          </a:xfrm>
          <a:prstGeom prst="roundRect">
            <a:avLst/>
          </a:prstGeom>
          <a:ln w="57150">
            <a:solidFill>
              <a:srgbClr val="CC9BC3"/>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dirty="0"/>
              <a:t>National Planning Framework 4</a:t>
            </a:r>
          </a:p>
        </p:txBody>
      </p:sp>
      <p:sp>
        <p:nvSpPr>
          <p:cNvPr id="22" name="Rounded Rectangle 12">
            <a:extLst>
              <a:ext uri="{FF2B5EF4-FFF2-40B4-BE49-F238E27FC236}">
                <a16:creationId xmlns:a16="http://schemas.microsoft.com/office/drawing/2014/main" id="{6774860E-3287-BD57-591C-336880FA18FD}"/>
              </a:ext>
            </a:extLst>
          </p:cNvPr>
          <p:cNvSpPr/>
          <p:nvPr/>
        </p:nvSpPr>
        <p:spPr>
          <a:xfrm>
            <a:off x="2116872" y="2882342"/>
            <a:ext cx="1918010" cy="858644"/>
          </a:xfrm>
          <a:prstGeom prst="roundRect">
            <a:avLst/>
          </a:prstGeom>
          <a:ln w="57150">
            <a:solidFill>
              <a:srgbClr val="1A92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Public Health Priorities</a:t>
            </a:r>
          </a:p>
        </p:txBody>
      </p:sp>
      <p:sp>
        <p:nvSpPr>
          <p:cNvPr id="24" name="Rounded Rectangle 13">
            <a:extLst>
              <a:ext uri="{FF2B5EF4-FFF2-40B4-BE49-F238E27FC236}">
                <a16:creationId xmlns:a16="http://schemas.microsoft.com/office/drawing/2014/main" id="{39A0C517-2E87-F785-4AEF-EE283A633BC9}"/>
              </a:ext>
            </a:extLst>
          </p:cNvPr>
          <p:cNvSpPr/>
          <p:nvPr/>
        </p:nvSpPr>
        <p:spPr>
          <a:xfrm>
            <a:off x="4673275" y="2883005"/>
            <a:ext cx="1918010" cy="858644"/>
          </a:xfrm>
          <a:prstGeom prst="roundRect">
            <a:avLst/>
          </a:prstGeom>
          <a:ln w="57150">
            <a:solidFill>
              <a:srgbClr val="16427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Net zero emissions targets</a:t>
            </a:r>
          </a:p>
        </p:txBody>
      </p:sp>
      <p:sp>
        <p:nvSpPr>
          <p:cNvPr id="26" name="Rounded Rectangle 14">
            <a:extLst>
              <a:ext uri="{FF2B5EF4-FFF2-40B4-BE49-F238E27FC236}">
                <a16:creationId xmlns:a16="http://schemas.microsoft.com/office/drawing/2014/main" id="{077ACD2C-7696-5BA9-86DA-417C2BB004EA}"/>
              </a:ext>
            </a:extLst>
          </p:cNvPr>
          <p:cNvSpPr/>
          <p:nvPr/>
        </p:nvSpPr>
        <p:spPr>
          <a:xfrm>
            <a:off x="7327442" y="2883005"/>
            <a:ext cx="1918010" cy="858644"/>
          </a:xfrm>
          <a:prstGeom prst="roundRect">
            <a:avLst/>
          </a:prstGeom>
          <a:ln w="57150">
            <a:solidFill>
              <a:srgbClr val="86BA27"/>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A New Future for Scotland’s Towns </a:t>
            </a:r>
          </a:p>
        </p:txBody>
      </p:sp>
      <p:sp>
        <p:nvSpPr>
          <p:cNvPr id="6" name="Rounded Rectangle 2">
            <a:extLst>
              <a:ext uri="{FF2B5EF4-FFF2-40B4-BE49-F238E27FC236}">
                <a16:creationId xmlns:a16="http://schemas.microsoft.com/office/drawing/2014/main" id="{51C27E14-426B-3B94-E8FB-794709123330}"/>
              </a:ext>
            </a:extLst>
          </p:cNvPr>
          <p:cNvSpPr/>
          <p:nvPr/>
        </p:nvSpPr>
        <p:spPr>
          <a:xfrm>
            <a:off x="9878319" y="2827788"/>
            <a:ext cx="1918010" cy="858644"/>
          </a:xfrm>
          <a:prstGeom prst="roundRect">
            <a:avLst/>
          </a:prstGeom>
          <a:ln w="57150">
            <a:solidFill>
              <a:srgbClr val="1C93C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Local Living</a:t>
            </a:r>
          </a:p>
        </p:txBody>
      </p:sp>
      <p:sp>
        <p:nvSpPr>
          <p:cNvPr id="28" name="TextBox 27">
            <a:extLst>
              <a:ext uri="{FF2B5EF4-FFF2-40B4-BE49-F238E27FC236}">
                <a16:creationId xmlns:a16="http://schemas.microsoft.com/office/drawing/2014/main" id="{3DFBE121-E006-C461-FCEF-FDE8A3E4D985}"/>
              </a:ext>
            </a:extLst>
          </p:cNvPr>
          <p:cNvSpPr txBox="1"/>
          <p:nvPr/>
        </p:nvSpPr>
        <p:spPr>
          <a:xfrm>
            <a:off x="194833" y="4778999"/>
            <a:ext cx="1694695" cy="369332"/>
          </a:xfrm>
          <a:prstGeom prst="rect">
            <a:avLst/>
          </a:prstGeom>
          <a:noFill/>
        </p:spPr>
        <p:txBody>
          <a:bodyPr wrap="none" lIns="91440" tIns="45720" rIns="91440" bIns="45720" rtlCol="0" anchor="t">
            <a:spAutoFit/>
          </a:bodyPr>
          <a:lstStyle/>
          <a:p>
            <a:r>
              <a:rPr lang="en-GB" b="1" dirty="0">
                <a:solidFill>
                  <a:schemeClr val="accent5">
                    <a:lumMod val="49000"/>
                  </a:schemeClr>
                </a:solidFill>
              </a:rPr>
              <a:t>Key approaches</a:t>
            </a:r>
          </a:p>
        </p:txBody>
      </p:sp>
      <p:sp>
        <p:nvSpPr>
          <p:cNvPr id="14" name="Rounded Rectangle 8">
            <a:extLst>
              <a:ext uri="{FF2B5EF4-FFF2-40B4-BE49-F238E27FC236}">
                <a16:creationId xmlns:a16="http://schemas.microsoft.com/office/drawing/2014/main" id="{EC2B93E4-344F-FA65-79AB-812A0BF8E279}"/>
              </a:ext>
            </a:extLst>
          </p:cNvPr>
          <p:cNvSpPr/>
          <p:nvPr/>
        </p:nvSpPr>
        <p:spPr>
          <a:xfrm>
            <a:off x="2114920" y="4462262"/>
            <a:ext cx="1918010" cy="858644"/>
          </a:xfrm>
          <a:prstGeom prst="roundRect">
            <a:avLst/>
          </a:prstGeom>
          <a:ln w="57150">
            <a:solidFill>
              <a:srgbClr val="F0AE3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Christie Commission</a:t>
            </a:r>
          </a:p>
        </p:txBody>
      </p:sp>
      <p:sp>
        <p:nvSpPr>
          <p:cNvPr id="16" name="Rounded Rectangle 9">
            <a:extLst>
              <a:ext uri="{FF2B5EF4-FFF2-40B4-BE49-F238E27FC236}">
                <a16:creationId xmlns:a16="http://schemas.microsoft.com/office/drawing/2014/main" id="{CA149EB9-198A-819A-0BBC-F56B3488196A}"/>
              </a:ext>
            </a:extLst>
          </p:cNvPr>
          <p:cNvSpPr/>
          <p:nvPr/>
        </p:nvSpPr>
        <p:spPr>
          <a:xfrm>
            <a:off x="4676841" y="4462262"/>
            <a:ext cx="1918010" cy="858644"/>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Place Principle</a:t>
            </a:r>
          </a:p>
        </p:txBody>
      </p:sp>
      <p:sp>
        <p:nvSpPr>
          <p:cNvPr id="12" name="Rounded Rectangle 7">
            <a:extLst>
              <a:ext uri="{FF2B5EF4-FFF2-40B4-BE49-F238E27FC236}">
                <a16:creationId xmlns:a16="http://schemas.microsoft.com/office/drawing/2014/main" id="{EFD2406C-AE80-3F00-8127-91AAC337FB51}"/>
              </a:ext>
            </a:extLst>
          </p:cNvPr>
          <p:cNvSpPr/>
          <p:nvPr/>
        </p:nvSpPr>
        <p:spPr>
          <a:xfrm>
            <a:off x="7329394" y="4462262"/>
            <a:ext cx="1918010" cy="858644"/>
          </a:xfrm>
          <a:prstGeom prst="roundRect">
            <a:avLst/>
          </a:prstGeom>
          <a:ln w="57150">
            <a:solidFill>
              <a:srgbClr val="15417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Social Determinants of Health</a:t>
            </a:r>
          </a:p>
        </p:txBody>
      </p:sp>
      <p:sp>
        <p:nvSpPr>
          <p:cNvPr id="32" name="Rounded Rectangle 7">
            <a:extLst>
              <a:ext uri="{FF2B5EF4-FFF2-40B4-BE49-F238E27FC236}">
                <a16:creationId xmlns:a16="http://schemas.microsoft.com/office/drawing/2014/main" id="{90EFDD0A-DD1A-A163-7D71-26DB26C9CD93}"/>
              </a:ext>
            </a:extLst>
          </p:cNvPr>
          <p:cNvSpPr/>
          <p:nvPr/>
        </p:nvSpPr>
        <p:spPr>
          <a:xfrm>
            <a:off x="9878319" y="4459185"/>
            <a:ext cx="1918010" cy="858644"/>
          </a:xfrm>
          <a:prstGeom prst="roundRect">
            <a:avLst/>
          </a:prstGeom>
          <a:ln w="57150">
            <a:solidFill>
              <a:srgbClr val="15417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Place &amp; Wellbeing Outcomes</a:t>
            </a:r>
          </a:p>
        </p:txBody>
      </p:sp>
    </p:spTree>
    <p:extLst>
      <p:ext uri="{BB962C8B-B14F-4D97-AF65-F5344CB8AC3E}">
        <p14:creationId xmlns:p14="http://schemas.microsoft.com/office/powerpoint/2010/main" val="3499988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1046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Place and the Place and Wellbeing Outcomes</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
        <p:nvSpPr>
          <p:cNvPr id="3" name="TextBox 2">
            <a:extLst>
              <a:ext uri="{FF2B5EF4-FFF2-40B4-BE49-F238E27FC236}">
                <a16:creationId xmlns:a16="http://schemas.microsoft.com/office/drawing/2014/main" id="{A29AF78A-E8B5-CA2A-5C5D-CC3DD922D5CE}"/>
              </a:ext>
            </a:extLst>
          </p:cNvPr>
          <p:cNvSpPr txBox="1"/>
          <p:nvPr/>
        </p:nvSpPr>
        <p:spPr>
          <a:xfrm>
            <a:off x="551329" y="1546412"/>
            <a:ext cx="10811436" cy="3785652"/>
          </a:xfrm>
          <a:prstGeom prst="rect">
            <a:avLst/>
          </a:prstGeom>
          <a:noFill/>
        </p:spPr>
        <p:txBody>
          <a:bodyPr wrap="square" rtlCol="0">
            <a:spAutoFit/>
          </a:bodyPr>
          <a:lstStyle/>
          <a:p>
            <a:pPr lvl="0">
              <a:defRPr/>
            </a:pPr>
            <a:r>
              <a:rPr lang="en-GB" sz="4000" dirty="0">
                <a:cs typeface="Calibri Light"/>
              </a:rPr>
              <a:t>✔️</a:t>
            </a:r>
            <a:r>
              <a:rPr lang="en-GB" sz="4000" dirty="0">
                <a:solidFill>
                  <a:schemeClr val="tx2"/>
                </a:solidFill>
                <a:cs typeface="Calibri Light"/>
              </a:rPr>
              <a:t> Masterclass 1</a:t>
            </a:r>
            <a:endParaRPr lang="en-GB" sz="4000" dirty="0">
              <a:solidFill>
                <a:schemeClr val="tx2"/>
              </a:solidFill>
              <a:ea typeface="Calibri"/>
              <a:cs typeface="Calibri Light"/>
            </a:endParaRPr>
          </a:p>
          <a:p>
            <a:pPr lvl="0">
              <a:defRPr/>
            </a:pPr>
            <a:br>
              <a:rPr lang="en-GB" sz="4000" dirty="0">
                <a:cs typeface="Calibri Light"/>
              </a:rPr>
            </a:br>
            <a:r>
              <a:rPr lang="en-GB" sz="4000" dirty="0">
                <a:cs typeface="Calibri Light"/>
              </a:rPr>
              <a:t>✔️</a:t>
            </a:r>
            <a:r>
              <a:rPr lang="en-GB" sz="4000" dirty="0">
                <a:solidFill>
                  <a:schemeClr val="tx2"/>
                </a:solidFill>
                <a:cs typeface="Calibri Light"/>
              </a:rPr>
              <a:t> Why have them and what are they</a:t>
            </a:r>
            <a:endParaRPr lang="en-GB" sz="4000" dirty="0">
              <a:solidFill>
                <a:schemeClr val="tx2"/>
              </a:solidFill>
              <a:ea typeface="Calibri"/>
              <a:cs typeface="Calibri Light"/>
            </a:endParaRPr>
          </a:p>
          <a:p>
            <a:pPr lvl="0">
              <a:defRPr/>
            </a:pPr>
            <a:br>
              <a:rPr lang="en-GB" sz="4000" dirty="0">
                <a:cs typeface="Calibri Light"/>
              </a:rPr>
            </a:br>
            <a:r>
              <a:rPr lang="en-GB" sz="4000" dirty="0">
                <a:cs typeface="Calibri Light"/>
              </a:rPr>
              <a:t>✔️ </a:t>
            </a:r>
            <a:r>
              <a:rPr lang="en-GB" sz="4000" dirty="0">
                <a:solidFill>
                  <a:schemeClr val="tx2"/>
                </a:solidFill>
                <a:cs typeface="Calibri Light"/>
              </a:rPr>
              <a:t>How to use them: Shaping Places for Wellbeing Programme</a:t>
            </a:r>
            <a:endParaRPr lang="en-US" sz="4000" dirty="0">
              <a:solidFill>
                <a:schemeClr val="tx2"/>
              </a:solidFill>
              <a:cs typeface="Calibri Light"/>
            </a:endParaRPr>
          </a:p>
        </p:txBody>
      </p:sp>
    </p:spTree>
    <p:extLst>
      <p:ext uri="{BB962C8B-B14F-4D97-AF65-F5344CB8AC3E}">
        <p14:creationId xmlns:p14="http://schemas.microsoft.com/office/powerpoint/2010/main" val="1832410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5149" y="0"/>
            <a:ext cx="12202297" cy="6852646"/>
          </a:xfrm>
          <a:prstGeom prst="rect">
            <a:avLst/>
          </a:prstGeom>
        </p:spPr>
      </p:pic>
      <p:sp>
        <p:nvSpPr>
          <p:cNvPr id="5" name="Title 4">
            <a:extLst>
              <a:ext uri="{FF2B5EF4-FFF2-40B4-BE49-F238E27FC236}">
                <a16:creationId xmlns:a16="http://schemas.microsoft.com/office/drawing/2014/main" id="{85D2195A-6F2C-0D80-C9F9-7453A64156BD}"/>
              </a:ext>
            </a:extLst>
          </p:cNvPr>
          <p:cNvSpPr txBox="1">
            <a:spLocks noGrp="1"/>
          </p:cNvSpPr>
          <p:nvPr>
            <p:ph type="title" idx="4294967295"/>
          </p:nvPr>
        </p:nvSpPr>
        <p:spPr>
          <a:xfrm>
            <a:off x="-139775" y="35901"/>
            <a:ext cx="1181199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chemeClr val="accent5">
                    <a:lumMod val="50000"/>
                  </a:schemeClr>
                </a:solidFill>
                <a:effectLst/>
                <a:uLnTx/>
                <a:uFillTx/>
                <a:latin typeface="+mj-lt"/>
                <a:ea typeface="+mj-ea"/>
                <a:cs typeface="+mj-cs"/>
              </a:rPr>
              <a:t>Place and Wellbeing Outcomes Indicators</a:t>
            </a:r>
            <a:r>
              <a:rPr kumimoji="0" lang="en-GB" sz="4800" b="1" i="0" u="none" strike="noStrike" kern="1200" cap="none" spc="0" normalizeH="0" baseline="0" noProof="0" dirty="0">
                <a:ln>
                  <a:noFill/>
                </a:ln>
                <a:solidFill>
                  <a:schemeClr val="tx1"/>
                </a:solidFill>
                <a:effectLst/>
                <a:uLnTx/>
                <a:uFillTx/>
                <a:latin typeface="+mj-lt"/>
                <a:ea typeface="+mj-ea"/>
                <a:cs typeface="+mj-cs"/>
              </a:rPr>
              <a:t> </a:t>
            </a:r>
            <a:endParaRPr kumimoji="0" lang="en-GB" sz="5800" b="1" i="0" u="none" strike="noStrike" kern="1200" cap="none" spc="0" normalizeH="0" baseline="0" noProof="0" dirty="0">
              <a:ln>
                <a:noFill/>
              </a:ln>
              <a:solidFill>
                <a:schemeClr val="tx1"/>
              </a:solidFill>
              <a:effectLst/>
              <a:uLnTx/>
              <a:uFillTx/>
              <a:latin typeface="+mj-lt"/>
              <a:ea typeface="Calibri Light" panose="020F0302020204030204"/>
              <a:cs typeface="Calibri Light" panose="020F0302020204030204"/>
            </a:endParaRPr>
          </a:p>
        </p:txBody>
      </p:sp>
      <p:pic>
        <p:nvPicPr>
          <p:cNvPr id="7" name="Picture 6">
            <a:extLst>
              <a:ext uri="{FF2B5EF4-FFF2-40B4-BE49-F238E27FC236}">
                <a16:creationId xmlns:a16="http://schemas.microsoft.com/office/drawing/2014/main" id="{1F37C769-4955-75E2-CB57-6D9BE71939F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427" y="1543922"/>
            <a:ext cx="5842376" cy="3753726"/>
          </a:xfrm>
          <a:prstGeom prst="rect">
            <a:avLst/>
          </a:prstGeom>
          <a:noFill/>
        </p:spPr>
      </p:pic>
      <p:sp>
        <p:nvSpPr>
          <p:cNvPr id="9" name="Content Placeholder 5">
            <a:extLst>
              <a:ext uri="{FF2B5EF4-FFF2-40B4-BE49-F238E27FC236}">
                <a16:creationId xmlns:a16="http://schemas.microsoft.com/office/drawing/2014/main" id="{9A97FBB4-0F35-DB03-3BA1-1643502D9C1A}"/>
              </a:ext>
            </a:extLst>
          </p:cNvPr>
          <p:cNvSpPr txBox="1">
            <a:spLocks/>
          </p:cNvSpPr>
          <p:nvPr/>
        </p:nvSpPr>
        <p:spPr>
          <a:xfrm>
            <a:off x="6022717" y="1225764"/>
            <a:ext cx="5636591" cy="4669697"/>
          </a:xfrm>
          <a:prstGeom prst="rect">
            <a:avLst/>
          </a:prstGeom>
        </p:spPr>
        <p:txBody>
          <a:bodyPr numCol="1" spcCol="72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3200">
                <a:solidFill>
                  <a:schemeClr val="tx2"/>
                </a:solidFill>
              </a:rPr>
              <a:t>A core set of indicators that can be measures and reviewed over time to assess the contribution to the delivery of the Place and Wellbeing Outcomes.</a:t>
            </a:r>
          </a:p>
          <a:p>
            <a:pPr marL="0" indent="0" fontAlgn="base">
              <a:buNone/>
            </a:pPr>
            <a:endParaRPr lang="en-GB" sz="3200">
              <a:solidFill>
                <a:schemeClr val="tx2"/>
              </a:solidFill>
            </a:endParaRPr>
          </a:p>
          <a:p>
            <a:pPr marL="0" indent="0" fontAlgn="base">
              <a:buNone/>
            </a:pPr>
            <a:r>
              <a:rPr lang="en-GB" sz="3200">
                <a:solidFill>
                  <a:schemeClr val="tx2"/>
                </a:solidFill>
              </a:rPr>
              <a:t>Measure and review our delivery of a place where people can thrive.</a:t>
            </a:r>
          </a:p>
        </p:txBody>
      </p:sp>
    </p:spTree>
    <p:extLst>
      <p:ext uri="{BB962C8B-B14F-4D97-AF65-F5344CB8AC3E}">
        <p14:creationId xmlns:p14="http://schemas.microsoft.com/office/powerpoint/2010/main" val="1763729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7"/>
            <a:ext cx="12192000" cy="6852646"/>
          </a:xfrm>
          <a:prstGeom prst="rect">
            <a:avLst/>
          </a:prstGeom>
        </p:spPr>
      </p:pic>
      <p:sp>
        <p:nvSpPr>
          <p:cNvPr id="5" name="Title 2">
            <a:extLst>
              <a:ext uri="{FF2B5EF4-FFF2-40B4-BE49-F238E27FC236}">
                <a16:creationId xmlns:a16="http://schemas.microsoft.com/office/drawing/2014/main" id="{84EDCB0B-7C13-EE90-C9BA-3A2CBF520668}"/>
              </a:ext>
            </a:extLst>
          </p:cNvPr>
          <p:cNvSpPr txBox="1">
            <a:spLocks noGrp="1"/>
          </p:cNvSpPr>
          <p:nvPr>
            <p:ph type="title" idx="4294967295"/>
          </p:nvPr>
        </p:nvSpPr>
        <p:spPr>
          <a:xfrm>
            <a:off x="324432" y="334344"/>
            <a:ext cx="7734645" cy="8241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Place and Wellbeing Outcomes</a:t>
            </a:r>
            <a:endPar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mj-cs"/>
            </a:endParaRPr>
          </a:p>
        </p:txBody>
      </p:sp>
      <p:pic>
        <p:nvPicPr>
          <p:cNvPr id="3" name="Picture 2" descr="Diagram showing the Place and Wellbeing Outcomes">
            <a:extLst>
              <a:ext uri="{FF2B5EF4-FFF2-40B4-BE49-F238E27FC236}">
                <a16:creationId xmlns:a16="http://schemas.microsoft.com/office/drawing/2014/main" id="{67F92228-FA50-6BED-87AD-C90D04A0D971}"/>
              </a:ext>
            </a:extLst>
          </p:cNvPr>
          <p:cNvPicPr>
            <a:picLocks noChangeAspect="1"/>
          </p:cNvPicPr>
          <p:nvPr/>
        </p:nvPicPr>
        <p:blipFill>
          <a:blip r:embed="rId3"/>
          <a:stretch>
            <a:fillRect/>
          </a:stretch>
        </p:blipFill>
        <p:spPr>
          <a:xfrm>
            <a:off x="-762" y="1181100"/>
            <a:ext cx="4002023" cy="4495799"/>
          </a:xfrm>
          <a:prstGeom prst="rect">
            <a:avLst/>
          </a:prstGeom>
        </p:spPr>
      </p:pic>
      <p:pic>
        <p:nvPicPr>
          <p:cNvPr id="6" name="Picture 5" descr="Screenshot of the Planning for Place Programme website">
            <a:extLst>
              <a:ext uri="{FF2B5EF4-FFF2-40B4-BE49-F238E27FC236}">
                <a16:creationId xmlns:a16="http://schemas.microsoft.com/office/drawing/2014/main" id="{D8FA5432-7DB8-E5C7-007C-04F1227E7B72}"/>
              </a:ext>
            </a:extLst>
          </p:cNvPr>
          <p:cNvPicPr>
            <a:picLocks noChangeAspect="1"/>
          </p:cNvPicPr>
          <p:nvPr/>
        </p:nvPicPr>
        <p:blipFill>
          <a:blip r:embed="rId4"/>
          <a:stretch>
            <a:fillRect/>
          </a:stretch>
        </p:blipFill>
        <p:spPr>
          <a:xfrm>
            <a:off x="4057249" y="1300162"/>
            <a:ext cx="4006064" cy="4114800"/>
          </a:xfrm>
          <a:prstGeom prst="rect">
            <a:avLst/>
          </a:prstGeom>
        </p:spPr>
      </p:pic>
      <p:pic>
        <p:nvPicPr>
          <p:cNvPr id="7" name="Picture 6" descr="Cover of a briefing on the Place and Wellbeing Outcomes">
            <a:extLst>
              <a:ext uri="{FF2B5EF4-FFF2-40B4-BE49-F238E27FC236}">
                <a16:creationId xmlns:a16="http://schemas.microsoft.com/office/drawing/2014/main" id="{7FD4CAF4-886D-BD92-ADF5-7D7BC3CC3C0A}"/>
              </a:ext>
            </a:extLst>
          </p:cNvPr>
          <p:cNvPicPr>
            <a:picLocks noChangeAspect="1"/>
          </p:cNvPicPr>
          <p:nvPr/>
        </p:nvPicPr>
        <p:blipFill>
          <a:blip r:embed="rId5"/>
          <a:stretch>
            <a:fillRect/>
          </a:stretch>
        </p:blipFill>
        <p:spPr>
          <a:xfrm>
            <a:off x="8939135" y="1288256"/>
            <a:ext cx="2910042" cy="4114800"/>
          </a:xfrm>
          <a:prstGeom prst="rect">
            <a:avLst/>
          </a:prstGeom>
        </p:spPr>
      </p:pic>
    </p:spTree>
    <p:extLst>
      <p:ext uri="{BB962C8B-B14F-4D97-AF65-F5344CB8AC3E}">
        <p14:creationId xmlns:p14="http://schemas.microsoft.com/office/powerpoint/2010/main" val="2381912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354"/>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Place and the Place and Wellbeing Outcomes</a:t>
            </a: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
        <p:nvSpPr>
          <p:cNvPr id="3" name="TextBox 2">
            <a:extLst>
              <a:ext uri="{FF2B5EF4-FFF2-40B4-BE49-F238E27FC236}">
                <a16:creationId xmlns:a16="http://schemas.microsoft.com/office/drawing/2014/main" id="{CD2F02F4-135C-938B-577C-8AF3BD77DAA4}"/>
              </a:ext>
            </a:extLst>
          </p:cNvPr>
          <p:cNvSpPr txBox="1"/>
          <p:nvPr/>
        </p:nvSpPr>
        <p:spPr>
          <a:xfrm>
            <a:off x="457196" y="1574211"/>
            <a:ext cx="11653489"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Calibri"/>
                <a:cs typeface="Calibri Light"/>
              </a:rPr>
              <a:t>✔️</a:t>
            </a:r>
            <a:r>
              <a:rPr lang="en-GB" sz="4000" dirty="0">
                <a:solidFill>
                  <a:schemeClr val="tx2"/>
                </a:solidFill>
                <a:latin typeface="Calibri"/>
                <a:cs typeface="Calibri Light"/>
              </a:rPr>
              <a:t> </a:t>
            </a:r>
            <a:r>
              <a:rPr lang="en-GB" sz="4000" dirty="0">
                <a:solidFill>
                  <a:schemeClr val="bg1">
                    <a:lumMod val="75000"/>
                  </a:schemeClr>
                </a:solidFill>
                <a:latin typeface="Calibri"/>
                <a:cs typeface="Calibri Light"/>
              </a:rPr>
              <a:t>Masterclass 1</a:t>
            </a:r>
            <a:endParaRPr lang="en-GB" sz="4000" dirty="0">
              <a:solidFill>
                <a:schemeClr val="bg1">
                  <a:lumMod val="75000"/>
                </a:schemeClr>
              </a:solidFill>
              <a:latin typeface="Calibri"/>
              <a:ea typeface="Calibri"/>
              <a:cs typeface="Calibri Light"/>
            </a:endParaRPr>
          </a:p>
          <a:p>
            <a:br>
              <a:rPr lang="en-GB" sz="4000" dirty="0">
                <a:latin typeface="Calibri"/>
                <a:cs typeface="Calibri Light"/>
              </a:rPr>
            </a:br>
            <a:r>
              <a:rPr lang="en-GB" sz="4000" dirty="0">
                <a:latin typeface="Calibri"/>
                <a:cs typeface="Calibri Light"/>
              </a:rPr>
              <a:t>✔️</a:t>
            </a:r>
            <a:r>
              <a:rPr lang="en-GB" sz="4000" dirty="0">
                <a:solidFill>
                  <a:schemeClr val="tx2"/>
                </a:solidFill>
                <a:latin typeface="Calibri"/>
                <a:cs typeface="Calibri Light"/>
              </a:rPr>
              <a:t> </a:t>
            </a:r>
            <a:r>
              <a:rPr lang="en-GB" sz="4000" dirty="0">
                <a:solidFill>
                  <a:schemeClr val="bg1">
                    <a:lumMod val="75000"/>
                  </a:schemeClr>
                </a:solidFill>
                <a:latin typeface="Calibri"/>
                <a:cs typeface="Calibri Light"/>
              </a:rPr>
              <a:t>Why have them and what are they</a:t>
            </a:r>
            <a:endParaRPr lang="en-GB" sz="4000" dirty="0">
              <a:solidFill>
                <a:schemeClr val="bg1">
                  <a:lumMod val="75000"/>
                </a:schemeClr>
              </a:solidFill>
              <a:latin typeface="Calibri"/>
              <a:ea typeface="Calibri"/>
              <a:cs typeface="Calibri Light"/>
            </a:endParaRPr>
          </a:p>
          <a:p>
            <a:br>
              <a:rPr lang="en-GB" sz="4000" dirty="0">
                <a:latin typeface="Calibri"/>
                <a:cs typeface="Calibri Light"/>
              </a:rPr>
            </a:br>
            <a:r>
              <a:rPr lang="en-GB" sz="4000" dirty="0">
                <a:latin typeface="Calibri"/>
                <a:cs typeface="Calibri Light"/>
              </a:rPr>
              <a:t>✔️ </a:t>
            </a:r>
            <a:r>
              <a:rPr lang="en-GB" sz="4000" dirty="0">
                <a:solidFill>
                  <a:schemeClr val="tx2"/>
                </a:solidFill>
                <a:latin typeface="Calibri"/>
                <a:cs typeface="Calibri Light"/>
              </a:rPr>
              <a:t>How to use them: Shaping Places for Wellbeing Programme</a:t>
            </a:r>
            <a:endParaRPr lang="en-US" sz="4000" dirty="0">
              <a:solidFill>
                <a:schemeClr val="tx2"/>
              </a:solidFill>
              <a:latin typeface="Calibri"/>
              <a:cs typeface="Calibri Light"/>
            </a:endParaRPr>
          </a:p>
          <a:p>
            <a:pPr algn="l"/>
            <a:endParaRPr lang="en-US" dirty="0">
              <a:cs typeface="Calibri"/>
            </a:endParaRPr>
          </a:p>
        </p:txBody>
      </p:sp>
    </p:spTree>
    <p:extLst>
      <p:ext uri="{BB962C8B-B14F-4D97-AF65-F5344CB8AC3E}">
        <p14:creationId xmlns:p14="http://schemas.microsoft.com/office/powerpoint/2010/main" val="514807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This shows the Shaping Places for Wellbeing Programme's overall ambition, aims and activities during 2022-June 2024. Text reads: Public Health Scotland and the Improvement Service are working to improve Scotland’s wellbeing by reducing the signigicant inequality in the health of its people while addressing the health of our planet. Achieved through three activities - local project work, local learning cohort, national leadership cohort - to find new ways of working between national and local levels which will create systems change in local processes to deliver on the Place and Wellbeing Outcom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9001" y="1033"/>
            <a:ext cx="7676393" cy="6858146"/>
          </a:xfrm>
          <a:prstGeom prst="rect">
            <a:avLst/>
          </a:prstGeom>
        </p:spPr>
      </p:pic>
    </p:spTree>
    <p:extLst>
      <p:ext uri="{BB962C8B-B14F-4D97-AF65-F5344CB8AC3E}">
        <p14:creationId xmlns:p14="http://schemas.microsoft.com/office/powerpoint/2010/main" val="3075335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F03493-C615-9D4B-B4DE-6D4578B0B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EEC62E9-854E-B85A-6EFF-823A5643147B}"/>
              </a:ext>
            </a:extLst>
          </p:cNvPr>
          <p:cNvSpPr txBox="1">
            <a:spLocks noGrp="1"/>
          </p:cNvSpPr>
          <p:nvPr>
            <p:ph type="title" idx="4294967295"/>
          </p:nvPr>
        </p:nvSpPr>
        <p:spPr>
          <a:xfrm>
            <a:off x="4170218" y="117764"/>
            <a:ext cx="491374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54272"/>
                </a:solidFill>
                <a:effectLst/>
                <a:uLnTx/>
                <a:uFillTx/>
                <a:latin typeface="Calibri Light"/>
                <a:ea typeface="+mn-ea"/>
                <a:cs typeface="Calibri Light"/>
              </a:rPr>
              <a:t>Three activities:</a:t>
            </a:r>
          </a:p>
        </p:txBody>
      </p:sp>
      <p:pic>
        <p:nvPicPr>
          <p:cNvPr id="10" name="Picture 9" descr="Local Project Work">
            <a:extLst>
              <a:ext uri="{FF2B5EF4-FFF2-40B4-BE49-F238E27FC236}">
                <a16:creationId xmlns:a16="http://schemas.microsoft.com/office/drawing/2014/main" id="{BE954EFF-BC59-2240-BAE7-5B2E976CA661}"/>
              </a:ext>
            </a:extLst>
          </p:cNvPr>
          <p:cNvPicPr>
            <a:picLocks noChangeAspect="1"/>
          </p:cNvPicPr>
          <p:nvPr/>
        </p:nvPicPr>
        <p:blipFill rotWithShape="1">
          <a:blip r:embed="rId4"/>
          <a:srcRect l="5237" t="65609" r="62402" b="20003"/>
          <a:stretch/>
        </p:blipFill>
        <p:spPr>
          <a:xfrm>
            <a:off x="242794" y="952613"/>
            <a:ext cx="3646262" cy="1702023"/>
          </a:xfrm>
          <a:prstGeom prst="rect">
            <a:avLst/>
          </a:prstGeom>
        </p:spPr>
      </p:pic>
      <p:sp>
        <p:nvSpPr>
          <p:cNvPr id="15" name="TextBox 14">
            <a:extLst>
              <a:ext uri="{FF2B5EF4-FFF2-40B4-BE49-F238E27FC236}">
                <a16:creationId xmlns:a16="http://schemas.microsoft.com/office/drawing/2014/main" id="{AED6E2E5-E496-3E40-8525-92EA007D5661}"/>
              </a:ext>
            </a:extLst>
          </p:cNvPr>
          <p:cNvSpPr txBox="1"/>
          <p:nvPr/>
        </p:nvSpPr>
        <p:spPr>
          <a:xfrm>
            <a:off x="222570" y="2654636"/>
            <a:ext cx="3703417" cy="4001095"/>
          </a:xfrm>
          <a:prstGeom prst="rect">
            <a:avLst/>
          </a:prstGeom>
          <a:noFill/>
        </p:spPr>
        <p:txBody>
          <a:bodyPr wrap="square" lIns="91440" tIns="45720" rIns="91440" bIns="45720" rtlCol="0" anchor="t">
            <a:spAutoFit/>
          </a:bodyPr>
          <a:lstStyle/>
          <a:p>
            <a:pPr algn="l"/>
            <a:r>
              <a:rPr lang="en-GB" sz="2800" b="1" dirty="0">
                <a:solidFill>
                  <a:srgbClr val="154272"/>
                </a:solidFill>
              </a:rPr>
              <a:t>Council and NHS Board in Project Towns:</a:t>
            </a:r>
            <a:endParaRPr lang="en-GB" sz="2800" b="1" dirty="0">
              <a:solidFill>
                <a:srgbClr val="154272"/>
              </a:solidFill>
              <a:cs typeface="Calibri"/>
            </a:endParaRPr>
          </a:p>
          <a:p>
            <a:pPr algn="l"/>
            <a:r>
              <a:rPr lang="en-GB" sz="2200" dirty="0">
                <a:solidFill>
                  <a:srgbClr val="154272"/>
                </a:solidFill>
              </a:rPr>
              <a:t>Alloa</a:t>
            </a:r>
            <a:endParaRPr lang="en-GB" sz="2200" dirty="0">
              <a:solidFill>
                <a:srgbClr val="154272"/>
              </a:solidFill>
              <a:cs typeface="Calibri"/>
            </a:endParaRPr>
          </a:p>
          <a:p>
            <a:pPr algn="l"/>
            <a:r>
              <a:rPr lang="en-GB" sz="2200" dirty="0">
                <a:solidFill>
                  <a:srgbClr val="154272"/>
                </a:solidFill>
              </a:rPr>
              <a:t>Ayr</a:t>
            </a:r>
            <a:endParaRPr lang="en-GB" sz="2200" dirty="0">
              <a:solidFill>
                <a:srgbClr val="154272"/>
              </a:solidFill>
              <a:cs typeface="Calibri"/>
            </a:endParaRPr>
          </a:p>
          <a:p>
            <a:pPr algn="l"/>
            <a:r>
              <a:rPr lang="en-GB" sz="2200" dirty="0">
                <a:solidFill>
                  <a:srgbClr val="154272"/>
                </a:solidFill>
              </a:rPr>
              <a:t>Clydebank</a:t>
            </a:r>
            <a:endParaRPr lang="en-GB" sz="2200" dirty="0">
              <a:solidFill>
                <a:srgbClr val="154272"/>
              </a:solidFill>
              <a:cs typeface="Calibri"/>
            </a:endParaRPr>
          </a:p>
          <a:p>
            <a:r>
              <a:rPr lang="en-GB" sz="2200" dirty="0">
                <a:solidFill>
                  <a:srgbClr val="154272"/>
                </a:solidFill>
                <a:cs typeface="Calibri"/>
              </a:rPr>
              <a:t>Dalkeith</a:t>
            </a:r>
            <a:endParaRPr lang="en-GB" sz="2200" dirty="0">
              <a:solidFill>
                <a:srgbClr val="154272"/>
              </a:solidFill>
            </a:endParaRPr>
          </a:p>
          <a:p>
            <a:pPr algn="l"/>
            <a:r>
              <a:rPr lang="en-GB" sz="2200" dirty="0">
                <a:solidFill>
                  <a:srgbClr val="154272"/>
                </a:solidFill>
              </a:rPr>
              <a:t>Dunoon</a:t>
            </a:r>
            <a:endParaRPr lang="en-GB" sz="2200" dirty="0">
              <a:solidFill>
                <a:srgbClr val="154272"/>
              </a:solidFill>
              <a:cs typeface="Calibri"/>
            </a:endParaRPr>
          </a:p>
          <a:p>
            <a:r>
              <a:rPr lang="en-GB" sz="2200" dirty="0">
                <a:solidFill>
                  <a:srgbClr val="154272"/>
                </a:solidFill>
                <a:cs typeface="Calibri"/>
              </a:rPr>
              <a:t>Fraserburgh</a:t>
            </a:r>
          </a:p>
          <a:p>
            <a:r>
              <a:rPr lang="en-GB" sz="2200" dirty="0">
                <a:solidFill>
                  <a:srgbClr val="154272"/>
                </a:solidFill>
                <a:cs typeface="Calibri"/>
              </a:rPr>
              <a:t>Rutherglen </a:t>
            </a:r>
            <a:endParaRPr lang="en-GB" dirty="0"/>
          </a:p>
          <a:p>
            <a:endParaRPr lang="en-GB" sz="2200" dirty="0">
              <a:solidFill>
                <a:srgbClr val="154272"/>
              </a:solidFill>
              <a:cs typeface="Calibri"/>
            </a:endParaRPr>
          </a:p>
          <a:p>
            <a:endParaRPr lang="en-GB" sz="2200" dirty="0">
              <a:solidFill>
                <a:srgbClr val="154272"/>
              </a:solidFill>
              <a:cs typeface="Calibri"/>
            </a:endParaRPr>
          </a:p>
        </p:txBody>
      </p:sp>
      <p:pic>
        <p:nvPicPr>
          <p:cNvPr id="12" name="Picture 11" descr="Local Learning Cohort">
            <a:extLst>
              <a:ext uri="{FF2B5EF4-FFF2-40B4-BE49-F238E27FC236}">
                <a16:creationId xmlns:a16="http://schemas.microsoft.com/office/drawing/2014/main" id="{F577144C-3D12-A949-9624-C6D1E810D492}"/>
              </a:ext>
            </a:extLst>
          </p:cNvPr>
          <p:cNvPicPr>
            <a:picLocks noChangeAspect="1"/>
          </p:cNvPicPr>
          <p:nvPr/>
        </p:nvPicPr>
        <p:blipFill rotWithShape="1">
          <a:blip r:embed="rId4"/>
          <a:srcRect l="33833" t="65609" r="33806" b="20003"/>
          <a:stretch/>
        </p:blipFill>
        <p:spPr>
          <a:xfrm>
            <a:off x="4175061" y="952613"/>
            <a:ext cx="3646262" cy="1702023"/>
          </a:xfrm>
          <a:prstGeom prst="rect">
            <a:avLst/>
          </a:prstGeom>
        </p:spPr>
      </p:pic>
      <p:sp>
        <p:nvSpPr>
          <p:cNvPr id="16" name="TextBox 15">
            <a:extLst>
              <a:ext uri="{FF2B5EF4-FFF2-40B4-BE49-F238E27FC236}">
                <a16:creationId xmlns:a16="http://schemas.microsoft.com/office/drawing/2014/main" id="{F0485C3C-A447-524D-AC78-EDD0C90AF41B}"/>
              </a:ext>
            </a:extLst>
          </p:cNvPr>
          <p:cNvSpPr txBox="1"/>
          <p:nvPr/>
        </p:nvSpPr>
        <p:spPr>
          <a:xfrm>
            <a:off x="4144977" y="2603212"/>
            <a:ext cx="3470078" cy="3908762"/>
          </a:xfrm>
          <a:prstGeom prst="rect">
            <a:avLst/>
          </a:prstGeom>
          <a:noFill/>
        </p:spPr>
        <p:txBody>
          <a:bodyPr wrap="square" lIns="91440" tIns="45720" rIns="91440" bIns="45720" rtlCol="0" anchor="t">
            <a:spAutoFit/>
          </a:bodyPr>
          <a:lstStyle/>
          <a:p>
            <a:pPr algn="l"/>
            <a:r>
              <a:rPr lang="en-GB" sz="2800" b="1" dirty="0">
                <a:solidFill>
                  <a:srgbClr val="154272"/>
                </a:solidFill>
                <a:cs typeface="Calibri"/>
              </a:rPr>
              <a:t>Replication</a:t>
            </a:r>
          </a:p>
          <a:p>
            <a:pPr algn="l"/>
            <a:r>
              <a:rPr lang="en-GB" sz="2200" dirty="0">
                <a:solidFill>
                  <a:srgbClr val="154272"/>
                </a:solidFill>
                <a:cs typeface="Calibri"/>
              </a:rPr>
              <a:t>Reflection, learning, sharing between Project Towns</a:t>
            </a:r>
          </a:p>
          <a:p>
            <a:pPr algn="l"/>
            <a:endParaRPr lang="en-GB" sz="2200" dirty="0">
              <a:solidFill>
                <a:srgbClr val="154272"/>
              </a:solidFill>
              <a:cs typeface="Calibri"/>
            </a:endParaRPr>
          </a:p>
          <a:p>
            <a:pPr algn="l"/>
            <a:r>
              <a:rPr lang="en-GB" sz="2200" dirty="0">
                <a:solidFill>
                  <a:srgbClr val="154272"/>
                </a:solidFill>
                <a:cs typeface="Calibri"/>
              </a:rPr>
              <a:t>All Towns Steering Groups</a:t>
            </a:r>
          </a:p>
          <a:p>
            <a:pPr algn="l"/>
            <a:endParaRPr lang="en-GB" sz="2200" dirty="0">
              <a:solidFill>
                <a:srgbClr val="154272"/>
              </a:solidFill>
              <a:cs typeface="Calibri"/>
            </a:endParaRPr>
          </a:p>
          <a:p>
            <a:pPr algn="l"/>
            <a:r>
              <a:rPr lang="en-GB" sz="2200" dirty="0">
                <a:solidFill>
                  <a:srgbClr val="154272"/>
                </a:solidFill>
                <a:cs typeface="Calibri"/>
              </a:rPr>
              <a:t>“How to” Guides enable replication</a:t>
            </a:r>
          </a:p>
          <a:p>
            <a:pPr algn="l"/>
            <a:r>
              <a:rPr lang="en-GB" sz="2200" dirty="0">
                <a:solidFill>
                  <a:srgbClr val="154272"/>
                </a:solidFill>
                <a:cs typeface="Calibri"/>
              </a:rPr>
              <a:t>Confidence</a:t>
            </a:r>
          </a:p>
          <a:p>
            <a:r>
              <a:rPr lang="en-GB" sz="2200" dirty="0">
                <a:solidFill>
                  <a:srgbClr val="154272"/>
                </a:solidFill>
                <a:cs typeface="Calibri"/>
              </a:rPr>
              <a:t>Causes of change</a:t>
            </a:r>
          </a:p>
          <a:p>
            <a:endParaRPr lang="en-GB" sz="2200" dirty="0">
              <a:solidFill>
                <a:srgbClr val="154272"/>
              </a:solidFill>
              <a:cs typeface="Calibri"/>
            </a:endParaRPr>
          </a:p>
        </p:txBody>
      </p:sp>
      <p:pic>
        <p:nvPicPr>
          <p:cNvPr id="14" name="Picture 13" descr="National Leadership Cohort">
            <a:extLst>
              <a:ext uri="{FF2B5EF4-FFF2-40B4-BE49-F238E27FC236}">
                <a16:creationId xmlns:a16="http://schemas.microsoft.com/office/drawing/2014/main" id="{88A8559A-154A-9044-AE94-FEB75518F5C9}"/>
              </a:ext>
            </a:extLst>
          </p:cNvPr>
          <p:cNvPicPr>
            <a:picLocks noChangeAspect="1"/>
          </p:cNvPicPr>
          <p:nvPr/>
        </p:nvPicPr>
        <p:blipFill rotWithShape="1">
          <a:blip r:embed="rId4"/>
          <a:srcRect l="67639" t="65609" b="20003"/>
          <a:stretch/>
        </p:blipFill>
        <p:spPr>
          <a:xfrm>
            <a:off x="8090621" y="952612"/>
            <a:ext cx="3688015" cy="1702024"/>
          </a:xfrm>
          <a:prstGeom prst="rect">
            <a:avLst/>
          </a:prstGeom>
        </p:spPr>
      </p:pic>
      <p:sp>
        <p:nvSpPr>
          <p:cNvPr id="17" name="TextBox 16">
            <a:extLst>
              <a:ext uri="{FF2B5EF4-FFF2-40B4-BE49-F238E27FC236}">
                <a16:creationId xmlns:a16="http://schemas.microsoft.com/office/drawing/2014/main" id="{FD6DCBC4-378E-6C47-B83C-541751631739}"/>
              </a:ext>
            </a:extLst>
          </p:cNvPr>
          <p:cNvSpPr txBox="1"/>
          <p:nvPr/>
        </p:nvSpPr>
        <p:spPr>
          <a:xfrm>
            <a:off x="8077244" y="2649093"/>
            <a:ext cx="3828677" cy="3108543"/>
          </a:xfrm>
          <a:prstGeom prst="rect">
            <a:avLst/>
          </a:prstGeom>
          <a:noFill/>
        </p:spPr>
        <p:txBody>
          <a:bodyPr wrap="square" lIns="91440" tIns="45720" rIns="91440" bIns="45720" rtlCol="0" anchor="t">
            <a:spAutoFit/>
          </a:bodyPr>
          <a:lstStyle/>
          <a:p>
            <a:pPr algn="l"/>
            <a:r>
              <a:rPr lang="en-GB" sz="2800" b="1">
                <a:solidFill>
                  <a:srgbClr val="154272"/>
                </a:solidFill>
              </a:rPr>
              <a:t>Representatives from:</a:t>
            </a:r>
            <a:endParaRPr lang="en-GB" sz="2800" b="1">
              <a:solidFill>
                <a:srgbClr val="154272"/>
              </a:solidFill>
              <a:cs typeface="Calibri"/>
            </a:endParaRPr>
          </a:p>
          <a:p>
            <a:pPr algn="l"/>
            <a:r>
              <a:rPr lang="en-GB" sz="2800">
                <a:solidFill>
                  <a:srgbClr val="154272"/>
                </a:solidFill>
              </a:rPr>
              <a:t>Scottish Govt Directorates</a:t>
            </a:r>
            <a:endParaRPr lang="en-GB" sz="2800">
              <a:solidFill>
                <a:srgbClr val="154272"/>
              </a:solidFill>
              <a:cs typeface="Calibri"/>
            </a:endParaRPr>
          </a:p>
          <a:p>
            <a:pPr algn="l"/>
            <a:r>
              <a:rPr lang="en-GB" sz="2800">
                <a:solidFill>
                  <a:srgbClr val="154272"/>
                </a:solidFill>
              </a:rPr>
              <a:t>All COSLA Boards</a:t>
            </a:r>
            <a:endParaRPr lang="en-GB" sz="2800">
              <a:solidFill>
                <a:srgbClr val="154272"/>
              </a:solidFill>
              <a:cs typeface="Calibri"/>
            </a:endParaRPr>
          </a:p>
          <a:p>
            <a:pPr algn="l"/>
            <a:r>
              <a:rPr lang="en-GB" sz="2800">
                <a:solidFill>
                  <a:srgbClr val="154272"/>
                </a:solidFill>
              </a:rPr>
              <a:t>Public Health Scotland</a:t>
            </a:r>
            <a:endParaRPr lang="en-GB" sz="2800">
              <a:solidFill>
                <a:srgbClr val="154272"/>
              </a:solidFill>
              <a:cs typeface="Calibri"/>
            </a:endParaRPr>
          </a:p>
          <a:p>
            <a:pPr algn="l"/>
            <a:r>
              <a:rPr lang="en-GB" sz="2800">
                <a:solidFill>
                  <a:srgbClr val="154272"/>
                </a:solidFill>
              </a:rPr>
              <a:t>Improvement Service</a:t>
            </a:r>
            <a:endParaRPr lang="en-GB" sz="2800">
              <a:solidFill>
                <a:srgbClr val="154272"/>
              </a:solidFill>
              <a:cs typeface="Calibri"/>
            </a:endParaRPr>
          </a:p>
          <a:p>
            <a:pPr algn="l"/>
            <a:r>
              <a:rPr lang="en-GB" sz="2800">
                <a:solidFill>
                  <a:srgbClr val="154272"/>
                </a:solidFill>
              </a:rPr>
              <a:t>Health Foundation</a:t>
            </a:r>
            <a:endParaRPr lang="en-US" sz="2800" b="1">
              <a:solidFill>
                <a:srgbClr val="2E75B6"/>
              </a:solidFill>
              <a:cs typeface="Calibri" panose="020F0502020204030204"/>
            </a:endParaRPr>
          </a:p>
        </p:txBody>
      </p:sp>
    </p:spTree>
    <p:extLst>
      <p:ext uri="{BB962C8B-B14F-4D97-AF65-F5344CB8AC3E}">
        <p14:creationId xmlns:p14="http://schemas.microsoft.com/office/powerpoint/2010/main" val="4011192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26EDD1-6728-794A-BDE0-B2E3977D54E8}"/>
              </a:ext>
            </a:extLst>
          </p:cNvPr>
          <p:cNvSpPr txBox="1">
            <a:spLocks noGrp="1"/>
          </p:cNvSpPr>
          <p:nvPr>
            <p:ph type="title" idx="4294967295"/>
          </p:nvPr>
        </p:nvSpPr>
        <p:spPr>
          <a:xfrm>
            <a:off x="448981" y="237316"/>
            <a:ext cx="881454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50000"/>
                  </a:schemeClr>
                </a:solidFill>
                <a:effectLst/>
                <a:uLnTx/>
                <a:uFillTx/>
                <a:latin typeface="+mn-lt"/>
                <a:ea typeface="+mn-ea"/>
                <a:cs typeface="+mn-cs"/>
              </a:rPr>
              <a:t>Shaping Places for Wellbeing  approach</a:t>
            </a:r>
            <a:endParaRPr kumimoji="0" lang="en-US" sz="3600" b="1" i="0" u="none" strike="noStrike" kern="1200" cap="none" spc="0" normalizeH="0" baseline="0" noProof="0" dirty="0">
              <a:ln>
                <a:noFill/>
              </a:ln>
              <a:solidFill>
                <a:schemeClr val="accent5">
                  <a:lumMod val="50000"/>
                </a:schemeClr>
              </a:solidFill>
              <a:effectLst/>
              <a:uLnTx/>
              <a:uFillTx/>
              <a:latin typeface="+mn-lt"/>
              <a:ea typeface="+mn-ea"/>
              <a:cs typeface="+mn-cs"/>
            </a:endParaRPr>
          </a:p>
        </p:txBody>
      </p:sp>
      <p:pic>
        <p:nvPicPr>
          <p:cNvPr id="8" name="Graphic 7" descr="Group of women outline">
            <a:extLst>
              <a:ext uri="{FF2B5EF4-FFF2-40B4-BE49-F238E27FC236}">
                <a16:creationId xmlns:a16="http://schemas.microsoft.com/office/drawing/2014/main" id="{E1783C9F-5F41-7AD8-357C-FABB749945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458" y="974265"/>
            <a:ext cx="1687585" cy="1687585"/>
          </a:xfrm>
          <a:prstGeom prst="rect">
            <a:avLst/>
          </a:prstGeom>
        </p:spPr>
      </p:pic>
      <p:sp>
        <p:nvSpPr>
          <p:cNvPr id="7" name="TextBox 6">
            <a:extLst>
              <a:ext uri="{FF2B5EF4-FFF2-40B4-BE49-F238E27FC236}">
                <a16:creationId xmlns:a16="http://schemas.microsoft.com/office/drawing/2014/main" id="{B085DC05-9FDA-6453-D80C-EAC0C2F20814}"/>
              </a:ext>
            </a:extLst>
          </p:cNvPr>
          <p:cNvSpPr txBox="1"/>
          <p:nvPr/>
        </p:nvSpPr>
        <p:spPr>
          <a:xfrm>
            <a:off x="989780" y="2524889"/>
            <a:ext cx="2351055" cy="3108543"/>
          </a:xfrm>
          <a:prstGeom prst="rect">
            <a:avLst/>
          </a:prstGeom>
          <a:noFill/>
        </p:spPr>
        <p:txBody>
          <a:bodyPr wrap="square" lIns="91440" tIns="45720" rIns="91440" bIns="45720" rtlCol="0" anchor="t">
            <a:spAutoFit/>
          </a:bodyPr>
          <a:lstStyle/>
          <a:p>
            <a:pPr algn="l"/>
            <a:r>
              <a:rPr lang="en-GB" sz="2800" b="1" dirty="0">
                <a:solidFill>
                  <a:schemeClr val="accent1">
                    <a:lumMod val="75000"/>
                  </a:schemeClr>
                </a:solidFill>
              </a:rPr>
              <a:t>PEOPLE</a:t>
            </a:r>
          </a:p>
          <a:p>
            <a:r>
              <a:rPr lang="en-GB" sz="2400" b="1" dirty="0">
                <a:solidFill>
                  <a:schemeClr val="accent1">
                    <a:lumMod val="75000"/>
                  </a:schemeClr>
                </a:solidFill>
              </a:rPr>
              <a:t>Inequality they are experiencing</a:t>
            </a:r>
            <a:endParaRPr lang="en-GB" sz="2400" b="1" dirty="0">
              <a:solidFill>
                <a:schemeClr val="accent1">
                  <a:lumMod val="75000"/>
                </a:schemeClr>
              </a:solidFill>
              <a:cs typeface="Calibri"/>
            </a:endParaRPr>
          </a:p>
          <a:p>
            <a:pPr algn="l"/>
            <a:endParaRPr lang="en-GB" sz="2400" b="1" dirty="0">
              <a:solidFill>
                <a:schemeClr val="accent1">
                  <a:lumMod val="75000"/>
                </a:schemeClr>
              </a:solidFill>
            </a:endParaRPr>
          </a:p>
          <a:p>
            <a:pPr algn="l"/>
            <a:endParaRPr lang="en-GB" sz="2400" b="1" dirty="0">
              <a:solidFill>
                <a:schemeClr val="accent1">
                  <a:lumMod val="75000"/>
                </a:schemeClr>
              </a:solidFill>
            </a:endParaRPr>
          </a:p>
          <a:p>
            <a:pPr algn="l"/>
            <a:r>
              <a:rPr lang="en-GB" sz="2400" b="1" dirty="0">
                <a:solidFill>
                  <a:schemeClr val="accent1">
                    <a:lumMod val="75000"/>
                  </a:schemeClr>
                </a:solidFill>
              </a:rPr>
              <a:t>Inequality data</a:t>
            </a:r>
            <a:endParaRPr lang="en-GB" sz="2400" b="1" dirty="0">
              <a:solidFill>
                <a:schemeClr val="accent1">
                  <a:lumMod val="75000"/>
                </a:schemeClr>
              </a:solidFill>
              <a:cs typeface="Calibri"/>
            </a:endParaRPr>
          </a:p>
          <a:p>
            <a:pPr algn="l"/>
            <a:r>
              <a:rPr lang="en-GB" sz="2400" b="1" dirty="0">
                <a:solidFill>
                  <a:schemeClr val="accent1">
                    <a:lumMod val="75000"/>
                  </a:schemeClr>
                </a:solidFill>
                <a:cs typeface="Calibri"/>
              </a:rPr>
              <a:t>Quantitative</a:t>
            </a:r>
          </a:p>
          <a:p>
            <a:pPr algn="l"/>
            <a:r>
              <a:rPr lang="en-GB" sz="2400" b="1" dirty="0">
                <a:solidFill>
                  <a:schemeClr val="accent1">
                    <a:lumMod val="75000"/>
                  </a:schemeClr>
                </a:solidFill>
              </a:rPr>
              <a:t>Qualitative</a:t>
            </a:r>
            <a:endParaRPr lang="en-US" sz="2400" b="1" dirty="0">
              <a:solidFill>
                <a:schemeClr val="accent1">
                  <a:lumMod val="75000"/>
                </a:schemeClr>
              </a:solidFill>
            </a:endParaRPr>
          </a:p>
        </p:txBody>
      </p:sp>
      <p:pic>
        <p:nvPicPr>
          <p:cNvPr id="2" name="Picture 1" descr="The Place Standard Tool">
            <a:extLst>
              <a:ext uri="{FF2B5EF4-FFF2-40B4-BE49-F238E27FC236}">
                <a16:creationId xmlns:a16="http://schemas.microsoft.com/office/drawing/2014/main" id="{10BA2098-F165-EDA2-71BC-A1C4969D0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2565" y="5271209"/>
            <a:ext cx="1032416" cy="1026569"/>
          </a:xfrm>
          <a:prstGeom prst="rect">
            <a:avLst/>
          </a:prstGeom>
        </p:spPr>
      </p:pic>
      <p:pic>
        <p:nvPicPr>
          <p:cNvPr id="10" name="Picture 9" descr="Child looking at a world map">
            <a:extLst>
              <a:ext uri="{FF2B5EF4-FFF2-40B4-BE49-F238E27FC236}">
                <a16:creationId xmlns:a16="http://schemas.microsoft.com/office/drawing/2014/main" id="{66BA6C94-26F2-17C4-7F01-DED176487D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1843" y="1073506"/>
            <a:ext cx="2255566" cy="1502241"/>
          </a:xfrm>
          <a:prstGeom prst="rect">
            <a:avLst/>
          </a:prstGeom>
        </p:spPr>
      </p:pic>
      <p:sp>
        <p:nvSpPr>
          <p:cNvPr id="9" name="TextBox 8">
            <a:extLst>
              <a:ext uri="{FF2B5EF4-FFF2-40B4-BE49-F238E27FC236}">
                <a16:creationId xmlns:a16="http://schemas.microsoft.com/office/drawing/2014/main" id="{E343A664-D9CE-667E-76E8-6F2B285F56A6}"/>
              </a:ext>
            </a:extLst>
          </p:cNvPr>
          <p:cNvSpPr txBox="1"/>
          <p:nvPr/>
        </p:nvSpPr>
        <p:spPr>
          <a:xfrm>
            <a:off x="4843436" y="2591614"/>
            <a:ext cx="2450486" cy="3108543"/>
          </a:xfrm>
          <a:prstGeom prst="rect">
            <a:avLst/>
          </a:prstGeom>
          <a:noFill/>
        </p:spPr>
        <p:txBody>
          <a:bodyPr wrap="square" rtlCol="0">
            <a:spAutoFit/>
          </a:bodyPr>
          <a:lstStyle/>
          <a:p>
            <a:pPr algn="l"/>
            <a:r>
              <a:rPr lang="en-GB" sz="2800" b="1" dirty="0">
                <a:solidFill>
                  <a:schemeClr val="accent1">
                    <a:lumMod val="75000"/>
                  </a:schemeClr>
                </a:solidFill>
              </a:rPr>
              <a:t>PLACE</a:t>
            </a:r>
          </a:p>
          <a:p>
            <a:pPr algn="l"/>
            <a:r>
              <a:rPr lang="en-GB" sz="2400" b="1" dirty="0">
                <a:solidFill>
                  <a:schemeClr val="accent1">
                    <a:lumMod val="75000"/>
                  </a:schemeClr>
                </a:solidFill>
              </a:rPr>
              <a:t>All the features that have a positive impact</a:t>
            </a:r>
          </a:p>
          <a:p>
            <a:pPr algn="l"/>
            <a:endParaRPr lang="en-GB" sz="2400" b="1" dirty="0">
              <a:solidFill>
                <a:schemeClr val="accent1">
                  <a:lumMod val="75000"/>
                </a:schemeClr>
              </a:solidFill>
            </a:endParaRPr>
          </a:p>
          <a:p>
            <a:pPr algn="l"/>
            <a:r>
              <a:rPr lang="en-GB" sz="2400" b="1" dirty="0">
                <a:solidFill>
                  <a:schemeClr val="accent1">
                    <a:lumMod val="75000"/>
                  </a:schemeClr>
                </a:solidFill>
              </a:rPr>
              <a:t>Place and Wellbeing Outcomes</a:t>
            </a:r>
            <a:endParaRPr lang="en-US" sz="2400" b="1" dirty="0">
              <a:solidFill>
                <a:schemeClr val="accent1">
                  <a:lumMod val="75000"/>
                </a:schemeClr>
              </a:solidFill>
            </a:endParaRPr>
          </a:p>
        </p:txBody>
      </p:sp>
      <p:pic>
        <p:nvPicPr>
          <p:cNvPr id="4" name="Picture 3" descr="Diagram of the Place and Wellbeing Outcomes">
            <a:extLst>
              <a:ext uri="{FF2B5EF4-FFF2-40B4-BE49-F238E27FC236}">
                <a16:creationId xmlns:a16="http://schemas.microsoft.com/office/drawing/2014/main" id="{E891B9F9-F250-0E4D-43F9-708F513D07F0}"/>
              </a:ext>
            </a:extLst>
          </p:cNvPr>
          <p:cNvPicPr>
            <a:picLocks noChangeAspect="1"/>
          </p:cNvPicPr>
          <p:nvPr/>
        </p:nvPicPr>
        <p:blipFill rotWithShape="1">
          <a:blip r:embed="rId8"/>
          <a:srcRect l="8709" t="13725" r="11111" b="14286"/>
          <a:stretch/>
        </p:blipFill>
        <p:spPr>
          <a:xfrm>
            <a:off x="6247646" y="4437299"/>
            <a:ext cx="1394902" cy="1347195"/>
          </a:xfrm>
          <a:prstGeom prst="rect">
            <a:avLst/>
          </a:prstGeom>
        </p:spPr>
      </p:pic>
      <p:pic>
        <p:nvPicPr>
          <p:cNvPr id="13" name="Picture 12" descr="Hand holding piece of white puzzle on blue background">
            <a:extLst>
              <a:ext uri="{FF2B5EF4-FFF2-40B4-BE49-F238E27FC236}">
                <a16:creationId xmlns:a16="http://schemas.microsoft.com/office/drawing/2014/main" id="{1313696D-7D53-5647-EF27-73BD9BBA30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98417" y="1066936"/>
            <a:ext cx="2253165" cy="1502241"/>
          </a:xfrm>
          <a:prstGeom prst="rect">
            <a:avLst/>
          </a:prstGeom>
        </p:spPr>
      </p:pic>
      <p:sp>
        <p:nvSpPr>
          <p:cNvPr id="11" name="TextBox 10">
            <a:extLst>
              <a:ext uri="{FF2B5EF4-FFF2-40B4-BE49-F238E27FC236}">
                <a16:creationId xmlns:a16="http://schemas.microsoft.com/office/drawing/2014/main" id="{97E3EB3A-A289-91E1-7595-917B0C71901A}"/>
              </a:ext>
            </a:extLst>
          </p:cNvPr>
          <p:cNvSpPr txBox="1"/>
          <p:nvPr/>
        </p:nvSpPr>
        <p:spPr>
          <a:xfrm>
            <a:off x="8698417" y="2524889"/>
            <a:ext cx="2684125" cy="3847207"/>
          </a:xfrm>
          <a:prstGeom prst="rect">
            <a:avLst/>
          </a:prstGeom>
          <a:noFill/>
        </p:spPr>
        <p:txBody>
          <a:bodyPr wrap="square" rtlCol="0">
            <a:spAutoFit/>
          </a:bodyPr>
          <a:lstStyle/>
          <a:p>
            <a:r>
              <a:rPr lang="en-GB" sz="2800" b="1" dirty="0">
                <a:solidFill>
                  <a:schemeClr val="accent1">
                    <a:lumMod val="75000"/>
                  </a:schemeClr>
                </a:solidFill>
              </a:rPr>
              <a:t>DECISIONS</a:t>
            </a:r>
            <a:endParaRPr lang="en-US" sz="2800" b="1" dirty="0">
              <a:solidFill>
                <a:schemeClr val="accent1">
                  <a:lumMod val="75000"/>
                </a:schemeClr>
              </a:solidFill>
            </a:endParaRPr>
          </a:p>
          <a:p>
            <a:r>
              <a:rPr lang="en-GB" sz="2400" b="1" dirty="0">
                <a:solidFill>
                  <a:schemeClr val="accent1">
                    <a:lumMod val="75000"/>
                  </a:schemeClr>
                </a:solidFill>
              </a:rPr>
              <a:t>How</a:t>
            </a:r>
            <a:r>
              <a:rPr lang="en-US" sz="2400" b="1" dirty="0">
                <a:solidFill>
                  <a:schemeClr val="accent1">
                    <a:lumMod val="75000"/>
                  </a:schemeClr>
                </a:solidFill>
              </a:rPr>
              <a:t> they impact people and place</a:t>
            </a:r>
            <a:endParaRPr lang="en-GB" sz="2400" b="1" dirty="0">
              <a:solidFill>
                <a:schemeClr val="accent1">
                  <a:lumMod val="75000"/>
                </a:schemeClr>
              </a:solidFill>
            </a:endParaRPr>
          </a:p>
          <a:p>
            <a:endParaRPr lang="en-GB" sz="2400" b="1" dirty="0">
              <a:solidFill>
                <a:schemeClr val="accent1">
                  <a:lumMod val="75000"/>
                </a:schemeClr>
              </a:solidFill>
            </a:endParaRPr>
          </a:p>
          <a:p>
            <a:endParaRPr lang="en-GB" sz="2400" b="1" dirty="0">
              <a:solidFill>
                <a:schemeClr val="accent1">
                  <a:lumMod val="75000"/>
                </a:schemeClr>
              </a:solidFill>
            </a:endParaRPr>
          </a:p>
          <a:p>
            <a:r>
              <a:rPr lang="en-GB" sz="2400" b="1" dirty="0">
                <a:solidFill>
                  <a:schemeClr val="accent1">
                    <a:lumMod val="75000"/>
                  </a:schemeClr>
                </a:solidFill>
              </a:rPr>
              <a:t>Place &amp; Wellbeing Assessments</a:t>
            </a:r>
          </a:p>
          <a:p>
            <a:r>
              <a:rPr lang="en-GB" sz="2400" b="1" dirty="0">
                <a:solidFill>
                  <a:schemeClr val="accent1">
                    <a:lumMod val="75000"/>
                  </a:schemeClr>
                </a:solidFill>
              </a:rPr>
              <a:t>Briefing Papers</a:t>
            </a:r>
          </a:p>
          <a:p>
            <a:r>
              <a:rPr lang="en-GB" sz="2400" b="1" dirty="0">
                <a:solidFill>
                  <a:schemeClr val="accent1">
                    <a:lumMod val="75000"/>
                  </a:schemeClr>
                </a:solidFill>
              </a:rPr>
              <a:t>Leadership &amp; governance</a:t>
            </a:r>
            <a:endParaRPr lang="en-US" sz="2400" b="1" dirty="0">
              <a:solidFill>
                <a:schemeClr val="accent1">
                  <a:lumMod val="75000"/>
                </a:schemeClr>
              </a:solidFill>
            </a:endParaRPr>
          </a:p>
        </p:txBody>
      </p:sp>
    </p:spTree>
    <p:extLst>
      <p:ext uri="{BB962C8B-B14F-4D97-AF65-F5344CB8AC3E}">
        <p14:creationId xmlns:p14="http://schemas.microsoft.com/office/powerpoint/2010/main" val="343275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6"/>
            <a:ext cx="12192000" cy="6852646"/>
          </a:xfrm>
          <a:prstGeom prst="rect">
            <a:avLst/>
          </a:prstGeom>
        </p:spPr>
      </p:pic>
      <p:sp>
        <p:nvSpPr>
          <p:cNvPr id="4" name="Title 3">
            <a:extLst>
              <a:ext uri="{FF2B5EF4-FFF2-40B4-BE49-F238E27FC236}">
                <a16:creationId xmlns:a16="http://schemas.microsoft.com/office/drawing/2014/main" id="{D36CEC12-2165-6DF3-CBE7-1266B3BF9752}"/>
              </a:ext>
            </a:extLst>
          </p:cNvPr>
          <p:cNvSpPr txBox="1">
            <a:spLocks noGrp="1"/>
          </p:cNvSpPr>
          <p:nvPr>
            <p:ph type="title" idx="4294967295"/>
          </p:nvPr>
        </p:nvSpPr>
        <p:spPr>
          <a:xfrm>
            <a:off x="269267" y="144929"/>
            <a:ext cx="11621431"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chemeClr val="accent5">
                    <a:lumMod val="49000"/>
                  </a:schemeClr>
                </a:solidFill>
                <a:effectLst/>
                <a:uLnTx/>
                <a:uFillTx/>
                <a:latin typeface="+mn-lt"/>
                <a:ea typeface="+mn-ea"/>
                <a:cs typeface="+mn-cs"/>
              </a:rPr>
              <a:t>Decisions: Place and Wellbeing Assessments</a:t>
            </a:r>
            <a:endParaRPr kumimoji="0" lang="en-US" sz="4800" b="1" i="0" u="none" strike="noStrike" kern="1200" cap="none" spc="0" normalizeH="0" baseline="0" noProof="0" dirty="0">
              <a:ln>
                <a:noFill/>
              </a:ln>
              <a:solidFill>
                <a:schemeClr val="accent5">
                  <a:lumMod val="49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B5358E00-504C-1418-4EA6-078A486E485E}"/>
              </a:ext>
            </a:extLst>
          </p:cNvPr>
          <p:cNvSpPr txBox="1"/>
          <p:nvPr/>
        </p:nvSpPr>
        <p:spPr>
          <a:xfrm>
            <a:off x="269268" y="1393203"/>
            <a:ext cx="11653464" cy="769441"/>
          </a:xfrm>
          <a:prstGeom prst="rect">
            <a:avLst/>
          </a:prstGeom>
          <a:noFill/>
        </p:spPr>
        <p:txBody>
          <a:bodyPr wrap="square" lIns="91440" tIns="45720" rIns="91440" bIns="45720" rtlCol="0" anchor="t">
            <a:spAutoFit/>
          </a:bodyPr>
          <a:lstStyle/>
          <a:p>
            <a:r>
              <a:rPr lang="en-GB" sz="4400" b="1">
                <a:solidFill>
                  <a:schemeClr val="accent5">
                    <a:lumMod val="49000"/>
                  </a:schemeClr>
                </a:solidFill>
              </a:rPr>
              <a:t>Strategies, plans and proposals</a:t>
            </a:r>
            <a:endParaRPr lang="en-US" b="1">
              <a:solidFill>
                <a:schemeClr val="accent5">
                  <a:lumMod val="49000"/>
                </a:schemeClr>
              </a:solidFill>
            </a:endParaRPr>
          </a:p>
        </p:txBody>
      </p:sp>
      <p:sp>
        <p:nvSpPr>
          <p:cNvPr id="8" name="TextBox 7">
            <a:extLst>
              <a:ext uri="{FF2B5EF4-FFF2-40B4-BE49-F238E27FC236}">
                <a16:creationId xmlns:a16="http://schemas.microsoft.com/office/drawing/2014/main" id="{C95FB010-429E-FC9B-CF22-6A162503E21C}"/>
              </a:ext>
            </a:extLst>
          </p:cNvPr>
          <p:cNvSpPr txBox="1"/>
          <p:nvPr/>
        </p:nvSpPr>
        <p:spPr>
          <a:xfrm>
            <a:off x="217437" y="2487588"/>
            <a:ext cx="274320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accent5">
                    <a:lumMod val="49000"/>
                  </a:schemeClr>
                </a:solidFill>
                <a:cs typeface="Calibri"/>
              </a:rPr>
              <a:t>How does the plan, policy or decision impact on each of the </a:t>
            </a:r>
            <a:r>
              <a:rPr lang="en-GB" sz="2800" b="1" i="1">
                <a:solidFill>
                  <a:schemeClr val="accent5">
                    <a:lumMod val="49000"/>
                  </a:schemeClr>
                </a:solidFill>
                <a:cs typeface="Calibri"/>
              </a:rPr>
              <a:t>Place and Wellbeing Outcomes</a:t>
            </a:r>
            <a:r>
              <a:rPr lang="en-GB" sz="2800">
                <a:solidFill>
                  <a:schemeClr val="accent5">
                    <a:lumMod val="49000"/>
                  </a:schemeClr>
                </a:solidFill>
                <a:cs typeface="Calibri"/>
              </a:rPr>
              <a:t>?</a:t>
            </a:r>
          </a:p>
        </p:txBody>
      </p:sp>
      <p:sp>
        <p:nvSpPr>
          <p:cNvPr id="10" name="Arrow: Right 9">
            <a:extLst>
              <a:ext uri="{FF2B5EF4-FFF2-40B4-BE49-F238E27FC236}">
                <a16:creationId xmlns:a16="http://schemas.microsoft.com/office/drawing/2014/main" id="{319D1B76-83CC-C296-636E-3AF79DD74A6B}"/>
              </a:ext>
              <a:ext uri="{C183D7F6-B498-43B3-948B-1728B52AA6E4}">
                <adec:decorative xmlns:adec="http://schemas.microsoft.com/office/drawing/2017/decorative" val="1"/>
              </a:ext>
            </a:extLst>
          </p:cNvPr>
          <p:cNvSpPr/>
          <p:nvPr/>
        </p:nvSpPr>
        <p:spPr>
          <a:xfrm>
            <a:off x="3037286" y="3669803"/>
            <a:ext cx="977660" cy="488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F325620-7A93-3524-BC73-E8BB1A908DD0}"/>
              </a:ext>
            </a:extLst>
          </p:cNvPr>
          <p:cNvSpPr txBox="1"/>
          <p:nvPr/>
        </p:nvSpPr>
        <p:spPr>
          <a:xfrm>
            <a:off x="4169585" y="2575390"/>
            <a:ext cx="27432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accent5">
                    <a:lumMod val="49000"/>
                  </a:schemeClr>
                </a:solidFill>
                <a:cs typeface="Calibri"/>
              </a:rPr>
              <a:t>How does it impact on those population groups most impacted by inequalities?</a:t>
            </a:r>
          </a:p>
        </p:txBody>
      </p:sp>
      <p:sp>
        <p:nvSpPr>
          <p:cNvPr id="14" name="Arrow: Right 13">
            <a:extLst>
              <a:ext uri="{FF2B5EF4-FFF2-40B4-BE49-F238E27FC236}">
                <a16:creationId xmlns:a16="http://schemas.microsoft.com/office/drawing/2014/main" id="{07ABD078-A33E-2E83-C8E1-9BA88E641CB9}"/>
              </a:ext>
              <a:ext uri="{C183D7F6-B498-43B3-948B-1728B52AA6E4}">
                <adec:decorative xmlns:adec="http://schemas.microsoft.com/office/drawing/2017/decorative" val="1"/>
              </a:ext>
            </a:extLst>
          </p:cNvPr>
          <p:cNvSpPr/>
          <p:nvPr/>
        </p:nvSpPr>
        <p:spPr>
          <a:xfrm>
            <a:off x="7063153" y="3591171"/>
            <a:ext cx="977660" cy="488830"/>
          </a:xfrm>
          <a:prstGeom prst="rightArrow">
            <a:avLst>
              <a:gd name="adj1" fmla="val 50000"/>
              <a:gd name="adj2" fmla="val 525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FEDE8B4-7A9B-B248-B69B-53DA999C740C}"/>
              </a:ext>
            </a:extLst>
          </p:cNvPr>
          <p:cNvSpPr txBox="1"/>
          <p:nvPr/>
        </p:nvSpPr>
        <p:spPr>
          <a:xfrm>
            <a:off x="8635218" y="2272144"/>
            <a:ext cx="2743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accent5">
                    <a:lumMod val="49000"/>
                  </a:schemeClr>
                </a:solidFill>
                <a:cs typeface="Calibri"/>
              </a:rPr>
              <a:t>What could be done to improve impact on place and, thus, wellbeing?</a:t>
            </a:r>
          </a:p>
        </p:txBody>
      </p:sp>
    </p:spTree>
    <p:extLst>
      <p:ext uri="{BB962C8B-B14F-4D97-AF65-F5344CB8AC3E}">
        <p14:creationId xmlns:p14="http://schemas.microsoft.com/office/powerpoint/2010/main" val="3553859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2676"/>
            <a:ext cx="12192000" cy="6852646"/>
          </a:xfrm>
          <a:prstGeom prst="rect">
            <a:avLst/>
          </a:prstGeom>
        </p:spPr>
      </p:pic>
      <p:sp>
        <p:nvSpPr>
          <p:cNvPr id="6" name="Title 5">
            <a:extLst>
              <a:ext uri="{FF2B5EF4-FFF2-40B4-BE49-F238E27FC236}">
                <a16:creationId xmlns:a16="http://schemas.microsoft.com/office/drawing/2014/main" id="{3C5C73FD-B79C-6EA7-16F7-672DF3655589}"/>
              </a:ext>
            </a:extLst>
          </p:cNvPr>
          <p:cNvSpPr txBox="1">
            <a:spLocks noGrp="1"/>
          </p:cNvSpPr>
          <p:nvPr>
            <p:ph type="title" idx="4294967295"/>
          </p:nvPr>
        </p:nvSpPr>
        <p:spPr>
          <a:xfrm>
            <a:off x="194459" y="397376"/>
            <a:ext cx="1112348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mn-lt"/>
                <a:ea typeface="+mn-ea"/>
                <a:cs typeface="+mn-cs"/>
              </a:rPr>
              <a:t>Decisions: Place and Wellbeing Assessments</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3" name="Table 2">
            <a:extLst>
              <a:ext uri="{FF2B5EF4-FFF2-40B4-BE49-F238E27FC236}">
                <a16:creationId xmlns:a16="http://schemas.microsoft.com/office/drawing/2014/main" id="{B7344B31-1A82-C526-153A-82C91D4BB393}"/>
              </a:ext>
            </a:extLst>
          </p:cNvPr>
          <p:cNvGraphicFramePr>
            <a:graphicFrameLocks noGrp="1"/>
          </p:cNvGraphicFramePr>
          <p:nvPr>
            <p:extLst>
              <p:ext uri="{D42A27DB-BD31-4B8C-83A1-F6EECF244321}">
                <p14:modId xmlns:p14="http://schemas.microsoft.com/office/powerpoint/2010/main" val="3082685919"/>
              </p:ext>
            </p:extLst>
          </p:nvPr>
        </p:nvGraphicFramePr>
        <p:xfrm>
          <a:off x="194460" y="1352062"/>
          <a:ext cx="11803079" cy="5108562"/>
        </p:xfrm>
        <a:graphic>
          <a:graphicData uri="http://schemas.openxmlformats.org/drawingml/2006/table">
            <a:tbl>
              <a:tblPr firstRow="1"/>
              <a:tblGrid>
                <a:gridCol w="655818">
                  <a:extLst>
                    <a:ext uri="{9D8B030D-6E8A-4147-A177-3AD203B41FA5}">
                      <a16:colId xmlns:a16="http://schemas.microsoft.com/office/drawing/2014/main" val="3535666696"/>
                    </a:ext>
                  </a:extLst>
                </a:gridCol>
                <a:gridCol w="1742604">
                  <a:extLst>
                    <a:ext uri="{9D8B030D-6E8A-4147-A177-3AD203B41FA5}">
                      <a16:colId xmlns:a16="http://schemas.microsoft.com/office/drawing/2014/main" val="1283488078"/>
                    </a:ext>
                  </a:extLst>
                </a:gridCol>
                <a:gridCol w="1526306">
                  <a:extLst>
                    <a:ext uri="{9D8B030D-6E8A-4147-A177-3AD203B41FA5}">
                      <a16:colId xmlns:a16="http://schemas.microsoft.com/office/drawing/2014/main" val="3290139213"/>
                    </a:ext>
                  </a:extLst>
                </a:gridCol>
                <a:gridCol w="1582220">
                  <a:extLst>
                    <a:ext uri="{9D8B030D-6E8A-4147-A177-3AD203B41FA5}">
                      <a16:colId xmlns:a16="http://schemas.microsoft.com/office/drawing/2014/main" val="1212210290"/>
                    </a:ext>
                  </a:extLst>
                </a:gridCol>
                <a:gridCol w="1701120">
                  <a:extLst>
                    <a:ext uri="{9D8B030D-6E8A-4147-A177-3AD203B41FA5}">
                      <a16:colId xmlns:a16="http://schemas.microsoft.com/office/drawing/2014/main" val="1902190880"/>
                    </a:ext>
                  </a:extLst>
                </a:gridCol>
                <a:gridCol w="1853739">
                  <a:extLst>
                    <a:ext uri="{9D8B030D-6E8A-4147-A177-3AD203B41FA5}">
                      <a16:colId xmlns:a16="http://schemas.microsoft.com/office/drawing/2014/main" val="3967695049"/>
                    </a:ext>
                  </a:extLst>
                </a:gridCol>
                <a:gridCol w="1369534">
                  <a:extLst>
                    <a:ext uri="{9D8B030D-6E8A-4147-A177-3AD203B41FA5}">
                      <a16:colId xmlns:a16="http://schemas.microsoft.com/office/drawing/2014/main" val="1607306933"/>
                    </a:ext>
                  </a:extLst>
                </a:gridCol>
                <a:gridCol w="1371738">
                  <a:extLst>
                    <a:ext uri="{9D8B030D-6E8A-4147-A177-3AD203B41FA5}">
                      <a16:colId xmlns:a16="http://schemas.microsoft.com/office/drawing/2014/main" val="3112102368"/>
                    </a:ext>
                  </a:extLst>
                </a:gridCol>
              </a:tblGrid>
              <a:tr h="318540">
                <a:tc>
                  <a:txBody>
                    <a:bodyPr/>
                    <a:lstStyle/>
                    <a:p>
                      <a:pPr lvl="0" algn="ctr">
                        <a:buNone/>
                      </a:pPr>
                      <a:r>
                        <a:rPr lang="en-GB" sz="1400" b="1" i="0" dirty="0">
                          <a:solidFill>
                            <a:srgbClr val="FFFFFF"/>
                          </a:solidFill>
                          <a:effectLst/>
                          <a:latin typeface="Calibri"/>
                        </a:rPr>
                        <a:t>Year </a:t>
                      </a: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rgbClr val="4472C4"/>
                    </a:solidFill>
                  </a:tcPr>
                </a:tc>
                <a:tc>
                  <a:txBody>
                    <a:bodyPr/>
                    <a:lstStyle/>
                    <a:p>
                      <a:pPr algn="ctr" fontAlgn="base"/>
                      <a:r>
                        <a:rPr lang="en-GB" sz="1400" b="1" i="0" dirty="0">
                          <a:solidFill>
                            <a:srgbClr val="FFFFFF"/>
                          </a:solidFill>
                          <a:effectLst/>
                          <a:latin typeface="Calibri"/>
                        </a:rPr>
                        <a:t>Alloa​</a:t>
                      </a:r>
                    </a:p>
                  </a:txBody>
                  <a:tcPr marL="72674" marR="72674"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auto"/>
                      <a:r>
                        <a:rPr lang="en-GB" sz="1400" b="1" i="0" dirty="0">
                          <a:solidFill>
                            <a:srgbClr val="FFFFFF"/>
                          </a:solidFill>
                          <a:effectLst/>
                          <a:latin typeface="Calibri"/>
                        </a:rPr>
                        <a:t>​Ayr  ​</a:t>
                      </a:r>
                      <a:endParaRPr lang="en-US" dirty="0"/>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GB" sz="1400" b="1" i="0" dirty="0">
                          <a:solidFill>
                            <a:srgbClr val="FFFFFF"/>
                          </a:solidFill>
                          <a:effectLst/>
                          <a:latin typeface="Calibri"/>
                        </a:rPr>
                        <a:t>Clydebank​</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lvl="0" algn="ctr">
                        <a:buNone/>
                      </a:pPr>
                      <a:r>
                        <a:rPr lang="en-GB" sz="1400" b="1" i="0" dirty="0">
                          <a:solidFill>
                            <a:srgbClr val="FFFFFF"/>
                          </a:solidFill>
                          <a:effectLst/>
                          <a:latin typeface="Calibri"/>
                        </a:rPr>
                        <a:t>Dalkeith</a:t>
                      </a: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rgbClr val="4472C4"/>
                    </a:solidFill>
                  </a:tcPr>
                </a:tc>
                <a:tc>
                  <a:txBody>
                    <a:bodyPr/>
                    <a:lstStyle/>
                    <a:p>
                      <a:pPr algn="ctr" fontAlgn="base"/>
                      <a:r>
                        <a:rPr lang="en-GB" sz="1400" b="1" i="0" dirty="0">
                          <a:solidFill>
                            <a:srgbClr val="FFFFFF"/>
                          </a:solidFill>
                          <a:effectLst/>
                          <a:latin typeface="Calibri"/>
                        </a:rPr>
                        <a:t>Dunoon​</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GB" sz="1400" b="1" i="0">
                          <a:solidFill>
                            <a:srgbClr val="FFFFFF"/>
                          </a:solidFill>
                          <a:effectLst/>
                          <a:latin typeface="Calibri"/>
                        </a:rPr>
                        <a:t>Fraserburgh </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GB" sz="1400" b="1" i="0" dirty="0">
                          <a:solidFill>
                            <a:srgbClr val="FFFFFF"/>
                          </a:solidFill>
                          <a:effectLst/>
                          <a:latin typeface="Calibri"/>
                        </a:rPr>
                        <a:t>Rutherglen​</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43499171"/>
                  </a:ext>
                </a:extLst>
              </a:tr>
              <a:tr h="412596">
                <a:tc>
                  <a:txBody>
                    <a:bodyPr/>
                    <a:lstStyle/>
                    <a:p>
                      <a:pPr lvl="0" algn="ctr">
                        <a:buNone/>
                      </a:pPr>
                      <a:r>
                        <a:rPr lang="en-GB" sz="1400" b="1" i="0" dirty="0">
                          <a:solidFill>
                            <a:srgbClr val="000000"/>
                          </a:solidFill>
                          <a:effectLst/>
                          <a:latin typeface="Calibri"/>
                        </a:rPr>
                        <a:t>2022</a:t>
                      </a:r>
                    </a:p>
                    <a:p>
                      <a:pPr lvl="0" algn="ctr">
                        <a:buNone/>
                      </a:pPr>
                      <a:r>
                        <a:rPr lang="en-GB" sz="1400" b="1" i="0" dirty="0">
                          <a:solidFill>
                            <a:srgbClr val="000000"/>
                          </a:solidFill>
                          <a:effectLst/>
                          <a:latin typeface="Calibri"/>
                        </a:rPr>
                        <a:t>(9)</a:t>
                      </a: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chemeClr val="accent1">
                        <a:lumMod val="20000"/>
                        <a:lumOff val="80000"/>
                      </a:schemeClr>
                    </a:solidFill>
                  </a:tcPr>
                </a:tc>
                <a:tc>
                  <a:txBody>
                    <a:bodyPr/>
                    <a:lstStyle/>
                    <a:p>
                      <a:pPr marL="0" indent="0" algn="l" fontAlgn="base">
                        <a:buFontTx/>
                        <a:buNone/>
                      </a:pPr>
                      <a:r>
                        <a:rPr lang="en-GB" sz="1200" b="0" i="0">
                          <a:solidFill>
                            <a:srgbClr val="000000"/>
                          </a:solidFill>
                          <a:effectLst/>
                          <a:latin typeface="+mn-lt"/>
                        </a:rPr>
                        <a:t>Draft Interim Climate Change Strategy​</a:t>
                      </a:r>
                    </a:p>
                    <a:p>
                      <a:pPr marL="0" lvl="0" indent="0" algn="l">
                        <a:buFontTx/>
                        <a:buNone/>
                      </a:pPr>
                      <a:endParaRPr lang="en-GB" sz="1200" b="0" i="0">
                        <a:solidFill>
                          <a:srgbClr val="000000"/>
                        </a:solidFill>
                        <a:effectLst/>
                        <a:latin typeface="+mn-lt"/>
                      </a:endParaRPr>
                    </a:p>
                    <a:p>
                      <a:pPr marL="0" lvl="0" indent="0" algn="l">
                        <a:buFontTx/>
                        <a:buNone/>
                      </a:pPr>
                      <a:r>
                        <a:rPr lang="en-GB" sz="1200" b="0" i="0">
                          <a:solidFill>
                            <a:srgbClr val="000000"/>
                          </a:solidFill>
                          <a:effectLst/>
                          <a:latin typeface="+mn-lt"/>
                        </a:rPr>
                        <a:t>Wellbeing Hub Location </a:t>
                      </a:r>
                    </a:p>
                    <a:p>
                      <a:pPr marL="0" lvl="0" indent="0" algn="l">
                        <a:buFontTx/>
                        <a:buNone/>
                      </a:pPr>
                      <a:endParaRPr lang="en-GB" sz="1200" b="0" i="0">
                        <a:solidFill>
                          <a:srgbClr val="000000"/>
                        </a:solidFill>
                        <a:effectLst/>
                        <a:latin typeface="+mn-lt"/>
                      </a:endParaRPr>
                    </a:p>
                    <a:p>
                      <a:pPr marL="0" lvl="0" indent="0" algn="l">
                        <a:buFontTx/>
                        <a:buNone/>
                      </a:pPr>
                      <a:r>
                        <a:rPr lang="en-GB" sz="1200" b="0" i="0">
                          <a:solidFill>
                            <a:srgbClr val="000000"/>
                          </a:solidFill>
                          <a:effectLst/>
                          <a:latin typeface="+mn-lt"/>
                        </a:rPr>
                        <a:t>NHS Forth Valley Healthcare Strategy 2016-2021</a:t>
                      </a:r>
                    </a:p>
                  </a:txBody>
                  <a:tcPr marL="72674" marR="72674"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base">
                        <a:buFontTx/>
                        <a:buNone/>
                      </a:pPr>
                      <a:r>
                        <a:rPr lang="en-GB" sz="1200" b="0" i="0" dirty="0" err="1">
                          <a:solidFill>
                            <a:srgbClr val="000000"/>
                          </a:solidFill>
                          <a:effectLst/>
                          <a:latin typeface="+mn-lt"/>
                        </a:rPr>
                        <a:t>Wallacetown</a:t>
                      </a:r>
                      <a:r>
                        <a:rPr lang="en-GB" sz="1200" b="0" i="0" dirty="0">
                          <a:solidFill>
                            <a:srgbClr val="000000"/>
                          </a:solidFill>
                          <a:effectLst/>
                          <a:latin typeface="+mn-lt"/>
                        </a:rPr>
                        <a:t> Housing </a:t>
                      </a:r>
                    </a:p>
                    <a:p>
                      <a:pPr marL="0" indent="0" algn="l" fontAlgn="base">
                        <a:buFontTx/>
                        <a:buNone/>
                      </a:pPr>
                      <a:r>
                        <a:rPr lang="en-GB" sz="1200" b="0" i="0" dirty="0">
                          <a:solidFill>
                            <a:srgbClr val="000000"/>
                          </a:solidFill>
                          <a:effectLst/>
                          <a:latin typeface="+mn-lt"/>
                        </a:rPr>
                        <a:t>Regeneration​</a:t>
                      </a:r>
                    </a:p>
                    <a:p>
                      <a:pPr marL="0" indent="0" algn="l" fontAlgn="base">
                        <a:buFontTx/>
                        <a:buNone/>
                      </a:pPr>
                      <a:endParaRPr lang="en-GB" sz="1200" b="0" i="0" dirty="0">
                        <a:solidFill>
                          <a:srgbClr val="000000"/>
                        </a:solidFill>
                        <a:effectLst/>
                        <a:latin typeface="+mn-lt"/>
                      </a:endParaRPr>
                    </a:p>
                    <a:p>
                      <a:pPr marL="0" indent="0" algn="l" fontAlgn="base">
                        <a:buFontTx/>
                        <a:buNone/>
                      </a:pPr>
                      <a:r>
                        <a:rPr lang="en-GB" sz="1200" b="0" i="0" dirty="0">
                          <a:solidFill>
                            <a:srgbClr val="000000"/>
                          </a:solidFill>
                          <a:effectLst/>
                          <a:latin typeface="+mn-lt"/>
                        </a:rPr>
                        <a:t>Sustainable Development &amp; Climate Change Strategy Review​</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base">
                        <a:buFontTx/>
                        <a:buNone/>
                      </a:pPr>
                      <a:r>
                        <a:rPr lang="en-GB" sz="1200" b="0" i="0">
                          <a:solidFill>
                            <a:srgbClr val="000000"/>
                          </a:solidFill>
                          <a:effectLst/>
                          <a:latin typeface="+mn-lt"/>
                        </a:rPr>
                        <a:t>Implementation of the Clydebank Town Centre Development Framework  ​</a:t>
                      </a:r>
                    </a:p>
                    <a:p>
                      <a:pPr marL="0" indent="0" algn="l" fontAlgn="base">
                        <a:buFontTx/>
                        <a:buNone/>
                      </a:pPr>
                      <a:endParaRPr lang="en-GB" sz="1200" b="0" i="0">
                        <a:solidFill>
                          <a:srgbClr val="000000"/>
                        </a:solidFill>
                        <a:effectLst/>
                        <a:latin typeface="+mn-lt"/>
                      </a:endParaRPr>
                    </a:p>
                    <a:p>
                      <a:pPr marL="0" indent="0" algn="l" fontAlgn="base">
                        <a:buFontTx/>
                        <a:buNone/>
                      </a:pPr>
                      <a:r>
                        <a:rPr lang="en-GB" sz="1200" b="0" i="0">
                          <a:solidFill>
                            <a:srgbClr val="000000"/>
                          </a:solidFill>
                          <a:effectLst/>
                          <a:latin typeface="+mn-lt"/>
                        </a:rPr>
                        <a:t>West Dunbartonshire    Health Social Care Partnership </a:t>
                      </a:r>
                    </a:p>
                    <a:p>
                      <a:pPr marL="0" indent="0" algn="l" fontAlgn="base">
                        <a:buFontTx/>
                        <a:buNone/>
                      </a:pPr>
                      <a:r>
                        <a:rPr lang="en-GB" sz="1200" b="0" i="0">
                          <a:solidFill>
                            <a:srgbClr val="000000"/>
                          </a:solidFill>
                          <a:effectLst/>
                          <a:latin typeface="+mn-lt"/>
                        </a:rPr>
                        <a:t>Strategic Plan​</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lvl="0" algn="l">
                        <a:buFontTx/>
                        <a:buNone/>
                      </a:pPr>
                      <a:endParaRPr lang="en-GB" sz="1200" b="1" i="0" dirty="0">
                        <a:solidFill>
                          <a:srgbClr val="000000"/>
                        </a:solidFill>
                        <a:effectLst/>
                        <a:latin typeface="+mn-lt"/>
                      </a:endParaRPr>
                    </a:p>
                  </a:txBody>
                  <a:tcPr marL="72673" marR="72673" marT="36337" marB="36337" anchor="ctr">
                    <a:lnL w="6350">
                      <a:solidFill>
                        <a:srgbClr val="FFFFFF"/>
                      </a:solidFill>
                    </a:lnL>
                    <a:lnR w="6350">
                      <a:solidFill>
                        <a:srgbClr val="FFFFFF"/>
                      </a:solidFill>
                    </a:lnR>
                    <a:lnT w="6350">
                      <a:solidFill>
                        <a:srgbClr val="FFFFFF"/>
                      </a:solidFill>
                    </a:lnT>
                    <a:lnB w="6350">
                      <a:solidFill>
                        <a:srgbClr val="FFFFFF"/>
                      </a:solidFill>
                    </a:lnB>
                    <a:solidFill>
                      <a:schemeClr val="accent1">
                        <a:lumMod val="20000"/>
                        <a:lumOff val="80000"/>
                      </a:schemeClr>
                    </a:solidFill>
                  </a:tcPr>
                </a:tc>
                <a:tc>
                  <a:txBody>
                    <a:bodyPr/>
                    <a:lstStyle/>
                    <a:p>
                      <a:pPr marL="0" lvl="0" indent="0" algn="l">
                        <a:buFontTx/>
                        <a:buNone/>
                      </a:pPr>
                      <a:r>
                        <a:rPr lang="en-GB" sz="1200" b="0" i="0" u="none" strike="noStrike" noProof="0">
                          <a:solidFill>
                            <a:srgbClr val="000000"/>
                          </a:solidFill>
                          <a:effectLst/>
                          <a:latin typeface="+mn-lt"/>
                        </a:rPr>
                        <a:t>Western Seaboard Marine  Gateways,  Dunoon Waterfront proposal, submitted as part of the UK Levelling Up       Fund application </a:t>
                      </a:r>
                      <a:endParaRPr lang="en-GB" sz="1200">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l" fontAlgn="base">
                        <a:buFontTx/>
                        <a:buNone/>
                      </a:pPr>
                      <a:endParaRPr lang="en-GB" sz="1200" b="1" i="0" dirty="0">
                        <a:solidFill>
                          <a:schemeClr val="accent1">
                            <a:lumMod val="75000"/>
                          </a:schemeClr>
                        </a:solidFill>
                        <a:effectLst/>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base">
                        <a:buFontTx/>
                        <a:buNone/>
                      </a:pPr>
                      <a:r>
                        <a:rPr lang="en-GB" sz="1200" b="0" i="0" u="none" strike="noStrike" dirty="0">
                          <a:solidFill>
                            <a:srgbClr val="000000"/>
                          </a:solidFill>
                          <a:effectLst/>
                          <a:latin typeface="+mn-lt"/>
                        </a:rPr>
                        <a:t>South Lanarkshire </a:t>
                      </a:r>
                    </a:p>
                    <a:p>
                      <a:pPr marL="0" indent="0" algn="l" fontAlgn="base">
                        <a:buFontTx/>
                        <a:buNone/>
                      </a:pPr>
                      <a:r>
                        <a:rPr lang="en-GB" sz="1200" b="0" i="0" u="none" strike="noStrike" dirty="0">
                          <a:solidFill>
                            <a:srgbClr val="000000"/>
                          </a:solidFill>
                          <a:effectLst/>
                          <a:latin typeface="+mn-lt"/>
                        </a:rPr>
                        <a:t>Economic Strategy </a:t>
                      </a:r>
                      <a:r>
                        <a:rPr lang="en-GB" sz="1200" b="0" i="0" dirty="0">
                          <a:solidFill>
                            <a:srgbClr val="000000"/>
                          </a:solidFill>
                          <a:effectLst/>
                          <a:latin typeface="+mn-lt"/>
                        </a:rPr>
                        <a:t>​</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06657798"/>
                  </a:ext>
                </a:extLst>
              </a:tr>
              <a:tr h="339292">
                <a:tc>
                  <a:txBody>
                    <a:bodyPr/>
                    <a:lstStyle/>
                    <a:p>
                      <a:pPr lvl="0" algn="ctr">
                        <a:buNone/>
                      </a:pPr>
                      <a:r>
                        <a:rPr lang="en-GB" sz="1400" b="1" i="0" dirty="0">
                          <a:solidFill>
                            <a:schemeClr val="accent1">
                              <a:lumMod val="75000"/>
                            </a:schemeClr>
                          </a:solidFill>
                          <a:effectLst/>
                          <a:latin typeface="Calibri"/>
                        </a:rPr>
                        <a:t>2023</a:t>
                      </a:r>
                    </a:p>
                    <a:p>
                      <a:pPr lvl="0" algn="ctr">
                        <a:buNone/>
                      </a:pPr>
                      <a:r>
                        <a:rPr lang="en-GB" sz="1400" b="1" i="0" dirty="0">
                          <a:solidFill>
                            <a:schemeClr val="accent1">
                              <a:lumMod val="75000"/>
                            </a:schemeClr>
                          </a:solidFill>
                          <a:effectLst/>
                          <a:latin typeface="Calibri"/>
                        </a:rPr>
                        <a:t>(20)</a:t>
                      </a:r>
                    </a:p>
                  </a:txBody>
                  <a:tcPr marL="72673" marR="72673"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marL="0" indent="0" algn="l" fontAlgn="base">
                        <a:buFontTx/>
                        <a:buNone/>
                      </a:pPr>
                      <a:r>
                        <a:rPr lang="en-GB" sz="1200" b="1" i="0" dirty="0">
                          <a:solidFill>
                            <a:schemeClr val="accent1">
                              <a:lumMod val="75000"/>
                            </a:schemeClr>
                          </a:solidFill>
                          <a:effectLst/>
                          <a:latin typeface="Calibri"/>
                        </a:rPr>
                        <a:t>Local Development Plan Vision and Strategic Objectives </a:t>
                      </a:r>
                    </a:p>
                    <a:p>
                      <a:pPr marL="0" indent="0" algn="l" fontAlgn="base">
                        <a:buFontTx/>
                        <a:buNone/>
                      </a:pPr>
                      <a:endParaRPr lang="en-GB" sz="1200" b="1" i="0" dirty="0">
                        <a:solidFill>
                          <a:schemeClr val="accent1">
                            <a:lumMod val="75000"/>
                          </a:schemeClr>
                        </a:solidFill>
                        <a:effectLst/>
                        <a:latin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lumMod val="75000"/>
                            </a:schemeClr>
                          </a:solidFill>
                          <a:effectLst/>
                          <a:latin typeface="+mn-lt"/>
                        </a:rPr>
                        <a:t>Local Outcome Improvement Plan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dirty="0">
                        <a:solidFill>
                          <a:schemeClr val="accent1">
                            <a:lumMod val="75000"/>
                          </a:schemeClr>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lumMod val="75000"/>
                            </a:schemeClr>
                          </a:solidFill>
                          <a:effectLst/>
                          <a:latin typeface="+mn-lt"/>
                        </a:rPr>
                        <a:t>Interim Climate Change Strategy – 2023</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auto">
                        <a:buFontTx/>
                        <a:buNone/>
                      </a:pPr>
                      <a:r>
                        <a:rPr lang="en-GB" sz="1200" b="1" i="0" dirty="0">
                          <a:solidFill>
                            <a:schemeClr val="accent1">
                              <a:lumMod val="75000"/>
                            </a:schemeClr>
                          </a:solidFill>
                          <a:effectLst/>
                          <a:latin typeface="Calibri"/>
                        </a:rPr>
                        <a:t>Local Housing Strategy</a:t>
                      </a:r>
                    </a:p>
                    <a:p>
                      <a:pPr marL="0" indent="0" algn="l" fontAlgn="auto">
                        <a:buFontTx/>
                        <a:buNone/>
                      </a:pPr>
                      <a:endParaRPr lang="en-GB" sz="1200" b="1" i="0" dirty="0">
                        <a:solidFill>
                          <a:schemeClr val="accent1">
                            <a:lumMod val="75000"/>
                          </a:schemeClr>
                        </a:solidFill>
                        <a:effectLst/>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accent1">
                              <a:lumMod val="75000"/>
                            </a:schemeClr>
                          </a:solidFill>
                          <a:effectLst/>
                          <a:latin typeface="+mn-lt"/>
                        </a:rPr>
                        <a:t>Accessible Ayr </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auto">
                        <a:buFontTx/>
                        <a:buNone/>
                      </a:pPr>
                      <a:r>
                        <a:rPr lang="en-GB" sz="1200" b="1" i="0" dirty="0">
                          <a:solidFill>
                            <a:schemeClr val="accent1">
                              <a:lumMod val="75000"/>
                            </a:schemeClr>
                          </a:solidFill>
                          <a:effectLst/>
                          <a:latin typeface="Calibri"/>
                        </a:rPr>
                        <a:t>Green Travel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noProof="0" dirty="0">
                          <a:solidFill>
                            <a:schemeClr val="accent1">
                              <a:lumMod val="75000"/>
                            </a:schemeClr>
                          </a:solidFill>
                          <a:effectLst/>
                          <a:latin typeface="+mn-lt"/>
                        </a:rPr>
                        <a:t>Safe Delivery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noProof="0" dirty="0">
                          <a:solidFill>
                            <a:schemeClr val="accent1">
                              <a:lumMod val="75000"/>
                            </a:schemeClr>
                          </a:solidFill>
                          <a:effectLst/>
                          <a:latin typeface="+mn-lt"/>
                        </a:rPr>
                        <a:t>Improvement Group Strategy (Community Planning Partnership)</a:t>
                      </a:r>
                      <a:endParaRPr lang="en-GB" sz="1200" b="0" i="0" u="none" strike="noStrike" noProof="0" dirty="0">
                        <a:solidFill>
                          <a:schemeClr val="accent1">
                            <a:lumMod val="75000"/>
                          </a:schemeClr>
                        </a:solidFill>
                        <a:effectLst/>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lvl="0" indent="0" algn="l">
                        <a:buFontTx/>
                        <a:buNone/>
                      </a:pPr>
                      <a:r>
                        <a:rPr lang="en-GB" sz="1200" b="1" i="0" u="none" strike="noStrike" noProof="0" dirty="0">
                          <a:solidFill>
                            <a:schemeClr val="accent1">
                              <a:lumMod val="75000"/>
                            </a:schemeClr>
                          </a:solidFill>
                          <a:effectLst/>
                        </a:rPr>
                        <a:t>Single Midlothian Plan </a:t>
                      </a:r>
                    </a:p>
                    <a:p>
                      <a:pPr marL="0" lvl="0" indent="0" algn="l">
                        <a:buFontTx/>
                        <a:buNone/>
                      </a:pPr>
                      <a:endParaRPr lang="en-GB" sz="1200" b="1" i="0" u="none" strike="noStrike" noProof="0" dirty="0">
                        <a:solidFill>
                          <a:schemeClr val="accent1">
                            <a:lumMod val="75000"/>
                          </a:scheme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accent1">
                              <a:lumMod val="75000"/>
                            </a:schemeClr>
                          </a:solidFill>
                          <a:effectLst/>
                          <a:latin typeface="+mn-lt"/>
                        </a:rPr>
                        <a:t>Dalkeith Regeneration Development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schemeClr val="accent1">
                            <a:lumMod val="75000"/>
                          </a:schemeClr>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accent1">
                              <a:lumMod val="75000"/>
                            </a:schemeClr>
                          </a:solidFill>
                          <a:effectLst/>
                          <a:latin typeface="+mn-lt"/>
                        </a:rPr>
                        <a:t>Central Dalkeith &amp; Woodburn Community Action Plan </a:t>
                      </a:r>
                    </a:p>
                  </a:txBody>
                  <a:tcPr marL="72673" marR="72673"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base">
                        <a:buFontTx/>
                        <a:buNone/>
                      </a:pPr>
                      <a:r>
                        <a:rPr lang="en-GB" sz="1200" b="1" i="0" dirty="0">
                          <a:solidFill>
                            <a:schemeClr val="accent1">
                              <a:lumMod val="75000"/>
                            </a:schemeClr>
                          </a:solidFill>
                          <a:effectLst/>
                          <a:latin typeface="Calibri"/>
                        </a:rPr>
                        <a:t>Argyll and Bute Health &amp; Social Care Partnership Strategic Plan​</a:t>
                      </a:r>
                    </a:p>
                    <a:p>
                      <a:pPr marL="0" indent="0" algn="l" fontAlgn="base">
                        <a:buFontTx/>
                        <a:buNone/>
                      </a:pPr>
                      <a:endParaRPr lang="en-GB" sz="1200" b="1" i="0" dirty="0">
                        <a:solidFill>
                          <a:schemeClr val="accent1">
                            <a:lumMod val="75000"/>
                          </a:schemeClr>
                        </a:solidFill>
                        <a:effectLst/>
                        <a:latin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lumMod val="75000"/>
                            </a:schemeClr>
                          </a:solidFill>
                          <a:effectLst/>
                          <a:latin typeface="+mn-lt"/>
                        </a:rPr>
                        <a:t>Local Police Plan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dirty="0">
                        <a:solidFill>
                          <a:schemeClr val="accent1">
                            <a:lumMod val="75000"/>
                          </a:schemeClr>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lumMod val="75000"/>
                            </a:schemeClr>
                          </a:solidFill>
                          <a:effectLst/>
                          <a:latin typeface="+mn-lt"/>
                        </a:rPr>
                        <a:t>Argyll and Bute Economic Strategy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dirty="0">
                        <a:solidFill>
                          <a:schemeClr val="accent1">
                            <a:lumMod val="75000"/>
                          </a:schemeClr>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lumMod val="75000"/>
                            </a:schemeClr>
                          </a:solidFill>
                          <a:effectLst/>
                          <a:latin typeface="+mn-lt"/>
                        </a:rPr>
                        <a:t>Active Travel Hub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dirty="0">
                        <a:solidFill>
                          <a:schemeClr val="accent1">
                            <a:lumMod val="75000"/>
                          </a:schemeClr>
                        </a:solidFill>
                        <a:effectLst/>
                        <a:latin typeface="+mn-lt"/>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base">
                        <a:buFontTx/>
                        <a:buNone/>
                      </a:pPr>
                      <a:r>
                        <a:rPr lang="en-GB" sz="1200" b="1" i="0" dirty="0">
                          <a:solidFill>
                            <a:schemeClr val="accent1">
                              <a:lumMod val="75000"/>
                            </a:schemeClr>
                          </a:solidFill>
                          <a:effectLst/>
                          <a:latin typeface="Calibri"/>
                        </a:rPr>
                        <a:t>Beachfront Masterplan</a:t>
                      </a:r>
                    </a:p>
                    <a:p>
                      <a:pPr marL="0" indent="0" algn="l" fontAlgn="base">
                        <a:buFontTx/>
                        <a:buNone/>
                      </a:pPr>
                      <a:endParaRPr lang="en-GB" sz="1200" b="1" i="0" dirty="0">
                        <a:solidFill>
                          <a:schemeClr val="accent1">
                            <a:lumMod val="75000"/>
                          </a:schemeClr>
                        </a:solidFill>
                        <a:effectLst/>
                        <a:latin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lumMod val="75000"/>
                            </a:schemeClr>
                          </a:solidFill>
                          <a:effectLst/>
                          <a:latin typeface="+mn-lt"/>
                        </a:rPr>
                        <a:t>Aberdeenshire Health &amp; Social Care Partnership Strategic Plan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dirty="0">
                        <a:solidFill>
                          <a:schemeClr val="accent1">
                            <a:lumMod val="75000"/>
                          </a:schemeClr>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schemeClr val="accent1">
                              <a:lumMod val="75000"/>
                            </a:schemeClr>
                          </a:solidFill>
                          <a:effectLst/>
                          <a:latin typeface="+mn-lt"/>
                        </a:rPr>
                        <a:t>Fraserburgh merging schools project </a:t>
                      </a:r>
                    </a:p>
                    <a:p>
                      <a:pPr algn="l" fontAlgn="base">
                        <a:buFontTx/>
                        <a:buNone/>
                      </a:pPr>
                      <a:endParaRPr lang="en-GB" sz="1200" b="1" i="0" dirty="0">
                        <a:solidFill>
                          <a:schemeClr val="accent1">
                            <a:lumMod val="75000"/>
                          </a:schemeClr>
                        </a:solidFill>
                        <a:effectLst/>
                        <a:latin typeface="Calibri"/>
                      </a:endParaRP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0" indent="0" algn="l" fontAlgn="auto">
                        <a:buFontTx/>
                        <a:buNone/>
                      </a:pPr>
                      <a:r>
                        <a:rPr lang="en-GB" sz="1200" b="1" i="0" dirty="0">
                          <a:solidFill>
                            <a:schemeClr val="accent1">
                              <a:lumMod val="75000"/>
                            </a:schemeClr>
                          </a:solidFill>
                          <a:effectLst/>
                          <a:latin typeface="Calibri"/>
                        </a:rPr>
                        <a:t>​Rutherglen Town Centre Action Plan</a:t>
                      </a:r>
                    </a:p>
                    <a:p>
                      <a:pPr marL="0" indent="0" algn="l" fontAlgn="auto">
                        <a:buFontTx/>
                        <a:buNone/>
                      </a:pPr>
                      <a:endParaRPr lang="en-GB" sz="1200" b="1" i="0" dirty="0">
                        <a:solidFill>
                          <a:schemeClr val="accent1">
                            <a:lumMod val="75000"/>
                          </a:schemeClr>
                        </a:solidFill>
                        <a:effectLst/>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err="1">
                          <a:solidFill>
                            <a:schemeClr val="accent1">
                              <a:lumMod val="75000"/>
                            </a:schemeClr>
                          </a:solidFill>
                          <a:effectLst/>
                          <a:latin typeface="+mn-lt"/>
                        </a:rPr>
                        <a:t>Burnhill</a:t>
                      </a:r>
                      <a:r>
                        <a:rPr lang="en-GB" sz="1200" b="1" i="0" dirty="0">
                          <a:solidFill>
                            <a:schemeClr val="accent1">
                              <a:lumMod val="75000"/>
                            </a:schemeClr>
                          </a:solidFill>
                          <a:effectLst/>
                          <a:latin typeface="+mn-lt"/>
                        </a:rPr>
                        <a:t> Neighbourhood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schemeClr val="accent1">
                            <a:lumMod val="75000"/>
                          </a:schemeClr>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accent1">
                              <a:lumMod val="75000"/>
                            </a:schemeClr>
                          </a:solidFill>
                          <a:effectLst/>
                          <a:latin typeface="+mn-lt"/>
                        </a:rPr>
                        <a:t>South Lanarkshire Local Development Plan 2 </a:t>
                      </a:r>
                    </a:p>
                  </a:txBody>
                  <a:tcPr marL="72674" marR="72674"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87768868"/>
                  </a:ext>
                </a:extLst>
              </a:tr>
              <a:tr h="558825">
                <a:tc>
                  <a:txBody>
                    <a:bodyPr/>
                    <a:lstStyle/>
                    <a:p>
                      <a:pPr lvl="0" algn="ctr">
                        <a:buNone/>
                      </a:pPr>
                      <a:r>
                        <a:rPr lang="en-GB" sz="1400" b="1" i="0" dirty="0">
                          <a:solidFill>
                            <a:schemeClr val="accent6">
                              <a:lumMod val="50000"/>
                            </a:schemeClr>
                          </a:solidFill>
                          <a:effectLst/>
                          <a:latin typeface="Calibri"/>
                        </a:rPr>
                        <a:t>2024</a:t>
                      </a:r>
                    </a:p>
                    <a:p>
                      <a:pPr lvl="0" algn="ctr">
                        <a:buNone/>
                      </a:pPr>
                      <a:r>
                        <a:rPr lang="en-GB" sz="1400" b="1" i="0" dirty="0">
                          <a:solidFill>
                            <a:schemeClr val="accent6">
                              <a:lumMod val="50000"/>
                            </a:schemeClr>
                          </a:solidFill>
                          <a:effectLst/>
                          <a:latin typeface="Calibri"/>
                        </a:rPr>
                        <a:t>(2)</a:t>
                      </a:r>
                    </a:p>
                  </a:txBody>
                  <a:tcPr marL="72672" marR="72672" marT="36337" marB="36337" anchor="ctr">
                    <a:lnL w="6350">
                      <a:solidFill>
                        <a:srgbClr val="FFFFFF"/>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l">
                        <a:buNone/>
                      </a:pPr>
                      <a:r>
                        <a:rPr lang="en-GB" sz="1200" b="1" i="0" dirty="0">
                          <a:solidFill>
                            <a:schemeClr val="accent6">
                              <a:lumMod val="50000"/>
                            </a:schemeClr>
                          </a:solidFill>
                          <a:effectLst/>
                          <a:latin typeface="Calibri"/>
                        </a:rPr>
                        <a:t>Wellbeing Hub 2</a:t>
                      </a: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ctr">
                        <a:buNone/>
                      </a:pPr>
                      <a:endParaRPr lang="en-GB" sz="1200" b="0" i="0" dirty="0">
                        <a:solidFill>
                          <a:schemeClr val="accent6">
                            <a:lumMod val="50000"/>
                          </a:schemeClr>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ctr">
                        <a:buNone/>
                      </a:pPr>
                      <a:endParaRPr lang="en-GB" sz="1200" b="1" i="0" u="none" strike="noStrike" noProof="0" dirty="0">
                        <a:solidFill>
                          <a:schemeClr val="accent6">
                            <a:lumMod val="50000"/>
                          </a:schemeClr>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marL="0" lvl="0" indent="0" algn="l">
                        <a:buFont typeface="Arial" panose="020B0604020202020204" pitchFamily="34" charset="0"/>
                        <a:buNone/>
                      </a:pPr>
                      <a:r>
                        <a:rPr lang="en-GB" sz="1200" b="1" i="0" u="none" strike="noStrike" noProof="0" dirty="0">
                          <a:solidFill>
                            <a:schemeClr val="accent6">
                              <a:lumMod val="50000"/>
                            </a:schemeClr>
                          </a:solidFill>
                          <a:effectLst/>
                          <a:latin typeface="Calibri"/>
                        </a:rPr>
                        <a:t>Midlothian Integration Joint Board Strategic Commissioning Plan 2025 to 2040</a:t>
                      </a:r>
                      <a:endParaRPr lang="en-US" b="1" dirty="0">
                        <a:solidFill>
                          <a:schemeClr val="accent6">
                            <a:lumMod val="50000"/>
                          </a:schemeClr>
                        </a:solidFill>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ctr">
                        <a:buNone/>
                      </a:pPr>
                      <a:endParaRPr lang="en-GB" sz="1200" b="1" i="0" dirty="0">
                        <a:solidFill>
                          <a:schemeClr val="accent6">
                            <a:lumMod val="50000"/>
                          </a:schemeClr>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l">
                        <a:buNone/>
                      </a:pPr>
                      <a:r>
                        <a:rPr lang="en-GB" sz="1200" b="1" i="0" dirty="0" err="1">
                          <a:solidFill>
                            <a:schemeClr val="accent6">
                              <a:lumMod val="50000"/>
                            </a:schemeClr>
                          </a:solidFill>
                          <a:effectLst/>
                          <a:latin typeface="Calibri"/>
                        </a:rPr>
                        <a:t>Clatt</a:t>
                      </a:r>
                      <a:r>
                        <a:rPr lang="en-GB" sz="1200" b="1" i="0" dirty="0">
                          <a:solidFill>
                            <a:schemeClr val="accent6">
                              <a:lumMod val="50000"/>
                            </a:schemeClr>
                          </a:solidFill>
                          <a:effectLst/>
                          <a:latin typeface="Calibri"/>
                        </a:rPr>
                        <a:t> School </a:t>
                      </a: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tc>
                  <a:txBody>
                    <a:bodyPr/>
                    <a:lstStyle/>
                    <a:p>
                      <a:pPr lvl="0" algn="ctr">
                        <a:buNone/>
                      </a:pPr>
                      <a:endParaRPr lang="en-GB" sz="1200" b="1" i="0" dirty="0">
                        <a:solidFill>
                          <a:schemeClr val="accent6">
                            <a:lumMod val="75000"/>
                          </a:schemeClr>
                        </a:solidFill>
                        <a:effectLst/>
                        <a:latin typeface="Calibri"/>
                      </a:endParaRPr>
                    </a:p>
                  </a:txBody>
                  <a:tcPr marL="72672" marR="72672" marT="36337" marB="3633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a:solidFill>
                        <a:srgbClr val="FFFFFF"/>
                      </a:solidFill>
                    </a:lnB>
                    <a:solidFill>
                      <a:schemeClr val="accent1">
                        <a:lumMod val="20000"/>
                        <a:lumOff val="80000"/>
                      </a:schemeClr>
                    </a:solidFill>
                  </a:tcPr>
                </a:tc>
                <a:extLst>
                  <a:ext uri="{0D108BD9-81ED-4DB2-BD59-A6C34878D82A}">
                    <a16:rowId xmlns:a16="http://schemas.microsoft.com/office/drawing/2014/main" val="2152991556"/>
                  </a:ext>
                </a:extLst>
              </a:tr>
            </a:tbl>
          </a:graphicData>
        </a:graphic>
      </p:graphicFrame>
    </p:spTree>
    <p:extLst>
      <p:ext uri="{BB962C8B-B14F-4D97-AF65-F5344CB8AC3E}">
        <p14:creationId xmlns:p14="http://schemas.microsoft.com/office/powerpoint/2010/main" val="3241536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CAE5E8"/>
            </a:gs>
            <a:gs pos="83000">
              <a:srgbClr val="CAE5E8"/>
            </a:gs>
            <a:gs pos="100000">
              <a:srgbClr val="CAE5E8"/>
            </a:gs>
          </a:gsLst>
          <a:path path="circle">
            <a:fillToRect l="50000" t="50000" r="50000" b="50000"/>
          </a:path>
        </a:gradFill>
        <a:effectLst/>
      </p:bgPr>
    </p:bg>
    <p:spTree>
      <p:nvGrpSpPr>
        <p:cNvPr id="1" name="">
          <a:extLst>
            <a:ext uri="{FF2B5EF4-FFF2-40B4-BE49-F238E27FC236}">
              <a16:creationId xmlns:a16="http://schemas.microsoft.com/office/drawing/2014/main" id="{97B2D7B0-7FF5-AC0C-2458-7C22A5B728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F06C2C-6EAC-A9D8-47EC-2F685B988479}"/>
              </a:ext>
            </a:extLst>
          </p:cNvPr>
          <p:cNvSpPr txBox="1">
            <a:spLocks noGrp="1"/>
          </p:cNvSpPr>
          <p:nvPr>
            <p:ph type="title" idx="4294967295"/>
          </p:nvPr>
        </p:nvSpPr>
        <p:spPr>
          <a:xfrm>
            <a:off x="385177" y="266209"/>
            <a:ext cx="6109749"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accent1">
                    <a:lumMod val="75000"/>
                  </a:schemeClr>
                </a:solidFill>
                <a:effectLst/>
                <a:uLnTx/>
                <a:uFillTx/>
                <a:latin typeface="+mn-lt"/>
                <a:ea typeface="+mn-ea"/>
                <a:cs typeface="+mn-cs"/>
              </a:rPr>
              <a:t>Dunoon Active Travel Hub</a:t>
            </a:r>
          </a:p>
        </p:txBody>
      </p:sp>
      <p:pic>
        <p:nvPicPr>
          <p:cNvPr id="3" name="Picture 2">
            <a:extLst>
              <a:ext uri="{FF2B5EF4-FFF2-40B4-BE49-F238E27FC236}">
                <a16:creationId xmlns:a16="http://schemas.microsoft.com/office/drawing/2014/main" id="{758037D0-ECEC-D7A3-DED4-10A6B47C8915}"/>
              </a:ext>
              <a:ext uri="{C183D7F6-B498-43B3-948B-1728B52AA6E4}">
                <adec:decorative xmlns:adec="http://schemas.microsoft.com/office/drawing/2017/decorative" val="1"/>
              </a:ext>
            </a:extLst>
          </p:cNvPr>
          <p:cNvPicPr>
            <a:picLocks noChangeAspect="1"/>
          </p:cNvPicPr>
          <p:nvPr/>
        </p:nvPicPr>
        <p:blipFill rotWithShape="1">
          <a:blip r:embed="rId3"/>
          <a:srcRect t="30656" r="20270" b="17107"/>
          <a:stretch/>
        </p:blipFill>
        <p:spPr>
          <a:xfrm>
            <a:off x="513348" y="1163497"/>
            <a:ext cx="4653932" cy="2286839"/>
          </a:xfrm>
          <a:prstGeom prst="rect">
            <a:avLst/>
          </a:prstGeom>
        </p:spPr>
      </p:pic>
      <p:sp>
        <p:nvSpPr>
          <p:cNvPr id="5" name="Rectangle 4">
            <a:extLst>
              <a:ext uri="{FF2B5EF4-FFF2-40B4-BE49-F238E27FC236}">
                <a16:creationId xmlns:a16="http://schemas.microsoft.com/office/drawing/2014/main" id="{8C685823-EBC9-DACA-525E-E5B68E9E2C1F}"/>
              </a:ext>
            </a:extLst>
          </p:cNvPr>
          <p:cNvSpPr/>
          <p:nvPr/>
        </p:nvSpPr>
        <p:spPr>
          <a:xfrm>
            <a:off x="6598001" y="733927"/>
            <a:ext cx="2420433" cy="133871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Increases access to walking, wheeling and cycling opportunities</a:t>
            </a:r>
          </a:p>
        </p:txBody>
      </p:sp>
      <p:sp>
        <p:nvSpPr>
          <p:cNvPr id="12" name="TextBox 11">
            <a:extLst>
              <a:ext uri="{FF2B5EF4-FFF2-40B4-BE49-F238E27FC236}">
                <a16:creationId xmlns:a16="http://schemas.microsoft.com/office/drawing/2014/main" id="{CEC2B719-7A7B-21D2-0434-EF9586FBE939}"/>
              </a:ext>
            </a:extLst>
          </p:cNvPr>
          <p:cNvSpPr txBox="1"/>
          <p:nvPr/>
        </p:nvSpPr>
        <p:spPr>
          <a:xfrm>
            <a:off x="9351265" y="733927"/>
            <a:ext cx="2420434" cy="923330"/>
          </a:xfrm>
          <a:prstGeom prst="rect">
            <a:avLst/>
          </a:prstGeom>
          <a:noFill/>
          <a:ln>
            <a:solidFill>
              <a:schemeClr val="tx1"/>
            </a:solidFill>
          </a:ln>
        </p:spPr>
        <p:txBody>
          <a:bodyPr wrap="square" rtlCol="0">
            <a:spAutoFit/>
          </a:bodyPr>
          <a:lstStyle/>
          <a:p>
            <a:r>
              <a:rPr lang="en-GB" dirty="0"/>
              <a:t>Active Travel</a:t>
            </a:r>
          </a:p>
          <a:p>
            <a:r>
              <a:rPr lang="en-GB" dirty="0"/>
              <a:t>Public Transport</a:t>
            </a:r>
          </a:p>
          <a:p>
            <a:r>
              <a:rPr lang="en-GB" dirty="0"/>
              <a:t>Play and Recreation</a:t>
            </a:r>
          </a:p>
        </p:txBody>
      </p:sp>
      <p:sp>
        <p:nvSpPr>
          <p:cNvPr id="6" name="Rectangle 5">
            <a:extLst>
              <a:ext uri="{FF2B5EF4-FFF2-40B4-BE49-F238E27FC236}">
                <a16:creationId xmlns:a16="http://schemas.microsoft.com/office/drawing/2014/main" id="{F5555513-027E-7D3B-9178-45D505F89F8F}"/>
              </a:ext>
            </a:extLst>
          </p:cNvPr>
          <p:cNvSpPr/>
          <p:nvPr/>
        </p:nvSpPr>
        <p:spPr>
          <a:xfrm>
            <a:off x="6598001" y="2367973"/>
            <a:ext cx="2420433" cy="1338713"/>
          </a:xfrm>
          <a:prstGeom prst="rect">
            <a:avLst/>
          </a:prstGeom>
          <a:solidFill>
            <a:srgbClr val="F6A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Provides space for people to come together</a:t>
            </a:r>
          </a:p>
        </p:txBody>
      </p:sp>
      <p:sp>
        <p:nvSpPr>
          <p:cNvPr id="2" name="TextBox 1">
            <a:extLst>
              <a:ext uri="{FF2B5EF4-FFF2-40B4-BE49-F238E27FC236}">
                <a16:creationId xmlns:a16="http://schemas.microsoft.com/office/drawing/2014/main" id="{99B09FC3-E7EA-77EB-9FB3-07F62171BB58}"/>
              </a:ext>
            </a:extLst>
          </p:cNvPr>
          <p:cNvSpPr txBox="1"/>
          <p:nvPr/>
        </p:nvSpPr>
        <p:spPr>
          <a:xfrm>
            <a:off x="9348666" y="2292525"/>
            <a:ext cx="2420434" cy="923330"/>
          </a:xfrm>
          <a:prstGeom prst="rect">
            <a:avLst/>
          </a:prstGeom>
          <a:noFill/>
          <a:ln>
            <a:solidFill>
              <a:schemeClr val="tx1"/>
            </a:solidFill>
          </a:ln>
        </p:spPr>
        <p:txBody>
          <a:bodyPr wrap="square" rtlCol="0">
            <a:spAutoFit/>
          </a:bodyPr>
          <a:lstStyle/>
          <a:p>
            <a:r>
              <a:rPr lang="en-GB" dirty="0"/>
              <a:t>Sense of Belonging</a:t>
            </a:r>
          </a:p>
          <a:p>
            <a:r>
              <a:rPr lang="en-GB" dirty="0"/>
              <a:t>Services and Support</a:t>
            </a:r>
          </a:p>
          <a:p>
            <a:r>
              <a:rPr lang="en-GB" dirty="0"/>
              <a:t>Street and Spaces</a:t>
            </a:r>
          </a:p>
        </p:txBody>
      </p:sp>
      <p:sp>
        <p:nvSpPr>
          <p:cNvPr id="7" name="Rectangle 6">
            <a:extLst>
              <a:ext uri="{FF2B5EF4-FFF2-40B4-BE49-F238E27FC236}">
                <a16:creationId xmlns:a16="http://schemas.microsoft.com/office/drawing/2014/main" id="{1C5FC7C6-5C56-7F31-58DD-8B816CF2F0B0}"/>
              </a:ext>
            </a:extLst>
          </p:cNvPr>
          <p:cNvSpPr/>
          <p:nvPr/>
        </p:nvSpPr>
        <p:spPr>
          <a:xfrm>
            <a:off x="6598001" y="4075494"/>
            <a:ext cx="2420433" cy="1338713"/>
          </a:xfrm>
          <a:prstGeom prst="rect">
            <a:avLst/>
          </a:prstGeom>
          <a:solidFill>
            <a:srgbClr val="F29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Volunteers involved in refurbishment using traditional skills</a:t>
            </a:r>
          </a:p>
        </p:txBody>
      </p:sp>
      <p:sp>
        <p:nvSpPr>
          <p:cNvPr id="11" name="TextBox 10">
            <a:extLst>
              <a:ext uri="{FF2B5EF4-FFF2-40B4-BE49-F238E27FC236}">
                <a16:creationId xmlns:a16="http://schemas.microsoft.com/office/drawing/2014/main" id="{B89EEB45-ADF6-9295-5665-195E3CF72474}"/>
              </a:ext>
            </a:extLst>
          </p:cNvPr>
          <p:cNvSpPr txBox="1"/>
          <p:nvPr/>
        </p:nvSpPr>
        <p:spPr>
          <a:xfrm>
            <a:off x="9351265" y="4054158"/>
            <a:ext cx="2420434" cy="646331"/>
          </a:xfrm>
          <a:prstGeom prst="rect">
            <a:avLst/>
          </a:prstGeom>
          <a:noFill/>
          <a:ln>
            <a:solidFill>
              <a:schemeClr val="tx1"/>
            </a:solidFill>
          </a:ln>
        </p:spPr>
        <p:txBody>
          <a:bodyPr wrap="square" rtlCol="0">
            <a:spAutoFit/>
          </a:bodyPr>
          <a:lstStyle/>
          <a:p>
            <a:r>
              <a:rPr lang="en-GB" dirty="0"/>
              <a:t>Work and Economy</a:t>
            </a:r>
          </a:p>
          <a:p>
            <a:r>
              <a:rPr lang="en-GB" dirty="0"/>
              <a:t>Sense of Belonging</a:t>
            </a:r>
          </a:p>
        </p:txBody>
      </p:sp>
      <p:sp>
        <p:nvSpPr>
          <p:cNvPr id="8" name="Rectangle 7">
            <a:extLst>
              <a:ext uri="{FF2B5EF4-FFF2-40B4-BE49-F238E27FC236}">
                <a16:creationId xmlns:a16="http://schemas.microsoft.com/office/drawing/2014/main" id="{4600E855-E3D9-38E5-6401-EFFF42EF8FCB}"/>
              </a:ext>
            </a:extLst>
          </p:cNvPr>
          <p:cNvSpPr/>
          <p:nvPr/>
        </p:nvSpPr>
        <p:spPr>
          <a:xfrm>
            <a:off x="3457977" y="3931596"/>
            <a:ext cx="2420433" cy="133871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Improves the welcome to the town by upgrading and celebrating heritage</a:t>
            </a:r>
          </a:p>
        </p:txBody>
      </p:sp>
      <p:sp>
        <p:nvSpPr>
          <p:cNvPr id="9" name="TextBox 8">
            <a:extLst>
              <a:ext uri="{FF2B5EF4-FFF2-40B4-BE49-F238E27FC236}">
                <a16:creationId xmlns:a16="http://schemas.microsoft.com/office/drawing/2014/main" id="{62A9A8B4-213B-07D8-4C5A-2E6AD005F9D8}"/>
              </a:ext>
            </a:extLst>
          </p:cNvPr>
          <p:cNvSpPr txBox="1"/>
          <p:nvPr/>
        </p:nvSpPr>
        <p:spPr>
          <a:xfrm>
            <a:off x="3457977" y="5577905"/>
            <a:ext cx="2420434" cy="1200329"/>
          </a:xfrm>
          <a:prstGeom prst="rect">
            <a:avLst/>
          </a:prstGeom>
          <a:noFill/>
          <a:ln>
            <a:solidFill>
              <a:schemeClr val="tx1"/>
            </a:solidFill>
          </a:ln>
        </p:spPr>
        <p:txBody>
          <a:bodyPr wrap="square" rtlCol="0">
            <a:spAutoFit/>
          </a:bodyPr>
          <a:lstStyle/>
          <a:p>
            <a:r>
              <a:rPr lang="en-GB"/>
              <a:t>Sense of belonging</a:t>
            </a:r>
          </a:p>
          <a:p>
            <a:r>
              <a:rPr lang="en-GB"/>
              <a:t>Work and Economy</a:t>
            </a:r>
          </a:p>
          <a:p>
            <a:r>
              <a:rPr lang="en-GB"/>
              <a:t>Services and Support</a:t>
            </a:r>
          </a:p>
          <a:p>
            <a:r>
              <a:rPr lang="en-GB"/>
              <a:t>Feeling Safe</a:t>
            </a:r>
          </a:p>
        </p:txBody>
      </p:sp>
      <p:sp>
        <p:nvSpPr>
          <p:cNvPr id="10" name="Rectangle 9">
            <a:extLst>
              <a:ext uri="{FF2B5EF4-FFF2-40B4-BE49-F238E27FC236}">
                <a16:creationId xmlns:a16="http://schemas.microsoft.com/office/drawing/2014/main" id="{45F38EC4-D539-C2DA-D428-8A1E6AC1BD6D}"/>
              </a:ext>
            </a:extLst>
          </p:cNvPr>
          <p:cNvSpPr/>
          <p:nvPr/>
        </p:nvSpPr>
        <p:spPr>
          <a:xfrm>
            <a:off x="513348" y="3931596"/>
            <a:ext cx="2420433" cy="1338713"/>
          </a:xfrm>
          <a:prstGeom prst="rect">
            <a:avLst/>
          </a:prstGeom>
          <a:solidFill>
            <a:srgbClr val="F393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Collaboration between Council and community organisation with local knowledge</a:t>
            </a:r>
          </a:p>
        </p:txBody>
      </p:sp>
      <p:sp>
        <p:nvSpPr>
          <p:cNvPr id="13" name="TextBox 12">
            <a:extLst>
              <a:ext uri="{FF2B5EF4-FFF2-40B4-BE49-F238E27FC236}">
                <a16:creationId xmlns:a16="http://schemas.microsoft.com/office/drawing/2014/main" id="{DE245112-8D1D-94D8-145A-4A5A044C66C5}"/>
              </a:ext>
            </a:extLst>
          </p:cNvPr>
          <p:cNvSpPr txBox="1"/>
          <p:nvPr/>
        </p:nvSpPr>
        <p:spPr>
          <a:xfrm>
            <a:off x="511333" y="5560391"/>
            <a:ext cx="2420434" cy="923330"/>
          </a:xfrm>
          <a:prstGeom prst="rect">
            <a:avLst/>
          </a:prstGeom>
          <a:noFill/>
          <a:ln>
            <a:solidFill>
              <a:schemeClr val="tx1"/>
            </a:solidFill>
          </a:ln>
        </p:spPr>
        <p:txBody>
          <a:bodyPr wrap="square" rtlCol="0">
            <a:spAutoFit/>
          </a:bodyPr>
          <a:lstStyle/>
          <a:p>
            <a:r>
              <a:rPr lang="en-GB" dirty="0"/>
              <a:t>Influence and Control</a:t>
            </a:r>
          </a:p>
          <a:p>
            <a:r>
              <a:rPr lang="en-GB" dirty="0"/>
              <a:t>Sense of Belonging</a:t>
            </a:r>
          </a:p>
          <a:p>
            <a:endParaRPr lang="en-GB" dirty="0"/>
          </a:p>
        </p:txBody>
      </p:sp>
      <p:sp>
        <p:nvSpPr>
          <p:cNvPr id="14" name="Arrow: Right 13">
            <a:extLst>
              <a:ext uri="{FF2B5EF4-FFF2-40B4-BE49-F238E27FC236}">
                <a16:creationId xmlns:a16="http://schemas.microsoft.com/office/drawing/2014/main" id="{001A2F38-C7AA-3F2C-F295-C496F9E24C98}"/>
              </a:ext>
              <a:ext uri="{C183D7F6-B498-43B3-948B-1728B52AA6E4}">
                <adec:decorative xmlns:adec="http://schemas.microsoft.com/office/drawing/2017/decorative" val="1"/>
              </a:ext>
            </a:extLst>
          </p:cNvPr>
          <p:cNvSpPr/>
          <p:nvPr/>
        </p:nvSpPr>
        <p:spPr>
          <a:xfrm rot="20758544">
            <a:off x="5254752" y="1429195"/>
            <a:ext cx="1120146" cy="2776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AD5EE46C-BAFD-71B9-E55A-ABC5FE92CE0F}"/>
              </a:ext>
              <a:ext uri="{C183D7F6-B498-43B3-948B-1728B52AA6E4}">
                <adec:decorative xmlns:adec="http://schemas.microsoft.com/office/drawing/2017/decorative" val="1"/>
              </a:ext>
            </a:extLst>
          </p:cNvPr>
          <p:cNvSpPr/>
          <p:nvPr/>
        </p:nvSpPr>
        <p:spPr>
          <a:xfrm rot="336326">
            <a:off x="5254751" y="2621919"/>
            <a:ext cx="1120146" cy="2776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431855EF-8616-6DF7-DFF2-66B6620C33A9}"/>
              </a:ext>
              <a:ext uri="{C183D7F6-B498-43B3-948B-1728B52AA6E4}">
                <adec:decorative xmlns:adec="http://schemas.microsoft.com/office/drawing/2017/decorative" val="1"/>
              </a:ext>
            </a:extLst>
          </p:cNvPr>
          <p:cNvSpPr/>
          <p:nvPr/>
        </p:nvSpPr>
        <p:spPr>
          <a:xfrm rot="1472935">
            <a:off x="5258252" y="3558607"/>
            <a:ext cx="1355718" cy="2616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C2EEAEB7-4EF7-C0BE-32A7-CFF8F7CC9021}"/>
              </a:ext>
              <a:ext uri="{C183D7F6-B498-43B3-948B-1728B52AA6E4}">
                <adec:decorative xmlns:adec="http://schemas.microsoft.com/office/drawing/2017/decorative" val="1"/>
              </a:ext>
            </a:extLst>
          </p:cNvPr>
          <p:cNvSpPr/>
          <p:nvPr/>
        </p:nvSpPr>
        <p:spPr>
          <a:xfrm rot="5082085">
            <a:off x="4351193" y="3560534"/>
            <a:ext cx="375560" cy="2236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04FFE01C-2540-3A34-357A-5CF1300CCAD2}"/>
              </a:ext>
              <a:ext uri="{C183D7F6-B498-43B3-948B-1728B52AA6E4}">
                <adec:decorative xmlns:adec="http://schemas.microsoft.com/office/drawing/2017/decorative" val="1"/>
              </a:ext>
            </a:extLst>
          </p:cNvPr>
          <p:cNvSpPr/>
          <p:nvPr/>
        </p:nvSpPr>
        <p:spPr>
          <a:xfrm rot="6482583">
            <a:off x="1758083" y="3579161"/>
            <a:ext cx="375560" cy="2236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72E8D044-776B-1145-5885-6557CC8EF5E6}"/>
              </a:ext>
              <a:ext uri="{C183D7F6-B498-43B3-948B-1728B52AA6E4}">
                <adec:decorative xmlns:adec="http://schemas.microsoft.com/office/drawing/2017/decorative" val="1"/>
              </a:ext>
            </a:extLst>
          </p:cNvPr>
          <p:cNvSpPr/>
          <p:nvPr/>
        </p:nvSpPr>
        <p:spPr>
          <a:xfrm>
            <a:off x="9070848" y="1261033"/>
            <a:ext cx="243841" cy="165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94212133-821D-3C68-9E0F-83119A740C19}"/>
              </a:ext>
              <a:ext uri="{C183D7F6-B498-43B3-948B-1728B52AA6E4}">
                <adec:decorative xmlns:adec="http://schemas.microsoft.com/office/drawing/2017/decorative" val="1"/>
              </a:ext>
            </a:extLst>
          </p:cNvPr>
          <p:cNvSpPr/>
          <p:nvPr/>
        </p:nvSpPr>
        <p:spPr>
          <a:xfrm>
            <a:off x="9068249" y="2892687"/>
            <a:ext cx="243841" cy="165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02736E3A-BE4E-3FCB-D5AF-B9ECBE515385}"/>
              </a:ext>
              <a:ext uri="{C183D7F6-B498-43B3-948B-1728B52AA6E4}">
                <adec:decorative xmlns:adec="http://schemas.microsoft.com/office/drawing/2017/decorative" val="1"/>
              </a:ext>
            </a:extLst>
          </p:cNvPr>
          <p:cNvSpPr/>
          <p:nvPr/>
        </p:nvSpPr>
        <p:spPr>
          <a:xfrm>
            <a:off x="9068249" y="4579419"/>
            <a:ext cx="243841" cy="165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CECD6BB2-AA69-501C-2922-FB0C7CAB0CB3}"/>
              </a:ext>
              <a:ext uri="{C183D7F6-B498-43B3-948B-1728B52AA6E4}">
                <adec:decorative xmlns:adec="http://schemas.microsoft.com/office/drawing/2017/decorative" val="1"/>
              </a:ext>
            </a:extLst>
          </p:cNvPr>
          <p:cNvSpPr/>
          <p:nvPr/>
        </p:nvSpPr>
        <p:spPr>
          <a:xfrm rot="5047378">
            <a:off x="4550125" y="5369245"/>
            <a:ext cx="243841" cy="165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750518E2-6558-9567-3C64-764AD0267E68}"/>
              </a:ext>
              <a:ext uri="{C183D7F6-B498-43B3-948B-1728B52AA6E4}">
                <adec:decorative xmlns:adec="http://schemas.microsoft.com/office/drawing/2017/decorative" val="1"/>
              </a:ext>
            </a:extLst>
          </p:cNvPr>
          <p:cNvSpPr/>
          <p:nvPr/>
        </p:nvSpPr>
        <p:spPr>
          <a:xfrm rot="5998253">
            <a:off x="1469709" y="5343684"/>
            <a:ext cx="243841" cy="165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0444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3E8EA"/>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36ADB6-7829-16B1-96A9-43F345DC834A}"/>
              </a:ext>
            </a:extLst>
          </p:cNvPr>
          <p:cNvSpPr txBox="1">
            <a:spLocks noGrp="1"/>
          </p:cNvSpPr>
          <p:nvPr>
            <p:ph type="title" idx="4294967295"/>
          </p:nvPr>
        </p:nvSpPr>
        <p:spPr>
          <a:xfrm>
            <a:off x="237314" y="219074"/>
            <a:ext cx="11515568" cy="1046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mn-lt"/>
                <a:ea typeface="+mn-ea"/>
                <a:cs typeface="Calibri"/>
              </a:rPr>
              <a:t>Place: what we need to get right in every place </a:t>
            </a:r>
            <a:endParaRPr kumimoji="0" lang="en-US" sz="4400" b="1" i="0" u="none" strike="noStrike" kern="1200" cap="none" spc="0" normalizeH="0" baseline="0" noProof="0" dirty="0">
              <a:ln>
                <a:noFill/>
              </a:ln>
              <a:solidFill>
                <a:schemeClr val="accent5">
                  <a:lumMod val="49000"/>
                </a:schemeClr>
              </a:solidFill>
              <a:effectLst/>
              <a:uLnTx/>
              <a:uFillTx/>
              <a:latin typeface="+mn-lt"/>
              <a:ea typeface="Calibri Light" panose="020F0302020204030204"/>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E6BF3D1E-4A86-4908-A218-07C218E08925}"/>
              </a:ext>
            </a:extLst>
          </p:cNvPr>
          <p:cNvSpPr txBox="1"/>
          <p:nvPr/>
        </p:nvSpPr>
        <p:spPr>
          <a:xfrm>
            <a:off x="5502867" y="974745"/>
            <a:ext cx="7028048" cy="1569660"/>
          </a:xfrm>
          <a:prstGeom prst="rect">
            <a:avLst/>
          </a:prstGeom>
          <a:noFill/>
        </p:spPr>
        <p:txBody>
          <a:bodyPr wrap="square" lIns="91440" tIns="45720" rIns="91440" bIns="45720" rtlCol="0" anchor="t">
            <a:spAutoFit/>
          </a:bodyPr>
          <a:lstStyle/>
          <a:p>
            <a:pPr algn="ctr">
              <a:defRPr/>
            </a:pPr>
            <a:r>
              <a:rPr lang="en-GB" sz="4800" b="1">
                <a:solidFill>
                  <a:schemeClr val="accent5">
                    <a:lumMod val="49000"/>
                  </a:schemeClr>
                </a:solidFill>
                <a:latin typeface="Calibri" panose="020F0502020204030204"/>
              </a:rPr>
              <a:t>Place and Wellbeing Outcome Briefings</a:t>
            </a:r>
            <a:endParaRPr lang="en-US" sz="4800" b="1" i="0" u="none" strike="noStrike" kern="1200" cap="none" spc="0" normalizeH="0" baseline="0" noProof="0">
              <a:ln>
                <a:noFill/>
              </a:ln>
              <a:solidFill>
                <a:schemeClr val="accent5">
                  <a:lumMod val="49000"/>
                </a:schemeClr>
              </a:solidFill>
              <a:effectLst/>
              <a:uLnTx/>
              <a:uFillTx/>
              <a:latin typeface="Calibri" panose="020F0502020204030204"/>
              <a:ea typeface="Calibri"/>
              <a:cs typeface="Calibri"/>
            </a:endParaRPr>
          </a:p>
        </p:txBody>
      </p:sp>
      <p:pic>
        <p:nvPicPr>
          <p:cNvPr id="2" name="Picture 1" descr="A section of a Shaping Places for Wellbeing Programme Place and Wellbeing Outcome Briefing on Active Travel which showed the impact on the Clydebank community.&#10;Text reads: Active travel can have a positive impact on people when: • Everyone can easily move around using good-quality, accessible, well maintained and safe segregated wheeling, walking and cycling routes and access secure bike parking. &#10;&#10;• Everyone can wheel, walk, cycle through routes that connect homes, designations and public transport, are segregated from, and prioritised above, motorised traffic and are part of a green network.  ">
            <a:extLst>
              <a:ext uri="{FF2B5EF4-FFF2-40B4-BE49-F238E27FC236}">
                <a16:creationId xmlns:a16="http://schemas.microsoft.com/office/drawing/2014/main" id="{15C78267-BA1E-D1AA-FBB6-031DEDCC2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 y="819239"/>
            <a:ext cx="5503580" cy="4819344"/>
          </a:xfrm>
          <a:prstGeom prst="rect">
            <a:avLst/>
          </a:prstGeom>
        </p:spPr>
      </p:pic>
      <p:pic>
        <p:nvPicPr>
          <p:cNvPr id="4" name="Picture 3" descr="A section of a Shaping Places for Wellbeing Programme Place and Wellbeing Outcome Briefing on Active Travel which shows the Active Travel rates in West Dunbartonshire. ">
            <a:extLst>
              <a:ext uri="{FF2B5EF4-FFF2-40B4-BE49-F238E27FC236}">
                <a16:creationId xmlns:a16="http://schemas.microsoft.com/office/drawing/2014/main" id="{5C8E6E73-07E8-88E0-6CCD-91EC15379E58}"/>
              </a:ext>
            </a:extLst>
          </p:cNvPr>
          <p:cNvPicPr>
            <a:picLocks noChangeAspect="1"/>
          </p:cNvPicPr>
          <p:nvPr/>
        </p:nvPicPr>
        <p:blipFill>
          <a:blip r:embed="rId4"/>
          <a:stretch>
            <a:fillRect/>
          </a:stretch>
        </p:blipFill>
        <p:spPr>
          <a:xfrm>
            <a:off x="5656882" y="2828287"/>
            <a:ext cx="6096000" cy="2059068"/>
          </a:xfrm>
          <a:prstGeom prst="rect">
            <a:avLst/>
          </a:prstGeom>
        </p:spPr>
      </p:pic>
      <p:pic>
        <p:nvPicPr>
          <p:cNvPr id="5" name="Picture 4" descr="Quote from a local charity worker used in the active travel briefing. Text reads: There’s an increase in people not having enough money to buy food or pay bills, so money for travel isn’t even a consideration. Lots of people now miss out on important support and services as they can’t afford to get to them and that’s just how it is.">
            <a:extLst>
              <a:ext uri="{FF2B5EF4-FFF2-40B4-BE49-F238E27FC236}">
                <a16:creationId xmlns:a16="http://schemas.microsoft.com/office/drawing/2014/main" id="{779CD2F6-2904-2D7C-931D-A5663BE12685}"/>
              </a:ext>
            </a:extLst>
          </p:cNvPr>
          <p:cNvPicPr>
            <a:picLocks noChangeAspect="1"/>
          </p:cNvPicPr>
          <p:nvPr/>
        </p:nvPicPr>
        <p:blipFill>
          <a:blip r:embed="rId5"/>
          <a:srcRect l="1202" t="8843" r="1469" b="7654"/>
          <a:stretch/>
        </p:blipFill>
        <p:spPr>
          <a:xfrm>
            <a:off x="1678983" y="5119311"/>
            <a:ext cx="9427793" cy="1587984"/>
          </a:xfrm>
          <a:prstGeom prst="rect">
            <a:avLst/>
          </a:prstGeom>
        </p:spPr>
      </p:pic>
    </p:spTree>
    <p:extLst>
      <p:ext uri="{BB962C8B-B14F-4D97-AF65-F5344CB8AC3E}">
        <p14:creationId xmlns:p14="http://schemas.microsoft.com/office/powerpoint/2010/main" val="1571098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5354"/>
            <a:ext cx="12202297" cy="6852646"/>
          </a:xfrm>
          <a:prstGeom prst="rect">
            <a:avLst/>
          </a:prstGeom>
        </p:spPr>
      </p:pic>
      <p:sp>
        <p:nvSpPr>
          <p:cNvPr id="3" name="Title 2">
            <a:extLst>
              <a:ext uri="{FF2B5EF4-FFF2-40B4-BE49-F238E27FC236}">
                <a16:creationId xmlns:a16="http://schemas.microsoft.com/office/drawing/2014/main" id="{16A0198B-38A1-4511-49D5-CB32A797C470}"/>
              </a:ext>
            </a:extLst>
          </p:cNvPr>
          <p:cNvSpPr txBox="1">
            <a:spLocks noGrp="1"/>
          </p:cNvSpPr>
          <p:nvPr>
            <p:ph type="title" idx="4294967295"/>
          </p:nvPr>
        </p:nvSpPr>
        <p:spPr>
          <a:xfrm>
            <a:off x="457195" y="316794"/>
            <a:ext cx="1165348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Place and the Place and Wellbeing Outcomes</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p:txBody>
      </p:sp>
      <p:sp>
        <p:nvSpPr>
          <p:cNvPr id="4" name="TextBox 3">
            <a:extLst>
              <a:ext uri="{FF2B5EF4-FFF2-40B4-BE49-F238E27FC236}">
                <a16:creationId xmlns:a16="http://schemas.microsoft.com/office/drawing/2014/main" id="{2C2E86EC-3FF7-BD49-9B9D-84637B39DCA8}"/>
              </a:ext>
            </a:extLst>
          </p:cNvPr>
          <p:cNvSpPr txBox="1"/>
          <p:nvPr/>
        </p:nvSpPr>
        <p:spPr>
          <a:xfrm>
            <a:off x="457196" y="1397674"/>
            <a:ext cx="11653489"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Calibri"/>
                <a:cs typeface="Calibri Light"/>
              </a:rPr>
              <a:t>✔️</a:t>
            </a:r>
            <a:r>
              <a:rPr lang="en-GB" sz="4000" dirty="0">
                <a:solidFill>
                  <a:schemeClr val="tx2"/>
                </a:solidFill>
                <a:latin typeface="Calibri"/>
                <a:cs typeface="Calibri Light"/>
              </a:rPr>
              <a:t> Masterclass 1</a:t>
            </a:r>
            <a:endParaRPr lang="en-GB" sz="4000" dirty="0">
              <a:solidFill>
                <a:schemeClr val="tx2"/>
              </a:solidFill>
              <a:latin typeface="Calibri"/>
              <a:ea typeface="Calibri"/>
              <a:cs typeface="Calibri Light"/>
            </a:endParaRPr>
          </a:p>
          <a:p>
            <a:br>
              <a:rPr lang="en-GB" sz="4000" dirty="0">
                <a:latin typeface="Calibri"/>
                <a:cs typeface="Calibri Light"/>
              </a:rPr>
            </a:br>
            <a:r>
              <a:rPr lang="en-GB" sz="4000" dirty="0">
                <a:latin typeface="Calibri"/>
                <a:cs typeface="Calibri Light"/>
              </a:rPr>
              <a:t>✔️</a:t>
            </a:r>
            <a:r>
              <a:rPr lang="en-GB" sz="4000" dirty="0">
                <a:solidFill>
                  <a:schemeClr val="tx2"/>
                </a:solidFill>
                <a:latin typeface="Calibri"/>
                <a:cs typeface="Calibri Light"/>
              </a:rPr>
              <a:t> </a:t>
            </a:r>
            <a:r>
              <a:rPr lang="en-GB" sz="4000" dirty="0">
                <a:solidFill>
                  <a:schemeClr val="bg1">
                    <a:lumMod val="75000"/>
                  </a:schemeClr>
                </a:solidFill>
                <a:latin typeface="Calibri"/>
                <a:cs typeface="Calibri Light"/>
              </a:rPr>
              <a:t>Why it matters to have them</a:t>
            </a:r>
            <a:endParaRPr lang="en-GB" sz="4000" dirty="0">
              <a:solidFill>
                <a:schemeClr val="bg1">
                  <a:lumMod val="75000"/>
                </a:schemeClr>
              </a:solidFill>
              <a:latin typeface="Calibri"/>
              <a:ea typeface="Calibri"/>
              <a:cs typeface="Calibri Light"/>
            </a:endParaRPr>
          </a:p>
          <a:p>
            <a:br>
              <a:rPr lang="en-GB" sz="4000" dirty="0">
                <a:latin typeface="Calibri"/>
                <a:cs typeface="Calibri Light"/>
              </a:rPr>
            </a:br>
            <a:r>
              <a:rPr lang="en-GB" sz="4000" dirty="0">
                <a:latin typeface="Calibri"/>
                <a:cs typeface="Calibri Light"/>
              </a:rPr>
              <a:t>✔️ </a:t>
            </a:r>
            <a:r>
              <a:rPr lang="en-GB" sz="4000" dirty="0">
                <a:solidFill>
                  <a:schemeClr val="bg1">
                    <a:lumMod val="75000"/>
                  </a:schemeClr>
                </a:solidFill>
                <a:latin typeface="Calibri"/>
                <a:cs typeface="Calibri Light"/>
              </a:rPr>
              <a:t>How to use them: Shaping Places for Wellbeing Programme</a:t>
            </a:r>
            <a:endParaRPr lang="en-US" sz="4000" dirty="0">
              <a:solidFill>
                <a:schemeClr val="bg1">
                  <a:lumMod val="75000"/>
                </a:schemeClr>
              </a:solidFill>
              <a:latin typeface="Calibri"/>
              <a:cs typeface="Calibri Light"/>
            </a:endParaRPr>
          </a:p>
          <a:p>
            <a:pPr algn="l"/>
            <a:endParaRPr lang="en-US" dirty="0">
              <a:cs typeface="Calibri"/>
            </a:endParaRPr>
          </a:p>
        </p:txBody>
      </p:sp>
    </p:spTree>
    <p:extLst>
      <p:ext uri="{BB962C8B-B14F-4D97-AF65-F5344CB8AC3E}">
        <p14:creationId xmlns:p14="http://schemas.microsoft.com/office/powerpoint/2010/main" val="2685910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6"/>
            <a:ext cx="12192000" cy="6852646"/>
          </a:xfrm>
          <a:prstGeom prst="rect">
            <a:avLst/>
          </a:prstGeom>
        </p:spPr>
      </p:pic>
      <p:sp>
        <p:nvSpPr>
          <p:cNvPr id="4" name="Title 3">
            <a:extLst>
              <a:ext uri="{FF2B5EF4-FFF2-40B4-BE49-F238E27FC236}">
                <a16:creationId xmlns:a16="http://schemas.microsoft.com/office/drawing/2014/main" id="{7483ABA6-15FF-9243-0649-59775E4F43A3}"/>
              </a:ext>
            </a:extLst>
          </p:cNvPr>
          <p:cNvSpPr txBox="1">
            <a:spLocks noGrp="1"/>
          </p:cNvSpPr>
          <p:nvPr>
            <p:ph type="title" idx="4294967295"/>
          </p:nvPr>
        </p:nvSpPr>
        <p:spPr>
          <a:xfrm>
            <a:off x="269268" y="2671329"/>
            <a:ext cx="1165346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chemeClr val="accent5">
                    <a:lumMod val="49000"/>
                  </a:schemeClr>
                </a:solidFill>
                <a:effectLst/>
                <a:uLnTx/>
                <a:uFillTx/>
                <a:latin typeface="Calibri" panose="020F0502020204030204"/>
                <a:ea typeface="+mn-ea"/>
                <a:cs typeface="+mn-cs"/>
              </a:rPr>
              <a:t>Impact and shared learning</a:t>
            </a:r>
            <a:r>
              <a:rPr kumimoji="0" lang="en-GB" sz="4800" b="0" i="0" u="none" strike="noStrike" kern="1200" cap="none" spc="0" normalizeH="0" baseline="0" noProof="0" dirty="0">
                <a:ln>
                  <a:noFill/>
                </a:ln>
                <a:solidFill>
                  <a:schemeClr val="accent5">
                    <a:lumMod val="49000"/>
                  </a:schemeClr>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schemeClr val="accent5">
                  <a:lumMod val="49000"/>
                </a:schemeClr>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3584798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2676"/>
            <a:ext cx="12192000" cy="6865561"/>
          </a:xfrm>
          <a:prstGeom prst="rect">
            <a:avLst/>
          </a:prstGeom>
        </p:spPr>
      </p:pic>
      <p:sp>
        <p:nvSpPr>
          <p:cNvPr id="3" name="Title 2">
            <a:extLst>
              <a:ext uri="{FF2B5EF4-FFF2-40B4-BE49-F238E27FC236}">
                <a16:creationId xmlns:a16="http://schemas.microsoft.com/office/drawing/2014/main" id="{97160CB6-48CE-609E-2E4F-DBE9A98B87FC}"/>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Shared Learning: Impact Stories </a:t>
            </a:r>
            <a:endParaRPr kumimoji="0" lang="en-GB" sz="4400" b="1" i="0" u="none" strike="noStrike" kern="1200" cap="none" spc="0" normalizeH="0" baseline="0" noProof="0" dirty="0">
              <a:ln>
                <a:noFill/>
              </a:ln>
              <a:solidFill>
                <a:schemeClr val="accent5">
                  <a:lumMod val="49000"/>
                </a:schemeClr>
              </a:solidFill>
              <a:effectLst/>
              <a:uLnTx/>
              <a:uFillTx/>
              <a:latin typeface="Calibri"/>
              <a:ea typeface="Calibri"/>
              <a:cs typeface="Calibri"/>
            </a:endParaRPr>
          </a:p>
        </p:txBody>
      </p:sp>
      <p:sp>
        <p:nvSpPr>
          <p:cNvPr id="12" name="TextBox 11">
            <a:extLst>
              <a:ext uri="{FF2B5EF4-FFF2-40B4-BE49-F238E27FC236}">
                <a16:creationId xmlns:a16="http://schemas.microsoft.com/office/drawing/2014/main" id="{A82FB4A3-35B1-61DF-731F-D16A290C62BF}"/>
              </a:ext>
            </a:extLst>
          </p:cNvPr>
          <p:cNvSpPr txBox="1"/>
          <p:nvPr/>
        </p:nvSpPr>
        <p:spPr>
          <a:xfrm>
            <a:off x="7126637" y="1960536"/>
            <a:ext cx="44092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accent5">
                    <a:lumMod val="49000"/>
                  </a:schemeClr>
                </a:solidFill>
              </a:rPr>
              <a:t>All the Project Town information and impact stories can be accessed</a:t>
            </a:r>
            <a:r>
              <a:rPr lang="en-GB"/>
              <a:t> </a:t>
            </a:r>
            <a:r>
              <a:rPr lang="en-GB" u="sng">
                <a:solidFill>
                  <a:srgbClr val="0563C1"/>
                </a:solidFill>
                <a:cs typeface="Segoe UI"/>
              </a:rPr>
              <a:t>here</a:t>
            </a:r>
            <a:endParaRPr lang="en-US"/>
          </a:p>
        </p:txBody>
      </p:sp>
      <p:pic>
        <p:nvPicPr>
          <p:cNvPr id="11" name="Picture 10" descr="Screenshot of an impact story on the IS website">
            <a:extLst>
              <a:ext uri="{FF2B5EF4-FFF2-40B4-BE49-F238E27FC236}">
                <a16:creationId xmlns:a16="http://schemas.microsoft.com/office/drawing/2014/main" id="{A7398451-BE29-2BD2-74F1-A996CE163DEA}"/>
              </a:ext>
            </a:extLst>
          </p:cNvPr>
          <p:cNvPicPr>
            <a:picLocks noChangeAspect="1"/>
          </p:cNvPicPr>
          <p:nvPr/>
        </p:nvPicPr>
        <p:blipFill>
          <a:blip r:embed="rId4"/>
          <a:stretch>
            <a:fillRect/>
          </a:stretch>
        </p:blipFill>
        <p:spPr>
          <a:xfrm>
            <a:off x="848307" y="1021337"/>
            <a:ext cx="3805799" cy="5341750"/>
          </a:xfrm>
          <a:prstGeom prst="rect">
            <a:avLst/>
          </a:prstGeom>
        </p:spPr>
      </p:pic>
      <p:pic>
        <p:nvPicPr>
          <p:cNvPr id="10" name="Picture 9" descr="Screenshot of an impact story on the IS website">
            <a:extLst>
              <a:ext uri="{FF2B5EF4-FFF2-40B4-BE49-F238E27FC236}">
                <a16:creationId xmlns:a16="http://schemas.microsoft.com/office/drawing/2014/main" id="{64B0F69E-097D-F8B1-9737-BE2C9033946D}"/>
              </a:ext>
            </a:extLst>
          </p:cNvPr>
          <p:cNvPicPr>
            <a:picLocks noChangeAspect="1"/>
          </p:cNvPicPr>
          <p:nvPr/>
        </p:nvPicPr>
        <p:blipFill>
          <a:blip r:embed="rId5"/>
          <a:stretch>
            <a:fillRect/>
          </a:stretch>
        </p:blipFill>
        <p:spPr>
          <a:xfrm>
            <a:off x="3502456" y="2280661"/>
            <a:ext cx="3193485" cy="4103434"/>
          </a:xfrm>
          <a:prstGeom prst="rect">
            <a:avLst/>
          </a:prstGeom>
        </p:spPr>
      </p:pic>
      <p:pic>
        <p:nvPicPr>
          <p:cNvPr id="8" name="Picture 7" descr="Screenshot of an impact story on the IS website">
            <a:extLst>
              <a:ext uri="{FF2B5EF4-FFF2-40B4-BE49-F238E27FC236}">
                <a16:creationId xmlns:a16="http://schemas.microsoft.com/office/drawing/2014/main" id="{4BE129FB-1DC5-AB9A-6799-E5B923091C53}"/>
              </a:ext>
            </a:extLst>
          </p:cNvPr>
          <p:cNvPicPr>
            <a:picLocks noChangeAspect="1"/>
          </p:cNvPicPr>
          <p:nvPr/>
        </p:nvPicPr>
        <p:blipFill>
          <a:blip r:embed="rId6"/>
          <a:stretch>
            <a:fillRect/>
          </a:stretch>
        </p:blipFill>
        <p:spPr>
          <a:xfrm>
            <a:off x="6812468" y="3753934"/>
            <a:ext cx="5373329" cy="2450555"/>
          </a:xfrm>
          <a:prstGeom prst="rect">
            <a:avLst/>
          </a:prstGeom>
        </p:spPr>
      </p:pic>
    </p:spTree>
    <p:extLst>
      <p:ext uri="{BB962C8B-B14F-4D97-AF65-F5344CB8AC3E}">
        <p14:creationId xmlns:p14="http://schemas.microsoft.com/office/powerpoint/2010/main" val="1048689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29AC4A-C01A-E606-0767-A6B6377FD11F}"/>
              </a:ext>
            </a:extLst>
          </p:cNvPr>
          <p:cNvSpPr>
            <a:spLocks noGrp="1"/>
          </p:cNvSpPr>
          <p:nvPr>
            <p:ph type="ctrTitle"/>
          </p:nvPr>
        </p:nvSpPr>
        <p:spPr>
          <a:xfrm>
            <a:off x="638475" y="424827"/>
            <a:ext cx="9144000" cy="824515"/>
          </a:xfrm>
        </p:spPr>
        <p:txBody>
          <a:bodyPr>
            <a:normAutofit fontScale="90000"/>
          </a:bodyPr>
          <a:lstStyle/>
          <a:p>
            <a:pPr algn="l"/>
            <a:r>
              <a:rPr lang="en-GB" sz="6000" b="1" i="0" u="none" strike="noStrike" dirty="0">
                <a:solidFill>
                  <a:srgbClr val="154272"/>
                </a:solidFill>
                <a:effectLst/>
                <a:latin typeface="Calibri"/>
                <a:ea typeface="Calibri"/>
                <a:cs typeface="Calibri"/>
              </a:rPr>
              <a:t>Impact</a:t>
            </a:r>
            <a:endParaRPr lang="en-US" dirty="0"/>
          </a:p>
        </p:txBody>
      </p:sp>
      <p:sp>
        <p:nvSpPr>
          <p:cNvPr id="6" name="Subtitle 5">
            <a:extLst>
              <a:ext uri="{FF2B5EF4-FFF2-40B4-BE49-F238E27FC236}">
                <a16:creationId xmlns:a16="http://schemas.microsoft.com/office/drawing/2014/main" id="{B7EB88B6-467F-38D7-EBB6-E4D83F04C0EE}"/>
              </a:ext>
            </a:extLst>
          </p:cNvPr>
          <p:cNvSpPr>
            <a:spLocks noGrp="1"/>
          </p:cNvSpPr>
          <p:nvPr>
            <p:ph type="subTitle" idx="1"/>
          </p:nvPr>
        </p:nvSpPr>
        <p:spPr>
          <a:xfrm>
            <a:off x="551117" y="1348852"/>
            <a:ext cx="11089765" cy="3701426"/>
          </a:xfrm>
        </p:spPr>
        <p:txBody>
          <a:bodyPr vert="horz" lIns="91440" tIns="45720" rIns="91440" bIns="45720" rtlCol="0" anchor="t">
            <a:noAutofit/>
          </a:bodyPr>
          <a:lstStyle/>
          <a:p>
            <a:pPr algn="l"/>
            <a:r>
              <a:rPr lang="en-GB" sz="3600" dirty="0">
                <a:solidFill>
                  <a:srgbClr val="154272"/>
                </a:solidFill>
                <a:latin typeface="Calibri"/>
                <a:ea typeface="Calibri"/>
                <a:cs typeface="Calibri"/>
              </a:rPr>
              <a:t>Aberdeenshire Council using Outcomes in Place Strategy</a:t>
            </a:r>
          </a:p>
          <a:p>
            <a:pPr algn="l"/>
            <a:r>
              <a:rPr lang="en-GB" sz="3600" dirty="0">
                <a:solidFill>
                  <a:srgbClr val="154272"/>
                </a:solidFill>
                <a:latin typeface="Calibri"/>
                <a:ea typeface="Calibri"/>
                <a:cs typeface="Calibri"/>
              </a:rPr>
              <a:t>South Ayrshire embedded Outcomes in Council Plan and Local Outcome Improvement Plan</a:t>
            </a:r>
          </a:p>
          <a:p>
            <a:pPr algn="l"/>
            <a:r>
              <a:rPr lang="en-GB" sz="3600" dirty="0">
                <a:solidFill>
                  <a:srgbClr val="154272"/>
                </a:solidFill>
                <a:latin typeface="Calibri"/>
                <a:ea typeface="Calibri"/>
                <a:cs typeface="Calibri"/>
              </a:rPr>
              <a:t>Dalkeith Local Community Plan structured around the Outcomes</a:t>
            </a:r>
          </a:p>
          <a:p>
            <a:pPr algn="l"/>
            <a:r>
              <a:rPr lang="en-GB" sz="3600" dirty="0">
                <a:solidFill>
                  <a:srgbClr val="154272"/>
                </a:solidFill>
                <a:latin typeface="Calibri"/>
                <a:ea typeface="Calibri"/>
                <a:cs typeface="Calibri"/>
              </a:rPr>
              <a:t>Ayrshire &amp; Arran Health Board using Outcomes to structure consultation responses to planning applications</a:t>
            </a:r>
          </a:p>
          <a:p>
            <a:pPr algn="l"/>
            <a:endParaRPr lang="en-GB" sz="3600" dirty="0">
              <a:solidFill>
                <a:srgbClr val="154272"/>
              </a:solidFill>
              <a:latin typeface="Calibri"/>
              <a:ea typeface="Calibri"/>
              <a:cs typeface="Calibri"/>
            </a:endParaRPr>
          </a:p>
          <a:p>
            <a:pPr algn="l"/>
            <a:endParaRPr lang="en-GB" sz="3600" dirty="0">
              <a:solidFill>
                <a:srgbClr val="154272"/>
              </a:solidFill>
              <a:latin typeface="Calibri"/>
              <a:ea typeface="Calibri"/>
              <a:cs typeface="Calibri"/>
            </a:endParaRPr>
          </a:p>
          <a:p>
            <a:pPr algn="l"/>
            <a:endParaRPr lang="en-GB" sz="3600" b="0" i="0" u="none" strike="noStrike" dirty="0">
              <a:solidFill>
                <a:srgbClr val="154272"/>
              </a:solidFill>
              <a:effectLst/>
              <a:latin typeface="Calibri" panose="020F0502020204030204" pitchFamily="34" charset="0"/>
            </a:endParaRPr>
          </a:p>
          <a:p>
            <a:pPr algn="l"/>
            <a:r>
              <a:rPr lang="en-GB" sz="3600" b="0" i="0" u="none" strike="noStrike" dirty="0">
                <a:solidFill>
                  <a:srgbClr val="154272"/>
                </a:solidFill>
                <a:effectLst/>
                <a:latin typeface="Calibri"/>
                <a:ea typeface="Calibri"/>
                <a:cs typeface="Calibri"/>
              </a:rPr>
              <a:t>     </a:t>
            </a:r>
          </a:p>
          <a:p>
            <a:pPr algn="l"/>
            <a:endParaRPr lang="en-GB" sz="28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889461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50B685E-3FD9-20AC-814B-BB4664C492A2}"/>
              </a:ext>
            </a:extLst>
          </p:cNvPr>
          <p:cNvSpPr txBox="1">
            <a:spLocks noGrp="1"/>
          </p:cNvSpPr>
          <p:nvPr>
            <p:ph type="title" idx="4294967295"/>
          </p:nvPr>
        </p:nvSpPr>
        <p:spPr>
          <a:xfrm>
            <a:off x="236365" y="211383"/>
            <a:ext cx="1118098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50000"/>
                  </a:schemeClr>
                </a:solidFill>
                <a:effectLst/>
                <a:uLnTx/>
                <a:uFillTx/>
                <a:latin typeface="Calibri Light"/>
                <a:ea typeface="Calibri Light"/>
                <a:cs typeface="Calibri Light"/>
              </a:rPr>
              <a:t>National Planning Improvement Framework </a:t>
            </a:r>
            <a:endParaRPr kumimoji="0" lang="en-US" sz="1800" b="1" i="0" u="none" strike="noStrike" kern="1200" cap="none" spc="0" normalizeH="0" baseline="0" noProof="0" dirty="0">
              <a:ln>
                <a:noFill/>
              </a:ln>
              <a:solidFill>
                <a:schemeClr val="accent5">
                  <a:lumMod val="50000"/>
                </a:schemeClr>
              </a:solidFill>
              <a:effectLst/>
              <a:uLnTx/>
              <a:uFillTx/>
              <a:latin typeface="Calibri 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50000"/>
                  </a:schemeClr>
                </a:solidFill>
                <a:effectLst/>
                <a:uLnTx/>
                <a:uFillTx/>
                <a:latin typeface="Calibri Light"/>
                <a:ea typeface="Calibri Light"/>
                <a:cs typeface="Calibri Light"/>
              </a:rPr>
              <a:t>Attributes of a high performing planning authority</a:t>
            </a:r>
            <a:r>
              <a:rPr kumimoji="0" lang="en-GB" sz="3600" b="1" i="0" u="none" strike="noStrike" kern="1200" cap="none" spc="0" normalizeH="0" baseline="0" noProof="0" dirty="0">
                <a:ln>
                  <a:noFill/>
                </a:ln>
                <a:solidFill>
                  <a:schemeClr val="tx1"/>
                </a:solidFill>
                <a:effectLst/>
                <a:uLnTx/>
                <a:uFillTx/>
                <a:latin typeface="Calibri Light"/>
                <a:ea typeface="Calibri Light"/>
                <a:cs typeface="Calibri Light"/>
              </a:rPr>
              <a:t> </a:t>
            </a:r>
            <a:endParaRPr kumimoji="0" lang="en-GB" sz="1800" b="0" i="0" u="none" strike="noStrike" kern="1200" cap="none" spc="0" normalizeH="0" baseline="0" noProof="0" dirty="0">
              <a:ln>
                <a:noFill/>
              </a:ln>
              <a:solidFill>
                <a:schemeClr val="tx1"/>
              </a:solidFill>
              <a:effectLst/>
              <a:uLnTx/>
              <a:uFillTx/>
              <a:latin typeface="+mn-lt"/>
              <a:ea typeface="Calibri" panose="020F0502020204030204"/>
              <a:cs typeface="Calibri" panose="020F0502020204030204"/>
            </a:endParaRPr>
          </a:p>
        </p:txBody>
      </p:sp>
      <p:pic>
        <p:nvPicPr>
          <p:cNvPr id="7" name="Picture 6" descr="Diagram showing the attributes of a high-performing planning authority across five themes: people, culture, tools, engage and place.">
            <a:extLst>
              <a:ext uri="{FF2B5EF4-FFF2-40B4-BE49-F238E27FC236}">
                <a16:creationId xmlns:a16="http://schemas.microsoft.com/office/drawing/2014/main" id="{FB2EFC8F-8672-6F0F-6E0B-150E834D2156}"/>
              </a:ext>
            </a:extLst>
          </p:cNvPr>
          <p:cNvPicPr>
            <a:picLocks noChangeAspect="1"/>
          </p:cNvPicPr>
          <p:nvPr/>
        </p:nvPicPr>
        <p:blipFill rotWithShape="1">
          <a:blip r:embed="rId4"/>
          <a:srcRect r="1379" b="2239"/>
          <a:stretch/>
        </p:blipFill>
        <p:spPr>
          <a:xfrm>
            <a:off x="241296" y="1410839"/>
            <a:ext cx="6044736" cy="4141928"/>
          </a:xfrm>
          <a:prstGeom prst="rect">
            <a:avLst/>
          </a:prstGeom>
        </p:spPr>
      </p:pic>
      <p:pic>
        <p:nvPicPr>
          <p:cNvPr id="9" name="Picture 8" descr="Diagram of the Place and Wellbeing Outcomes">
            <a:extLst>
              <a:ext uri="{FF2B5EF4-FFF2-40B4-BE49-F238E27FC236}">
                <a16:creationId xmlns:a16="http://schemas.microsoft.com/office/drawing/2014/main" id="{EA0035EC-B3D2-B354-93B9-008B57681AA2}"/>
              </a:ext>
            </a:extLst>
          </p:cNvPr>
          <p:cNvPicPr>
            <a:picLocks noChangeAspect="1"/>
          </p:cNvPicPr>
          <p:nvPr/>
        </p:nvPicPr>
        <p:blipFill rotWithShape="1">
          <a:blip r:embed="rId5"/>
          <a:srcRect l="8709" t="13725" r="11111" b="14286"/>
          <a:stretch/>
        </p:blipFill>
        <p:spPr>
          <a:xfrm>
            <a:off x="7426841" y="1584718"/>
            <a:ext cx="3939761" cy="3805017"/>
          </a:xfrm>
          <a:prstGeom prst="rect">
            <a:avLst/>
          </a:prstGeom>
        </p:spPr>
      </p:pic>
    </p:spTree>
    <p:extLst>
      <p:ext uri="{BB962C8B-B14F-4D97-AF65-F5344CB8AC3E}">
        <p14:creationId xmlns:p14="http://schemas.microsoft.com/office/powerpoint/2010/main" val="1224122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B7EB88B6-467F-38D7-EBB6-E4D83F04C0EE}"/>
              </a:ext>
            </a:extLst>
          </p:cNvPr>
          <p:cNvSpPr>
            <a:spLocks noGrp="1"/>
          </p:cNvSpPr>
          <p:nvPr>
            <p:ph type="subTitle" idx="1"/>
          </p:nvPr>
        </p:nvSpPr>
        <p:spPr>
          <a:xfrm>
            <a:off x="551117" y="0"/>
            <a:ext cx="11089765" cy="4126253"/>
          </a:xfrm>
        </p:spPr>
        <p:txBody>
          <a:bodyPr vert="horz" lIns="91440" tIns="45720" rIns="91440" bIns="45720" rtlCol="0" anchor="t">
            <a:noAutofit/>
          </a:bodyPr>
          <a:lstStyle/>
          <a:p>
            <a:r>
              <a:rPr lang="en-GB" sz="5400" b="1" i="0" u="none" strike="noStrike" dirty="0">
                <a:solidFill>
                  <a:srgbClr val="154272"/>
                </a:solidFill>
                <a:effectLst/>
                <a:latin typeface="Calibri"/>
                <a:ea typeface="Calibri"/>
                <a:cs typeface="Calibri"/>
              </a:rPr>
              <a:t> </a:t>
            </a:r>
          </a:p>
          <a:p>
            <a:r>
              <a:rPr lang="en-GB" sz="3600" b="0" i="1" u="none" strike="noStrike" dirty="0">
                <a:solidFill>
                  <a:srgbClr val="003A60"/>
                </a:solidFill>
                <a:effectLst/>
                <a:latin typeface="proxima-nova"/>
              </a:rPr>
              <a:t>“The Place and Wellbeing Outcomes give a good framework and are starting to have an </a:t>
            </a:r>
            <a:r>
              <a:rPr lang="en-GB" sz="3600" b="1" i="1" u="none" strike="noStrike" dirty="0">
                <a:solidFill>
                  <a:srgbClr val="003A60"/>
                </a:solidFill>
                <a:effectLst/>
                <a:latin typeface="proxima-nova"/>
              </a:rPr>
              <a:t>influence from a strategic perspective</a:t>
            </a:r>
            <a:r>
              <a:rPr lang="en-GB" sz="3600" b="0" i="1" u="none" strike="noStrike" dirty="0">
                <a:solidFill>
                  <a:srgbClr val="003A60"/>
                </a:solidFill>
                <a:effectLst/>
                <a:latin typeface="proxima-nova"/>
              </a:rPr>
              <a:t>.“</a:t>
            </a:r>
            <a:endParaRPr lang="en-GB" sz="3600" dirty="0">
              <a:solidFill>
                <a:srgbClr val="003A60"/>
              </a:solidFill>
              <a:latin typeface="proxima-nova"/>
            </a:endParaRPr>
          </a:p>
          <a:p>
            <a:endParaRPr lang="en-GB" sz="4000" b="1" i="0" u="none" strike="noStrike" dirty="0">
              <a:solidFill>
                <a:srgbClr val="003A60"/>
              </a:solidFill>
              <a:effectLst/>
              <a:latin typeface="proxima-nova"/>
            </a:endParaRPr>
          </a:p>
          <a:p>
            <a:pPr algn="l"/>
            <a:r>
              <a:rPr lang="en-GB" sz="3200" b="1" i="0" u="none" strike="noStrike" dirty="0">
                <a:solidFill>
                  <a:srgbClr val="003A60"/>
                </a:solidFill>
                <a:effectLst/>
                <a:latin typeface="proxima-nova"/>
              </a:rPr>
              <a:t>Kevin Anderson, Service Lead, South Ayrshire Council</a:t>
            </a:r>
            <a:endParaRPr lang="en-GB" sz="3200" b="0" i="0" u="none" strike="noStrike" dirty="0">
              <a:solidFill>
                <a:srgbClr val="003A60"/>
              </a:solidFill>
              <a:effectLst/>
              <a:latin typeface="proxima-nova"/>
            </a:endParaRPr>
          </a:p>
          <a:p>
            <a:br>
              <a:rPr lang="en-GB" sz="4400" dirty="0"/>
            </a:br>
            <a:endParaRPr lang="en-GB" sz="5400" b="1" i="0" u="none" strike="noStrike" dirty="0">
              <a:solidFill>
                <a:srgbClr val="154272"/>
              </a:solidFill>
              <a:effectLst/>
              <a:latin typeface="Calibri"/>
              <a:ea typeface="Calibri"/>
              <a:cs typeface="Calibri"/>
            </a:endParaRPr>
          </a:p>
          <a:p>
            <a:pPr algn="l"/>
            <a:endParaRPr lang="en-GB" sz="3600" dirty="0">
              <a:solidFill>
                <a:srgbClr val="154272"/>
              </a:solidFill>
              <a:latin typeface="Calibri"/>
              <a:ea typeface="Calibri"/>
              <a:cs typeface="Calibri"/>
            </a:endParaRPr>
          </a:p>
          <a:p>
            <a:pPr algn="l"/>
            <a:endParaRPr lang="en-GB" sz="3600" b="0" i="0" u="none" strike="noStrike" dirty="0">
              <a:solidFill>
                <a:srgbClr val="154272"/>
              </a:solidFill>
              <a:effectLst/>
              <a:latin typeface="Calibri" panose="020F0502020204030204" pitchFamily="34" charset="0"/>
            </a:endParaRPr>
          </a:p>
          <a:p>
            <a:pPr algn="l"/>
            <a:r>
              <a:rPr lang="en-GB" sz="3600" b="0" i="0" u="none" strike="noStrike" dirty="0">
                <a:solidFill>
                  <a:srgbClr val="154272"/>
                </a:solidFill>
                <a:effectLst/>
                <a:latin typeface="Calibri"/>
                <a:ea typeface="Calibri"/>
                <a:cs typeface="Calibri"/>
              </a:rPr>
              <a:t>     </a:t>
            </a:r>
          </a:p>
          <a:p>
            <a:pPr algn="l"/>
            <a:endParaRPr lang="en-GB" sz="28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191854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2676"/>
            <a:ext cx="12192000" cy="6865561"/>
          </a:xfrm>
          <a:prstGeom prst="rect">
            <a:avLst/>
          </a:prstGeom>
        </p:spPr>
      </p:pic>
      <p:sp>
        <p:nvSpPr>
          <p:cNvPr id="5" name="Title 4">
            <a:extLst>
              <a:ext uri="{FF2B5EF4-FFF2-40B4-BE49-F238E27FC236}">
                <a16:creationId xmlns:a16="http://schemas.microsoft.com/office/drawing/2014/main" id="{411CE865-D0E6-192B-363C-1459E1FD8F2C}"/>
              </a:ext>
            </a:extLst>
          </p:cNvPr>
          <p:cNvSpPr txBox="1">
            <a:spLocks noGrp="1"/>
          </p:cNvSpPr>
          <p:nvPr>
            <p:ph type="title" idx="4294967295"/>
          </p:nvPr>
        </p:nvSpPr>
        <p:spPr>
          <a:xfrm>
            <a:off x="227065" y="418918"/>
            <a:ext cx="5868607"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49000"/>
                  </a:schemeClr>
                </a:solidFill>
                <a:effectLst/>
                <a:uLnTx/>
                <a:uFillTx/>
                <a:latin typeface="+mn-lt"/>
                <a:ea typeface="Calibri"/>
                <a:cs typeface="Calibri"/>
              </a:rPr>
              <a:t>Shaping Places for Wellbeing</a:t>
            </a:r>
            <a:r>
              <a:rPr kumimoji="0" lang="en-US" sz="3600" b="1" i="0" u="none" strike="noStrike" kern="1200" cap="none" spc="0" normalizeH="0" baseline="0" noProof="0" dirty="0">
                <a:ln>
                  <a:noFill/>
                </a:ln>
                <a:solidFill>
                  <a:schemeClr val="accent5">
                    <a:lumMod val="49000"/>
                  </a:schemeClr>
                </a:solidFill>
                <a:effectLst/>
                <a:uLnTx/>
                <a:uFillTx/>
                <a:latin typeface="+mn-lt"/>
                <a:ea typeface="Calibri"/>
                <a:cs typeface="Calibri"/>
              </a:rPr>
              <a:t> Programme support sits at three levels </a:t>
            </a:r>
          </a:p>
        </p:txBody>
      </p:sp>
      <p:pic>
        <p:nvPicPr>
          <p:cNvPr id="2" name="Picture 1" descr="Diagram showing levels of support from the Shaping Places for Wellbeing Programme: website resources, National Learning Cohort, and bespoke support.">
            <a:extLst>
              <a:ext uri="{FF2B5EF4-FFF2-40B4-BE49-F238E27FC236}">
                <a16:creationId xmlns:a16="http://schemas.microsoft.com/office/drawing/2014/main" id="{9158FBFB-2DE4-644F-CF33-5456C8B7B802}"/>
              </a:ext>
            </a:extLst>
          </p:cNvPr>
          <p:cNvPicPr>
            <a:picLocks noChangeAspect="1"/>
          </p:cNvPicPr>
          <p:nvPr/>
        </p:nvPicPr>
        <p:blipFill>
          <a:blip r:embed="rId4"/>
          <a:stretch>
            <a:fillRect/>
          </a:stretch>
        </p:blipFill>
        <p:spPr>
          <a:xfrm>
            <a:off x="3653106" y="418729"/>
            <a:ext cx="5820810" cy="5078081"/>
          </a:xfrm>
          <a:prstGeom prst="rect">
            <a:avLst/>
          </a:prstGeom>
        </p:spPr>
      </p:pic>
    </p:spTree>
    <p:extLst>
      <p:ext uri="{BB962C8B-B14F-4D97-AF65-F5344CB8AC3E}">
        <p14:creationId xmlns:p14="http://schemas.microsoft.com/office/powerpoint/2010/main" val="3005391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7F5921-11B8-46C5-EA63-1EA0855C9F80}"/>
              </a:ext>
            </a:extLst>
          </p:cNvPr>
          <p:cNvSpPr txBox="1">
            <a:spLocks noGrp="1"/>
          </p:cNvSpPr>
          <p:nvPr>
            <p:ph type="title" idx="4294967295"/>
          </p:nvPr>
        </p:nvSpPr>
        <p:spPr>
          <a:xfrm>
            <a:off x="286676" y="228041"/>
            <a:ext cx="1165346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54272"/>
                </a:solidFill>
                <a:effectLst/>
                <a:uLnTx/>
                <a:uFillTx/>
                <a:latin typeface="Calibri" panose="020F0502020204030204"/>
                <a:ea typeface="+mn-ea"/>
                <a:cs typeface="+mn-cs"/>
              </a:rPr>
              <a:t>Resources - Place and Wellbeing evidence - </a:t>
            </a:r>
            <a:r>
              <a:rPr kumimoji="0" lang="en-GB" sz="4400" b="0" i="0" u="none" strike="noStrike" kern="1200" cap="none" spc="0" normalizeH="0" baseline="0" noProof="0" dirty="0" err="1">
                <a:ln>
                  <a:noFill/>
                </a:ln>
                <a:solidFill>
                  <a:srgbClr val="154272"/>
                </a:solidFill>
                <a:effectLst/>
                <a:uLnTx/>
                <a:uFillTx/>
                <a:latin typeface="Calibri" panose="020F0502020204030204"/>
                <a:ea typeface="+mn-ea"/>
                <a:cs typeface="+mn-cs"/>
              </a:rPr>
              <a:t>KHub</a:t>
            </a:r>
            <a:endParaRPr kumimoji="0" lang="en-GB" sz="4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Calibri"/>
            </a:endParaRPr>
          </a:p>
        </p:txBody>
      </p:sp>
      <p:sp>
        <p:nvSpPr>
          <p:cNvPr id="7" name="Rounded Rectangle 10">
            <a:extLst>
              <a:ext uri="{FF2B5EF4-FFF2-40B4-BE49-F238E27FC236}">
                <a16:creationId xmlns:a16="http://schemas.microsoft.com/office/drawing/2014/main" id="{0EE0A29C-2268-F0E2-3135-10028486D90B}"/>
              </a:ext>
            </a:extLst>
          </p:cNvPr>
          <p:cNvSpPr/>
          <p:nvPr/>
        </p:nvSpPr>
        <p:spPr>
          <a:xfrm>
            <a:off x="8186294" y="1165018"/>
            <a:ext cx="3509682" cy="1941253"/>
          </a:xfrm>
          <a:prstGeom prst="roundRect">
            <a:avLst/>
          </a:prstGeom>
          <a:ln w="57150">
            <a:solidFill>
              <a:srgbClr val="86BA2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a:defRPr/>
            </a:pPr>
            <a:endParaRPr lang="en-GB" sz="3600" b="1">
              <a:cs typeface="Calibri"/>
            </a:endParaRPr>
          </a:p>
          <a:p>
            <a:r>
              <a:rPr lang="en-US" sz="2800">
                <a:solidFill>
                  <a:srgbClr val="002060"/>
                </a:solidFill>
                <a:ea typeface="Calibri" panose="020F0502020204030204"/>
                <a:cs typeface="Calibri"/>
                <a:hlinkClick r:id="rId4">
                  <a:extLst>
                    <a:ext uri="{A12FA001-AC4F-418D-AE19-62706E023703}">
                      <ahyp:hlinkClr xmlns:ahyp="http://schemas.microsoft.com/office/drawing/2018/hyperlinkcolor" val="tx"/>
                    </a:ext>
                  </a:extLst>
                </a:hlinkClick>
              </a:rPr>
              <a:t>Evidence behind the Place and Wellbeing Outcomes</a:t>
            </a:r>
            <a:endParaRPr lang="en-US" sz="2800">
              <a:solidFill>
                <a:srgbClr val="002060"/>
              </a:solidFill>
              <a:ea typeface="Calibri" panose="020F0502020204030204"/>
              <a:cs typeface="Calibri"/>
            </a:endParaRPr>
          </a:p>
          <a:p>
            <a:pPr algn="ctr">
              <a:defRPr/>
            </a:pPr>
            <a:endParaRPr lang="en-GB" sz="3600" b="1"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i="0" u="none" strike="noStrike" kern="1200" cap="none" spc="0" normalizeH="0" baseline="0" noProof="0">
              <a:ln>
                <a:noFill/>
              </a:ln>
              <a:solidFill>
                <a:prstClr val="black"/>
              </a:solidFill>
              <a:effectLst/>
              <a:uLnTx/>
              <a:uFillTx/>
              <a:latin typeface="Calibri" panose="020F0502020204030204"/>
              <a:cs typeface="Calibri"/>
            </a:endParaRPr>
          </a:p>
        </p:txBody>
      </p:sp>
      <p:pic>
        <p:nvPicPr>
          <p:cNvPr id="8" name="Picture 7" descr="The Shaping Places for Wellbeing Programme Knowledge Hub Group">
            <a:extLst>
              <a:ext uri="{FF2B5EF4-FFF2-40B4-BE49-F238E27FC236}">
                <a16:creationId xmlns:a16="http://schemas.microsoft.com/office/drawing/2014/main" id="{291E5432-A7DE-D138-D95B-1AA0BF1BB6E3}"/>
              </a:ext>
            </a:extLst>
          </p:cNvPr>
          <p:cNvPicPr>
            <a:picLocks noChangeAspect="1"/>
          </p:cNvPicPr>
          <p:nvPr/>
        </p:nvPicPr>
        <p:blipFill>
          <a:blip r:embed="rId5"/>
          <a:stretch>
            <a:fillRect/>
          </a:stretch>
        </p:blipFill>
        <p:spPr>
          <a:xfrm>
            <a:off x="286676" y="1165018"/>
            <a:ext cx="7498377" cy="4190753"/>
          </a:xfrm>
          <a:prstGeom prst="rect">
            <a:avLst/>
          </a:prstGeom>
        </p:spPr>
      </p:pic>
      <p:pic>
        <p:nvPicPr>
          <p:cNvPr id="10" name="Picture 9" descr="Screenshot from the Shaping Places for Wellbeing Knowledge Hub group">
            <a:extLst>
              <a:ext uri="{FF2B5EF4-FFF2-40B4-BE49-F238E27FC236}">
                <a16:creationId xmlns:a16="http://schemas.microsoft.com/office/drawing/2014/main" id="{D5C97621-B28F-01F5-B7CB-94D8D61AA49A}"/>
              </a:ext>
            </a:extLst>
          </p:cNvPr>
          <p:cNvPicPr>
            <a:picLocks noChangeAspect="1"/>
          </p:cNvPicPr>
          <p:nvPr/>
        </p:nvPicPr>
        <p:blipFill>
          <a:blip r:embed="rId6"/>
          <a:stretch>
            <a:fillRect/>
          </a:stretch>
        </p:blipFill>
        <p:spPr>
          <a:xfrm>
            <a:off x="6651174" y="3429000"/>
            <a:ext cx="5446044" cy="2827599"/>
          </a:xfrm>
          <a:prstGeom prst="rect">
            <a:avLst/>
          </a:prstGeom>
        </p:spPr>
      </p:pic>
    </p:spTree>
    <p:extLst>
      <p:ext uri="{BB962C8B-B14F-4D97-AF65-F5344CB8AC3E}">
        <p14:creationId xmlns:p14="http://schemas.microsoft.com/office/powerpoint/2010/main" val="2741418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6"/>
            <a:ext cx="12192000" cy="6865561"/>
          </a:xfrm>
          <a:prstGeom prst="rect">
            <a:avLst/>
          </a:prstGeom>
        </p:spPr>
      </p:pic>
      <p:sp>
        <p:nvSpPr>
          <p:cNvPr id="6" name="Subtitle 5">
            <a:extLst>
              <a:ext uri="{FF2B5EF4-FFF2-40B4-BE49-F238E27FC236}">
                <a16:creationId xmlns:a16="http://schemas.microsoft.com/office/drawing/2014/main" id="{005E47C8-6284-6276-53AA-77C0E990A3CC}"/>
              </a:ext>
            </a:extLst>
          </p:cNvPr>
          <p:cNvSpPr txBox="1">
            <a:spLocks noGrp="1"/>
          </p:cNvSpPr>
          <p:nvPr>
            <p:ph type="title" idx="4294967295"/>
          </p:nvPr>
        </p:nvSpPr>
        <p:spPr>
          <a:xfrm>
            <a:off x="551117" y="424827"/>
            <a:ext cx="11089765" cy="6912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1" i="0" u="none" strike="noStrike" kern="1200" cap="none" spc="0" normalizeH="0" baseline="0" noProof="0" dirty="0">
                <a:ln>
                  <a:noFill/>
                </a:ln>
                <a:solidFill>
                  <a:srgbClr val="154272"/>
                </a:solidFill>
                <a:effectLst/>
                <a:uLnTx/>
                <a:uFillTx/>
                <a:latin typeface="Calibri"/>
                <a:ea typeface="+mn-ea"/>
                <a:cs typeface="Calibri"/>
              </a:rPr>
              <a:t>Further Masterclass:</a:t>
            </a: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Subtitle 5">
            <a:extLst>
              <a:ext uri="{FF2B5EF4-FFF2-40B4-BE49-F238E27FC236}">
                <a16:creationId xmlns:a16="http://schemas.microsoft.com/office/drawing/2014/main" id="{DBEBBFA3-2617-AF52-8B8A-18226D0B3E63}"/>
              </a:ext>
            </a:extLst>
          </p:cNvPr>
          <p:cNvSpPr txBox="1">
            <a:spLocks/>
          </p:cNvSpPr>
          <p:nvPr/>
        </p:nvSpPr>
        <p:spPr>
          <a:xfrm>
            <a:off x="551116" y="1692261"/>
            <a:ext cx="11089765" cy="2026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chemeClr val="accent5">
                    <a:lumMod val="49000"/>
                  </a:schemeClr>
                </a:solidFill>
                <a:latin typeface="Calibri"/>
                <a:ea typeface="Calibri"/>
                <a:cs typeface="Calibri"/>
              </a:rPr>
              <a:t>People: Quantitative and qualitative data</a:t>
            </a:r>
          </a:p>
          <a:p>
            <a:r>
              <a:rPr lang="en-GB" sz="3600" dirty="0">
                <a:solidFill>
                  <a:schemeClr val="accent5">
                    <a:lumMod val="49000"/>
                  </a:schemeClr>
                </a:solidFill>
                <a:latin typeface="Calibri"/>
                <a:ea typeface="Calibri"/>
                <a:cs typeface="Calibri"/>
              </a:rPr>
              <a:t>Decision making: Place and Wellbeing Assessments</a:t>
            </a:r>
            <a:endParaRPr lang="en-GB" sz="3600" dirty="0">
              <a:solidFill>
                <a:schemeClr val="accent5">
                  <a:lumMod val="49000"/>
                </a:schemeClr>
              </a:solidFill>
              <a:latin typeface="Calibri"/>
              <a:cs typeface="Calibri"/>
            </a:endParaRPr>
          </a:p>
          <a:p>
            <a:r>
              <a:rPr lang="en-GB" sz="3600" dirty="0">
                <a:solidFill>
                  <a:schemeClr val="accent5">
                    <a:lumMod val="49000"/>
                  </a:schemeClr>
                </a:solidFill>
                <a:latin typeface="Calibri"/>
                <a:cs typeface="Calibri"/>
              </a:rPr>
              <a:t>Place based approaches in action</a:t>
            </a:r>
            <a:r>
              <a:rPr lang="en-GB" sz="3600" dirty="0">
                <a:solidFill>
                  <a:srgbClr val="154272"/>
                </a:solidFill>
                <a:latin typeface="Calibri"/>
                <a:cs typeface="Calibri"/>
              </a:rPr>
              <a:t>   </a:t>
            </a:r>
          </a:p>
          <a:p>
            <a:endParaRPr lang="en-GB"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444968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6"/>
            <a:ext cx="12192000" cy="6865561"/>
          </a:xfrm>
          <a:prstGeom prst="rect">
            <a:avLst/>
          </a:prstGeom>
        </p:spPr>
      </p:pic>
      <p:sp>
        <p:nvSpPr>
          <p:cNvPr id="6" name="Subtitle 5">
            <a:extLst>
              <a:ext uri="{FF2B5EF4-FFF2-40B4-BE49-F238E27FC236}">
                <a16:creationId xmlns:a16="http://schemas.microsoft.com/office/drawing/2014/main" id="{005E47C8-6284-6276-53AA-77C0E990A3CC}"/>
              </a:ext>
            </a:extLst>
          </p:cNvPr>
          <p:cNvSpPr txBox="1">
            <a:spLocks noGrp="1"/>
          </p:cNvSpPr>
          <p:nvPr>
            <p:ph type="title" idx="4294967295"/>
          </p:nvPr>
        </p:nvSpPr>
        <p:spPr>
          <a:xfrm>
            <a:off x="551117" y="424827"/>
            <a:ext cx="11089765" cy="861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1" i="0" u="none" strike="noStrike" kern="1200" cap="none" spc="0" normalizeH="0" baseline="0" noProof="0" dirty="0">
                <a:ln>
                  <a:noFill/>
                </a:ln>
                <a:solidFill>
                  <a:srgbClr val="154272"/>
                </a:solidFill>
                <a:effectLst/>
                <a:uLnTx/>
                <a:uFillTx/>
                <a:latin typeface="Calibri"/>
                <a:ea typeface="+mn-ea"/>
                <a:cs typeface="Calibri"/>
              </a:rPr>
              <a:t>What next?</a:t>
            </a: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Subtitle 5">
            <a:extLst>
              <a:ext uri="{FF2B5EF4-FFF2-40B4-BE49-F238E27FC236}">
                <a16:creationId xmlns:a16="http://schemas.microsoft.com/office/drawing/2014/main" id="{F4FF3A3C-DF44-56D7-7184-F128728E7FB2}"/>
              </a:ext>
            </a:extLst>
          </p:cNvPr>
          <p:cNvSpPr txBox="1">
            <a:spLocks/>
          </p:cNvSpPr>
          <p:nvPr/>
        </p:nvSpPr>
        <p:spPr>
          <a:xfrm>
            <a:off x="551117" y="1689690"/>
            <a:ext cx="11089765" cy="23850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chemeClr val="accent5">
                    <a:lumMod val="49000"/>
                  </a:schemeClr>
                </a:solidFill>
                <a:latin typeface="Calibri"/>
                <a:cs typeface="Calibri"/>
              </a:rPr>
              <a:t>Expand and enhance Place and Wellbeing Outcome indicators</a:t>
            </a:r>
          </a:p>
          <a:p>
            <a:r>
              <a:rPr lang="en-GB" sz="3600" dirty="0">
                <a:solidFill>
                  <a:schemeClr val="accent5">
                    <a:lumMod val="49000"/>
                  </a:schemeClr>
                </a:solidFill>
                <a:latin typeface="Calibri"/>
                <a:cs typeface="Calibri"/>
              </a:rPr>
              <a:t>Scale up understanding and use of Outcomes  </a:t>
            </a:r>
            <a:endParaRPr lang="en-GB" sz="3600" dirty="0">
              <a:solidFill>
                <a:schemeClr val="accent5">
                  <a:lumMod val="49000"/>
                </a:schemeClr>
              </a:solidFill>
              <a:latin typeface="Calibri"/>
              <a:ea typeface="Calibri"/>
              <a:cs typeface="Calibri"/>
            </a:endParaRPr>
          </a:p>
          <a:p>
            <a:r>
              <a:rPr lang="en-GB" sz="3600" dirty="0">
                <a:solidFill>
                  <a:schemeClr val="accent5">
                    <a:lumMod val="49000"/>
                  </a:schemeClr>
                </a:solidFill>
                <a:latin typeface="Calibri"/>
                <a:cs typeface="Calibri"/>
              </a:rPr>
              <a:t>Strengthened support to Planning Authorities </a:t>
            </a:r>
            <a:r>
              <a:rPr lang="en-GB" sz="3600" dirty="0">
                <a:solidFill>
                  <a:srgbClr val="154272"/>
                </a:solidFill>
                <a:latin typeface="Calibri"/>
                <a:cs typeface="Calibri"/>
              </a:rPr>
              <a:t>      </a:t>
            </a:r>
          </a:p>
          <a:p>
            <a:endParaRPr lang="en-GB"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10467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B7EB88B6-467F-38D7-EBB6-E4D83F04C0EE}"/>
              </a:ext>
            </a:extLst>
          </p:cNvPr>
          <p:cNvSpPr>
            <a:spLocks noGrp="1"/>
          </p:cNvSpPr>
          <p:nvPr>
            <p:ph type="title" idx="4294967295"/>
          </p:nvPr>
        </p:nvSpPr>
        <p:spPr>
          <a:xfrm>
            <a:off x="550863" y="561975"/>
            <a:ext cx="11090275" cy="63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154272"/>
                </a:solidFill>
                <a:effectLst/>
                <a:uLnTx/>
                <a:uFillTx/>
                <a:latin typeface="Calibri" panose="020F0502020204030204" pitchFamily="34" charset="0"/>
                <a:ea typeface="+mn-ea"/>
                <a:cs typeface="+mn-cs"/>
              </a:rPr>
              <a:t>What can we all do?</a:t>
            </a:r>
            <a:endParaRPr kumimoji="0" lang="en-GB" sz="3600" b="0" i="0" u="none" strike="noStrike" kern="1200" cap="none" spc="0" normalizeH="0" baseline="0" noProof="0" dirty="0">
              <a:ln>
                <a:noFill/>
              </a:ln>
              <a:solidFill>
                <a:srgbClr val="154272"/>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5" name="Subtitle 5">
            <a:extLst>
              <a:ext uri="{FF2B5EF4-FFF2-40B4-BE49-F238E27FC236}">
                <a16:creationId xmlns:a16="http://schemas.microsoft.com/office/drawing/2014/main" id="{BF88B50F-1998-15F4-74BC-3AC81C82D47F}"/>
              </a:ext>
            </a:extLst>
          </p:cNvPr>
          <p:cNvSpPr txBox="1">
            <a:spLocks/>
          </p:cNvSpPr>
          <p:nvPr/>
        </p:nvSpPr>
        <p:spPr>
          <a:xfrm>
            <a:off x="551116" y="1293308"/>
            <a:ext cx="11089765" cy="370142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dirty="0">
                <a:solidFill>
                  <a:srgbClr val="154272"/>
                </a:solidFill>
                <a:latin typeface="Calibri" panose="020F0502020204030204" pitchFamily="34" charset="0"/>
                <a:cs typeface="Calibri"/>
              </a:rPr>
              <a:t>Expand understanding of role of the Outcomes</a:t>
            </a:r>
          </a:p>
          <a:p>
            <a:pPr algn="l"/>
            <a:r>
              <a:rPr lang="en-GB" sz="3600" dirty="0">
                <a:solidFill>
                  <a:srgbClr val="154272"/>
                </a:solidFill>
                <a:latin typeface="Calibri" panose="020F0502020204030204" pitchFamily="34" charset="0"/>
                <a:cs typeface="Calibri"/>
              </a:rPr>
              <a:t>- Share this masterclass</a:t>
            </a:r>
          </a:p>
          <a:p>
            <a:pPr algn="l"/>
            <a:r>
              <a:rPr lang="en-GB" sz="3600" dirty="0">
                <a:solidFill>
                  <a:srgbClr val="154272"/>
                </a:solidFill>
                <a:latin typeface="Calibri" panose="020F0502020204030204" pitchFamily="34" charset="0"/>
                <a:cs typeface="Calibri"/>
              </a:rPr>
              <a:t>Embed the Outcomes into strategies, plans and proposals</a:t>
            </a:r>
          </a:p>
          <a:p>
            <a:pPr algn="l"/>
            <a:r>
              <a:rPr lang="en-GB" sz="3600" dirty="0">
                <a:solidFill>
                  <a:srgbClr val="154272"/>
                </a:solidFill>
                <a:latin typeface="Calibri" panose="020F0502020204030204" pitchFamily="34" charset="0"/>
                <a:cs typeface="Calibri"/>
              </a:rPr>
              <a:t>Take a place based approach to decision making</a:t>
            </a:r>
          </a:p>
          <a:p>
            <a:pPr algn="l"/>
            <a:r>
              <a:rPr lang="en-GB" sz="4400" b="1" dirty="0">
                <a:solidFill>
                  <a:srgbClr val="154272"/>
                </a:solidFill>
                <a:latin typeface="Calibri" panose="020F0502020204030204" pitchFamily="34" charset="0"/>
              </a:rPr>
              <a:t> </a:t>
            </a:r>
          </a:p>
          <a:p>
            <a:pPr algn="l"/>
            <a:endParaRPr lang="en-GB" sz="3600" dirty="0">
              <a:solidFill>
                <a:srgbClr val="154272"/>
              </a:solidFill>
              <a:latin typeface="Calibri" panose="020F0502020204030204" pitchFamily="34" charset="0"/>
            </a:endParaRPr>
          </a:p>
          <a:p>
            <a:pPr algn="l"/>
            <a:endParaRPr lang="en-GB" sz="2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223320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7"/>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1003522" y="879916"/>
            <a:ext cx="1017457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Masterclass 1: Place based approaches</a:t>
            </a: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
        <p:nvSpPr>
          <p:cNvPr id="3" name="TextBox 2">
            <a:extLst>
              <a:ext uri="{FF2B5EF4-FFF2-40B4-BE49-F238E27FC236}">
                <a16:creationId xmlns:a16="http://schemas.microsoft.com/office/drawing/2014/main" id="{49B5424A-AD6A-490D-59EA-61BA968112ED}"/>
              </a:ext>
            </a:extLst>
          </p:cNvPr>
          <p:cNvSpPr txBox="1"/>
          <p:nvPr/>
        </p:nvSpPr>
        <p:spPr>
          <a:xfrm>
            <a:off x="1013858" y="1906375"/>
            <a:ext cx="10174579"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Calibri"/>
                <a:cs typeface="Calibri Light"/>
              </a:rPr>
              <a:t>✔️</a:t>
            </a:r>
            <a:r>
              <a:rPr lang="en-GB" sz="4000" dirty="0">
                <a:solidFill>
                  <a:schemeClr val="tx2"/>
                </a:solidFill>
                <a:latin typeface="Calibri"/>
                <a:cs typeface="Calibri Light"/>
              </a:rPr>
              <a:t>What we mean by place and why it matters</a:t>
            </a:r>
            <a:endParaRPr lang="en-US" sz="4000" dirty="0">
              <a:solidFill>
                <a:schemeClr val="tx2"/>
              </a:solidFill>
              <a:latin typeface="Calibri"/>
              <a:cs typeface="Calibri Light"/>
            </a:endParaRPr>
          </a:p>
          <a:p>
            <a:br>
              <a:rPr lang="en-GB" sz="4000" dirty="0">
                <a:latin typeface="Calibri"/>
                <a:cs typeface="Calibri Light"/>
              </a:rPr>
            </a:br>
            <a:r>
              <a:rPr lang="en-GB" sz="4000" dirty="0">
                <a:latin typeface="Calibri"/>
                <a:cs typeface="Calibri Light"/>
              </a:rPr>
              <a:t>✔️</a:t>
            </a:r>
            <a:r>
              <a:rPr lang="en-GB" sz="4000" dirty="0">
                <a:solidFill>
                  <a:schemeClr val="accent5">
                    <a:lumMod val="49000"/>
                  </a:schemeClr>
                </a:solidFill>
                <a:latin typeface="Calibri"/>
                <a:cs typeface="Calibri Light"/>
              </a:rPr>
              <a:t>What taking a place based approach means</a:t>
            </a:r>
            <a:r>
              <a:rPr lang="en-GB" sz="4000" dirty="0">
                <a:latin typeface="Calibri"/>
                <a:cs typeface="Calibri Light"/>
              </a:rPr>
              <a:t> </a:t>
            </a:r>
            <a:endParaRPr lang="en-GB" sz="4000" dirty="0">
              <a:solidFill>
                <a:schemeClr val="accent5">
                  <a:lumMod val="49000"/>
                </a:schemeClr>
              </a:solidFill>
              <a:latin typeface="Calibri"/>
              <a:ea typeface="Calibri"/>
              <a:cs typeface="Calibri Light"/>
            </a:endParaRPr>
          </a:p>
          <a:p>
            <a:br>
              <a:rPr lang="en-GB" sz="4000" dirty="0">
                <a:latin typeface="Calibri"/>
                <a:cs typeface="Calibri Light"/>
              </a:rPr>
            </a:br>
            <a:r>
              <a:rPr lang="en-GB" sz="4000" dirty="0">
                <a:latin typeface="Calibri"/>
                <a:cs typeface="Calibri Light"/>
              </a:rPr>
              <a:t>✔️</a:t>
            </a:r>
            <a:r>
              <a:rPr lang="en-GB" sz="4000" dirty="0">
                <a:solidFill>
                  <a:schemeClr val="tx2"/>
                </a:solidFill>
                <a:latin typeface="Calibri"/>
                <a:cs typeface="Calibri Light"/>
              </a:rPr>
              <a:t>Shaping Places for Wellbeing Programme</a:t>
            </a:r>
            <a:endParaRPr lang="en-US" sz="4000" dirty="0">
              <a:solidFill>
                <a:schemeClr val="tx2"/>
              </a:solidFill>
              <a:latin typeface="Calibri"/>
              <a:cs typeface="Calibri Light"/>
            </a:endParaRPr>
          </a:p>
          <a:p>
            <a:pPr algn="l"/>
            <a:endParaRPr lang="en-US" dirty="0">
              <a:cs typeface="Calibri"/>
            </a:endParaRPr>
          </a:p>
        </p:txBody>
      </p:sp>
    </p:spTree>
    <p:extLst>
      <p:ext uri="{BB962C8B-B14F-4D97-AF65-F5344CB8AC3E}">
        <p14:creationId xmlns:p14="http://schemas.microsoft.com/office/powerpoint/2010/main" val="2531297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6"/>
            <a:ext cx="12192000" cy="6865561"/>
          </a:xfrm>
          <a:prstGeom prst="rect">
            <a:avLst/>
          </a:prstGeom>
        </p:spPr>
      </p:pic>
      <p:sp>
        <p:nvSpPr>
          <p:cNvPr id="2" name="Title 1">
            <a:extLst>
              <a:ext uri="{FF2B5EF4-FFF2-40B4-BE49-F238E27FC236}">
                <a16:creationId xmlns:a16="http://schemas.microsoft.com/office/drawing/2014/main" id="{7E6B7700-00A7-E13F-4D2C-76377037BC5A}"/>
              </a:ext>
            </a:extLst>
          </p:cNvPr>
          <p:cNvSpPr txBox="1">
            <a:spLocks noGrp="1"/>
          </p:cNvSpPr>
          <p:nvPr>
            <p:ph type="title" idx="4294967295"/>
          </p:nvPr>
        </p:nvSpPr>
        <p:spPr>
          <a:xfrm>
            <a:off x="523102" y="419245"/>
            <a:ext cx="1114579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mn-lt"/>
                <a:ea typeface="+mn-ea"/>
                <a:cs typeface="Segoe UI"/>
              </a:rPr>
              <a:t>Find out more!</a:t>
            </a:r>
            <a:endParaRPr kumimoji="0" lang="en-US" sz="3600" b="0" i="0" u="none" strike="noStrike" kern="1200" cap="none" spc="0" normalizeH="0" baseline="0" noProof="0" dirty="0">
              <a:ln>
                <a:noFill/>
              </a:ln>
              <a:solidFill>
                <a:schemeClr val="tx1"/>
              </a:solidFill>
              <a:effectLst/>
              <a:uLnTx/>
              <a:uFillTx/>
              <a:latin typeface="+mn-lt"/>
              <a:ea typeface="+mn-ea"/>
              <a:cs typeface="Segoe UI"/>
            </a:endParaRPr>
          </a:p>
        </p:txBody>
      </p:sp>
      <p:sp>
        <p:nvSpPr>
          <p:cNvPr id="3" name="TextBox 2">
            <a:extLst>
              <a:ext uri="{FF2B5EF4-FFF2-40B4-BE49-F238E27FC236}">
                <a16:creationId xmlns:a16="http://schemas.microsoft.com/office/drawing/2014/main" id="{244B507F-94C5-29B2-62B2-7EBE22E494CB}"/>
              </a:ext>
            </a:extLst>
          </p:cNvPr>
          <p:cNvSpPr txBox="1"/>
          <p:nvPr/>
        </p:nvSpPr>
        <p:spPr>
          <a:xfrm>
            <a:off x="523101" y="1372214"/>
            <a:ext cx="11145795"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5">
                    <a:lumMod val="49000"/>
                  </a:schemeClr>
                </a:solidFill>
                <a:ea typeface="Calibri"/>
                <a:cs typeface="Segoe UI"/>
              </a:rPr>
              <a:t>Webpage links and how to contact us</a:t>
            </a:r>
            <a:endParaRPr lang="en-US" sz="5400" b="1" dirty="0">
              <a:solidFill>
                <a:schemeClr val="accent5">
                  <a:lumMod val="49000"/>
                </a:schemeClr>
              </a:solidFill>
              <a:ea typeface="Calibri"/>
              <a:cs typeface="Segoe UI"/>
            </a:endParaRPr>
          </a:p>
          <a:p>
            <a:pPr marL="457200" indent="-457200">
              <a:buFont typeface="Arial"/>
              <a:buChar char="•"/>
            </a:pPr>
            <a:r>
              <a:rPr lang="en-GB" sz="3000" dirty="0">
                <a:solidFill>
                  <a:schemeClr val="accent5">
                    <a:lumMod val="49000"/>
                  </a:schemeClr>
                </a:solidFill>
                <a:cs typeface="Segoe UI"/>
                <a:hlinkClick r:id="rId3">
                  <a:extLst>
                    <a:ext uri="{A12FA001-AC4F-418D-AE19-62706E023703}">
                      <ahyp:hlinkClr xmlns:ahyp="http://schemas.microsoft.com/office/drawing/2018/hyperlinkcolor" val="tx"/>
                    </a:ext>
                  </a:extLst>
                </a:hlinkClick>
              </a:rPr>
              <a:t>Place and Wellbeing Outcomes</a:t>
            </a:r>
            <a:endParaRPr lang="en-GB" sz="3000" dirty="0">
              <a:solidFill>
                <a:schemeClr val="accent5">
                  <a:lumMod val="49000"/>
                </a:schemeClr>
              </a:solidFill>
              <a:ea typeface="Calibri"/>
              <a:cs typeface="Segoe UI"/>
              <a:hlinkClick r:id="" action="ppaction://noaction">
                <a:extLst>
                  <a:ext uri="{A12FA001-AC4F-418D-AE19-62706E023703}">
                    <ahyp:hlinkClr xmlns:ahyp="http://schemas.microsoft.com/office/drawing/2018/hyperlinkcolor" val="tx"/>
                  </a:ext>
                </a:extLst>
              </a:hlinkClick>
            </a:endParaRPr>
          </a:p>
          <a:p>
            <a:pPr marL="457200" indent="-457200">
              <a:buFont typeface="Arial"/>
              <a:buChar char="•"/>
            </a:pPr>
            <a:r>
              <a:rPr lang="en-GB" sz="3000" dirty="0">
                <a:solidFill>
                  <a:schemeClr val="accent5">
                    <a:lumMod val="49000"/>
                  </a:schemeClr>
                </a:solidFill>
                <a:cs typeface="Segoe UI"/>
                <a:hlinkClick r:id="rId4">
                  <a:extLst>
                    <a:ext uri="{A12FA001-AC4F-418D-AE19-62706E023703}">
                      <ahyp:hlinkClr xmlns:ahyp="http://schemas.microsoft.com/office/drawing/2018/hyperlinkcolor" val="tx"/>
                    </a:ext>
                  </a:extLst>
                </a:hlinkClick>
              </a:rPr>
              <a:t>Shaping Places for Wellbeing Programme</a:t>
            </a:r>
            <a:r>
              <a:rPr lang="en-GB" sz="3000" dirty="0">
                <a:solidFill>
                  <a:schemeClr val="accent5">
                    <a:lumMod val="49000"/>
                  </a:schemeClr>
                </a:solidFill>
                <a:cs typeface="Segoe UI"/>
              </a:rPr>
              <a:t> </a:t>
            </a:r>
            <a:endParaRPr lang="en-GB" sz="3000" dirty="0">
              <a:solidFill>
                <a:schemeClr val="accent5">
                  <a:lumMod val="49000"/>
                </a:schemeClr>
              </a:solidFill>
              <a:ea typeface="Calibri"/>
              <a:cs typeface="Segoe UI"/>
            </a:endParaRPr>
          </a:p>
          <a:p>
            <a:endParaRPr lang="en-GB" sz="3200" dirty="0">
              <a:solidFill>
                <a:schemeClr val="accent5">
                  <a:lumMod val="49000"/>
                </a:schemeClr>
              </a:solidFill>
              <a:ea typeface="Calibri" panose="020F0502020204030204"/>
              <a:cs typeface="Segoe UI"/>
            </a:endParaRPr>
          </a:p>
          <a:p>
            <a:pPr marL="457200" indent="-457200">
              <a:buFont typeface="Arial"/>
              <a:buChar char="•"/>
            </a:pPr>
            <a:r>
              <a:rPr lang="en-GB" sz="3000" dirty="0">
                <a:solidFill>
                  <a:srgbClr val="154272"/>
                </a:solidFill>
                <a:cs typeface="Segoe UI"/>
              </a:rPr>
              <a:t>X (formerly Twitter) </a:t>
            </a:r>
            <a:r>
              <a:rPr lang="en-GB" sz="3000" dirty="0">
                <a:solidFill>
                  <a:schemeClr val="accent5">
                    <a:lumMod val="49000"/>
                  </a:schemeClr>
                </a:solidFill>
                <a:cs typeface="Calibri"/>
                <a:hlinkClick r:id="rId5">
                  <a:extLst>
                    <a:ext uri="{A12FA001-AC4F-418D-AE19-62706E023703}">
                      <ahyp:hlinkClr xmlns:ahyp="http://schemas.microsoft.com/office/drawing/2018/hyperlinkcolor" val="tx"/>
                    </a:ext>
                  </a:extLst>
                </a:hlinkClick>
              </a:rPr>
              <a:t>@Place4Wellbeing</a:t>
            </a:r>
            <a:r>
              <a:rPr lang="en-GB" sz="3000" dirty="0">
                <a:solidFill>
                  <a:schemeClr val="accent5">
                    <a:lumMod val="49000"/>
                  </a:schemeClr>
                </a:solidFill>
                <a:cs typeface="Segoe UI"/>
                <a:hlinkClick r:id="rId6">
                  <a:extLst>
                    <a:ext uri="{A12FA001-AC4F-418D-AE19-62706E023703}">
                      <ahyp:hlinkClr xmlns:ahyp="http://schemas.microsoft.com/office/drawing/2018/hyperlinkcolor" val="tx"/>
                    </a:ext>
                  </a:extLst>
                </a:hlinkClick>
              </a:rPr>
              <a:t> @PlaceNetworkSco</a:t>
            </a:r>
            <a:r>
              <a:rPr lang="en-GB" sz="3000" dirty="0">
                <a:solidFill>
                  <a:schemeClr val="accent5">
                    <a:lumMod val="49000"/>
                  </a:schemeClr>
                </a:solidFill>
                <a:cs typeface="Calibri"/>
              </a:rPr>
              <a:t> </a:t>
            </a:r>
            <a:r>
              <a:rPr lang="en-GB" sz="3000" dirty="0">
                <a:solidFill>
                  <a:schemeClr val="accent5">
                    <a:lumMod val="49000"/>
                  </a:schemeClr>
                </a:solidFill>
                <a:cs typeface="Calibri"/>
                <a:hlinkClick r:id="rId7">
                  <a:extLst>
                    <a:ext uri="{A12FA001-AC4F-418D-AE19-62706E023703}">
                      <ahyp:hlinkClr xmlns:ahyp="http://schemas.microsoft.com/office/drawing/2018/hyperlinkcolor" val="tx"/>
                    </a:ext>
                  </a:extLst>
                </a:hlinkClick>
              </a:rPr>
              <a:t>@IreneBeautyman</a:t>
            </a:r>
            <a:endParaRPr lang="en-GB" sz="3000" dirty="0">
              <a:solidFill>
                <a:schemeClr val="accent5">
                  <a:lumMod val="49000"/>
                </a:schemeClr>
              </a:solidFill>
              <a:cs typeface="Segoe UI"/>
            </a:endParaRPr>
          </a:p>
          <a:p>
            <a:pPr marL="457200" indent="-457200">
              <a:buFont typeface="Arial"/>
              <a:buChar char="•"/>
            </a:pPr>
            <a:r>
              <a:rPr lang="en-GB" sz="3000" dirty="0">
                <a:solidFill>
                  <a:schemeClr val="accent5">
                    <a:lumMod val="49000"/>
                  </a:schemeClr>
                </a:solidFill>
                <a:ea typeface="Calibri"/>
                <a:cs typeface="Calibri" panose="020F0502020204030204"/>
                <a:hlinkClick r:id="rId8">
                  <a:extLst>
                    <a:ext uri="{A12FA001-AC4F-418D-AE19-62706E023703}">
                      <ahyp:hlinkClr xmlns:ahyp="http://schemas.microsoft.com/office/drawing/2018/hyperlinkcolor" val="tx"/>
                    </a:ext>
                  </a:extLst>
                </a:hlinkClick>
              </a:rPr>
              <a:t>Planning and Place Based Approaches LinkedIn</a:t>
            </a:r>
          </a:p>
          <a:p>
            <a:pPr marL="457200" indent="-457200">
              <a:buFont typeface="Arial"/>
              <a:buChar char="•"/>
            </a:pPr>
            <a:r>
              <a:rPr lang="en-GB" sz="3000" dirty="0">
                <a:solidFill>
                  <a:schemeClr val="accent5">
                    <a:lumMod val="49000"/>
                  </a:schemeClr>
                </a:solidFill>
                <a:ea typeface="Calibri" panose="020F0502020204030204"/>
                <a:cs typeface="Calibri" panose="020F0502020204030204"/>
              </a:rPr>
              <a:t>Email: </a:t>
            </a:r>
            <a:r>
              <a:rPr lang="en-GB" sz="3000" dirty="0">
                <a:solidFill>
                  <a:schemeClr val="accent5">
                    <a:lumMod val="49000"/>
                  </a:schemeClr>
                </a:solidFill>
                <a:ea typeface="+mn-lt"/>
                <a:cs typeface="+mn-lt"/>
                <a:hlinkClick r:id="rId9">
                  <a:extLst>
                    <a:ext uri="{A12FA001-AC4F-418D-AE19-62706E023703}">
                      <ahyp:hlinkClr xmlns:ahyp="http://schemas.microsoft.com/office/drawing/2018/hyperlinkcolor" val="tx"/>
                    </a:ext>
                  </a:extLst>
                </a:hlinkClick>
              </a:rPr>
              <a:t>placeandwellbeing@improvementservice.org.uk</a:t>
            </a:r>
            <a:endParaRPr lang="en-GB" sz="3000" dirty="0">
              <a:solidFill>
                <a:schemeClr val="accent5">
                  <a:lumMod val="49000"/>
                </a:schemeClr>
              </a:solidFill>
              <a:ea typeface="Calibri" panose="020F0502020204030204"/>
              <a:cs typeface="Calibri" panose="020F0502020204030204"/>
            </a:endParaRPr>
          </a:p>
          <a:p>
            <a:pPr marL="457200" indent="-457200">
              <a:buFont typeface="Arial"/>
              <a:buChar char="•"/>
            </a:pPr>
            <a:endParaRPr lang="en-GB" dirty="0">
              <a:ea typeface="Calibri" panose="020F0502020204030204"/>
              <a:cs typeface="Calibri" panose="020F0502020204030204"/>
            </a:endParaRPr>
          </a:p>
          <a:p>
            <a:r>
              <a:rPr lang="en-US" sz="3600" dirty="0">
                <a:cs typeface="Segoe UI"/>
              </a:rPr>
              <a:t>​</a:t>
            </a:r>
          </a:p>
        </p:txBody>
      </p:sp>
    </p:spTree>
    <p:extLst>
      <p:ext uri="{BB962C8B-B14F-4D97-AF65-F5344CB8AC3E}">
        <p14:creationId xmlns:p14="http://schemas.microsoft.com/office/powerpoint/2010/main" val="2929139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6"/>
            <a:ext cx="12192000" cy="6865561"/>
          </a:xfrm>
          <a:prstGeom prst="rect">
            <a:avLst/>
          </a:prstGeom>
        </p:spPr>
      </p:pic>
      <p:sp>
        <p:nvSpPr>
          <p:cNvPr id="3" name="Title 2">
            <a:extLst>
              <a:ext uri="{FF2B5EF4-FFF2-40B4-BE49-F238E27FC236}">
                <a16:creationId xmlns:a16="http://schemas.microsoft.com/office/drawing/2014/main" id="{244B507F-94C5-29B2-62B2-7EBE22E494CB}"/>
              </a:ext>
            </a:extLst>
          </p:cNvPr>
          <p:cNvSpPr txBox="1">
            <a:spLocks noGrp="1"/>
          </p:cNvSpPr>
          <p:nvPr>
            <p:ph type="title" idx="4294967295"/>
          </p:nvPr>
        </p:nvSpPr>
        <p:spPr>
          <a:xfrm>
            <a:off x="523102" y="2526156"/>
            <a:ext cx="11145795" cy="16619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accent5">
                    <a:lumMod val="49000"/>
                  </a:schemeClr>
                </a:solidFill>
                <a:effectLst/>
                <a:uLnTx/>
                <a:uFillTx/>
                <a:latin typeface="+mn-lt"/>
                <a:ea typeface="+mn-ea"/>
                <a:cs typeface="Segoe UI"/>
              </a:rPr>
              <a:t>Thank you for your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Segoe UI"/>
              </a:rPr>
              <a:t>​</a:t>
            </a:r>
            <a:endParaRPr kumimoji="0" lang="en-US" sz="3600" b="0" i="0" u="none" strike="noStrike" kern="1200" cap="none" spc="0" normalizeH="0" baseline="0" noProof="0" dirty="0">
              <a:ln>
                <a:noFill/>
              </a:ln>
              <a:solidFill>
                <a:schemeClr val="tx1"/>
              </a:solidFill>
              <a:effectLst/>
              <a:uLnTx/>
              <a:uFillTx/>
              <a:latin typeface="+mn-lt"/>
              <a:ea typeface="Calibri"/>
              <a:cs typeface="Segoe UI"/>
            </a:endParaRPr>
          </a:p>
        </p:txBody>
      </p:sp>
    </p:spTree>
    <p:extLst>
      <p:ext uri="{BB962C8B-B14F-4D97-AF65-F5344CB8AC3E}">
        <p14:creationId xmlns:p14="http://schemas.microsoft.com/office/powerpoint/2010/main" val="366371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A11E73-3CCE-A83F-A6EF-920CD639E15B}"/>
              </a:ext>
            </a:extLst>
          </p:cNvPr>
          <p:cNvSpPr txBox="1">
            <a:spLocks noGrp="1"/>
          </p:cNvSpPr>
          <p:nvPr>
            <p:ph type="title" idx="4294967295"/>
          </p:nvPr>
        </p:nvSpPr>
        <p:spPr>
          <a:xfrm>
            <a:off x="346572" y="5475914"/>
            <a:ext cx="215674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chemeClr val="tx2"/>
                </a:solidFill>
                <a:effectLst/>
                <a:uLnTx/>
                <a:uFillTx/>
                <a:latin typeface="+mn-lt"/>
                <a:ea typeface="+mn-ea"/>
                <a:cs typeface="+mn-cs"/>
              </a:rPr>
              <a:t>Who?</a:t>
            </a:r>
            <a:endParaRPr kumimoji="0" lang="en-US" sz="5400" b="1" i="0" u="none" strike="noStrike" kern="1200" cap="none" spc="0" normalizeH="0" baseline="0" noProof="0" dirty="0">
              <a:ln>
                <a:noFill/>
              </a:ln>
              <a:solidFill>
                <a:schemeClr val="tx2"/>
              </a:solidFill>
              <a:effectLst/>
              <a:uLnTx/>
              <a:uFillTx/>
              <a:latin typeface="+mn-lt"/>
              <a:ea typeface="+mn-ea"/>
              <a:cs typeface="+mn-cs"/>
            </a:endParaRPr>
          </a:p>
        </p:txBody>
      </p:sp>
      <p:sp>
        <p:nvSpPr>
          <p:cNvPr id="13" name="Oval 12" descr="This slide shows all the different organisations, e.g. Scottish Government, Improvement Service Public Health Scotland, Third Sector, communities, local authorities, health and social care partnerships and NHS boards and how they all have a role in strategic decision making that impacts on a place. ">
            <a:extLst>
              <a:ext uri="{FF2B5EF4-FFF2-40B4-BE49-F238E27FC236}">
                <a16:creationId xmlns:a16="http://schemas.microsoft.com/office/drawing/2014/main" id="{95A8B684-3EC6-C4CA-3485-BA4539E17446}"/>
              </a:ext>
            </a:extLst>
          </p:cNvPr>
          <p:cNvSpPr>
            <a:spLocks noGrp="1" noRot="1" noMove="1" noResize="1" noEditPoints="1" noAdjustHandles="1" noChangeArrowheads="1" noChangeShapeType="1"/>
          </p:cNvSpPr>
          <p:nvPr/>
        </p:nvSpPr>
        <p:spPr>
          <a:xfrm>
            <a:off x="1330960" y="284480"/>
            <a:ext cx="9448800" cy="616712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2" name="Oval 1">
            <a:extLst>
              <a:ext uri="{FF2B5EF4-FFF2-40B4-BE49-F238E27FC236}">
                <a16:creationId xmlns:a16="http://schemas.microsoft.com/office/drawing/2014/main" id="{D2C0D4B7-F0A5-D254-3B71-1857BDD9FD58}"/>
              </a:ext>
            </a:extLst>
          </p:cNvPr>
          <p:cNvSpPr>
            <a:spLocks noGrp="1" noRot="1" noMove="1" noResize="1" noEditPoints="1" noAdjustHandles="1" noChangeArrowheads="1" noChangeShapeType="1"/>
          </p:cNvSpPr>
          <p:nvPr/>
        </p:nvSpPr>
        <p:spPr>
          <a:xfrm>
            <a:off x="2038008" y="568960"/>
            <a:ext cx="8115983" cy="5549900"/>
          </a:xfrm>
          <a:prstGeom prst="ellipse">
            <a:avLst/>
          </a:prstGeom>
          <a:solidFill>
            <a:schemeClr val="accent6">
              <a:lumMod val="60000"/>
              <a:lumOff val="4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3" name="Oval 2">
            <a:extLst>
              <a:ext uri="{FF2B5EF4-FFF2-40B4-BE49-F238E27FC236}">
                <a16:creationId xmlns:a16="http://schemas.microsoft.com/office/drawing/2014/main" id="{9C81133D-334C-4A78-E67A-6724C9F428E3}"/>
              </a:ext>
            </a:extLst>
          </p:cNvPr>
          <p:cNvSpPr>
            <a:spLocks noGrp="1" noRot="1" noMove="1" noResize="1" noEditPoints="1" noAdjustHandles="1" noChangeArrowheads="1" noChangeShapeType="1"/>
          </p:cNvSpPr>
          <p:nvPr/>
        </p:nvSpPr>
        <p:spPr>
          <a:xfrm>
            <a:off x="4022432" y="1981461"/>
            <a:ext cx="4114800" cy="2813797"/>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1" name="TextBox 10">
            <a:extLst>
              <a:ext uri="{FF2B5EF4-FFF2-40B4-BE49-F238E27FC236}">
                <a16:creationId xmlns:a16="http://schemas.microsoft.com/office/drawing/2014/main" id="{D024A922-DA0F-9526-69FB-D9780CC2D016}"/>
              </a:ext>
            </a:extLst>
          </p:cNvPr>
          <p:cNvSpPr txBox="1">
            <a:spLocks noGrp="1" noRot="1" noMove="1" noResize="1" noEditPoints="1" noAdjustHandles="1" noChangeArrowheads="1" noChangeShapeType="1"/>
          </p:cNvSpPr>
          <p:nvPr/>
        </p:nvSpPr>
        <p:spPr>
          <a:xfrm>
            <a:off x="5357544" y="2690614"/>
            <a:ext cx="1319015" cy="369332"/>
          </a:xfrm>
          <a:prstGeom prst="rect">
            <a:avLst/>
          </a:prstGeom>
          <a:noFill/>
        </p:spPr>
        <p:txBody>
          <a:bodyPr wrap="none" rtlCol="0">
            <a:spAutoFit/>
          </a:bodyPr>
          <a:lstStyle/>
          <a:p>
            <a:r>
              <a:rPr lang="en-GB" dirty="0"/>
              <a:t>Third Sector</a:t>
            </a:r>
          </a:p>
        </p:txBody>
      </p:sp>
      <p:sp>
        <p:nvSpPr>
          <p:cNvPr id="4" name="Rectangle: Rounded Corners 3">
            <a:extLst>
              <a:ext uri="{FF2B5EF4-FFF2-40B4-BE49-F238E27FC236}">
                <a16:creationId xmlns:a16="http://schemas.microsoft.com/office/drawing/2014/main" id="{F7AB8785-237B-7156-3449-12BA5D5A21ED}"/>
              </a:ext>
            </a:extLst>
          </p:cNvPr>
          <p:cNvSpPr>
            <a:spLocks noGrp="1" noRot="1" noMove="1" noResize="1" noEditPoints="1" noAdjustHandles="1" noChangeArrowheads="1" noChangeShapeType="1"/>
          </p:cNvSpPr>
          <p:nvPr/>
        </p:nvSpPr>
        <p:spPr>
          <a:xfrm>
            <a:off x="5297512" y="3378199"/>
            <a:ext cx="1595120" cy="81280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effectLst>
                  <a:outerShdw blurRad="38100" dist="38100" dir="2700000" algn="tl">
                    <a:srgbClr val="000000">
                      <a:alpha val="43137"/>
                    </a:srgbClr>
                  </a:outerShdw>
                </a:effectLst>
              </a:rPr>
              <a:t>Communities</a:t>
            </a:r>
            <a:endParaRPr lang="en-GB" dirty="0">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3994F9E3-9F1F-F828-7207-9A419198A23A}"/>
              </a:ext>
            </a:extLst>
          </p:cNvPr>
          <p:cNvSpPr txBox="1"/>
          <p:nvPr/>
        </p:nvSpPr>
        <p:spPr>
          <a:xfrm>
            <a:off x="7296671" y="2728233"/>
            <a:ext cx="1133503" cy="646331"/>
          </a:xfrm>
          <a:prstGeom prst="rect">
            <a:avLst/>
          </a:prstGeom>
          <a:solidFill>
            <a:schemeClr val="bg1"/>
          </a:solidFill>
          <a:effectLst>
            <a:softEdge rad="63500"/>
          </a:effectLst>
        </p:spPr>
        <p:txBody>
          <a:bodyPr wrap="square" rtlCol="0">
            <a:spAutoFit/>
          </a:bodyPr>
          <a:lstStyle/>
          <a:p>
            <a:r>
              <a:rPr lang="en-GB" i="1" dirty="0"/>
              <a:t>Impacts on a place</a:t>
            </a:r>
          </a:p>
        </p:txBody>
      </p:sp>
      <p:sp>
        <p:nvSpPr>
          <p:cNvPr id="7" name="Oval 6">
            <a:extLst>
              <a:ext uri="{FF2B5EF4-FFF2-40B4-BE49-F238E27FC236}">
                <a16:creationId xmlns:a16="http://schemas.microsoft.com/office/drawing/2014/main" id="{46406652-2519-D854-4487-040C7DA8E157}"/>
              </a:ext>
            </a:extLst>
          </p:cNvPr>
          <p:cNvSpPr>
            <a:spLocks noGrp="1" noRot="1" noMove="1" noResize="1" noEditPoints="1" noAdjustHandles="1" noChangeArrowheads="1" noChangeShapeType="1"/>
          </p:cNvSpPr>
          <p:nvPr/>
        </p:nvSpPr>
        <p:spPr>
          <a:xfrm>
            <a:off x="4901272" y="67253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NHS Boards</a:t>
            </a:r>
          </a:p>
        </p:txBody>
      </p:sp>
      <p:sp>
        <p:nvSpPr>
          <p:cNvPr id="8" name="Oval 7">
            <a:extLst>
              <a:ext uri="{FF2B5EF4-FFF2-40B4-BE49-F238E27FC236}">
                <a16:creationId xmlns:a16="http://schemas.microsoft.com/office/drawing/2014/main" id="{DAE36973-7189-0696-D036-3C6FF8716F13}"/>
              </a:ext>
            </a:extLst>
          </p:cNvPr>
          <p:cNvSpPr>
            <a:spLocks noGrp="1" noRot="1" noMove="1" noResize="1" noEditPoints="1" noAdjustHandles="1" noChangeArrowheads="1" noChangeShapeType="1"/>
          </p:cNvSpPr>
          <p:nvPr/>
        </p:nvSpPr>
        <p:spPr>
          <a:xfrm>
            <a:off x="3210560" y="102546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Health and social Care Partnerships</a:t>
            </a:r>
          </a:p>
        </p:txBody>
      </p:sp>
      <p:sp>
        <p:nvSpPr>
          <p:cNvPr id="9" name="Oval 8">
            <a:extLst>
              <a:ext uri="{FF2B5EF4-FFF2-40B4-BE49-F238E27FC236}">
                <a16:creationId xmlns:a16="http://schemas.microsoft.com/office/drawing/2014/main" id="{C195662F-1C87-6ACB-5897-A74739765A48}"/>
              </a:ext>
            </a:extLst>
          </p:cNvPr>
          <p:cNvSpPr>
            <a:spLocks noGrp="1" noRot="1" noMove="1" noResize="1" noEditPoints="1" noAdjustHandles="1" noChangeArrowheads="1" noChangeShapeType="1"/>
          </p:cNvSpPr>
          <p:nvPr/>
        </p:nvSpPr>
        <p:spPr>
          <a:xfrm>
            <a:off x="2250440" y="237503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Local Authorities</a:t>
            </a:r>
          </a:p>
        </p:txBody>
      </p:sp>
      <p:sp>
        <p:nvSpPr>
          <p:cNvPr id="10" name="Oval 9">
            <a:extLst>
              <a:ext uri="{FF2B5EF4-FFF2-40B4-BE49-F238E27FC236}">
                <a16:creationId xmlns:a16="http://schemas.microsoft.com/office/drawing/2014/main" id="{44A3A7C7-887D-D438-EF8E-0E569A6FB1BA}"/>
              </a:ext>
            </a:extLst>
          </p:cNvPr>
          <p:cNvSpPr>
            <a:spLocks noGrp="1" noRot="1" noMove="1" noResize="1" noEditPoints="1" noAdjustHandles="1" noChangeArrowheads="1" noChangeShapeType="1"/>
          </p:cNvSpPr>
          <p:nvPr/>
        </p:nvSpPr>
        <p:spPr>
          <a:xfrm>
            <a:off x="3232956" y="375644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Other statutory Authorities</a:t>
            </a:r>
          </a:p>
        </p:txBody>
      </p:sp>
      <p:sp>
        <p:nvSpPr>
          <p:cNvPr id="30" name="TextBox 29">
            <a:extLst>
              <a:ext uri="{FF2B5EF4-FFF2-40B4-BE49-F238E27FC236}">
                <a16:creationId xmlns:a16="http://schemas.microsoft.com/office/drawing/2014/main" id="{9951BB5C-99EF-841A-A3AE-0C813F5488F1}"/>
              </a:ext>
            </a:extLst>
          </p:cNvPr>
          <p:cNvSpPr txBox="1"/>
          <p:nvPr/>
        </p:nvSpPr>
        <p:spPr>
          <a:xfrm>
            <a:off x="7620137" y="1532092"/>
            <a:ext cx="2252807" cy="923330"/>
          </a:xfrm>
          <a:prstGeom prst="rect">
            <a:avLst/>
          </a:prstGeom>
          <a:solidFill>
            <a:schemeClr val="bg1"/>
          </a:solidFill>
          <a:effectLst>
            <a:softEdge rad="63500"/>
          </a:effectLst>
        </p:spPr>
        <p:txBody>
          <a:bodyPr wrap="square" rtlCol="0">
            <a:spAutoFit/>
          </a:bodyPr>
          <a:lstStyle/>
          <a:p>
            <a:r>
              <a:rPr lang="en-GB" i="1" dirty="0"/>
              <a:t>Strategic decision-making impacts on a place</a:t>
            </a:r>
          </a:p>
        </p:txBody>
      </p:sp>
      <p:sp>
        <p:nvSpPr>
          <p:cNvPr id="14" name="TextBox 13">
            <a:extLst>
              <a:ext uri="{FF2B5EF4-FFF2-40B4-BE49-F238E27FC236}">
                <a16:creationId xmlns:a16="http://schemas.microsoft.com/office/drawing/2014/main" id="{DEF041B2-10F2-024F-7C20-88D8486ED828}"/>
              </a:ext>
            </a:extLst>
          </p:cNvPr>
          <p:cNvSpPr txBox="1"/>
          <p:nvPr/>
        </p:nvSpPr>
        <p:spPr>
          <a:xfrm>
            <a:off x="5015770" y="6089749"/>
            <a:ext cx="2158604" cy="369332"/>
          </a:xfrm>
          <a:prstGeom prst="rect">
            <a:avLst/>
          </a:prstGeom>
          <a:noFill/>
        </p:spPr>
        <p:txBody>
          <a:bodyPr wrap="none" rtlCol="0">
            <a:spAutoFit/>
          </a:bodyPr>
          <a:lstStyle/>
          <a:p>
            <a:r>
              <a:rPr lang="en-GB"/>
              <a:t>Scottish Government</a:t>
            </a:r>
          </a:p>
        </p:txBody>
      </p:sp>
      <p:sp>
        <p:nvSpPr>
          <p:cNvPr id="31" name="TextBox 30">
            <a:extLst>
              <a:ext uri="{FF2B5EF4-FFF2-40B4-BE49-F238E27FC236}">
                <a16:creationId xmlns:a16="http://schemas.microsoft.com/office/drawing/2014/main" id="{18F57E64-89FF-9C39-D106-A6DC111A34EE}"/>
              </a:ext>
            </a:extLst>
          </p:cNvPr>
          <p:cNvSpPr txBox="1"/>
          <p:nvPr/>
        </p:nvSpPr>
        <p:spPr>
          <a:xfrm>
            <a:off x="8839837" y="763562"/>
            <a:ext cx="2252807" cy="646331"/>
          </a:xfrm>
          <a:prstGeom prst="rect">
            <a:avLst/>
          </a:prstGeom>
          <a:solidFill>
            <a:schemeClr val="bg1"/>
          </a:solidFill>
          <a:effectLst>
            <a:softEdge rad="63500"/>
          </a:effectLst>
        </p:spPr>
        <p:txBody>
          <a:bodyPr wrap="square" rtlCol="0">
            <a:spAutoFit/>
          </a:bodyPr>
          <a:lstStyle/>
          <a:p>
            <a:r>
              <a:rPr lang="en-GB" i="1" dirty="0"/>
              <a:t>Impacts on strategic decision-making</a:t>
            </a:r>
          </a:p>
        </p:txBody>
      </p:sp>
      <p:cxnSp>
        <p:nvCxnSpPr>
          <p:cNvPr id="16" name="Straight Arrow Connector 15">
            <a:extLst>
              <a:ext uri="{FF2B5EF4-FFF2-40B4-BE49-F238E27FC236}">
                <a16:creationId xmlns:a16="http://schemas.microsoft.com/office/drawing/2014/main" id="{AA639219-26EE-3E95-94FD-52B35B45E54B}"/>
              </a:ext>
              <a:ext uri="{C183D7F6-B498-43B3-948B-1728B52AA6E4}">
                <adec:decorative xmlns:adec="http://schemas.microsoft.com/office/drawing/2017/decorative" val="1"/>
              </a:ext>
            </a:extLst>
          </p:cNvPr>
          <p:cNvCxnSpPr>
            <a:stCxn id="14" idx="0"/>
          </p:cNvCxnSpPr>
          <p:nvPr/>
        </p:nvCxnSpPr>
        <p:spPr>
          <a:xfrm flipV="1">
            <a:off x="6095072" y="4531360"/>
            <a:ext cx="928" cy="1558389"/>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3788D59-7AB8-928A-4E6C-56CDBC3B5893}"/>
              </a:ext>
              <a:ext uri="{C183D7F6-B498-43B3-948B-1728B52AA6E4}">
                <adec:decorative xmlns:adec="http://schemas.microsoft.com/office/drawing/2017/decorative" val="1"/>
              </a:ext>
            </a:extLst>
          </p:cNvPr>
          <p:cNvCxnSpPr>
            <a:cxnSpLocks/>
            <a:stCxn id="12" idx="0"/>
          </p:cNvCxnSpPr>
          <p:nvPr/>
        </p:nvCxnSpPr>
        <p:spPr>
          <a:xfrm flipH="1" flipV="1">
            <a:off x="7431355" y="3920187"/>
            <a:ext cx="3035521" cy="1663693"/>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sp>
        <p:nvSpPr>
          <p:cNvPr id="19" name="Rectangle: Rounded Corners 18">
            <a:extLst>
              <a:ext uri="{FF2B5EF4-FFF2-40B4-BE49-F238E27FC236}">
                <a16:creationId xmlns:a16="http://schemas.microsoft.com/office/drawing/2014/main" id="{ECD4EC59-04A0-AE7B-4B03-10A119AB6D51}"/>
              </a:ext>
            </a:extLst>
          </p:cNvPr>
          <p:cNvSpPr/>
          <p:nvPr/>
        </p:nvSpPr>
        <p:spPr>
          <a:xfrm>
            <a:off x="909132" y="232134"/>
            <a:ext cx="1920240" cy="7147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t>Public Health Scotland</a:t>
            </a:r>
          </a:p>
        </p:txBody>
      </p:sp>
      <p:sp>
        <p:nvSpPr>
          <p:cNvPr id="20" name="Rectangle: Rounded Corners 19">
            <a:extLst>
              <a:ext uri="{FF2B5EF4-FFF2-40B4-BE49-F238E27FC236}">
                <a16:creationId xmlns:a16="http://schemas.microsoft.com/office/drawing/2014/main" id="{C3AD651A-6A72-F6B9-88FE-7F7565281B73}"/>
              </a:ext>
            </a:extLst>
          </p:cNvPr>
          <p:cNvSpPr/>
          <p:nvPr/>
        </p:nvSpPr>
        <p:spPr>
          <a:xfrm>
            <a:off x="203909" y="1052541"/>
            <a:ext cx="1607355" cy="7147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t>Improvement Service</a:t>
            </a:r>
          </a:p>
        </p:txBody>
      </p:sp>
      <p:cxnSp>
        <p:nvCxnSpPr>
          <p:cNvPr id="21" name="Straight Arrow Connector 20">
            <a:extLst>
              <a:ext uri="{FF2B5EF4-FFF2-40B4-BE49-F238E27FC236}">
                <a16:creationId xmlns:a16="http://schemas.microsoft.com/office/drawing/2014/main" id="{9032C00D-2EA4-FACC-DA25-5DD668F19EAB}"/>
              </a:ext>
              <a:ext uri="{C183D7F6-B498-43B3-948B-1728B52AA6E4}">
                <adec:decorative xmlns:adec="http://schemas.microsoft.com/office/drawing/2017/decorative" val="1"/>
              </a:ext>
            </a:extLst>
          </p:cNvPr>
          <p:cNvCxnSpPr>
            <a:cxnSpLocks/>
            <a:stCxn id="9" idx="1"/>
            <a:endCxn id="20" idx="3"/>
          </p:cNvCxnSpPr>
          <p:nvPr/>
        </p:nvCxnSpPr>
        <p:spPr>
          <a:xfrm flipH="1" flipV="1">
            <a:off x="1811264" y="1409893"/>
            <a:ext cx="720389" cy="1236038"/>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73A6A8E8-4789-D7BC-76A9-1F305FFB3332}"/>
              </a:ext>
              <a:ext uri="{C183D7F6-B498-43B3-948B-1728B52AA6E4}">
                <adec:decorative xmlns:adec="http://schemas.microsoft.com/office/drawing/2017/decorative" val="1"/>
              </a:ext>
            </a:extLst>
          </p:cNvPr>
          <p:cNvCxnSpPr>
            <a:cxnSpLocks/>
            <a:stCxn id="8" idx="0"/>
            <a:endCxn id="19" idx="3"/>
          </p:cNvCxnSpPr>
          <p:nvPr/>
        </p:nvCxnSpPr>
        <p:spPr>
          <a:xfrm flipH="1" flipV="1">
            <a:off x="2829372" y="589486"/>
            <a:ext cx="1341308" cy="435975"/>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sp>
        <p:nvSpPr>
          <p:cNvPr id="12" name="Rectangle: Rounded Corners 11">
            <a:extLst>
              <a:ext uri="{FF2B5EF4-FFF2-40B4-BE49-F238E27FC236}">
                <a16:creationId xmlns:a16="http://schemas.microsoft.com/office/drawing/2014/main" id="{6C91CA00-014E-73C5-75FC-FD9AD1597E02}"/>
              </a:ext>
            </a:extLst>
          </p:cNvPr>
          <p:cNvSpPr>
            <a:spLocks noGrp="1" noRot="1" noMove="1" noResize="1" noEditPoints="1" noAdjustHandles="1" noChangeArrowheads="1" noChangeShapeType="1"/>
          </p:cNvSpPr>
          <p:nvPr/>
        </p:nvSpPr>
        <p:spPr>
          <a:xfrm>
            <a:off x="9669316" y="5583880"/>
            <a:ext cx="1595120" cy="81280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rPr>
              <a:t>Private sector</a:t>
            </a:r>
            <a:endParaRPr lang="en-GB" dirty="0"/>
          </a:p>
        </p:txBody>
      </p:sp>
    </p:spTree>
    <p:extLst>
      <p:ext uri="{BB962C8B-B14F-4D97-AF65-F5344CB8AC3E}">
        <p14:creationId xmlns:p14="http://schemas.microsoft.com/office/powerpoint/2010/main" val="589003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6"/>
            <a:ext cx="12192000" cy="6865561"/>
          </a:xfrm>
          <a:prstGeom prst="rect">
            <a:avLst/>
          </a:prstGeom>
        </p:spPr>
      </p:pic>
      <p:sp>
        <p:nvSpPr>
          <p:cNvPr id="4" name="Title 3">
            <a:extLst>
              <a:ext uri="{FF2B5EF4-FFF2-40B4-BE49-F238E27FC236}">
                <a16:creationId xmlns:a16="http://schemas.microsoft.com/office/drawing/2014/main" id="{D19BC7B6-ADB7-E840-AD9E-04207074B3DC}"/>
              </a:ext>
            </a:extLst>
          </p:cNvPr>
          <p:cNvSpPr txBox="1">
            <a:spLocks noGrp="1"/>
          </p:cNvSpPr>
          <p:nvPr>
            <p:ph type="title" idx="4294967295"/>
          </p:nvPr>
        </p:nvSpPr>
        <p:spPr>
          <a:xfrm>
            <a:off x="713763" y="448235"/>
            <a:ext cx="1016839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75000"/>
                  </a:schemeClr>
                </a:solidFill>
                <a:effectLst/>
                <a:uLnTx/>
                <a:uFillTx/>
                <a:latin typeface="+mn-lt"/>
                <a:ea typeface="+mn-ea"/>
                <a:cs typeface="+mn-cs"/>
              </a:rPr>
              <a:t>Key parts to a place-based approach</a:t>
            </a:r>
            <a:endParaRPr kumimoji="0" lang="en-US" sz="4000" b="1"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pic>
        <p:nvPicPr>
          <p:cNvPr id="8" name="Graphic 7" descr="Group of women outline">
            <a:extLst>
              <a:ext uri="{FF2B5EF4-FFF2-40B4-BE49-F238E27FC236}">
                <a16:creationId xmlns:a16="http://schemas.microsoft.com/office/drawing/2014/main" id="{480DCAC5-13C8-4DF6-59D5-D127C8EA3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780" y="1962400"/>
            <a:ext cx="1687585" cy="1687585"/>
          </a:xfrm>
          <a:prstGeom prst="rect">
            <a:avLst/>
          </a:prstGeom>
        </p:spPr>
      </p:pic>
      <p:sp>
        <p:nvSpPr>
          <p:cNvPr id="6" name="TextBox 5">
            <a:extLst>
              <a:ext uri="{FF2B5EF4-FFF2-40B4-BE49-F238E27FC236}">
                <a16:creationId xmlns:a16="http://schemas.microsoft.com/office/drawing/2014/main" id="{39870F72-C5D5-D989-AAE7-4C06DDD93E73}"/>
              </a:ext>
            </a:extLst>
          </p:cNvPr>
          <p:cNvSpPr txBox="1"/>
          <p:nvPr/>
        </p:nvSpPr>
        <p:spPr>
          <a:xfrm>
            <a:off x="989780" y="3888883"/>
            <a:ext cx="2351055" cy="1261884"/>
          </a:xfrm>
          <a:prstGeom prst="rect">
            <a:avLst/>
          </a:prstGeom>
          <a:noFill/>
        </p:spPr>
        <p:txBody>
          <a:bodyPr wrap="square" rtlCol="0">
            <a:spAutoFit/>
          </a:bodyPr>
          <a:lstStyle/>
          <a:p>
            <a:pPr algn="l"/>
            <a:r>
              <a:rPr lang="en-GB" sz="2800" b="1">
                <a:solidFill>
                  <a:schemeClr val="accent1">
                    <a:lumMod val="75000"/>
                  </a:schemeClr>
                </a:solidFill>
              </a:rPr>
              <a:t>PEOPLE</a:t>
            </a:r>
          </a:p>
          <a:p>
            <a:pPr algn="l"/>
            <a:r>
              <a:rPr lang="en-GB" sz="2400" b="1">
                <a:solidFill>
                  <a:schemeClr val="accent1">
                    <a:lumMod val="75000"/>
                  </a:schemeClr>
                </a:solidFill>
              </a:rPr>
              <a:t>What they are experiencing</a:t>
            </a:r>
            <a:endParaRPr lang="en-US" sz="2400" b="1">
              <a:solidFill>
                <a:schemeClr val="accent1">
                  <a:lumMod val="75000"/>
                </a:schemeClr>
              </a:solidFill>
            </a:endParaRPr>
          </a:p>
        </p:txBody>
      </p:sp>
      <p:pic>
        <p:nvPicPr>
          <p:cNvPr id="12" name="Picture 11">
            <a:extLst>
              <a:ext uri="{FF2B5EF4-FFF2-40B4-BE49-F238E27FC236}">
                <a16:creationId xmlns:a16="http://schemas.microsoft.com/office/drawing/2014/main" id="{17F2E759-A87F-DBF3-B278-73F19F80233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0757" y="1977680"/>
            <a:ext cx="2255566" cy="1502241"/>
          </a:xfrm>
          <a:prstGeom prst="rect">
            <a:avLst/>
          </a:prstGeom>
        </p:spPr>
      </p:pic>
      <p:sp>
        <p:nvSpPr>
          <p:cNvPr id="10" name="TextBox 9">
            <a:extLst>
              <a:ext uri="{FF2B5EF4-FFF2-40B4-BE49-F238E27FC236}">
                <a16:creationId xmlns:a16="http://schemas.microsoft.com/office/drawing/2014/main" id="{EA1AFFDB-339F-2E6A-7DFD-7D61D72F3ABA}"/>
              </a:ext>
            </a:extLst>
          </p:cNvPr>
          <p:cNvSpPr txBox="1"/>
          <p:nvPr/>
        </p:nvSpPr>
        <p:spPr>
          <a:xfrm>
            <a:off x="4870757" y="3788644"/>
            <a:ext cx="2450486" cy="1631216"/>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endParaRPr lang="en-US" sz="2400" b="1">
              <a:solidFill>
                <a:schemeClr val="accent1">
                  <a:lumMod val="75000"/>
                </a:schemeClr>
              </a:solidFill>
            </a:endParaRPr>
          </a:p>
        </p:txBody>
      </p:sp>
      <p:pic>
        <p:nvPicPr>
          <p:cNvPr id="16" name="Picture 15">
            <a:extLst>
              <a:ext uri="{FF2B5EF4-FFF2-40B4-BE49-F238E27FC236}">
                <a16:creationId xmlns:a16="http://schemas.microsoft.com/office/drawing/2014/main" id="{1164A2CB-CC8F-2783-D288-E19E81101C7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2841" y="1964981"/>
            <a:ext cx="2253165" cy="1502241"/>
          </a:xfrm>
          <a:prstGeom prst="rect">
            <a:avLst/>
          </a:prstGeom>
        </p:spPr>
      </p:pic>
      <p:sp>
        <p:nvSpPr>
          <p:cNvPr id="14" name="TextBox 13">
            <a:extLst>
              <a:ext uri="{FF2B5EF4-FFF2-40B4-BE49-F238E27FC236}">
                <a16:creationId xmlns:a16="http://schemas.microsoft.com/office/drawing/2014/main" id="{5D21E1AC-CD63-6801-D23E-300F736B92DC}"/>
              </a:ext>
            </a:extLst>
          </p:cNvPr>
          <p:cNvSpPr txBox="1"/>
          <p:nvPr/>
        </p:nvSpPr>
        <p:spPr>
          <a:xfrm>
            <a:off x="8726821" y="4025480"/>
            <a:ext cx="2684125" cy="1261884"/>
          </a:xfrm>
          <a:prstGeom prst="rect">
            <a:avLst/>
          </a:prstGeom>
          <a:noFill/>
        </p:spPr>
        <p:txBody>
          <a:bodyPr wrap="square" rtlCol="0">
            <a:spAutoFit/>
          </a:bodyPr>
          <a:lstStyle/>
          <a:p>
            <a:r>
              <a:rPr lang="en-GB" sz="2800" b="1">
                <a:solidFill>
                  <a:schemeClr val="accent1">
                    <a:lumMod val="75000"/>
                  </a:schemeClr>
                </a:solidFill>
              </a:rPr>
              <a:t>DECISIONS</a:t>
            </a:r>
            <a:endParaRPr lang="en-US" sz="2800" b="1">
              <a:solidFill>
                <a:schemeClr val="accent1">
                  <a:lumMod val="75000"/>
                </a:schemeClr>
              </a:solidFill>
            </a:endParaRPr>
          </a:p>
          <a:p>
            <a:r>
              <a:rPr lang="en-GB" sz="2400" b="1">
                <a:solidFill>
                  <a:schemeClr val="accent1">
                    <a:lumMod val="75000"/>
                  </a:schemeClr>
                </a:solidFill>
              </a:rPr>
              <a:t>How</a:t>
            </a:r>
            <a:r>
              <a:rPr lang="en-US" sz="2400" b="1">
                <a:solidFill>
                  <a:schemeClr val="accent1">
                    <a:lumMod val="75000"/>
                  </a:schemeClr>
                </a:solidFill>
              </a:rPr>
              <a:t> they impact people and place</a:t>
            </a:r>
          </a:p>
        </p:txBody>
      </p:sp>
    </p:spTree>
    <p:extLst>
      <p:ext uri="{BB962C8B-B14F-4D97-AF65-F5344CB8AC3E}">
        <p14:creationId xmlns:p14="http://schemas.microsoft.com/office/powerpoint/2010/main" val="773919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Place and the Place and Wellbeing Outcomes</a:t>
            </a: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
        <p:nvSpPr>
          <p:cNvPr id="3" name="TextBox 2">
            <a:extLst>
              <a:ext uri="{FF2B5EF4-FFF2-40B4-BE49-F238E27FC236}">
                <a16:creationId xmlns:a16="http://schemas.microsoft.com/office/drawing/2014/main" id="{F68EE036-F05F-95A9-764B-73C90F1EE503}"/>
              </a:ext>
            </a:extLst>
          </p:cNvPr>
          <p:cNvSpPr txBox="1"/>
          <p:nvPr/>
        </p:nvSpPr>
        <p:spPr>
          <a:xfrm>
            <a:off x="457196" y="1574211"/>
            <a:ext cx="11653489"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Calibri"/>
                <a:cs typeface="Calibri Light"/>
              </a:rPr>
              <a:t>✔️</a:t>
            </a:r>
            <a:r>
              <a:rPr lang="en-GB" sz="4000" dirty="0">
                <a:solidFill>
                  <a:schemeClr val="tx2"/>
                </a:solidFill>
                <a:latin typeface="Calibri"/>
                <a:cs typeface="Calibri Light"/>
              </a:rPr>
              <a:t> </a:t>
            </a:r>
            <a:r>
              <a:rPr lang="en-GB" sz="4000" dirty="0">
                <a:solidFill>
                  <a:schemeClr val="bg1">
                    <a:lumMod val="75000"/>
                  </a:schemeClr>
                </a:solidFill>
                <a:latin typeface="Calibri"/>
                <a:cs typeface="Calibri Light"/>
              </a:rPr>
              <a:t>Masterclass 1</a:t>
            </a:r>
            <a:endParaRPr lang="en-GB" sz="4000" dirty="0">
              <a:solidFill>
                <a:schemeClr val="bg1">
                  <a:lumMod val="75000"/>
                </a:schemeClr>
              </a:solidFill>
              <a:latin typeface="Calibri"/>
              <a:ea typeface="Calibri"/>
              <a:cs typeface="Calibri Light"/>
            </a:endParaRPr>
          </a:p>
          <a:p>
            <a:br>
              <a:rPr lang="en-GB" sz="4000" dirty="0">
                <a:latin typeface="Calibri"/>
                <a:cs typeface="Calibri Light"/>
              </a:rPr>
            </a:br>
            <a:r>
              <a:rPr lang="en-GB" sz="4000" dirty="0">
                <a:latin typeface="Calibri"/>
                <a:cs typeface="Calibri Light"/>
              </a:rPr>
              <a:t>✔️</a:t>
            </a:r>
            <a:r>
              <a:rPr lang="en-GB" sz="4000" dirty="0">
                <a:solidFill>
                  <a:schemeClr val="tx2"/>
                </a:solidFill>
                <a:latin typeface="Calibri"/>
                <a:cs typeface="Calibri Light"/>
              </a:rPr>
              <a:t> Why have them and what are they</a:t>
            </a:r>
            <a:endParaRPr lang="en-GB" sz="4000" dirty="0">
              <a:solidFill>
                <a:schemeClr val="tx2"/>
              </a:solidFill>
              <a:latin typeface="Calibri"/>
              <a:ea typeface="Calibri"/>
              <a:cs typeface="Calibri Light"/>
            </a:endParaRPr>
          </a:p>
          <a:p>
            <a:br>
              <a:rPr lang="en-GB" sz="4000" dirty="0">
                <a:latin typeface="Calibri"/>
                <a:cs typeface="Calibri Light"/>
              </a:rPr>
            </a:br>
            <a:r>
              <a:rPr lang="en-GB" sz="4000" dirty="0">
                <a:latin typeface="Calibri"/>
                <a:cs typeface="Calibri Light"/>
              </a:rPr>
              <a:t>✔️ </a:t>
            </a:r>
            <a:r>
              <a:rPr lang="en-GB" sz="4000" dirty="0">
                <a:solidFill>
                  <a:schemeClr val="bg1">
                    <a:lumMod val="75000"/>
                  </a:schemeClr>
                </a:solidFill>
                <a:latin typeface="Calibri"/>
                <a:cs typeface="Calibri Light"/>
              </a:rPr>
              <a:t>How to use them: Shaping Places for Wellbeing Programme</a:t>
            </a:r>
            <a:endParaRPr lang="en-US" sz="4000" dirty="0">
              <a:solidFill>
                <a:schemeClr val="bg1">
                  <a:lumMod val="75000"/>
                </a:schemeClr>
              </a:solidFill>
              <a:latin typeface="Calibri"/>
              <a:cs typeface="Calibri Light"/>
            </a:endParaRPr>
          </a:p>
          <a:p>
            <a:pPr algn="l"/>
            <a:endParaRPr lang="en-US" dirty="0">
              <a:cs typeface="Calibri"/>
            </a:endParaRPr>
          </a:p>
        </p:txBody>
      </p:sp>
    </p:spTree>
    <p:extLst>
      <p:ext uri="{BB962C8B-B14F-4D97-AF65-F5344CB8AC3E}">
        <p14:creationId xmlns:p14="http://schemas.microsoft.com/office/powerpoint/2010/main" val="1266068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97" y="0"/>
            <a:ext cx="12202297" cy="6852646"/>
          </a:xfrm>
          <a:prstGeom prst="rect">
            <a:avLst/>
          </a:prstGeom>
        </p:spPr>
      </p:pic>
      <p:sp>
        <p:nvSpPr>
          <p:cNvPr id="5" name="Title 4">
            <a:extLst>
              <a:ext uri="{FF2B5EF4-FFF2-40B4-BE49-F238E27FC236}">
                <a16:creationId xmlns:a16="http://schemas.microsoft.com/office/drawing/2014/main" id="{05E01FD5-A0B1-5AE4-773A-91C0FB9A8962}"/>
              </a:ext>
            </a:extLst>
          </p:cNvPr>
          <p:cNvSpPr txBox="1">
            <a:spLocks noGrp="1"/>
          </p:cNvSpPr>
          <p:nvPr>
            <p:ph type="title" idx="4294967295"/>
          </p:nvPr>
        </p:nvSpPr>
        <p:spPr>
          <a:xfrm>
            <a:off x="448982" y="237316"/>
            <a:ext cx="719356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50000"/>
                  </a:schemeClr>
                </a:solidFill>
                <a:effectLst/>
                <a:uLnTx/>
                <a:uFillTx/>
                <a:latin typeface="+mn-lt"/>
                <a:ea typeface="+mn-ea"/>
                <a:cs typeface="+mn-cs"/>
              </a:rPr>
              <a:t>Take a place based approach</a:t>
            </a:r>
            <a:endParaRPr kumimoji="0" lang="en-US" sz="3600" b="1" i="0" u="none" strike="noStrike" kern="1200" cap="none" spc="0" normalizeH="0" baseline="0" noProof="0" dirty="0">
              <a:ln>
                <a:noFill/>
              </a:ln>
              <a:solidFill>
                <a:schemeClr val="accent5">
                  <a:lumMod val="50000"/>
                </a:schemeClr>
              </a:solidFill>
              <a:effectLst/>
              <a:uLnTx/>
              <a:uFillTx/>
              <a:latin typeface="+mn-lt"/>
              <a:ea typeface="+mn-ea"/>
              <a:cs typeface="+mn-cs"/>
            </a:endParaRPr>
          </a:p>
        </p:txBody>
      </p:sp>
      <p:pic>
        <p:nvPicPr>
          <p:cNvPr id="7" name="Graphic 6">
            <a:extLst>
              <a:ext uri="{FF2B5EF4-FFF2-40B4-BE49-F238E27FC236}">
                <a16:creationId xmlns:a16="http://schemas.microsoft.com/office/drawing/2014/main" id="{9DF82547-0510-2A1A-BCAE-D5C57B93C9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458" y="974265"/>
            <a:ext cx="1687585" cy="1687585"/>
          </a:xfrm>
          <a:prstGeom prst="rect">
            <a:avLst/>
          </a:prstGeom>
        </p:spPr>
      </p:pic>
      <p:sp>
        <p:nvSpPr>
          <p:cNvPr id="13" name="TextBox 12">
            <a:extLst>
              <a:ext uri="{FF2B5EF4-FFF2-40B4-BE49-F238E27FC236}">
                <a16:creationId xmlns:a16="http://schemas.microsoft.com/office/drawing/2014/main" id="{94F9356E-AF39-6934-8E8C-832251E77034}"/>
              </a:ext>
            </a:extLst>
          </p:cNvPr>
          <p:cNvSpPr txBox="1"/>
          <p:nvPr/>
        </p:nvSpPr>
        <p:spPr>
          <a:xfrm>
            <a:off x="989780" y="2524889"/>
            <a:ext cx="2351055" cy="3108543"/>
          </a:xfrm>
          <a:prstGeom prst="rect">
            <a:avLst/>
          </a:prstGeom>
          <a:noFill/>
        </p:spPr>
        <p:txBody>
          <a:bodyPr wrap="square" lIns="91440" tIns="45720" rIns="91440" bIns="45720" rtlCol="0" anchor="t">
            <a:spAutoFit/>
          </a:bodyPr>
          <a:lstStyle/>
          <a:p>
            <a:pPr algn="l"/>
            <a:r>
              <a:rPr lang="en-GB" sz="2800" b="1" dirty="0">
                <a:solidFill>
                  <a:schemeClr val="accent1">
                    <a:lumMod val="75000"/>
                  </a:schemeClr>
                </a:solidFill>
              </a:rPr>
              <a:t>PEOPLE</a:t>
            </a:r>
          </a:p>
          <a:p>
            <a:r>
              <a:rPr lang="en-GB" sz="2400" b="1" dirty="0">
                <a:solidFill>
                  <a:schemeClr val="accent1">
                    <a:lumMod val="75000"/>
                  </a:schemeClr>
                </a:solidFill>
              </a:rPr>
              <a:t>Inequality they are experiencing</a:t>
            </a:r>
            <a:endParaRPr lang="en-GB" sz="2400" b="1" dirty="0">
              <a:solidFill>
                <a:schemeClr val="accent1">
                  <a:lumMod val="75000"/>
                </a:schemeClr>
              </a:solidFill>
              <a:cs typeface="Calibri"/>
            </a:endParaRPr>
          </a:p>
          <a:p>
            <a:pPr algn="l"/>
            <a:endParaRPr lang="en-GB" sz="2400" b="1" dirty="0">
              <a:solidFill>
                <a:schemeClr val="accent1">
                  <a:lumMod val="75000"/>
                </a:schemeClr>
              </a:solidFill>
            </a:endParaRPr>
          </a:p>
          <a:p>
            <a:pPr algn="l"/>
            <a:endParaRPr lang="en-GB" sz="2400" b="1" dirty="0">
              <a:solidFill>
                <a:schemeClr val="accent1">
                  <a:lumMod val="75000"/>
                </a:schemeClr>
              </a:solidFill>
            </a:endParaRPr>
          </a:p>
          <a:p>
            <a:pPr algn="l"/>
            <a:r>
              <a:rPr lang="en-GB" sz="2400" b="1" dirty="0">
                <a:solidFill>
                  <a:schemeClr val="accent1">
                    <a:lumMod val="75000"/>
                  </a:schemeClr>
                </a:solidFill>
              </a:rPr>
              <a:t>Inequality data</a:t>
            </a:r>
            <a:endParaRPr lang="en-GB" sz="2400" b="1" dirty="0">
              <a:solidFill>
                <a:schemeClr val="accent1">
                  <a:lumMod val="75000"/>
                </a:schemeClr>
              </a:solidFill>
              <a:cs typeface="Calibri"/>
            </a:endParaRPr>
          </a:p>
          <a:p>
            <a:pPr algn="l"/>
            <a:r>
              <a:rPr lang="en-GB" sz="2400" b="1" dirty="0">
                <a:solidFill>
                  <a:schemeClr val="accent1">
                    <a:lumMod val="75000"/>
                  </a:schemeClr>
                </a:solidFill>
                <a:cs typeface="Calibri"/>
              </a:rPr>
              <a:t>Quantitative</a:t>
            </a:r>
          </a:p>
          <a:p>
            <a:pPr algn="l"/>
            <a:r>
              <a:rPr lang="en-GB" sz="2400" b="1" dirty="0">
                <a:solidFill>
                  <a:schemeClr val="accent1">
                    <a:lumMod val="75000"/>
                  </a:schemeClr>
                </a:solidFill>
              </a:rPr>
              <a:t>Qualitative</a:t>
            </a:r>
            <a:endParaRPr lang="en-US" sz="2400" b="1" dirty="0">
              <a:solidFill>
                <a:schemeClr val="accent1">
                  <a:lumMod val="75000"/>
                </a:schemeClr>
              </a:solidFill>
            </a:endParaRPr>
          </a:p>
        </p:txBody>
      </p:sp>
      <p:pic>
        <p:nvPicPr>
          <p:cNvPr id="9" name="Picture 8">
            <a:extLst>
              <a:ext uri="{FF2B5EF4-FFF2-40B4-BE49-F238E27FC236}">
                <a16:creationId xmlns:a16="http://schemas.microsoft.com/office/drawing/2014/main" id="{27849141-B185-947B-F49B-AB04D32DD64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843" y="1073506"/>
            <a:ext cx="2255566" cy="1502241"/>
          </a:xfrm>
          <a:prstGeom prst="rect">
            <a:avLst/>
          </a:prstGeom>
        </p:spPr>
      </p:pic>
      <p:sp>
        <p:nvSpPr>
          <p:cNvPr id="15" name="TextBox 14">
            <a:extLst>
              <a:ext uri="{FF2B5EF4-FFF2-40B4-BE49-F238E27FC236}">
                <a16:creationId xmlns:a16="http://schemas.microsoft.com/office/drawing/2014/main" id="{595F29D6-6714-3501-BE75-B162347D3D93}"/>
              </a:ext>
            </a:extLst>
          </p:cNvPr>
          <p:cNvSpPr txBox="1"/>
          <p:nvPr/>
        </p:nvSpPr>
        <p:spPr>
          <a:xfrm>
            <a:off x="4843436" y="2591614"/>
            <a:ext cx="2450486" cy="3108543"/>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p>
          <a:p>
            <a:pPr algn="l"/>
            <a:endParaRPr lang="en-GB" sz="2400" b="1">
              <a:solidFill>
                <a:schemeClr val="accent1">
                  <a:lumMod val="75000"/>
                </a:schemeClr>
              </a:solidFill>
            </a:endParaRPr>
          </a:p>
          <a:p>
            <a:pPr algn="l"/>
            <a:r>
              <a:rPr lang="en-GB" sz="2400" b="1">
                <a:solidFill>
                  <a:schemeClr val="accent1">
                    <a:lumMod val="75000"/>
                  </a:schemeClr>
                </a:solidFill>
              </a:rPr>
              <a:t>Place and Wellbeing Outcomes</a:t>
            </a:r>
            <a:endParaRPr lang="en-US" sz="2400" b="1">
              <a:solidFill>
                <a:schemeClr val="accent1">
                  <a:lumMod val="75000"/>
                </a:schemeClr>
              </a:solidFill>
            </a:endParaRPr>
          </a:p>
        </p:txBody>
      </p:sp>
      <p:pic>
        <p:nvPicPr>
          <p:cNvPr id="11" name="Picture 10">
            <a:extLst>
              <a:ext uri="{FF2B5EF4-FFF2-40B4-BE49-F238E27FC236}">
                <a16:creationId xmlns:a16="http://schemas.microsoft.com/office/drawing/2014/main" id="{C277CF51-7FE5-A876-C6F0-3407EC8B319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98417" y="1066936"/>
            <a:ext cx="2253165" cy="1502241"/>
          </a:xfrm>
          <a:prstGeom prst="rect">
            <a:avLst/>
          </a:prstGeom>
        </p:spPr>
      </p:pic>
      <p:sp>
        <p:nvSpPr>
          <p:cNvPr id="17" name="TextBox 16">
            <a:extLst>
              <a:ext uri="{FF2B5EF4-FFF2-40B4-BE49-F238E27FC236}">
                <a16:creationId xmlns:a16="http://schemas.microsoft.com/office/drawing/2014/main" id="{2517F844-6CA2-ABB3-B6C3-10F054E868EB}"/>
              </a:ext>
            </a:extLst>
          </p:cNvPr>
          <p:cNvSpPr txBox="1"/>
          <p:nvPr/>
        </p:nvSpPr>
        <p:spPr>
          <a:xfrm>
            <a:off x="8698417" y="2524889"/>
            <a:ext cx="2684125" cy="3847207"/>
          </a:xfrm>
          <a:prstGeom prst="rect">
            <a:avLst/>
          </a:prstGeom>
          <a:noFill/>
        </p:spPr>
        <p:txBody>
          <a:bodyPr wrap="square" rtlCol="0">
            <a:spAutoFit/>
          </a:bodyPr>
          <a:lstStyle/>
          <a:p>
            <a:r>
              <a:rPr lang="en-GB" sz="2800" b="1">
                <a:solidFill>
                  <a:schemeClr val="accent1">
                    <a:lumMod val="75000"/>
                  </a:schemeClr>
                </a:solidFill>
              </a:rPr>
              <a:t>DECISIONS</a:t>
            </a:r>
            <a:endParaRPr lang="en-US" sz="2800" b="1">
              <a:solidFill>
                <a:schemeClr val="accent1">
                  <a:lumMod val="75000"/>
                </a:schemeClr>
              </a:solidFill>
            </a:endParaRPr>
          </a:p>
          <a:p>
            <a:r>
              <a:rPr lang="en-GB" sz="2400" b="1">
                <a:solidFill>
                  <a:schemeClr val="accent1">
                    <a:lumMod val="75000"/>
                  </a:schemeClr>
                </a:solidFill>
              </a:rPr>
              <a:t>How</a:t>
            </a:r>
            <a:r>
              <a:rPr lang="en-US" sz="2400" b="1">
                <a:solidFill>
                  <a:schemeClr val="accent1">
                    <a:lumMod val="75000"/>
                  </a:schemeClr>
                </a:solidFill>
              </a:rPr>
              <a:t> they impact people and place</a:t>
            </a:r>
            <a:endParaRPr lang="en-GB" sz="2400" b="1">
              <a:solidFill>
                <a:schemeClr val="accent1">
                  <a:lumMod val="75000"/>
                </a:schemeClr>
              </a:solidFill>
            </a:endParaRPr>
          </a:p>
          <a:p>
            <a:endParaRPr lang="en-GB" sz="2400" b="1">
              <a:solidFill>
                <a:schemeClr val="accent1">
                  <a:lumMod val="75000"/>
                </a:schemeClr>
              </a:solidFill>
            </a:endParaRPr>
          </a:p>
          <a:p>
            <a:endParaRPr lang="en-GB" sz="2400" b="1">
              <a:solidFill>
                <a:schemeClr val="accent1">
                  <a:lumMod val="75000"/>
                </a:schemeClr>
              </a:solidFill>
            </a:endParaRPr>
          </a:p>
          <a:p>
            <a:r>
              <a:rPr lang="en-GB" sz="2400" b="1">
                <a:solidFill>
                  <a:schemeClr val="accent1">
                    <a:lumMod val="75000"/>
                  </a:schemeClr>
                </a:solidFill>
              </a:rPr>
              <a:t>Place &amp; Wellbeing Assessments</a:t>
            </a:r>
          </a:p>
          <a:p>
            <a:r>
              <a:rPr lang="en-GB" sz="2400" b="1">
                <a:solidFill>
                  <a:schemeClr val="accent1">
                    <a:lumMod val="75000"/>
                  </a:schemeClr>
                </a:solidFill>
              </a:rPr>
              <a:t>Briefing Papers</a:t>
            </a:r>
          </a:p>
          <a:p>
            <a:r>
              <a:rPr lang="en-GB" sz="2400" b="1">
                <a:solidFill>
                  <a:schemeClr val="accent1">
                    <a:lumMod val="75000"/>
                  </a:schemeClr>
                </a:solidFill>
              </a:rPr>
              <a:t>Leadership &amp; governance</a:t>
            </a:r>
            <a:endParaRPr lang="en-US" sz="2400" b="1">
              <a:solidFill>
                <a:schemeClr val="accent1">
                  <a:lumMod val="75000"/>
                </a:schemeClr>
              </a:solidFill>
            </a:endParaRPr>
          </a:p>
        </p:txBody>
      </p:sp>
    </p:spTree>
    <p:extLst>
      <p:ext uri="{BB962C8B-B14F-4D97-AF65-F5344CB8AC3E}">
        <p14:creationId xmlns:p14="http://schemas.microsoft.com/office/powerpoint/2010/main" val="3244800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2677"/>
            <a:ext cx="12192000" cy="6852646"/>
          </a:xfrm>
          <a:prstGeom prst="rect">
            <a:avLst/>
          </a:prstGeom>
        </p:spPr>
      </p:pic>
      <p:sp>
        <p:nvSpPr>
          <p:cNvPr id="4" name="Title 1">
            <a:extLst>
              <a:ext uri="{FF2B5EF4-FFF2-40B4-BE49-F238E27FC236}">
                <a16:creationId xmlns:a16="http://schemas.microsoft.com/office/drawing/2014/main" id="{E19F7543-A870-C67F-60C7-ABCF197C7D46}"/>
              </a:ext>
            </a:extLst>
          </p:cNvPr>
          <p:cNvSpPr txBox="1">
            <a:spLocks noGrp="1"/>
          </p:cNvSpPr>
          <p:nvPr>
            <p:ph type="title" idx="4294967295"/>
          </p:nvPr>
        </p:nvSpPr>
        <p:spPr>
          <a:xfrm>
            <a:off x="504173" y="308484"/>
            <a:ext cx="10515600" cy="6409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Place and Wellbeing Collaborative</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j-ea"/>
              <a:cs typeface="+mj-cs"/>
            </a:endParaRPr>
          </a:p>
        </p:txBody>
      </p:sp>
      <p:sp>
        <p:nvSpPr>
          <p:cNvPr id="10" name="Rounded Rectangle 12">
            <a:extLst>
              <a:ext uri="{FF2B5EF4-FFF2-40B4-BE49-F238E27FC236}">
                <a16:creationId xmlns:a16="http://schemas.microsoft.com/office/drawing/2014/main" id="{5815073E-AA12-30E9-8346-914E9C463565}"/>
              </a:ext>
            </a:extLst>
          </p:cNvPr>
          <p:cNvSpPr/>
          <p:nvPr/>
        </p:nvSpPr>
        <p:spPr>
          <a:xfrm>
            <a:off x="2241860" y="1670136"/>
            <a:ext cx="1918010" cy="858644"/>
          </a:xfrm>
          <a:prstGeom prst="roundRect">
            <a:avLst/>
          </a:prstGeom>
          <a:ln w="57150">
            <a:solidFill>
              <a:srgbClr val="1A92C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a:t>Public Health Scotland</a:t>
            </a:r>
          </a:p>
        </p:txBody>
      </p:sp>
      <p:sp>
        <p:nvSpPr>
          <p:cNvPr id="8" name="Rounded Rectangle 10">
            <a:extLst>
              <a:ext uri="{FF2B5EF4-FFF2-40B4-BE49-F238E27FC236}">
                <a16:creationId xmlns:a16="http://schemas.microsoft.com/office/drawing/2014/main" id="{D50F66C6-1324-66B1-81E8-5582D80DEDA6}"/>
              </a:ext>
            </a:extLst>
          </p:cNvPr>
          <p:cNvSpPr/>
          <p:nvPr/>
        </p:nvSpPr>
        <p:spPr>
          <a:xfrm>
            <a:off x="2241860" y="2716103"/>
            <a:ext cx="1918010" cy="858644"/>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a:t>Improvement Service</a:t>
            </a:r>
            <a:endParaRPr lang="en-GB">
              <a:cs typeface="Calibri"/>
            </a:endParaRPr>
          </a:p>
        </p:txBody>
      </p:sp>
      <p:sp>
        <p:nvSpPr>
          <p:cNvPr id="12" name="Rounded Rectangle 13">
            <a:extLst>
              <a:ext uri="{FF2B5EF4-FFF2-40B4-BE49-F238E27FC236}">
                <a16:creationId xmlns:a16="http://schemas.microsoft.com/office/drawing/2014/main" id="{9F89CC29-435E-B003-CCC3-562A3169AB70}"/>
              </a:ext>
            </a:extLst>
          </p:cNvPr>
          <p:cNvSpPr/>
          <p:nvPr/>
        </p:nvSpPr>
        <p:spPr>
          <a:xfrm>
            <a:off x="4294922" y="1683436"/>
            <a:ext cx="1918010" cy="858644"/>
          </a:xfrm>
          <a:prstGeom prst="roundRect">
            <a:avLst/>
          </a:prstGeom>
          <a:ln w="57150">
            <a:solidFill>
              <a:srgbClr val="16427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a:cs typeface="Calibri"/>
              </a:rPr>
              <a:t>Directors of Public Health</a:t>
            </a:r>
          </a:p>
        </p:txBody>
      </p:sp>
      <p:sp>
        <p:nvSpPr>
          <p:cNvPr id="22" name="Rounded Rectangle 11">
            <a:extLst>
              <a:ext uri="{FF2B5EF4-FFF2-40B4-BE49-F238E27FC236}">
                <a16:creationId xmlns:a16="http://schemas.microsoft.com/office/drawing/2014/main" id="{5E9AE86E-27EC-836A-88A8-5417553D33B5}"/>
              </a:ext>
            </a:extLst>
          </p:cNvPr>
          <p:cNvSpPr/>
          <p:nvPr/>
        </p:nvSpPr>
        <p:spPr>
          <a:xfrm>
            <a:off x="4260456" y="2716103"/>
            <a:ext cx="1918010" cy="858644"/>
          </a:xfrm>
          <a:prstGeom prst="roundRect">
            <a:avLst/>
          </a:prstGeom>
          <a:ln w="57150">
            <a:solidFill>
              <a:srgbClr val="6E5491"/>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a:t>Health Improvement Managers</a:t>
            </a:r>
            <a:endParaRPr lang="en-GB">
              <a:cs typeface="Calibri"/>
            </a:endParaRPr>
          </a:p>
        </p:txBody>
      </p:sp>
      <p:sp>
        <p:nvSpPr>
          <p:cNvPr id="14" name="Rounded Rectangle 9">
            <a:extLst>
              <a:ext uri="{FF2B5EF4-FFF2-40B4-BE49-F238E27FC236}">
                <a16:creationId xmlns:a16="http://schemas.microsoft.com/office/drawing/2014/main" id="{1F541B75-C78D-9B7E-9079-593C98D5C295}"/>
              </a:ext>
            </a:extLst>
          </p:cNvPr>
          <p:cNvSpPr/>
          <p:nvPr/>
        </p:nvSpPr>
        <p:spPr>
          <a:xfrm>
            <a:off x="6347984" y="1670136"/>
            <a:ext cx="1918010" cy="858644"/>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a:t>COSLA</a:t>
            </a:r>
          </a:p>
        </p:txBody>
      </p:sp>
      <p:sp>
        <p:nvSpPr>
          <p:cNvPr id="16" name="Rounded Rectangle 8">
            <a:extLst>
              <a:ext uri="{FF2B5EF4-FFF2-40B4-BE49-F238E27FC236}">
                <a16:creationId xmlns:a16="http://schemas.microsoft.com/office/drawing/2014/main" id="{B5378F31-B113-CA51-D77D-BBF3C7FD758E}"/>
              </a:ext>
            </a:extLst>
          </p:cNvPr>
          <p:cNvSpPr/>
          <p:nvPr/>
        </p:nvSpPr>
        <p:spPr>
          <a:xfrm>
            <a:off x="6347984" y="2702803"/>
            <a:ext cx="1918010" cy="858644"/>
          </a:xfrm>
          <a:prstGeom prst="roundRect">
            <a:avLst/>
          </a:prstGeom>
          <a:ln w="57150">
            <a:solidFill>
              <a:srgbClr val="F0AE3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a:t>Heads of Planning Scotland</a:t>
            </a:r>
            <a:endParaRPr lang="en-GB">
              <a:cs typeface="Calibri"/>
            </a:endParaRPr>
          </a:p>
        </p:txBody>
      </p:sp>
      <p:sp>
        <p:nvSpPr>
          <p:cNvPr id="28" name="TextBox 27">
            <a:extLst>
              <a:ext uri="{FF2B5EF4-FFF2-40B4-BE49-F238E27FC236}">
                <a16:creationId xmlns:a16="http://schemas.microsoft.com/office/drawing/2014/main" id="{B5E0ABF1-7F5D-D4E4-3DED-6CB418D79C3B}"/>
              </a:ext>
            </a:extLst>
          </p:cNvPr>
          <p:cNvSpPr txBox="1"/>
          <p:nvPr/>
        </p:nvSpPr>
        <p:spPr>
          <a:xfrm>
            <a:off x="500739" y="4282158"/>
            <a:ext cx="11116397"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700" b="1">
                <a:solidFill>
                  <a:schemeClr val="accent5">
                    <a:lumMod val="49000"/>
                  </a:schemeClr>
                </a:solidFill>
              </a:rPr>
              <a:t>'A shared ambition to improve the places where we live, work and relax in.'</a:t>
            </a:r>
            <a:r>
              <a:rPr lang="en-US" sz="2700" b="1"/>
              <a:t> </a:t>
            </a:r>
            <a:endParaRPr lang="en-US" sz="2700" b="1">
              <a:cs typeface="Calibri"/>
            </a:endParaRPr>
          </a:p>
        </p:txBody>
      </p:sp>
    </p:spTree>
    <p:extLst>
      <p:ext uri="{BB962C8B-B14F-4D97-AF65-F5344CB8AC3E}">
        <p14:creationId xmlns:p14="http://schemas.microsoft.com/office/powerpoint/2010/main" val="1213937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8B37618F89864ABE738DE1DBF7EE19" ma:contentTypeVersion="18" ma:contentTypeDescription="Create a new document." ma:contentTypeScope="" ma:versionID="a8f73f53609a50f038a7a30f15c336c6">
  <xsd:schema xmlns:xsd="http://www.w3.org/2001/XMLSchema" xmlns:xs="http://www.w3.org/2001/XMLSchema" xmlns:p="http://schemas.microsoft.com/office/2006/metadata/properties" xmlns:ns2="1543e12e-b41e-4b3f-8a83-41e12152c6a2" xmlns:ns3="4ea622ab-6d0b-4c8a-8736-27bd26b1fd54" targetNamespace="http://schemas.microsoft.com/office/2006/metadata/properties" ma:root="true" ma:fieldsID="d8591a57001aab622ca53eec3b275654" ns2:_="" ns3:_="">
    <xsd:import namespace="1543e12e-b41e-4b3f-8a83-41e12152c6a2"/>
    <xsd:import namespace="4ea622ab-6d0b-4c8a-8736-27bd26b1fd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43e12e-b41e-4b3f-8a83-41e12152c6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8f511a-55f6-4a17-bf66-50620cb4ac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a622ab-6d0b-4c8a-8736-27bd26b1fd5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d32ef1-88e9-423d-8931-ac66733720bd}" ma:internalName="TaxCatchAll" ma:showField="CatchAllData" ma:web="4ea622ab-6d0b-4c8a-8736-27bd26b1fd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543e12e-b41e-4b3f-8a83-41e12152c6a2">
      <Terms xmlns="http://schemas.microsoft.com/office/infopath/2007/PartnerControls"/>
    </lcf76f155ced4ddcb4097134ff3c332f>
    <TaxCatchAll xmlns="4ea622ab-6d0b-4c8a-8736-27bd26b1fd54" xsi:nil="true"/>
    <SharedWithUsers xmlns="4ea622ab-6d0b-4c8a-8736-27bd26b1fd54">
      <UserInfo>
        <DisplayName>Irene Beautyman</DisplayName>
        <AccountId>24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5AD12D-E49A-4A63-8417-975871652C84}">
  <ds:schemaRefs>
    <ds:schemaRef ds:uri="1543e12e-b41e-4b3f-8a83-41e12152c6a2"/>
    <ds:schemaRef ds:uri="4ea622ab-6d0b-4c8a-8736-27bd26b1fd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8A84F3B5-6F7B-48C8-A5F9-624F64CEB278}">
  <ds:schemaRefs>
    <ds:schemaRef ds:uri="http://purl.org/dc/dcmitype/"/>
    <ds:schemaRef ds:uri="http://schemas.microsoft.com/office/2006/documentManagement/types"/>
    <ds:schemaRef ds:uri="http://purl.org/dc/elements/1.1/"/>
    <ds:schemaRef ds:uri="1543e12e-b41e-4b3f-8a83-41e12152c6a2"/>
    <ds:schemaRef ds:uri="4ea622ab-6d0b-4c8a-8736-27bd26b1fd54"/>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C682CAD-3797-4295-9ED3-4EDA9E44C9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1432</Words>
  <Application>Microsoft Macintosh PowerPoint</Application>
  <PresentationFormat>Widescreen</PresentationFormat>
  <Paragraphs>345</Paragraphs>
  <Slides>41</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proxima-nova</vt:lpstr>
      <vt:lpstr>Segoe UI</vt:lpstr>
      <vt:lpstr>Wingdings</vt:lpstr>
      <vt:lpstr>Office Theme</vt:lpstr>
      <vt:lpstr>Scotland's Place and Wellbeing Outcomes and their role in the Shaping Places for Wellbeing Programme Masterclass 2</vt:lpstr>
      <vt:lpstr>Place and the Place and Wellbeing Outcomes </vt:lpstr>
      <vt:lpstr>Place and the Place and Wellbeing Outcomes</vt:lpstr>
      <vt:lpstr>Masterclass 1: Place based approaches</vt:lpstr>
      <vt:lpstr>Who?</vt:lpstr>
      <vt:lpstr>Key parts to a place-based approach</vt:lpstr>
      <vt:lpstr>Place and the Place and Wellbeing Outcomes</vt:lpstr>
      <vt:lpstr>Take a place based approach</vt:lpstr>
      <vt:lpstr>Place and Wellbeing Collaborative</vt:lpstr>
      <vt:lpstr>Place and Wellbeing Outcomes</vt:lpstr>
      <vt:lpstr>The Place and Wellbeing Outcomes</vt:lpstr>
      <vt:lpstr>Place and Wellbeing Outcomes context </vt:lpstr>
      <vt:lpstr>PowerPoint Presentation</vt:lpstr>
      <vt:lpstr>PowerPoint Presentation</vt:lpstr>
      <vt:lpstr>PowerPoint Presentation</vt:lpstr>
      <vt:lpstr>PowerPoint Presentation</vt:lpstr>
      <vt:lpstr>How do the Place and Wellbeing Outcome themes work in real life?</vt:lpstr>
      <vt:lpstr>Place and Wellbeing Outcome: Natural Spaces</vt:lpstr>
      <vt:lpstr>Place and Wellbeing Outcomes</vt:lpstr>
      <vt:lpstr>Place and Wellbeing Outcomes Indicators </vt:lpstr>
      <vt:lpstr>Place and Wellbeing Outcomes</vt:lpstr>
      <vt:lpstr>Place and the Place and Wellbeing Outcomes</vt:lpstr>
      <vt:lpstr>PowerPoint Presentation</vt:lpstr>
      <vt:lpstr>Three activities:</vt:lpstr>
      <vt:lpstr>Shaping Places for Wellbeing  approach</vt:lpstr>
      <vt:lpstr>Decisions: Place and Wellbeing Assessments</vt:lpstr>
      <vt:lpstr>Decisions: Place and Wellbeing Assessments</vt:lpstr>
      <vt:lpstr>Dunoon Active Travel Hub</vt:lpstr>
      <vt:lpstr>Place: what we need to get right in every place  </vt:lpstr>
      <vt:lpstr>Impact and shared learning </vt:lpstr>
      <vt:lpstr>Shared Learning: Impact Stories </vt:lpstr>
      <vt:lpstr>Impact</vt:lpstr>
      <vt:lpstr>National Planning Improvement Framework  Attributes of a high performing planning authority </vt:lpstr>
      <vt:lpstr>PowerPoint Presentation</vt:lpstr>
      <vt:lpstr>Shaping Places for Wellbeing Programme support sits at three levels </vt:lpstr>
      <vt:lpstr>Resources - Place and Wellbeing evidence - KHub</vt:lpstr>
      <vt:lpstr>Further Masterclass:</vt:lpstr>
      <vt:lpstr>What next?</vt:lpstr>
      <vt:lpstr>What can we all do? </vt:lpstr>
      <vt:lpstr>Find out more!</vt:lpstr>
      <vt:lpstr>Thank you for your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Wilde, Alex</dc:creator>
  <cp:lastModifiedBy>Louise Jenkins</cp:lastModifiedBy>
  <cp:revision>2</cp:revision>
  <dcterms:created xsi:type="dcterms:W3CDTF">2022-05-25T11:39:29Z</dcterms:created>
  <dcterms:modified xsi:type="dcterms:W3CDTF">2024-10-16T10:24:36Z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0x0101008D8B37618F89864ABE738DE1DBF7EE19</vt:lpwstr>
  </property>
  <property fmtid="{D5CDD505-2E9C-101B-9397-08002B2CF9AE}" pid="3" name="MediaServiceImageTags">
    <vt:lpwstr/>
  </property>
</Properties>
</file>