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91" r:id="rId3"/>
    <p:sldId id="293" r:id="rId4"/>
    <p:sldId id="294" r:id="rId5"/>
    <p:sldId id="257" r:id="rId6"/>
    <p:sldId id="260" r:id="rId7"/>
    <p:sldId id="261" r:id="rId8"/>
    <p:sldId id="263" r:id="rId9"/>
    <p:sldId id="264" r:id="rId10"/>
    <p:sldId id="288" r:id="rId11"/>
    <p:sldId id="269" r:id="rId12"/>
    <p:sldId id="265" r:id="rId13"/>
    <p:sldId id="266" r:id="rId14"/>
    <p:sldId id="267" r:id="rId15"/>
    <p:sldId id="268" r:id="rId16"/>
    <p:sldId id="270" r:id="rId17"/>
    <p:sldId id="290" r:id="rId18"/>
    <p:sldId id="274" r:id="rId19"/>
    <p:sldId id="289" r:id="rId20"/>
    <p:sldId id="275" r:id="rId21"/>
    <p:sldId id="280" r:id="rId22"/>
    <p:sldId id="282" r:id="rId23"/>
    <p:sldId id="283" r:id="rId24"/>
    <p:sldId id="285" r:id="rId25"/>
    <p:sldId id="284" r:id="rId26"/>
    <p:sldId id="286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249F2-AE31-42D2-8017-4C69F6CF416A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1C396-A6D8-4C76-A8D4-17FAC5379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8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4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8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41100"/>
            <a:ext cx="9144000" cy="544285"/>
          </a:xfrm>
          <a:prstGeom prst="rect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82" y="44624"/>
            <a:ext cx="228942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847" y="6394851"/>
            <a:ext cx="9037393" cy="42292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97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3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7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9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9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9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54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0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6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1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9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5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6030-03BA-4952-828D-0E1E9C104AD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1AE6-FCAC-4685-8C70-25A4AA7FB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2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639D-6D51-4663-B249-C23B9C08DA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370D-78CE-4F7E-8F7D-B3471B8A94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co.uk/url?sa=i&amp;rct=j&amp;q=&amp;esrc=s&amp;source=images&amp;cd=&amp;cad=rja&amp;uact=8&amp;ved=0ahUKEwjI6ejQobDTAhXFaRQKHfrYBaQQjRwIBw&amp;url=http://www.swan.org.uk/home/news/swan-gains-prestigious-investors-in-people-gold-status.aspx&amp;psig=AFQjCNGM1LlHl3M0iU77ZuMGf2xrpnALuA&amp;ust=1492682445373012" TargetMode="Externa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source=images&amp;cd=&amp;cad=rja&amp;uact=8&amp;ved=0ahUKEwjI6ejQobDTAhXFaRQKHfrYBaQQjRwIBw&amp;url=http://www.swan.org.uk/home/news/swan-gains-prestigious-investors-in-people-gold-status.aspx&amp;psig=AFQjCNGM1LlHl3M0iU77ZuMGf2xrpnALuA&amp;ust=1492682445373012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956" y="3212976"/>
            <a:ext cx="5168836" cy="1440159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Scotland’s Debt Solutions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26" y="4221088"/>
            <a:ext cx="5017674" cy="1080120"/>
          </a:xfrm>
        </p:spPr>
        <p:txBody>
          <a:bodyPr>
            <a:normAutofit/>
          </a:bodyPr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for purpose? 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improve the landscape?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Users\n300369\Pictures\Logos\Bankruptcy\basys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36493"/>
            <a:ext cx="969020" cy="7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300369\Pictures\Logos\Astra\new astra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58021"/>
            <a:ext cx="977979" cy="7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investors in people gold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 bwMode="auto">
          <a:xfrm>
            <a:off x="3856265" y="5980944"/>
            <a:ext cx="2451603" cy="7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17330" r="17068" b="14077"/>
          <a:stretch/>
        </p:blipFill>
        <p:spPr bwMode="auto">
          <a:xfrm>
            <a:off x="6444208" y="417858"/>
            <a:ext cx="2520280" cy="24611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C:\Users\n300369\Pictures\Coporate Images\corporate images 2014\GH_AIB_190814_FINAL_PRESS_1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15849"/>
          <a:stretch/>
        </p:blipFill>
        <p:spPr bwMode="auto">
          <a:xfrm>
            <a:off x="436702" y="1927711"/>
            <a:ext cx="3631241" cy="3373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  <p:pic>
        <p:nvPicPr>
          <p:cNvPr id="12" name="Picture 2" descr="C:\Users\n300369\Pictures\Coporate Images\corporate images 2015\people out &amp; about (3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18" y="48648"/>
            <a:ext cx="2291896" cy="1902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" y="26318"/>
            <a:ext cx="3403660" cy="158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6493"/>
            <a:ext cx="1203762" cy="5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DAS Volumes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096781"/>
            <a:ext cx="8644877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DAS – The Basics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5631" cy="4681537"/>
          </a:xfrm>
        </p:spPr>
        <p:txBody>
          <a:bodyPr>
            <a:normAutofit fontScale="92500"/>
          </a:bodyPr>
          <a:lstStyle/>
          <a:p>
            <a:r>
              <a:rPr lang="en-GB" dirty="0"/>
              <a:t>All debts must be included</a:t>
            </a:r>
          </a:p>
          <a:p>
            <a:r>
              <a:rPr lang="en-GB" dirty="0"/>
              <a:t>All creditors repaid at same rate</a:t>
            </a:r>
          </a:p>
          <a:p>
            <a:r>
              <a:rPr lang="en-GB" dirty="0"/>
              <a:t>Debtor contribution is determined </a:t>
            </a:r>
            <a:r>
              <a:rPr lang="en-GB" dirty="0" smtClean="0"/>
              <a:t>by </a:t>
            </a:r>
            <a:r>
              <a:rPr lang="en-GB" dirty="0"/>
              <a:t>the Common Financial Tool </a:t>
            </a:r>
            <a:r>
              <a:rPr lang="en-GB" dirty="0" smtClean="0"/>
              <a:t>assessment – flexibility introduced </a:t>
            </a:r>
            <a:endParaRPr lang="en-GB" dirty="0"/>
          </a:p>
          <a:p>
            <a:r>
              <a:rPr lang="en-GB" dirty="0"/>
              <a:t>Debtor’s access to new credit </a:t>
            </a:r>
            <a:r>
              <a:rPr lang="en-GB" dirty="0" smtClean="0"/>
              <a:t>limited – but action taken</a:t>
            </a:r>
            <a:endParaRPr lang="en-GB" dirty="0"/>
          </a:p>
          <a:p>
            <a:r>
              <a:rPr lang="en-GB" dirty="0"/>
              <a:t>Debtor must maintain current </a:t>
            </a:r>
            <a:r>
              <a:rPr lang="en-GB" dirty="0" smtClean="0"/>
              <a:t>liabilities</a:t>
            </a:r>
          </a:p>
          <a:p>
            <a:r>
              <a:rPr lang="en-GB" dirty="0" smtClean="0"/>
              <a:t>DAS available to individuals, couples and a limited number of business entities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0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DAS Debtor Benefits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3623" cy="468153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Allows time to pay off debts over an extended period with a single regular payment</a:t>
            </a:r>
          </a:p>
          <a:p>
            <a:r>
              <a:rPr lang="en-GB" dirty="0"/>
              <a:t>Protects assets including family home</a:t>
            </a:r>
          </a:p>
          <a:p>
            <a:r>
              <a:rPr lang="en-GB" dirty="0"/>
              <a:t>Provides protection against debt enforcement before &amp; during application process and post approval </a:t>
            </a:r>
          </a:p>
          <a:p>
            <a:r>
              <a:rPr lang="en-GB" dirty="0"/>
              <a:t>Interest, fees and charges on debts are frozen and written off on successful completion</a:t>
            </a:r>
          </a:p>
          <a:p>
            <a:r>
              <a:rPr lang="en-GB" dirty="0"/>
              <a:t>No minimum and no maximum debt levels</a:t>
            </a:r>
          </a:p>
          <a:p>
            <a:r>
              <a:rPr lang="en-GB" dirty="0"/>
              <a:t>No fixed timescale for repayment </a:t>
            </a:r>
          </a:p>
          <a:p>
            <a:r>
              <a:rPr lang="en-GB" dirty="0"/>
              <a:t>A flexible solution where repayments may be varied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DAS Creditor Benefits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09607" cy="468153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Minimum 90% of debt repaid</a:t>
            </a:r>
          </a:p>
          <a:p>
            <a:r>
              <a:rPr lang="en-GB" dirty="0"/>
              <a:t>First payment received after 6 weeks </a:t>
            </a:r>
          </a:p>
          <a:p>
            <a:r>
              <a:rPr lang="en-GB" dirty="0"/>
              <a:t>Ease of payment – collected on creditors’ behalf and distributed by a DAS Payments Distributor </a:t>
            </a:r>
          </a:p>
          <a:p>
            <a:r>
              <a:rPr lang="en-GB" dirty="0"/>
              <a:t>Statutory framework in place to support process</a:t>
            </a:r>
          </a:p>
          <a:p>
            <a:r>
              <a:rPr lang="en-GB" dirty="0"/>
              <a:t>Creditors consulted on individual proposals so have the ability to influence outcomes</a:t>
            </a:r>
          </a:p>
          <a:p>
            <a:r>
              <a:rPr lang="en-GB" dirty="0"/>
              <a:t>All DAS process can be conducted electronically</a:t>
            </a:r>
          </a:p>
          <a:p>
            <a:r>
              <a:rPr lang="en-GB" dirty="0"/>
              <a:t>All creditors treated the same – not “who shouts loudest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Debtors have to keep up current liabilities or plan falls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DAS Creditor Returns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106507"/>
            <a:ext cx="863878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Biggest DAS creditors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Creditors with over £</a:t>
            </a:r>
            <a:r>
              <a:rPr lang="en-GB" dirty="0" err="1" smtClean="0"/>
              <a:t>1m</a:t>
            </a:r>
            <a:r>
              <a:rPr lang="en-GB" dirty="0" smtClean="0"/>
              <a:t> debts in DAS </a:t>
            </a:r>
            <a:r>
              <a:rPr lang="en-GB" dirty="0" err="1" smtClean="0"/>
              <a:t>DPPs</a:t>
            </a:r>
            <a:r>
              <a:rPr lang="en-GB" dirty="0" smtClean="0"/>
              <a:t> approved in 17-18: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dirty="0" smtClean="0"/>
              <a:t>Lloyds (HBOS)				</a:t>
            </a:r>
            <a:r>
              <a:rPr lang="en-GB" dirty="0" err="1" smtClean="0"/>
              <a:t>RBS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Barclaycard					Tesco Bank</a:t>
            </a:r>
          </a:p>
          <a:p>
            <a:pPr marL="0" indent="0">
              <a:buNone/>
            </a:pPr>
            <a:r>
              <a:rPr lang="en-GB" dirty="0" err="1" smtClean="0"/>
              <a:t>HMRC</a:t>
            </a:r>
            <a:r>
              <a:rPr lang="en-GB" dirty="0" smtClean="0"/>
              <a:t>					Capital One</a:t>
            </a:r>
          </a:p>
          <a:p>
            <a:pPr marL="0" indent="0">
              <a:buNone/>
            </a:pPr>
            <a:r>
              <a:rPr lang="en-GB" dirty="0" smtClean="0"/>
              <a:t>Arrow Global/</a:t>
            </a:r>
            <a:r>
              <a:rPr lang="en-GB" dirty="0" err="1" smtClean="0"/>
              <a:t>Capquest</a:t>
            </a:r>
            <a:r>
              <a:rPr lang="en-GB" dirty="0" smtClean="0"/>
              <a:t>		</a:t>
            </a:r>
          </a:p>
          <a:p>
            <a:pPr marL="0" indent="0">
              <a:buNone/>
            </a:pPr>
            <a:r>
              <a:rPr lang="en-GB" dirty="0" smtClean="0"/>
              <a:t>TSB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(Total debt covered by live </a:t>
            </a:r>
            <a:r>
              <a:rPr lang="en-GB" dirty="0" err="1" smtClean="0"/>
              <a:t>DPPs</a:t>
            </a:r>
            <a:r>
              <a:rPr lang="en-GB" dirty="0" smtClean="0"/>
              <a:t> = £</a:t>
            </a:r>
            <a:r>
              <a:rPr lang="en-GB" dirty="0" err="1" smtClean="0"/>
              <a:t>235m</a:t>
            </a:r>
            <a:r>
              <a:rPr lang="en-GB" dirty="0" smtClean="0"/>
              <a:t> </a:t>
            </a:r>
            <a:r>
              <a:rPr lang="en-GB" i="1" dirty="0" err="1" smtClean="0"/>
              <a:t>ish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Market for DAS?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Grant Thornton estimated that at the start of 2012 there were between 520,000 and 645,000 debt management plans </a:t>
            </a:r>
            <a:r>
              <a:rPr lang="en-GB" dirty="0" err="1" smtClean="0"/>
              <a:t>ongoing</a:t>
            </a:r>
            <a:r>
              <a:rPr lang="en-GB" dirty="0" smtClean="0"/>
              <a:t>, with between 300,000 and 375,000 of these provided by fee-charging debt management firms – at a UK level.  </a:t>
            </a:r>
          </a:p>
          <a:p>
            <a:r>
              <a:rPr lang="en-GB" dirty="0" smtClean="0"/>
              <a:t>Why would anyone in Scotland choose a </a:t>
            </a:r>
            <a:r>
              <a:rPr lang="en-GB" dirty="0" err="1" smtClean="0"/>
              <a:t>DMP</a:t>
            </a:r>
            <a:r>
              <a:rPr lang="en-GB" dirty="0" smtClean="0"/>
              <a:t> over a DAS?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Future DAS Regulations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3664" cy="4681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AiB exploring options for future changes to DAS, a consultation exercise will be held this year.  We aim to explore how we can: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Reduce </a:t>
            </a:r>
            <a:r>
              <a:rPr lang="en-GB" sz="2800" dirty="0"/>
              <a:t>bureaucracy to lighten administrative </a:t>
            </a:r>
            <a:r>
              <a:rPr lang="en-GB" sz="2800" dirty="0" smtClean="0"/>
              <a:t>burden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Enable free sector to cover their costs and </a:t>
            </a:r>
            <a:r>
              <a:rPr lang="en-GB" sz="2800" dirty="0"/>
              <a:t>reward fee chargers who generate DAS </a:t>
            </a:r>
            <a:r>
              <a:rPr lang="en-GB" sz="2800" dirty="0" smtClean="0"/>
              <a:t>cases – with </a:t>
            </a:r>
            <a:r>
              <a:rPr lang="en-GB" sz="2800" dirty="0"/>
              <a:t>AiB to </a:t>
            </a:r>
            <a:r>
              <a:rPr lang="en-GB" sz="2800" dirty="0" smtClean="0"/>
              <a:t>take </a:t>
            </a:r>
            <a:r>
              <a:rPr lang="en-GB" sz="2800" dirty="0"/>
              <a:t>(at least) a back stop role as a payments </a:t>
            </a:r>
            <a:r>
              <a:rPr lang="en-GB" sz="2800" dirty="0" smtClean="0"/>
              <a:t>distributor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Examine options for Continuing Money Adviser fees  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Explore how to </a:t>
            </a:r>
            <a:r>
              <a:rPr lang="en-GB" sz="2800" dirty="0"/>
              <a:t>improve completion </a:t>
            </a:r>
            <a:r>
              <a:rPr lang="en-GB" sz="2800" dirty="0" smtClean="0"/>
              <a:t>rates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/>
              <a:t>Changes to be introduced in 2019</a:t>
            </a:r>
            <a:endParaRPr lang="en-GB" sz="28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Breathing Space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28272" cy="4176464"/>
          </a:xfrm>
        </p:spPr>
      </p:pic>
    </p:spTree>
    <p:extLst>
      <p:ext uri="{BB962C8B-B14F-4D97-AF65-F5344CB8AC3E}">
        <p14:creationId xmlns:p14="http://schemas.microsoft.com/office/powerpoint/2010/main" val="38565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Protected Trust Deeds – rising volumes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4933"/>
              </p:ext>
            </p:extLst>
          </p:nvPr>
        </p:nvGraphicFramePr>
        <p:xfrm>
          <a:off x="1619672" y="1556792"/>
          <a:ext cx="590465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B0F0"/>
                          </a:solidFill>
                        </a:rPr>
                        <a:t>Year</a:t>
                      </a:r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F0"/>
                          </a:solidFill>
                        </a:rPr>
                        <a:t>Trust Deeds Protected</a:t>
                      </a:r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2014-15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/>
                    </a:p>
                    <a:p>
                      <a:pPr algn="ctr"/>
                      <a:r>
                        <a:rPr lang="en-GB" sz="2800" dirty="0" smtClean="0"/>
                        <a:t>4,437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2015-16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4,709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2016-17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5,470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2017-18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5,958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Bank of England </a:t>
            </a:r>
            <a:br>
              <a:rPr lang="en-GB" dirty="0" smtClean="0"/>
            </a:br>
            <a:r>
              <a:rPr lang="en-GB" sz="3600" dirty="0" smtClean="0"/>
              <a:t>Total </a:t>
            </a:r>
            <a:r>
              <a:rPr lang="en-GB" sz="3600" dirty="0"/>
              <a:t>consumer credit lending to </a:t>
            </a:r>
            <a:r>
              <a:rPr lang="en-GB" sz="3600" dirty="0" smtClean="0"/>
              <a:t>individuals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1634"/>
            <a:ext cx="7992889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2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Receipts, Costs &amp; Dividends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6313" y="5689126"/>
            <a:ext cx="84921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 </a:t>
            </a:r>
            <a:r>
              <a:rPr lang="en-GB" dirty="0" err="1" smtClean="0"/>
              <a:t>PTDs</a:t>
            </a:r>
            <a:r>
              <a:rPr lang="en-GB" dirty="0" smtClean="0"/>
              <a:t> concluded in </a:t>
            </a:r>
            <a:r>
              <a:rPr lang="en-GB" b="1" dirty="0" smtClean="0"/>
              <a:t>2017-18, average dividend was 17.8 </a:t>
            </a:r>
            <a:r>
              <a:rPr lang="en-GB" dirty="0" smtClean="0"/>
              <a:t>pence in the £ compared with </a:t>
            </a:r>
            <a:r>
              <a:rPr lang="en-GB" b="1" dirty="0" smtClean="0"/>
              <a:t>19.8 pence in the £ in 2016-17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39439"/>
            <a:ext cx="6944278" cy="46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Protected Trust Deeds – a bad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Total </a:t>
            </a:r>
            <a:r>
              <a:rPr lang="en-GB" dirty="0"/>
              <a:t>debt £5872</a:t>
            </a:r>
          </a:p>
          <a:p>
            <a:r>
              <a:rPr lang="en-GB" dirty="0"/>
              <a:t>Contributions £</a:t>
            </a:r>
            <a:r>
              <a:rPr lang="en-GB" dirty="0" smtClean="0"/>
              <a:t>5664  (£118 a month)</a:t>
            </a:r>
            <a:endParaRPr lang="en-GB" dirty="0"/>
          </a:p>
          <a:p>
            <a:r>
              <a:rPr lang="en-GB" dirty="0"/>
              <a:t>Total admin costs in </a:t>
            </a:r>
            <a:r>
              <a:rPr lang="en-GB" dirty="0" err="1"/>
              <a:t>PTD</a:t>
            </a:r>
            <a:r>
              <a:rPr lang="en-GB" dirty="0"/>
              <a:t> £4663</a:t>
            </a:r>
          </a:p>
          <a:p>
            <a:r>
              <a:rPr lang="en-GB" dirty="0"/>
              <a:t>Available to creditors £1209</a:t>
            </a:r>
          </a:p>
          <a:p>
            <a:r>
              <a:rPr lang="en-GB" dirty="0"/>
              <a:t>Anticipated dividend £0.17</a:t>
            </a:r>
            <a:r>
              <a:rPr lang="en-GB" dirty="0" smtClean="0"/>
              <a:t>/£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 a DAS, same debtor would have paid contributions for two more months</a:t>
            </a:r>
          </a:p>
          <a:p>
            <a:r>
              <a:rPr lang="en-GB" dirty="0" smtClean="0"/>
              <a:t>Potential return to creditors £5300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5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New Regulations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1656" cy="4681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Consultation conducted in 2016, the following changes are being considered: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Inclusion of outlays and disbursements included in initial fee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Creditor claims to be submitted within 120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Revised voting arrangements – emphasis on active engagement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Consideration of protection where debts can be paid via contributions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800" dirty="0" smtClean="0"/>
              <a:t>Aiming for the revised regulations to be laid this year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46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Protected Trust Deeds v Debt Arrangement Scheme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Outcome for creditors: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PTD</a:t>
            </a:r>
            <a:r>
              <a:rPr lang="en-GB" dirty="0" smtClean="0"/>
              <a:t> = 	</a:t>
            </a:r>
            <a:r>
              <a:rPr lang="en-GB" dirty="0" err="1" smtClean="0"/>
              <a:t>20p</a:t>
            </a:r>
            <a:r>
              <a:rPr lang="en-GB" dirty="0" smtClean="0"/>
              <a:t> in the £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DAS = 	</a:t>
            </a:r>
            <a:r>
              <a:rPr lang="en-GB" dirty="0" err="1" smtClean="0"/>
              <a:t>90p</a:t>
            </a:r>
            <a:r>
              <a:rPr lang="en-GB" dirty="0" smtClean="0"/>
              <a:t> in the £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moving more cases from </a:t>
            </a:r>
            <a:r>
              <a:rPr lang="en-GB" dirty="0" err="1" smtClean="0"/>
              <a:t>PTDs</a:t>
            </a:r>
            <a:r>
              <a:rPr lang="en-GB" dirty="0" smtClean="0"/>
              <a:t> to DAS means DAS outcome falls to </a:t>
            </a:r>
            <a:r>
              <a:rPr lang="en-GB" dirty="0" err="1" smtClean="0"/>
              <a:t>75p</a:t>
            </a:r>
            <a:r>
              <a:rPr lang="en-GB" dirty="0" smtClean="0"/>
              <a:t> in the £, would that be worthwhile?</a:t>
            </a:r>
          </a:p>
        </p:txBody>
      </p:sp>
    </p:spTree>
    <p:extLst>
      <p:ext uri="{BB962C8B-B14F-4D97-AF65-F5344CB8AC3E}">
        <p14:creationId xmlns:p14="http://schemas.microsoft.com/office/powerpoint/2010/main" val="31356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Further Consultations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28800"/>
            <a:ext cx="8497639" cy="4105250"/>
          </a:xfrm>
        </p:spPr>
        <p:txBody>
          <a:bodyPr>
            <a:normAutofit/>
          </a:bodyPr>
          <a:lstStyle/>
          <a:p>
            <a:r>
              <a:rPr lang="en-GB" dirty="0" smtClean="0"/>
              <a:t>Common / Standard Financial Statement </a:t>
            </a:r>
          </a:p>
          <a:p>
            <a:r>
              <a:rPr lang="en-GB" dirty="0" smtClean="0"/>
              <a:t>Consultation on </a:t>
            </a:r>
            <a:r>
              <a:rPr lang="en-GB" dirty="0"/>
              <a:t>Bankruptcy and Debt Advice (Scotland) Act </a:t>
            </a:r>
            <a:r>
              <a:rPr lang="en-GB" dirty="0" smtClean="0"/>
              <a:t>to take place in 2018/19</a:t>
            </a:r>
          </a:p>
          <a:p>
            <a:r>
              <a:rPr lang="en-GB" dirty="0" smtClean="0"/>
              <a:t>Response to diligence consultation</a:t>
            </a:r>
          </a:p>
          <a:p>
            <a:r>
              <a:rPr lang="en-GB" dirty="0" smtClean="0"/>
              <a:t>Corporate Insolvency rules modernisation – legislation laid in Parliament.  Live from April 2019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2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5300" dirty="0" smtClean="0"/>
              <a:t>Thank you for listening </a:t>
            </a:r>
            <a:br>
              <a:rPr lang="en-GB" sz="5300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dirty="0" smtClean="0"/>
              <a:t>Any Questions?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23073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n300369\Pictures\Logos\Bankruptcy\basys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36493"/>
            <a:ext cx="969020" cy="7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300369\Pictures\Logos\Astra\new astra 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58021"/>
            <a:ext cx="977979" cy="7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mage result for investors in people gold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 bwMode="auto">
          <a:xfrm>
            <a:off x="3856265" y="5980944"/>
            <a:ext cx="2451603" cy="7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47556" y="2318259"/>
            <a:ext cx="3909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solidFill>
                  <a:srgbClr val="DC0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71550" y="4239418"/>
            <a:ext cx="7200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r" eaLnBrk="0" hangingPunct="0"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r" eaLnBrk="0" hangingPunct="0"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r" eaLnBrk="0" hangingPunct="0"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r" eaLnBrk="0" hangingPunct="0"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000" dirty="0" smtClean="0">
                <a:solidFill>
                  <a:srgbClr val="888C89"/>
                </a:solidFill>
              </a:rPr>
              <a:t>Alex Reid</a:t>
            </a:r>
          </a:p>
          <a:p>
            <a:pPr algn="ctr" eaLnBrk="1" hangingPunct="1"/>
            <a:r>
              <a:rPr lang="en-GB" sz="3000" dirty="0" smtClean="0">
                <a:solidFill>
                  <a:srgbClr val="888C89"/>
                </a:solidFill>
              </a:rPr>
              <a:t>Accountant in Bankruptcy</a:t>
            </a:r>
          </a:p>
          <a:p>
            <a:pPr algn="ctr" eaLnBrk="1" hangingPunct="1"/>
            <a:r>
              <a:rPr lang="en-GB" sz="3000" dirty="0">
                <a:solidFill>
                  <a:srgbClr val="888C89"/>
                </a:solidFill>
              </a:rPr>
              <a:t>a</a:t>
            </a:r>
            <a:r>
              <a:rPr lang="en-GB" sz="3000" dirty="0" smtClean="0">
                <a:solidFill>
                  <a:srgbClr val="888C89"/>
                </a:solidFill>
              </a:rPr>
              <a:t>lex.reid@aib.gsi.gov.uk</a:t>
            </a:r>
            <a:endParaRPr lang="en-GB" sz="3000" dirty="0">
              <a:solidFill>
                <a:srgbClr val="888C89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34" y="188640"/>
            <a:ext cx="3312368" cy="1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6225"/>
            <a:ext cx="1203762" cy="5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Debt Advice is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Peter Wyman’s Review of Funding of Debt Advice (UK level)</a:t>
            </a:r>
          </a:p>
          <a:p>
            <a:r>
              <a:rPr lang="en-GB" dirty="0" smtClean="0"/>
              <a:t>8.3 million people over-indebted</a:t>
            </a:r>
          </a:p>
          <a:p>
            <a:r>
              <a:rPr lang="en-GB" dirty="0" smtClean="0"/>
              <a:t>20.5% are likely to seek debt advice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=	Demand for advice for 1.7 m people</a:t>
            </a:r>
          </a:p>
          <a:p>
            <a:r>
              <a:rPr lang="en-GB" dirty="0" smtClean="0"/>
              <a:t>Roughly free sector capacity to help </a:t>
            </a:r>
            <a:r>
              <a:rPr lang="en-GB" dirty="0" err="1" smtClean="0"/>
              <a:t>1.1m</a:t>
            </a:r>
            <a:r>
              <a:rPr lang="en-GB" dirty="0" smtClean="0"/>
              <a:t> people</a:t>
            </a:r>
          </a:p>
          <a:p>
            <a:pPr marL="0" indent="0">
              <a:buNone/>
            </a:pPr>
            <a:r>
              <a:rPr lang="en-GB" dirty="0" smtClean="0"/>
              <a:t>Whatever the numbers, a big shortfall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17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Bankruptcies 2017-18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Just over 4500 bankruptcies in 2017-18</a:t>
            </a:r>
          </a:p>
          <a:p>
            <a:r>
              <a:rPr lang="en-GB" dirty="0" smtClean="0"/>
              <a:t>Around 75% debtor led, 25% creditor petitions</a:t>
            </a:r>
          </a:p>
          <a:p>
            <a:r>
              <a:rPr lang="en-GB" dirty="0" smtClean="0"/>
              <a:t>AIB Trustee in 83% of cases, 750 private trustees</a:t>
            </a:r>
          </a:p>
          <a:p>
            <a:r>
              <a:rPr lang="en-GB" dirty="0" smtClean="0"/>
              <a:t>7 </a:t>
            </a:r>
            <a:r>
              <a:rPr lang="en-GB" dirty="0"/>
              <a:t>IPs taking more than 25 </a:t>
            </a:r>
            <a:r>
              <a:rPr lang="en-GB" dirty="0" smtClean="0"/>
              <a:t>cases - together </a:t>
            </a:r>
            <a:r>
              <a:rPr lang="en-GB" dirty="0"/>
              <a:t>covering roughly 50% of total appointments.  </a:t>
            </a:r>
            <a:endParaRPr lang="en-GB" dirty="0" smtClean="0"/>
          </a:p>
          <a:p>
            <a:r>
              <a:rPr lang="en-GB" dirty="0" smtClean="0"/>
              <a:t>Tail </a:t>
            </a:r>
            <a:r>
              <a:rPr lang="en-GB" dirty="0"/>
              <a:t>covered by another 47 </a:t>
            </a:r>
            <a:r>
              <a:rPr lang="en-GB" dirty="0" err="1"/>
              <a:t>IPs</a:t>
            </a:r>
            <a:r>
              <a:rPr lang="en-GB" dirty="0"/>
              <a:t>, given 54 appointment takers in all.  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20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Protected Trust Deeds 2017-18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under 6,000 in total</a:t>
            </a:r>
          </a:p>
          <a:p>
            <a:r>
              <a:rPr lang="en-GB" dirty="0" smtClean="0"/>
              <a:t>6 firms did more than 200 – 89%</a:t>
            </a:r>
          </a:p>
          <a:p>
            <a:r>
              <a:rPr lang="en-GB" dirty="0" smtClean="0"/>
              <a:t>Another 24 firms make up the tail, 16 of which did less than 10</a:t>
            </a:r>
          </a:p>
          <a:p>
            <a:r>
              <a:rPr lang="en-GB" dirty="0" smtClean="0"/>
              <a:t>Increasing share of statutory </a:t>
            </a:r>
            <a:r>
              <a:rPr lang="en-GB" dirty="0" smtClean="0"/>
              <a:t>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9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Arrangement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Around 2,400 approved in 2017-18</a:t>
            </a:r>
          </a:p>
          <a:p>
            <a:r>
              <a:rPr lang="en-GB" dirty="0" smtClean="0"/>
              <a:t>15 </a:t>
            </a:r>
            <a:r>
              <a:rPr lang="en-GB" dirty="0"/>
              <a:t>fee charging firms and 63 free-to-client advice organisations submitted at least one DAS </a:t>
            </a:r>
            <a:r>
              <a:rPr lang="en-GB" dirty="0" smtClean="0"/>
              <a:t>application</a:t>
            </a:r>
          </a:p>
          <a:p>
            <a:r>
              <a:rPr lang="en-GB" dirty="0" smtClean="0"/>
              <a:t>but </a:t>
            </a:r>
            <a:r>
              <a:rPr lang="en-GB" dirty="0"/>
              <a:t>only </a:t>
            </a:r>
            <a:r>
              <a:rPr lang="en-GB" dirty="0" smtClean="0"/>
              <a:t>8 </a:t>
            </a:r>
            <a:r>
              <a:rPr lang="en-GB" dirty="0"/>
              <a:t>and 14 of these respectively submitted more than </a:t>
            </a:r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4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 Charging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 IPs taking more than 25 </a:t>
            </a:r>
            <a:r>
              <a:rPr lang="en-GB" dirty="0" smtClean="0"/>
              <a:t>bankruptcy </a:t>
            </a:r>
            <a:r>
              <a:rPr lang="en-GB" dirty="0" smtClean="0"/>
              <a:t>cases</a:t>
            </a:r>
          </a:p>
          <a:p>
            <a:r>
              <a:rPr lang="en-GB" dirty="0" smtClean="0"/>
              <a:t>6 firms did more than 200 </a:t>
            </a:r>
            <a:r>
              <a:rPr lang="en-GB" dirty="0" err="1" smtClean="0"/>
              <a:t>PTDs</a:t>
            </a:r>
            <a:endParaRPr lang="en-GB" dirty="0" smtClean="0"/>
          </a:p>
          <a:p>
            <a:r>
              <a:rPr lang="en-GB" dirty="0" smtClean="0"/>
              <a:t>8 firms did more than 10 DAS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 small world – and getting smaller?</a:t>
            </a:r>
          </a:p>
          <a:p>
            <a:pPr marL="0" indent="0">
              <a:buNone/>
            </a:pPr>
            <a:r>
              <a:rPr lang="en-GB" dirty="0" smtClean="0"/>
              <a:t>And the same happening in the free sector?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1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Long Term Trends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096781"/>
            <a:ext cx="8644877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AiB</a:t>
            </a:r>
            <a:r>
              <a:rPr lang="en-GB" dirty="0" smtClean="0"/>
              <a:t> Live Caseload at Year End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86" y="836712"/>
            <a:ext cx="7762513" cy="51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template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0" ma:contentTypeDescription="Create a new document." ma:contentTypeScope="" ma:versionID="bd0697fc0a623c33294c34e2225a29fe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6dbaea1437b34ea2aec642e3c1182584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88EA69-B923-4CE7-9D0C-12FCAF96DD8C}"/>
</file>

<file path=customXml/itemProps2.xml><?xml version="1.0" encoding="utf-8"?>
<ds:datastoreItem xmlns:ds="http://schemas.openxmlformats.org/officeDocument/2006/customXml" ds:itemID="{84A404D8-D911-4F1E-AEE3-383CC7BB82E8}"/>
</file>

<file path=customXml/itemProps3.xml><?xml version="1.0" encoding="utf-8"?>
<ds:datastoreItem xmlns:ds="http://schemas.openxmlformats.org/officeDocument/2006/customXml" ds:itemID="{58035638-78FD-4575-A3EF-8388D1A54007}"/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817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Office Theme</vt:lpstr>
      <vt:lpstr>master template presentations</vt:lpstr>
      <vt:lpstr>Scotland’s Debt Solutions </vt:lpstr>
      <vt:lpstr>Bank of England  Total consumer credit lending to individuals</vt:lpstr>
      <vt:lpstr>How much Debt Advice is needed?</vt:lpstr>
      <vt:lpstr>Bankruptcies 2017-18</vt:lpstr>
      <vt:lpstr>Protected Trust Deeds 2017-18</vt:lpstr>
      <vt:lpstr>Debt Arrangement Scheme</vt:lpstr>
      <vt:lpstr>Fee Charging Sector</vt:lpstr>
      <vt:lpstr>Long Term Trends</vt:lpstr>
      <vt:lpstr>AiB Live Caseload at Year End</vt:lpstr>
      <vt:lpstr>DAS Volumes</vt:lpstr>
      <vt:lpstr>DAS – The Basics </vt:lpstr>
      <vt:lpstr>DAS Debtor Benefits </vt:lpstr>
      <vt:lpstr>DAS Creditor Benefits</vt:lpstr>
      <vt:lpstr>DAS Creditor Returns</vt:lpstr>
      <vt:lpstr>Biggest DAS creditors</vt:lpstr>
      <vt:lpstr>Potential Market for DAS?</vt:lpstr>
      <vt:lpstr>Future DAS Regulations</vt:lpstr>
      <vt:lpstr>Breathing Space</vt:lpstr>
      <vt:lpstr>Protected Trust Deeds – rising volumes</vt:lpstr>
      <vt:lpstr>Receipts, Costs &amp; Dividends </vt:lpstr>
      <vt:lpstr>Protected Trust Deeds – a bad example</vt:lpstr>
      <vt:lpstr>New Regulations</vt:lpstr>
      <vt:lpstr>Protected Trust Deeds v Debt Arrangement Scheme</vt:lpstr>
      <vt:lpstr>Further Consultations</vt:lpstr>
      <vt:lpstr>      Thank you for listening    Any Questions?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Society of Scotland Debt Recovery Conference 18th April 2018</dc:title>
  <dc:creator>u204155</dc:creator>
  <cp:lastModifiedBy>Reid A (Alex)</cp:lastModifiedBy>
  <cp:revision>27</cp:revision>
  <dcterms:created xsi:type="dcterms:W3CDTF">2018-04-09T13:55:57Z</dcterms:created>
  <dcterms:modified xsi:type="dcterms:W3CDTF">2018-11-14T16:39:14Z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</Properties>
</file>