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43" autoAdjust="0"/>
    <p:restoredTop sz="96101" autoAdjust="0"/>
  </p:normalViewPr>
  <p:slideViewPr>
    <p:cSldViewPr snapToGrid="0">
      <p:cViewPr varScale="1">
        <p:scale>
          <a:sx n="79" d="100"/>
          <a:sy n="79" d="100"/>
        </p:scale>
        <p:origin x="186" y="114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8D37A9-178F-45C9-A5D0-55938CF04E23}" type="datetimeFigureOut">
              <a:rPr lang="en-GB" smtClean="0"/>
              <a:t>03/11/2023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E9FD6-2CBD-4DC6-B796-254EC3FE1AF6}" type="slidenum">
              <a:rPr lang="en-GB" smtClean="0"/>
              <a:t>‹#›</a:t>
            </a:fld>
            <a:endParaRPr lang="en-GB"/>
          </a:p>
        </p:txBody>
      </p:sp>
    </p:spTree>
    <p:extLst>
      <p:ext uri="{BB962C8B-B14F-4D97-AF65-F5344CB8AC3E}">
        <p14:creationId xmlns:p14="http://schemas.microsoft.com/office/powerpoint/2010/main" val="2425171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GB" sz="1200" kern="1200" dirty="0">
                <a:solidFill>
                  <a:schemeClr val="tx1"/>
                </a:solidFill>
                <a:effectLst/>
                <a:latin typeface="+mn-lt"/>
                <a:ea typeface="+mn-ea"/>
                <a:cs typeface="+mn-cs"/>
              </a:rPr>
              <a:t>The current reporting regime reveals a lack of focus on outcome improvement.  The New Deal for Local Government allows us to think differently about how we can work together to make better use of data to drive the desired improvement in outcomes.</a:t>
            </a:r>
          </a:p>
          <a:p>
            <a:pPr marL="228600" lvl="0" indent="-228600">
              <a:buFont typeface="+mj-lt"/>
              <a:buAutoNum type="arabicPeriod"/>
            </a:pPr>
            <a:r>
              <a:rPr lang="en-GB" sz="1200" kern="1200" dirty="0">
                <a:solidFill>
                  <a:schemeClr val="tx1"/>
                </a:solidFill>
                <a:effectLst/>
                <a:latin typeface="+mn-lt"/>
                <a:ea typeface="+mn-ea"/>
                <a:cs typeface="+mn-cs"/>
              </a:rPr>
              <a:t>The volume of reporting that Councils are required to provide is growing at an accelerated rate, driven in part by the increasing proportion of Local Government funding which is ringfenced or provided with the expectation it will be spent on specific services.  The scale of reporting, alongside a lack of co-ordination and lack of automation in the return process creates a significant burden for Local Authorities.  The volume is undermining our confidence in the quality of data returned, and also our ability to derive useful insights and use the available data effectively to inform evidence-based decision making. An ever-greater local government resource is required to service reporting commitments, leaving less capacity to focus on what is important locally, and to undertake the value-added work of analysis, interpretation and use.  In addition, the cost of producing this volume of data is unnecessarily high and will only keep growing.  The increasing proportion of ringfencing and associated reporting is reducing the flexibility Local Government has to make decisions and use resources flexibly to deliver on outcomes for people in their communities.</a:t>
            </a:r>
          </a:p>
          <a:p>
            <a:pPr marL="228600" lvl="0" indent="-228600">
              <a:buFont typeface="+mj-lt"/>
              <a:buAutoNum type="arabicPeriod"/>
            </a:pPr>
            <a:r>
              <a:rPr lang="en-GB" sz="1200" kern="1200" dirty="0">
                <a:solidFill>
                  <a:schemeClr val="tx1"/>
                </a:solidFill>
                <a:effectLst/>
                <a:latin typeface="+mn-lt"/>
                <a:ea typeface="+mn-ea"/>
                <a:cs typeface="+mn-cs"/>
              </a:rPr>
              <a:t>There is a lack of oversight or awareness of what data is being collected, or where there may be duplication, or opportunities for better alignment or linking of datasets. There is a lack of clarity and transparency in relation to the purpose and use of much of the data collected.  Beyond the publication of statistics, it is not clear how the information is used at a national level for policy development or funding decisions.  There is also insufficient evidence of how the data is being used at a local and/or national level to drive improvement in outcomes or support a greater focus on prevention. The data which is requested by national bodies is often not perceived to be useful for local authorities in relation to improving outcomes, with relevance, quality and timeliness issues continuing to undermine the value and use of data reported. </a:t>
            </a:r>
          </a:p>
          <a:p>
            <a:pPr marL="228600" lvl="0" indent="-228600">
              <a:buFont typeface="+mj-lt"/>
              <a:buAutoNum type="arabicPeriod"/>
            </a:pPr>
            <a:r>
              <a:rPr lang="en-GB" sz="1200" kern="1200" dirty="0">
                <a:solidFill>
                  <a:schemeClr val="tx1"/>
                </a:solidFill>
                <a:effectLst/>
                <a:latin typeface="+mn-lt"/>
                <a:ea typeface="+mn-ea"/>
                <a:cs typeface="+mn-cs"/>
              </a:rPr>
              <a:t>There is an over-reliance on data collection approaches which do not support automated collection or validation of data, creating resource implications for both Local Government and Scottish Government, and also significant time lags in publication.</a:t>
            </a:r>
          </a:p>
          <a:p>
            <a:pPr marL="228600" lvl="0" indent="-228600">
              <a:buFont typeface="+mj-lt"/>
              <a:buAutoNum type="arabicPeriod"/>
            </a:pPr>
            <a:r>
              <a:rPr lang="en-GB" sz="1200" kern="1200" dirty="0">
                <a:solidFill>
                  <a:schemeClr val="tx1"/>
                </a:solidFill>
                <a:effectLst/>
                <a:latin typeface="+mn-lt"/>
                <a:ea typeface="+mn-ea"/>
                <a:cs typeface="+mn-cs"/>
              </a:rPr>
              <a:t>Councils systems and processes used to return data are often poorly orchestrated and co-ordinated, adding to the resource burden and undermining their ability to derive maximum value from available data. Configuration of Council data management systems does not currently support ‘one button’ reporting, and leads to the creation of complex, often manual and resource intensive processes to transform and prepare data for reporting. Data quality and completeness issues within LA systems result in significant resource being focussed on validation and checking of data. Data architecture does not facilitate efficient data flow, data sharing, data linkage, data analytics and data access to maximise value and use. Councils are engaging with data transformation and data maturity agendas, but cite challenges in relation to internal capacity, skills, capability, leadership and workforce buy-in.</a:t>
            </a:r>
          </a:p>
          <a:p>
            <a:endParaRPr lang="en-GB" dirty="0"/>
          </a:p>
        </p:txBody>
      </p:sp>
      <p:sp>
        <p:nvSpPr>
          <p:cNvPr id="4" name="Slide Number Placeholder 3"/>
          <p:cNvSpPr>
            <a:spLocks noGrp="1"/>
          </p:cNvSpPr>
          <p:nvPr>
            <p:ph type="sldNum" sz="quarter" idx="5"/>
          </p:nvPr>
        </p:nvSpPr>
        <p:spPr/>
        <p:txBody>
          <a:bodyPr/>
          <a:lstStyle/>
          <a:p>
            <a:fld id="{5CDE9FD6-2CBD-4DC6-B796-254EC3FE1AF6}" type="slidenum">
              <a:rPr lang="en-GB" smtClean="0"/>
              <a:t>2</a:t>
            </a:fld>
            <a:endParaRPr lang="en-GB"/>
          </a:p>
        </p:txBody>
      </p:sp>
    </p:spTree>
    <p:extLst>
      <p:ext uri="{BB962C8B-B14F-4D97-AF65-F5344CB8AC3E}">
        <p14:creationId xmlns:p14="http://schemas.microsoft.com/office/powerpoint/2010/main" val="568278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2900" dirty="0"/>
              <a:t>Local Government and Scottish Government should use the New Deal for Local Government and underpinning partnership agreement to ensure a focus on reporting which is essential to evidence improvement in outcomes in partnership, ensuring that we take account of existing data reporting and consider streamlining and reducing where possible.  </a:t>
            </a:r>
          </a:p>
          <a:p>
            <a:endParaRPr lang="en-GB" sz="2900" dirty="0"/>
          </a:p>
          <a:p>
            <a:pPr lvl="0"/>
            <a:r>
              <a:rPr lang="en-GB" sz="2900" dirty="0"/>
              <a:t>Specifically, against this current context, Local Government and Scottish Government should work together to:</a:t>
            </a:r>
          </a:p>
          <a:p>
            <a:pPr lvl="1"/>
            <a:r>
              <a:rPr lang="en-GB" sz="2900" dirty="0"/>
              <a:t>Build trust around delivery, and a focus on only the data that is required to evidence outcome improvement.</a:t>
            </a:r>
          </a:p>
          <a:p>
            <a:pPr lvl="1"/>
            <a:r>
              <a:rPr lang="en-GB" sz="2900" dirty="0"/>
              <a:t>Develop a protocol and governance mechanism to agree and implement any future reporting that is required, within a new assurance and accountability framework (part of the Partnership Agreement).</a:t>
            </a:r>
          </a:p>
          <a:p>
            <a:pPr lvl="1"/>
            <a:r>
              <a:rPr lang="en-GB" sz="2900" dirty="0"/>
              <a:t>Reduce the overall volume of data reporting, focussing on policy relevance and impact on improving outcomes, and identifying areas of duplication.</a:t>
            </a:r>
          </a:p>
          <a:p>
            <a:pPr lvl="1"/>
            <a:r>
              <a:rPr lang="en-GB" sz="2900" dirty="0"/>
              <a:t>Operationalise the high-level principles developed to support reviews of relevance and usefulness of current and future data reporting.</a:t>
            </a:r>
          </a:p>
          <a:p>
            <a:pPr lvl="1"/>
            <a:r>
              <a:rPr lang="en-GB" sz="2900" dirty="0"/>
              <a:t>Promote and ensure greater use and re-use of collected data in driving improvement in outcomes</a:t>
            </a:r>
          </a:p>
          <a:p>
            <a:pPr lvl="1"/>
            <a:r>
              <a:rPr lang="en-GB" sz="2900" dirty="0"/>
              <a:t>Utilise the Calendar of Returns to improve planning and co-ordination of existing reporting.</a:t>
            </a:r>
          </a:p>
          <a:p>
            <a:pPr lvl="1"/>
            <a:r>
              <a:rPr lang="en-GB" sz="2900" dirty="0"/>
              <a:t>Develop and operationalise ongoing hosting and updating arrangements for the List of Data Returns, including the development of an online register of data returns.</a:t>
            </a:r>
          </a:p>
          <a:p>
            <a:pPr lvl="1"/>
            <a:r>
              <a:rPr lang="en-GB" sz="2900" dirty="0"/>
              <a:t>Review the extent to which the </a:t>
            </a:r>
            <a:r>
              <a:rPr lang="en-GB" sz="2900" dirty="0" err="1"/>
              <a:t>Crerar</a:t>
            </a:r>
            <a:r>
              <a:rPr lang="en-GB" sz="2900" dirty="0"/>
              <a:t> recommendations have been implemented and ensure that issues in relation to the collection and reporting of data are fully linked into the evolving scrutiny landscape.</a:t>
            </a:r>
          </a:p>
          <a:p>
            <a:endParaRPr lang="en-GB" dirty="0"/>
          </a:p>
        </p:txBody>
      </p:sp>
      <p:sp>
        <p:nvSpPr>
          <p:cNvPr id="4" name="Slide Number Placeholder 3"/>
          <p:cNvSpPr>
            <a:spLocks noGrp="1"/>
          </p:cNvSpPr>
          <p:nvPr>
            <p:ph type="sldNum" sz="quarter" idx="5"/>
          </p:nvPr>
        </p:nvSpPr>
        <p:spPr/>
        <p:txBody>
          <a:bodyPr/>
          <a:lstStyle/>
          <a:p>
            <a:fld id="{5CDE9FD6-2CBD-4DC6-B796-254EC3FE1AF6}" type="slidenum">
              <a:rPr lang="en-GB" smtClean="0"/>
              <a:t>4</a:t>
            </a:fld>
            <a:endParaRPr lang="en-GB"/>
          </a:p>
        </p:txBody>
      </p:sp>
    </p:spTree>
    <p:extLst>
      <p:ext uri="{BB962C8B-B14F-4D97-AF65-F5344CB8AC3E}">
        <p14:creationId xmlns:p14="http://schemas.microsoft.com/office/powerpoint/2010/main" val="4251136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kern="1200" dirty="0">
                <a:solidFill>
                  <a:schemeClr val="tx1"/>
                </a:solidFill>
                <a:effectLst/>
                <a:latin typeface="+mn-lt"/>
                <a:ea typeface="+mn-ea"/>
                <a:cs typeface="+mn-cs"/>
              </a:rPr>
              <a:t>Set against the context of the New Deal and Partnership agreement, Phase 2 of the Local Government Data Platform project will focus on simplification and streamlining of the reporting landscape, as well as delivering improved co-ordination of the data collection that continues to be necessary for assurance purposes, reducing the effort for manual data collection and improving the re-use of data collected.  </a:t>
            </a:r>
          </a:p>
          <a:p>
            <a:pPr fontAlgn="base"/>
            <a:r>
              <a:rPr lang="en-GB" sz="1200" kern="1200" dirty="0">
                <a:solidFill>
                  <a:schemeClr val="tx1"/>
                </a:solidFill>
                <a:effectLst/>
                <a:latin typeface="+mn-lt"/>
                <a:ea typeface="+mn-ea"/>
                <a:cs typeface="+mn-cs"/>
              </a:rPr>
              <a:t> </a:t>
            </a:r>
          </a:p>
          <a:p>
            <a:pPr fontAlgn="base"/>
            <a:r>
              <a:rPr lang="en-GB" sz="1200" kern="1200" dirty="0">
                <a:solidFill>
                  <a:schemeClr val="tx1"/>
                </a:solidFill>
                <a:effectLst/>
                <a:latin typeface="+mn-lt"/>
                <a:ea typeface="+mn-ea"/>
                <a:cs typeface="+mn-cs"/>
              </a:rPr>
              <a:t>This phase will build on the findings in Phase 1 and take forward the recommendations outlined under the 4 workstreams above.</a:t>
            </a:r>
          </a:p>
          <a:p>
            <a:pPr fontAlgn="base"/>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Resourcing &amp; Timescales </a:t>
            </a:r>
          </a:p>
          <a:p>
            <a:r>
              <a:rPr lang="en-GB" sz="1200" kern="1200" dirty="0">
                <a:solidFill>
                  <a:schemeClr val="tx1"/>
                </a:solidFill>
                <a:effectLst/>
                <a:latin typeface="+mn-lt"/>
                <a:ea typeface="+mn-ea"/>
                <a:cs typeface="+mn-cs"/>
              </a:rPr>
              <a:t>The Improvement Service is funding a Project Manager to oversee the delivery of Phase 2 of this project, which is scheduled to last for six months, running from May to October 2023.   As with Phase 1,  Phase 2 will continue to be a collaborative endeavour and it will be critical that the IS Project Manager can draw upon the expertise, skills and capacity within the Digital Office for Scottish Local Government,  Public Health Scotland, COSLA and local authorities themselves.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Governance/Reporting </a:t>
            </a:r>
          </a:p>
          <a:p>
            <a:r>
              <a:rPr lang="en-GB" sz="1200" kern="1200" dirty="0">
                <a:solidFill>
                  <a:schemeClr val="tx1"/>
                </a:solidFill>
                <a:effectLst/>
                <a:latin typeface="+mn-lt"/>
                <a:ea typeface="+mn-ea"/>
                <a:cs typeface="+mn-cs"/>
              </a:rPr>
              <a:t>The existing Oversight Group will advise on overall strategic direction and delivery of Phase 2.  This group is jointly chaired by Solace and COSLA, and draws membership from the IS, LGDO, Public Health Scotland and Scottish Government.  The LGBF Board will continue to provide an advisory role for this work.  Upon completion of Phase 2, a report outlining the progress achieved, along with recommendations for future phases of this project will be shared with Solace and COSLA.  This will provide an opportunity to ‘take stock’ in relation to wider progress, and to secure wider system commitment and appropriate resource contributions for future phases.</a:t>
            </a:r>
          </a:p>
          <a:p>
            <a:endParaRPr lang="en-GB" dirty="0"/>
          </a:p>
        </p:txBody>
      </p:sp>
      <p:sp>
        <p:nvSpPr>
          <p:cNvPr id="4" name="Slide Number Placeholder 3"/>
          <p:cNvSpPr>
            <a:spLocks noGrp="1"/>
          </p:cNvSpPr>
          <p:nvPr>
            <p:ph type="sldNum" sz="quarter" idx="5"/>
          </p:nvPr>
        </p:nvSpPr>
        <p:spPr/>
        <p:txBody>
          <a:bodyPr/>
          <a:lstStyle/>
          <a:p>
            <a:fld id="{5CDE9FD6-2CBD-4DC6-B796-254EC3FE1AF6}" type="slidenum">
              <a:rPr lang="en-GB" smtClean="0"/>
              <a:t>5</a:t>
            </a:fld>
            <a:endParaRPr lang="en-GB"/>
          </a:p>
        </p:txBody>
      </p:sp>
    </p:spTree>
    <p:extLst>
      <p:ext uri="{BB962C8B-B14F-4D97-AF65-F5344CB8AC3E}">
        <p14:creationId xmlns:p14="http://schemas.microsoft.com/office/powerpoint/2010/main" val="3884487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CE154-5445-4A38-A6D7-4328835F77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41032A-C9BD-4B23-BC8C-3290E5894A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EA7B74-2832-4FD2-9020-6C6F88A20FF9}"/>
              </a:ext>
            </a:extLst>
          </p:cNvPr>
          <p:cNvSpPr>
            <a:spLocks noGrp="1"/>
          </p:cNvSpPr>
          <p:nvPr>
            <p:ph type="dt" sz="half" idx="10"/>
          </p:nvPr>
        </p:nvSpPr>
        <p:spPr/>
        <p:txBody>
          <a:bodyPr/>
          <a:lstStyle/>
          <a:p>
            <a:fld id="{19C8B5E6-C2DE-4776-B8A2-5536FB9D57CD}" type="datetimeFigureOut">
              <a:rPr lang="en-GB" smtClean="0"/>
              <a:t>03/11/2023</a:t>
            </a:fld>
            <a:endParaRPr lang="en-GB"/>
          </a:p>
        </p:txBody>
      </p:sp>
      <p:sp>
        <p:nvSpPr>
          <p:cNvPr id="5" name="Footer Placeholder 4">
            <a:extLst>
              <a:ext uri="{FF2B5EF4-FFF2-40B4-BE49-F238E27FC236}">
                <a16:creationId xmlns:a16="http://schemas.microsoft.com/office/drawing/2014/main" id="{F583A86B-4192-43D7-8C60-43E8927373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D4D036-CE70-4FD9-B9B5-25261975D7A4}"/>
              </a:ext>
            </a:extLst>
          </p:cNvPr>
          <p:cNvSpPr>
            <a:spLocks noGrp="1"/>
          </p:cNvSpPr>
          <p:nvPr>
            <p:ph type="sldNum" sz="quarter" idx="12"/>
          </p:nvPr>
        </p:nvSpPr>
        <p:spPr/>
        <p:txBody>
          <a:bodyPr/>
          <a:lstStyle/>
          <a:p>
            <a:fld id="{A7791F2A-42D3-4123-A7CC-DEA016839AB0}" type="slidenum">
              <a:rPr lang="en-GB" smtClean="0"/>
              <a:t>‹#›</a:t>
            </a:fld>
            <a:endParaRPr lang="en-GB"/>
          </a:p>
        </p:txBody>
      </p:sp>
    </p:spTree>
    <p:extLst>
      <p:ext uri="{BB962C8B-B14F-4D97-AF65-F5344CB8AC3E}">
        <p14:creationId xmlns:p14="http://schemas.microsoft.com/office/powerpoint/2010/main" val="150401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5420-C0C7-4BC2-9DC1-BFB7A510D9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807DEC-0159-42E1-B78A-02DF6145AD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802546-BC54-40D4-9618-497411E267E0}"/>
              </a:ext>
            </a:extLst>
          </p:cNvPr>
          <p:cNvSpPr>
            <a:spLocks noGrp="1"/>
          </p:cNvSpPr>
          <p:nvPr>
            <p:ph type="dt" sz="half" idx="10"/>
          </p:nvPr>
        </p:nvSpPr>
        <p:spPr/>
        <p:txBody>
          <a:bodyPr/>
          <a:lstStyle/>
          <a:p>
            <a:fld id="{19C8B5E6-C2DE-4776-B8A2-5536FB9D57CD}" type="datetimeFigureOut">
              <a:rPr lang="en-GB" smtClean="0"/>
              <a:t>03/11/2023</a:t>
            </a:fld>
            <a:endParaRPr lang="en-GB"/>
          </a:p>
        </p:txBody>
      </p:sp>
      <p:sp>
        <p:nvSpPr>
          <p:cNvPr id="5" name="Footer Placeholder 4">
            <a:extLst>
              <a:ext uri="{FF2B5EF4-FFF2-40B4-BE49-F238E27FC236}">
                <a16:creationId xmlns:a16="http://schemas.microsoft.com/office/drawing/2014/main" id="{06C33723-461F-4A19-9CA8-7506D8629B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3C86829-607E-4B7D-8059-75F4B0F1A8B6}"/>
              </a:ext>
            </a:extLst>
          </p:cNvPr>
          <p:cNvSpPr>
            <a:spLocks noGrp="1"/>
          </p:cNvSpPr>
          <p:nvPr>
            <p:ph type="sldNum" sz="quarter" idx="12"/>
          </p:nvPr>
        </p:nvSpPr>
        <p:spPr/>
        <p:txBody>
          <a:bodyPr/>
          <a:lstStyle/>
          <a:p>
            <a:fld id="{A7791F2A-42D3-4123-A7CC-DEA016839AB0}" type="slidenum">
              <a:rPr lang="en-GB" smtClean="0"/>
              <a:t>‹#›</a:t>
            </a:fld>
            <a:endParaRPr lang="en-GB"/>
          </a:p>
        </p:txBody>
      </p:sp>
    </p:spTree>
    <p:extLst>
      <p:ext uri="{BB962C8B-B14F-4D97-AF65-F5344CB8AC3E}">
        <p14:creationId xmlns:p14="http://schemas.microsoft.com/office/powerpoint/2010/main" val="341948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87B1CA-638B-4CA3-9BDB-A31E27B8FE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3935DE2-C2A0-494B-8EF4-D7CE228271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3893517-911C-4753-A0C5-6A00CF5786F2}"/>
              </a:ext>
            </a:extLst>
          </p:cNvPr>
          <p:cNvSpPr>
            <a:spLocks noGrp="1"/>
          </p:cNvSpPr>
          <p:nvPr>
            <p:ph type="dt" sz="half" idx="10"/>
          </p:nvPr>
        </p:nvSpPr>
        <p:spPr/>
        <p:txBody>
          <a:bodyPr/>
          <a:lstStyle/>
          <a:p>
            <a:fld id="{19C8B5E6-C2DE-4776-B8A2-5536FB9D57CD}" type="datetimeFigureOut">
              <a:rPr lang="en-GB" smtClean="0"/>
              <a:t>03/11/2023</a:t>
            </a:fld>
            <a:endParaRPr lang="en-GB"/>
          </a:p>
        </p:txBody>
      </p:sp>
      <p:sp>
        <p:nvSpPr>
          <p:cNvPr id="5" name="Footer Placeholder 4">
            <a:extLst>
              <a:ext uri="{FF2B5EF4-FFF2-40B4-BE49-F238E27FC236}">
                <a16:creationId xmlns:a16="http://schemas.microsoft.com/office/drawing/2014/main" id="{F2F20758-7909-493B-91A4-AC429A1C4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ECD9A5-BD6D-4150-B1EF-4B5B0CD4AD26}"/>
              </a:ext>
            </a:extLst>
          </p:cNvPr>
          <p:cNvSpPr>
            <a:spLocks noGrp="1"/>
          </p:cNvSpPr>
          <p:nvPr>
            <p:ph type="sldNum" sz="quarter" idx="12"/>
          </p:nvPr>
        </p:nvSpPr>
        <p:spPr/>
        <p:txBody>
          <a:bodyPr/>
          <a:lstStyle/>
          <a:p>
            <a:fld id="{A7791F2A-42D3-4123-A7CC-DEA016839AB0}" type="slidenum">
              <a:rPr lang="en-GB" smtClean="0"/>
              <a:t>‹#›</a:t>
            </a:fld>
            <a:endParaRPr lang="en-GB"/>
          </a:p>
        </p:txBody>
      </p:sp>
    </p:spTree>
    <p:extLst>
      <p:ext uri="{BB962C8B-B14F-4D97-AF65-F5344CB8AC3E}">
        <p14:creationId xmlns:p14="http://schemas.microsoft.com/office/powerpoint/2010/main" val="19429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A16B9-53BB-412E-81B5-82E26F7F31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31D886-93DF-4D54-A1B1-0FFE40D059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0D1F2B-3151-406D-B6C1-A226EF6B3084}"/>
              </a:ext>
            </a:extLst>
          </p:cNvPr>
          <p:cNvSpPr>
            <a:spLocks noGrp="1"/>
          </p:cNvSpPr>
          <p:nvPr>
            <p:ph type="dt" sz="half" idx="10"/>
          </p:nvPr>
        </p:nvSpPr>
        <p:spPr/>
        <p:txBody>
          <a:bodyPr/>
          <a:lstStyle/>
          <a:p>
            <a:fld id="{19C8B5E6-C2DE-4776-B8A2-5536FB9D57CD}" type="datetimeFigureOut">
              <a:rPr lang="en-GB" smtClean="0"/>
              <a:t>03/11/2023</a:t>
            </a:fld>
            <a:endParaRPr lang="en-GB"/>
          </a:p>
        </p:txBody>
      </p:sp>
      <p:sp>
        <p:nvSpPr>
          <p:cNvPr id="5" name="Footer Placeholder 4">
            <a:extLst>
              <a:ext uri="{FF2B5EF4-FFF2-40B4-BE49-F238E27FC236}">
                <a16:creationId xmlns:a16="http://schemas.microsoft.com/office/drawing/2014/main" id="{C509F6C1-62BE-4845-9082-F8F29F14AE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1FBA64-AF6E-472C-82C9-5ADD9003EEE0}"/>
              </a:ext>
            </a:extLst>
          </p:cNvPr>
          <p:cNvSpPr>
            <a:spLocks noGrp="1"/>
          </p:cNvSpPr>
          <p:nvPr>
            <p:ph type="sldNum" sz="quarter" idx="12"/>
          </p:nvPr>
        </p:nvSpPr>
        <p:spPr/>
        <p:txBody>
          <a:bodyPr/>
          <a:lstStyle/>
          <a:p>
            <a:fld id="{A7791F2A-42D3-4123-A7CC-DEA016839AB0}" type="slidenum">
              <a:rPr lang="en-GB" smtClean="0"/>
              <a:t>‹#›</a:t>
            </a:fld>
            <a:endParaRPr lang="en-GB"/>
          </a:p>
        </p:txBody>
      </p:sp>
    </p:spTree>
    <p:extLst>
      <p:ext uri="{BB962C8B-B14F-4D97-AF65-F5344CB8AC3E}">
        <p14:creationId xmlns:p14="http://schemas.microsoft.com/office/powerpoint/2010/main" val="619507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0FC3-3813-4050-9CBC-FBB4B70E07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CAFD284-8EC0-4A1B-A1FD-54C5C69088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FC88-775E-4AA6-B7B0-C72B67EF33ED}"/>
              </a:ext>
            </a:extLst>
          </p:cNvPr>
          <p:cNvSpPr>
            <a:spLocks noGrp="1"/>
          </p:cNvSpPr>
          <p:nvPr>
            <p:ph type="dt" sz="half" idx="10"/>
          </p:nvPr>
        </p:nvSpPr>
        <p:spPr/>
        <p:txBody>
          <a:bodyPr/>
          <a:lstStyle/>
          <a:p>
            <a:fld id="{19C8B5E6-C2DE-4776-B8A2-5536FB9D57CD}" type="datetimeFigureOut">
              <a:rPr lang="en-GB" smtClean="0"/>
              <a:t>03/11/2023</a:t>
            </a:fld>
            <a:endParaRPr lang="en-GB"/>
          </a:p>
        </p:txBody>
      </p:sp>
      <p:sp>
        <p:nvSpPr>
          <p:cNvPr id="5" name="Footer Placeholder 4">
            <a:extLst>
              <a:ext uri="{FF2B5EF4-FFF2-40B4-BE49-F238E27FC236}">
                <a16:creationId xmlns:a16="http://schemas.microsoft.com/office/drawing/2014/main" id="{AADC04FB-4547-406B-9541-9CECE048AC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505428-D2F1-4897-92F5-55F5E272CD64}"/>
              </a:ext>
            </a:extLst>
          </p:cNvPr>
          <p:cNvSpPr>
            <a:spLocks noGrp="1"/>
          </p:cNvSpPr>
          <p:nvPr>
            <p:ph type="sldNum" sz="quarter" idx="12"/>
          </p:nvPr>
        </p:nvSpPr>
        <p:spPr/>
        <p:txBody>
          <a:bodyPr/>
          <a:lstStyle/>
          <a:p>
            <a:fld id="{A7791F2A-42D3-4123-A7CC-DEA016839AB0}" type="slidenum">
              <a:rPr lang="en-GB" smtClean="0"/>
              <a:t>‹#›</a:t>
            </a:fld>
            <a:endParaRPr lang="en-GB"/>
          </a:p>
        </p:txBody>
      </p:sp>
    </p:spTree>
    <p:extLst>
      <p:ext uri="{BB962C8B-B14F-4D97-AF65-F5344CB8AC3E}">
        <p14:creationId xmlns:p14="http://schemas.microsoft.com/office/powerpoint/2010/main" val="748344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DBA55-F042-4F36-8C6E-C2FE80C5769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EF7345-EE44-4C9E-BA1D-E14D7EE40C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E66F6D3-81F7-4A50-8AEB-1FD70DC74D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3806652-A173-486F-91F2-8775EC2FD39F}"/>
              </a:ext>
            </a:extLst>
          </p:cNvPr>
          <p:cNvSpPr>
            <a:spLocks noGrp="1"/>
          </p:cNvSpPr>
          <p:nvPr>
            <p:ph type="dt" sz="half" idx="10"/>
          </p:nvPr>
        </p:nvSpPr>
        <p:spPr/>
        <p:txBody>
          <a:bodyPr/>
          <a:lstStyle/>
          <a:p>
            <a:fld id="{19C8B5E6-C2DE-4776-B8A2-5536FB9D57CD}" type="datetimeFigureOut">
              <a:rPr lang="en-GB" smtClean="0"/>
              <a:t>03/11/2023</a:t>
            </a:fld>
            <a:endParaRPr lang="en-GB"/>
          </a:p>
        </p:txBody>
      </p:sp>
      <p:sp>
        <p:nvSpPr>
          <p:cNvPr id="6" name="Footer Placeholder 5">
            <a:extLst>
              <a:ext uri="{FF2B5EF4-FFF2-40B4-BE49-F238E27FC236}">
                <a16:creationId xmlns:a16="http://schemas.microsoft.com/office/drawing/2014/main" id="{0A12B885-13CA-4630-B01B-8F44EFA134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D326EB-7957-42D3-9A15-F6598AB95109}"/>
              </a:ext>
            </a:extLst>
          </p:cNvPr>
          <p:cNvSpPr>
            <a:spLocks noGrp="1"/>
          </p:cNvSpPr>
          <p:nvPr>
            <p:ph type="sldNum" sz="quarter" idx="12"/>
          </p:nvPr>
        </p:nvSpPr>
        <p:spPr/>
        <p:txBody>
          <a:bodyPr/>
          <a:lstStyle/>
          <a:p>
            <a:fld id="{A7791F2A-42D3-4123-A7CC-DEA016839AB0}" type="slidenum">
              <a:rPr lang="en-GB" smtClean="0"/>
              <a:t>‹#›</a:t>
            </a:fld>
            <a:endParaRPr lang="en-GB"/>
          </a:p>
        </p:txBody>
      </p:sp>
    </p:spTree>
    <p:extLst>
      <p:ext uri="{BB962C8B-B14F-4D97-AF65-F5344CB8AC3E}">
        <p14:creationId xmlns:p14="http://schemas.microsoft.com/office/powerpoint/2010/main" val="1964744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ED3A-1315-41FD-ACD4-9F0CA313C51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8BCE50-D69E-491F-8CBA-4E1E58DE4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393D06-A446-44A3-9BCC-327C66751E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3CD60B3-9930-4754-A78E-3962497390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7D2586-6C7C-4EF5-B6D9-C6959C1494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302165B-8E92-46A9-9762-5F037B0D3A9F}"/>
              </a:ext>
            </a:extLst>
          </p:cNvPr>
          <p:cNvSpPr>
            <a:spLocks noGrp="1"/>
          </p:cNvSpPr>
          <p:nvPr>
            <p:ph type="dt" sz="half" idx="10"/>
          </p:nvPr>
        </p:nvSpPr>
        <p:spPr/>
        <p:txBody>
          <a:bodyPr/>
          <a:lstStyle/>
          <a:p>
            <a:fld id="{19C8B5E6-C2DE-4776-B8A2-5536FB9D57CD}" type="datetimeFigureOut">
              <a:rPr lang="en-GB" smtClean="0"/>
              <a:t>03/11/2023</a:t>
            </a:fld>
            <a:endParaRPr lang="en-GB"/>
          </a:p>
        </p:txBody>
      </p:sp>
      <p:sp>
        <p:nvSpPr>
          <p:cNvPr id="8" name="Footer Placeholder 7">
            <a:extLst>
              <a:ext uri="{FF2B5EF4-FFF2-40B4-BE49-F238E27FC236}">
                <a16:creationId xmlns:a16="http://schemas.microsoft.com/office/drawing/2014/main" id="{47D49F36-164A-41C9-BBFE-A16E85D8F73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964C7D-30E3-417B-81B2-A1177827D2EB}"/>
              </a:ext>
            </a:extLst>
          </p:cNvPr>
          <p:cNvSpPr>
            <a:spLocks noGrp="1"/>
          </p:cNvSpPr>
          <p:nvPr>
            <p:ph type="sldNum" sz="quarter" idx="12"/>
          </p:nvPr>
        </p:nvSpPr>
        <p:spPr/>
        <p:txBody>
          <a:bodyPr/>
          <a:lstStyle/>
          <a:p>
            <a:fld id="{A7791F2A-42D3-4123-A7CC-DEA016839AB0}" type="slidenum">
              <a:rPr lang="en-GB" smtClean="0"/>
              <a:t>‹#›</a:t>
            </a:fld>
            <a:endParaRPr lang="en-GB"/>
          </a:p>
        </p:txBody>
      </p:sp>
    </p:spTree>
    <p:extLst>
      <p:ext uri="{BB962C8B-B14F-4D97-AF65-F5344CB8AC3E}">
        <p14:creationId xmlns:p14="http://schemas.microsoft.com/office/powerpoint/2010/main" val="888450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F9C8-32DE-41D0-BE4F-5364CC5C7E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F3E574-9942-44D8-8FC3-F1D58630F491}"/>
              </a:ext>
            </a:extLst>
          </p:cNvPr>
          <p:cNvSpPr>
            <a:spLocks noGrp="1"/>
          </p:cNvSpPr>
          <p:nvPr>
            <p:ph type="dt" sz="half" idx="10"/>
          </p:nvPr>
        </p:nvSpPr>
        <p:spPr/>
        <p:txBody>
          <a:bodyPr/>
          <a:lstStyle/>
          <a:p>
            <a:fld id="{19C8B5E6-C2DE-4776-B8A2-5536FB9D57CD}" type="datetimeFigureOut">
              <a:rPr lang="en-GB" smtClean="0"/>
              <a:t>03/11/2023</a:t>
            </a:fld>
            <a:endParaRPr lang="en-GB"/>
          </a:p>
        </p:txBody>
      </p:sp>
      <p:sp>
        <p:nvSpPr>
          <p:cNvPr id="4" name="Footer Placeholder 3">
            <a:extLst>
              <a:ext uri="{FF2B5EF4-FFF2-40B4-BE49-F238E27FC236}">
                <a16:creationId xmlns:a16="http://schemas.microsoft.com/office/drawing/2014/main" id="{66ABFB55-364A-4680-973A-73E594F4D7B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D7D7DEC-C19E-492F-8B77-9B4E0DB231CA}"/>
              </a:ext>
            </a:extLst>
          </p:cNvPr>
          <p:cNvSpPr>
            <a:spLocks noGrp="1"/>
          </p:cNvSpPr>
          <p:nvPr>
            <p:ph type="sldNum" sz="quarter" idx="12"/>
          </p:nvPr>
        </p:nvSpPr>
        <p:spPr/>
        <p:txBody>
          <a:bodyPr/>
          <a:lstStyle/>
          <a:p>
            <a:fld id="{A7791F2A-42D3-4123-A7CC-DEA016839AB0}" type="slidenum">
              <a:rPr lang="en-GB" smtClean="0"/>
              <a:t>‹#›</a:t>
            </a:fld>
            <a:endParaRPr lang="en-GB"/>
          </a:p>
        </p:txBody>
      </p:sp>
    </p:spTree>
    <p:extLst>
      <p:ext uri="{BB962C8B-B14F-4D97-AF65-F5344CB8AC3E}">
        <p14:creationId xmlns:p14="http://schemas.microsoft.com/office/powerpoint/2010/main" val="254395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E1D58A-5CBB-4682-8285-ED677CF8C214}"/>
              </a:ext>
            </a:extLst>
          </p:cNvPr>
          <p:cNvSpPr>
            <a:spLocks noGrp="1"/>
          </p:cNvSpPr>
          <p:nvPr>
            <p:ph type="dt" sz="half" idx="10"/>
          </p:nvPr>
        </p:nvSpPr>
        <p:spPr/>
        <p:txBody>
          <a:bodyPr/>
          <a:lstStyle/>
          <a:p>
            <a:fld id="{19C8B5E6-C2DE-4776-B8A2-5536FB9D57CD}" type="datetimeFigureOut">
              <a:rPr lang="en-GB" smtClean="0"/>
              <a:t>03/11/2023</a:t>
            </a:fld>
            <a:endParaRPr lang="en-GB"/>
          </a:p>
        </p:txBody>
      </p:sp>
      <p:sp>
        <p:nvSpPr>
          <p:cNvPr id="3" name="Footer Placeholder 2">
            <a:extLst>
              <a:ext uri="{FF2B5EF4-FFF2-40B4-BE49-F238E27FC236}">
                <a16:creationId xmlns:a16="http://schemas.microsoft.com/office/drawing/2014/main" id="{ED499A8A-E1CC-4CD7-B00F-956829DC71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B46C41-70BC-451C-BDA8-3867CD1721BA}"/>
              </a:ext>
            </a:extLst>
          </p:cNvPr>
          <p:cNvSpPr>
            <a:spLocks noGrp="1"/>
          </p:cNvSpPr>
          <p:nvPr>
            <p:ph type="sldNum" sz="quarter" idx="12"/>
          </p:nvPr>
        </p:nvSpPr>
        <p:spPr/>
        <p:txBody>
          <a:bodyPr/>
          <a:lstStyle/>
          <a:p>
            <a:fld id="{A7791F2A-42D3-4123-A7CC-DEA016839AB0}" type="slidenum">
              <a:rPr lang="en-GB" smtClean="0"/>
              <a:t>‹#›</a:t>
            </a:fld>
            <a:endParaRPr lang="en-GB"/>
          </a:p>
        </p:txBody>
      </p:sp>
    </p:spTree>
    <p:extLst>
      <p:ext uri="{BB962C8B-B14F-4D97-AF65-F5344CB8AC3E}">
        <p14:creationId xmlns:p14="http://schemas.microsoft.com/office/powerpoint/2010/main" val="395271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260B-896D-4CCD-9DDF-D4C9E2C99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95CD963-4B1F-4D5B-BBE2-808616665E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3E38A1C-0D65-4AC9-BA48-3890D2229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76D62E-00D9-4B5D-90EB-894DB8780B53}"/>
              </a:ext>
            </a:extLst>
          </p:cNvPr>
          <p:cNvSpPr>
            <a:spLocks noGrp="1"/>
          </p:cNvSpPr>
          <p:nvPr>
            <p:ph type="dt" sz="half" idx="10"/>
          </p:nvPr>
        </p:nvSpPr>
        <p:spPr/>
        <p:txBody>
          <a:bodyPr/>
          <a:lstStyle/>
          <a:p>
            <a:fld id="{19C8B5E6-C2DE-4776-B8A2-5536FB9D57CD}" type="datetimeFigureOut">
              <a:rPr lang="en-GB" smtClean="0"/>
              <a:t>03/11/2023</a:t>
            </a:fld>
            <a:endParaRPr lang="en-GB"/>
          </a:p>
        </p:txBody>
      </p:sp>
      <p:sp>
        <p:nvSpPr>
          <p:cNvPr id="6" name="Footer Placeholder 5">
            <a:extLst>
              <a:ext uri="{FF2B5EF4-FFF2-40B4-BE49-F238E27FC236}">
                <a16:creationId xmlns:a16="http://schemas.microsoft.com/office/drawing/2014/main" id="{4B884202-D224-46FD-9CC0-BA28B20C26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FD9D38-9938-4012-BB50-10A26DEA4C43}"/>
              </a:ext>
            </a:extLst>
          </p:cNvPr>
          <p:cNvSpPr>
            <a:spLocks noGrp="1"/>
          </p:cNvSpPr>
          <p:nvPr>
            <p:ph type="sldNum" sz="quarter" idx="12"/>
          </p:nvPr>
        </p:nvSpPr>
        <p:spPr/>
        <p:txBody>
          <a:bodyPr/>
          <a:lstStyle/>
          <a:p>
            <a:fld id="{A7791F2A-42D3-4123-A7CC-DEA016839AB0}" type="slidenum">
              <a:rPr lang="en-GB" smtClean="0"/>
              <a:t>‹#›</a:t>
            </a:fld>
            <a:endParaRPr lang="en-GB"/>
          </a:p>
        </p:txBody>
      </p:sp>
    </p:spTree>
    <p:extLst>
      <p:ext uri="{BB962C8B-B14F-4D97-AF65-F5344CB8AC3E}">
        <p14:creationId xmlns:p14="http://schemas.microsoft.com/office/powerpoint/2010/main" val="2052167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134CC-39E2-440B-ADBA-4389823EF1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07C33E6-ABE0-44CA-BD42-C4C1A67AEE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564381-CB3C-43A6-A5B1-480E96A312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D9BF1E-5557-4CE3-ABBC-75761CCF08E5}"/>
              </a:ext>
            </a:extLst>
          </p:cNvPr>
          <p:cNvSpPr>
            <a:spLocks noGrp="1"/>
          </p:cNvSpPr>
          <p:nvPr>
            <p:ph type="dt" sz="half" idx="10"/>
          </p:nvPr>
        </p:nvSpPr>
        <p:spPr/>
        <p:txBody>
          <a:bodyPr/>
          <a:lstStyle/>
          <a:p>
            <a:fld id="{19C8B5E6-C2DE-4776-B8A2-5536FB9D57CD}" type="datetimeFigureOut">
              <a:rPr lang="en-GB" smtClean="0"/>
              <a:t>03/11/2023</a:t>
            </a:fld>
            <a:endParaRPr lang="en-GB"/>
          </a:p>
        </p:txBody>
      </p:sp>
      <p:sp>
        <p:nvSpPr>
          <p:cNvPr id="6" name="Footer Placeholder 5">
            <a:extLst>
              <a:ext uri="{FF2B5EF4-FFF2-40B4-BE49-F238E27FC236}">
                <a16:creationId xmlns:a16="http://schemas.microsoft.com/office/drawing/2014/main" id="{0BC3F5E7-1F74-43B6-8CB4-ACDCF347C7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DE2CF4-4EE4-49E9-AEA7-6B439DEF9B4F}"/>
              </a:ext>
            </a:extLst>
          </p:cNvPr>
          <p:cNvSpPr>
            <a:spLocks noGrp="1"/>
          </p:cNvSpPr>
          <p:nvPr>
            <p:ph type="sldNum" sz="quarter" idx="12"/>
          </p:nvPr>
        </p:nvSpPr>
        <p:spPr/>
        <p:txBody>
          <a:bodyPr/>
          <a:lstStyle/>
          <a:p>
            <a:fld id="{A7791F2A-42D3-4123-A7CC-DEA016839AB0}" type="slidenum">
              <a:rPr lang="en-GB" smtClean="0"/>
              <a:t>‹#›</a:t>
            </a:fld>
            <a:endParaRPr lang="en-GB"/>
          </a:p>
        </p:txBody>
      </p:sp>
    </p:spTree>
    <p:extLst>
      <p:ext uri="{BB962C8B-B14F-4D97-AF65-F5344CB8AC3E}">
        <p14:creationId xmlns:p14="http://schemas.microsoft.com/office/powerpoint/2010/main" val="1963169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707454-6F3F-4D52-B19A-8695485D4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3A2EA6-D0F1-4072-B995-246E8AC37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DE42B9-F6C0-420D-8165-FE5091CC83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8B5E6-C2DE-4776-B8A2-5536FB9D57CD}" type="datetimeFigureOut">
              <a:rPr lang="en-GB" smtClean="0"/>
              <a:t>03/11/2023</a:t>
            </a:fld>
            <a:endParaRPr lang="en-GB"/>
          </a:p>
        </p:txBody>
      </p:sp>
      <p:sp>
        <p:nvSpPr>
          <p:cNvPr id="5" name="Footer Placeholder 4">
            <a:extLst>
              <a:ext uri="{FF2B5EF4-FFF2-40B4-BE49-F238E27FC236}">
                <a16:creationId xmlns:a16="http://schemas.microsoft.com/office/drawing/2014/main" id="{1B40F918-694F-413C-AA47-894D13E6F0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CFEF37-BF59-4FB3-BAEB-1BD33241B0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791F2A-42D3-4123-A7CC-DEA016839AB0}" type="slidenum">
              <a:rPr lang="en-GB" smtClean="0"/>
              <a:t>‹#›</a:t>
            </a:fld>
            <a:endParaRPr lang="en-GB"/>
          </a:p>
        </p:txBody>
      </p:sp>
    </p:spTree>
    <p:extLst>
      <p:ext uri="{BB962C8B-B14F-4D97-AF65-F5344CB8AC3E}">
        <p14:creationId xmlns:p14="http://schemas.microsoft.com/office/powerpoint/2010/main" val="2294028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2631-F1A1-479A-A38D-9344B8092FEC}"/>
              </a:ext>
            </a:extLst>
          </p:cNvPr>
          <p:cNvSpPr>
            <a:spLocks noGrp="1"/>
          </p:cNvSpPr>
          <p:nvPr>
            <p:ph type="ctrTitle"/>
          </p:nvPr>
        </p:nvSpPr>
        <p:spPr>
          <a:xfrm>
            <a:off x="291547" y="711201"/>
            <a:ext cx="11608905" cy="2387600"/>
          </a:xfrm>
        </p:spPr>
        <p:txBody>
          <a:bodyPr>
            <a:normAutofit/>
          </a:bodyPr>
          <a:lstStyle/>
          <a:p>
            <a:r>
              <a:rPr lang="en-GB" sz="5400" dirty="0"/>
              <a:t>Local Government Data Platform</a:t>
            </a:r>
            <a:br>
              <a:rPr lang="en-GB" dirty="0"/>
            </a:br>
            <a:r>
              <a:rPr lang="en-GB" sz="3600" dirty="0"/>
              <a:t>Phase 1 – Key findings &amp; Recommendations</a:t>
            </a:r>
            <a:br>
              <a:rPr lang="en-GB" sz="3600" dirty="0"/>
            </a:br>
            <a:endParaRPr lang="en-GB" sz="1800" dirty="0">
              <a:solidFill>
                <a:srgbClr val="002060"/>
              </a:solidFill>
            </a:endParaRPr>
          </a:p>
        </p:txBody>
      </p:sp>
      <p:sp>
        <p:nvSpPr>
          <p:cNvPr id="3" name="Subtitle 2">
            <a:extLst>
              <a:ext uri="{FF2B5EF4-FFF2-40B4-BE49-F238E27FC236}">
                <a16:creationId xmlns:a16="http://schemas.microsoft.com/office/drawing/2014/main" id="{C11A0EBD-014D-488D-95D9-E013DBE7DC8F}"/>
              </a:ext>
            </a:extLst>
          </p:cNvPr>
          <p:cNvSpPr>
            <a:spLocks noGrp="1"/>
          </p:cNvSpPr>
          <p:nvPr>
            <p:ph type="subTitle" idx="1"/>
          </p:nvPr>
        </p:nvSpPr>
        <p:spPr>
          <a:xfrm>
            <a:off x="1524000" y="4491037"/>
            <a:ext cx="9144000" cy="1655762"/>
          </a:xfrm>
        </p:spPr>
        <p:txBody>
          <a:bodyPr/>
          <a:lstStyle/>
          <a:p>
            <a:endParaRPr lang="en-GB" dirty="0"/>
          </a:p>
          <a:p>
            <a:endParaRPr lang="en-GB" dirty="0"/>
          </a:p>
          <a:p>
            <a:r>
              <a:rPr lang="en-GB" dirty="0"/>
              <a:t>Emily Lynch, Improvement Service</a:t>
            </a:r>
          </a:p>
        </p:txBody>
      </p:sp>
      <p:pic>
        <p:nvPicPr>
          <p:cNvPr id="6" name="Picture 5">
            <a:extLst>
              <a:ext uri="{FF2B5EF4-FFF2-40B4-BE49-F238E27FC236}">
                <a16:creationId xmlns:a16="http://schemas.microsoft.com/office/drawing/2014/main" id="{903BF0BA-5FA8-42B2-9685-4EE25930FF6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42230" y="5914197"/>
            <a:ext cx="1714500" cy="882650"/>
          </a:xfrm>
          <a:prstGeom prst="rect">
            <a:avLst/>
          </a:prstGeom>
          <a:noFill/>
          <a:ln>
            <a:noFill/>
          </a:ln>
        </p:spPr>
      </p:pic>
      <p:sp>
        <p:nvSpPr>
          <p:cNvPr id="7" name="Rectangle 6">
            <a:extLst>
              <a:ext uri="{FF2B5EF4-FFF2-40B4-BE49-F238E27FC236}">
                <a16:creationId xmlns:a16="http://schemas.microsoft.com/office/drawing/2014/main" id="{281F5D08-D5D2-4BE4-A8B6-F836019ACAF2}"/>
              </a:ext>
            </a:extLst>
          </p:cNvPr>
          <p:cNvSpPr/>
          <p:nvPr/>
        </p:nvSpPr>
        <p:spPr>
          <a:xfrm>
            <a:off x="437322" y="2963279"/>
            <a:ext cx="11330608" cy="9122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rgbClr val="002060"/>
              </a:solidFill>
            </a:endParaRPr>
          </a:p>
          <a:p>
            <a:pPr algn="ctr"/>
            <a:r>
              <a:rPr lang="en-GB" sz="2000" dirty="0">
                <a:solidFill>
                  <a:srgbClr val="002060"/>
                </a:solidFill>
              </a:rPr>
              <a:t>A discovery phase aiming to better understand the complexity in the current reporting landscape in order to improve governance and to identify opportunities for streamlining reporting requirements and processes.</a:t>
            </a:r>
          </a:p>
          <a:p>
            <a:pPr algn="ctr"/>
            <a:endParaRPr lang="en-GB" b="1" dirty="0">
              <a:solidFill>
                <a:schemeClr val="bg1"/>
              </a:solidFill>
            </a:endParaRPr>
          </a:p>
        </p:txBody>
      </p:sp>
      <p:sp>
        <p:nvSpPr>
          <p:cNvPr id="4" name="TextBox 3">
            <a:extLst>
              <a:ext uri="{FF2B5EF4-FFF2-40B4-BE49-F238E27FC236}">
                <a16:creationId xmlns:a16="http://schemas.microsoft.com/office/drawing/2014/main" id="{668FB3F3-CED5-4B3E-BEF4-A7A99F38D38B}"/>
              </a:ext>
            </a:extLst>
          </p:cNvPr>
          <p:cNvSpPr txBox="1"/>
          <p:nvPr/>
        </p:nvSpPr>
        <p:spPr>
          <a:xfrm>
            <a:off x="9318171" y="420914"/>
            <a:ext cx="2449759" cy="369332"/>
          </a:xfrm>
          <a:prstGeom prst="rect">
            <a:avLst/>
          </a:prstGeom>
          <a:noFill/>
        </p:spPr>
        <p:txBody>
          <a:bodyPr wrap="square" rtlCol="0">
            <a:spAutoFit/>
          </a:bodyPr>
          <a:lstStyle/>
          <a:p>
            <a:r>
              <a:rPr lang="en-GB" dirty="0"/>
              <a:t>Agenda Item 6</a:t>
            </a:r>
          </a:p>
        </p:txBody>
      </p:sp>
    </p:spTree>
    <p:extLst>
      <p:ext uri="{BB962C8B-B14F-4D97-AF65-F5344CB8AC3E}">
        <p14:creationId xmlns:p14="http://schemas.microsoft.com/office/powerpoint/2010/main" val="79564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picture containing website&#10;&#10;Description automatically generated">
            <a:extLst>
              <a:ext uri="{FF2B5EF4-FFF2-40B4-BE49-F238E27FC236}">
                <a16:creationId xmlns:a16="http://schemas.microsoft.com/office/drawing/2014/main" id="{F185D448-9643-491E-A438-CACF7AB83DE0}"/>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31809" y="1283368"/>
            <a:ext cx="8492902" cy="4777257"/>
          </a:xfrm>
        </p:spPr>
      </p:pic>
      <p:sp>
        <p:nvSpPr>
          <p:cNvPr id="13" name="Content Placeholder 12">
            <a:extLst>
              <a:ext uri="{FF2B5EF4-FFF2-40B4-BE49-F238E27FC236}">
                <a16:creationId xmlns:a16="http://schemas.microsoft.com/office/drawing/2014/main" id="{69BE57AD-8EFE-43CA-859D-83C15BD69FE7}"/>
              </a:ext>
            </a:extLst>
          </p:cNvPr>
          <p:cNvSpPr>
            <a:spLocks noGrp="1"/>
          </p:cNvSpPr>
          <p:nvPr>
            <p:ph sz="half" idx="2"/>
          </p:nvPr>
        </p:nvSpPr>
        <p:spPr>
          <a:xfrm>
            <a:off x="-1" y="1106904"/>
            <a:ext cx="3497180" cy="5751095"/>
          </a:xfrm>
          <a:solidFill>
            <a:schemeClr val="accent2">
              <a:lumMod val="20000"/>
              <a:lumOff val="80000"/>
            </a:schemeClr>
          </a:solidFill>
        </p:spPr>
        <p:txBody>
          <a:bodyPr>
            <a:normAutofit/>
          </a:bodyPr>
          <a:lstStyle/>
          <a:p>
            <a:pPr marL="0" indent="0">
              <a:lnSpc>
                <a:spcPct val="150000"/>
              </a:lnSpc>
              <a:buNone/>
            </a:pPr>
            <a:r>
              <a:rPr lang="en-GB" sz="4000" dirty="0"/>
              <a:t>Key Findings</a:t>
            </a:r>
          </a:p>
          <a:p>
            <a:pPr marL="514350" indent="-514350">
              <a:lnSpc>
                <a:spcPct val="100000"/>
              </a:lnSpc>
              <a:spcBef>
                <a:spcPts val="0"/>
              </a:spcBef>
              <a:buFont typeface="+mj-lt"/>
              <a:buAutoNum type="arabicPeriod"/>
            </a:pPr>
            <a:r>
              <a:rPr lang="en-GB" sz="2400" dirty="0"/>
              <a:t>Lack of focus on outcomes</a:t>
            </a:r>
          </a:p>
          <a:p>
            <a:pPr marL="514350" indent="-514350">
              <a:lnSpc>
                <a:spcPct val="100000"/>
              </a:lnSpc>
              <a:spcBef>
                <a:spcPts val="0"/>
              </a:spcBef>
              <a:buFont typeface="+mj-lt"/>
              <a:buAutoNum type="arabicPeriod"/>
            </a:pPr>
            <a:r>
              <a:rPr lang="en-GB" sz="2400" dirty="0"/>
              <a:t>Significant &amp; growing volume of reporting</a:t>
            </a:r>
          </a:p>
          <a:p>
            <a:pPr marL="514350" indent="-514350">
              <a:lnSpc>
                <a:spcPct val="100000"/>
              </a:lnSpc>
              <a:spcBef>
                <a:spcPts val="0"/>
              </a:spcBef>
              <a:buFont typeface="+mj-lt"/>
              <a:buAutoNum type="arabicPeriod"/>
            </a:pPr>
            <a:r>
              <a:rPr lang="en-GB" sz="2400" dirty="0"/>
              <a:t>Little clarity on purpose &amp; use</a:t>
            </a:r>
          </a:p>
          <a:p>
            <a:pPr marL="514350" indent="-514350">
              <a:lnSpc>
                <a:spcPct val="100000"/>
              </a:lnSpc>
              <a:spcBef>
                <a:spcPts val="0"/>
              </a:spcBef>
              <a:buFont typeface="+mj-lt"/>
              <a:buAutoNum type="arabicPeriod"/>
            </a:pPr>
            <a:r>
              <a:rPr lang="en-GB" sz="2400" dirty="0"/>
              <a:t>Lack of automation in collection &amp; validation</a:t>
            </a:r>
          </a:p>
          <a:p>
            <a:pPr marL="514350" indent="-514350">
              <a:lnSpc>
                <a:spcPct val="100000"/>
              </a:lnSpc>
              <a:spcBef>
                <a:spcPts val="0"/>
              </a:spcBef>
              <a:buFont typeface="+mj-lt"/>
              <a:buAutoNum type="arabicPeriod"/>
            </a:pPr>
            <a:r>
              <a:rPr lang="en-GB" sz="2400" dirty="0"/>
              <a:t>Systems &amp; processes poorly orchestrated and co-ordinated</a:t>
            </a:r>
          </a:p>
        </p:txBody>
      </p:sp>
      <p:pic>
        <p:nvPicPr>
          <p:cNvPr id="1028" name="Picture 4" descr="Magnifying Glass On Plus Button Zoom In Stock Vector - Blue Magnifying  Glass Icon, HD Png Download , Transparent Png Image - PNGitem">
            <a:extLst>
              <a:ext uri="{FF2B5EF4-FFF2-40B4-BE49-F238E27FC236}">
                <a16:creationId xmlns:a16="http://schemas.microsoft.com/office/drawing/2014/main" id="{24575C8A-E91D-4B0A-8BC0-16BB5F5478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3597" y="-4126956"/>
            <a:ext cx="178665" cy="1886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gnifying glass - Free Tools and utensils icons">
            <a:extLst>
              <a:ext uri="{FF2B5EF4-FFF2-40B4-BE49-F238E27FC236}">
                <a16:creationId xmlns:a16="http://schemas.microsoft.com/office/drawing/2014/main" id="{D473BC26-7476-405A-9004-0CF2FB46462C}"/>
              </a:ext>
            </a:extLst>
          </p:cNvPr>
          <p:cNvPicPr>
            <a:picLocks noChangeAspect="1" noChangeArrowheads="1"/>
          </p:cNvPicPr>
          <p:nvPr/>
        </p:nvPicPr>
        <p:blipFill>
          <a:blip r:embed="rId5">
            <a:alphaModFix amt="30000"/>
            <a:extLst>
              <a:ext uri="{28A0092B-C50C-407E-A947-70E740481C1C}">
                <a14:useLocalDpi xmlns:a14="http://schemas.microsoft.com/office/drawing/2010/main" val="0"/>
              </a:ext>
            </a:extLst>
          </a:blip>
          <a:srcRect/>
          <a:stretch>
            <a:fillRect/>
          </a:stretch>
        </p:blipFill>
        <p:spPr bwMode="auto">
          <a:xfrm>
            <a:off x="641516" y="1"/>
            <a:ext cx="1411874" cy="141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29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BE8B8185-3349-4A6A-81A2-301B1D1FD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041" y="35045"/>
            <a:ext cx="10597918" cy="6787910"/>
          </a:xfrm>
          <a:prstGeom prst="rect">
            <a:avLst/>
          </a:prstGeom>
        </p:spPr>
      </p:pic>
    </p:spTree>
    <p:extLst>
      <p:ext uri="{BB962C8B-B14F-4D97-AF65-F5344CB8AC3E}">
        <p14:creationId xmlns:p14="http://schemas.microsoft.com/office/powerpoint/2010/main" val="81183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03A8D-CFC9-4BBD-B9D2-1B2A0CDD74B7}"/>
              </a:ext>
            </a:extLst>
          </p:cNvPr>
          <p:cNvSpPr>
            <a:spLocks noGrp="1"/>
          </p:cNvSpPr>
          <p:nvPr>
            <p:ph type="title"/>
          </p:nvPr>
        </p:nvSpPr>
        <p:spPr>
          <a:xfrm>
            <a:off x="149158" y="269864"/>
            <a:ext cx="10366442" cy="627096"/>
          </a:xfrm>
        </p:spPr>
        <p:txBody>
          <a:bodyPr>
            <a:normAutofit/>
          </a:bodyPr>
          <a:lstStyle/>
          <a:p>
            <a:r>
              <a:rPr lang="en-GB" sz="3600" b="1" dirty="0">
                <a:solidFill>
                  <a:srgbClr val="002060"/>
                </a:solidFill>
              </a:rPr>
              <a:t>Recommendations</a:t>
            </a:r>
          </a:p>
        </p:txBody>
      </p:sp>
      <p:sp>
        <p:nvSpPr>
          <p:cNvPr id="3" name="Content Placeholder 2">
            <a:extLst>
              <a:ext uri="{FF2B5EF4-FFF2-40B4-BE49-F238E27FC236}">
                <a16:creationId xmlns:a16="http://schemas.microsoft.com/office/drawing/2014/main" id="{4081F362-84D8-4C92-8D78-F47D419FA9FA}"/>
              </a:ext>
            </a:extLst>
          </p:cNvPr>
          <p:cNvSpPr>
            <a:spLocks noGrp="1"/>
          </p:cNvSpPr>
          <p:nvPr>
            <p:ph sz="half" idx="1"/>
          </p:nvPr>
        </p:nvSpPr>
        <p:spPr>
          <a:xfrm>
            <a:off x="0" y="1249680"/>
            <a:ext cx="7198468" cy="5554377"/>
          </a:xfrm>
        </p:spPr>
        <p:txBody>
          <a:bodyPr>
            <a:normAutofit fontScale="55000" lnSpcReduction="20000"/>
          </a:bodyPr>
          <a:lstStyle/>
          <a:p>
            <a:pPr marL="742950" lvl="0" indent="-742950">
              <a:buClr>
                <a:srgbClr val="002060"/>
              </a:buClr>
              <a:buSzPct val="200000"/>
              <a:buFont typeface="+mj-lt"/>
              <a:buAutoNum type="arabicPeriod"/>
            </a:pPr>
            <a:r>
              <a:rPr lang="en-GB" sz="3800" dirty="0"/>
              <a:t>LG &amp; SG should use the </a:t>
            </a:r>
            <a:r>
              <a:rPr lang="en-GB" sz="3800" b="1" dirty="0">
                <a:solidFill>
                  <a:srgbClr val="002060"/>
                </a:solidFill>
              </a:rPr>
              <a:t>New Deal for Local Government and underpinning partnership agreement </a:t>
            </a:r>
            <a:r>
              <a:rPr lang="en-GB" sz="3800" dirty="0"/>
              <a:t>to ensure a focus on reporting which is essential to evidence improvement in outcomes in partnership, ensuring that we take account of existing data reporting and consider streamlining and reducing where possible.  </a:t>
            </a:r>
          </a:p>
          <a:p>
            <a:pPr marL="742950" lvl="0" indent="-742950">
              <a:buClr>
                <a:srgbClr val="002060"/>
              </a:buClr>
              <a:buSzPct val="200000"/>
              <a:buFont typeface="+mj-lt"/>
              <a:buAutoNum type="arabicPeriod"/>
            </a:pPr>
            <a:endParaRPr lang="en-GB" sz="3800" dirty="0"/>
          </a:p>
          <a:p>
            <a:pPr marL="742950" lvl="0" indent="-742950">
              <a:buClr>
                <a:srgbClr val="002060"/>
              </a:buClr>
              <a:buSzPct val="200000"/>
              <a:buFont typeface="+mj-lt"/>
              <a:buAutoNum type="arabicPeriod"/>
            </a:pPr>
            <a:r>
              <a:rPr lang="en-GB" sz="3800" dirty="0"/>
              <a:t>LG &amp; SG should work together to:</a:t>
            </a:r>
          </a:p>
          <a:p>
            <a:pPr lvl="1"/>
            <a:r>
              <a:rPr lang="en-GB" sz="3800" b="1" dirty="0">
                <a:solidFill>
                  <a:srgbClr val="002060"/>
                </a:solidFill>
              </a:rPr>
              <a:t>Build trust around delivery</a:t>
            </a:r>
            <a:r>
              <a:rPr lang="en-GB" sz="3800" dirty="0"/>
              <a:t>, and a focus on only the data required to evidence outcome improvement.</a:t>
            </a:r>
          </a:p>
          <a:p>
            <a:pPr lvl="1"/>
            <a:r>
              <a:rPr lang="en-GB" sz="3800" b="1" dirty="0">
                <a:solidFill>
                  <a:srgbClr val="002060"/>
                </a:solidFill>
              </a:rPr>
              <a:t>Develop a protocol and governance mechanism </a:t>
            </a:r>
            <a:r>
              <a:rPr lang="en-GB" sz="3800" dirty="0"/>
              <a:t>to agree and implement future reporting (+online register of data returns)</a:t>
            </a:r>
          </a:p>
          <a:p>
            <a:pPr lvl="1"/>
            <a:r>
              <a:rPr lang="en-GB" sz="3800" b="1" dirty="0">
                <a:solidFill>
                  <a:srgbClr val="002060"/>
                </a:solidFill>
              </a:rPr>
              <a:t>Reduce the overall volume of data reporting</a:t>
            </a:r>
            <a:r>
              <a:rPr lang="en-GB" sz="3800" dirty="0"/>
              <a:t> by reviewing relevance, usefulness and duplication</a:t>
            </a:r>
          </a:p>
          <a:p>
            <a:pPr lvl="1"/>
            <a:r>
              <a:rPr lang="en-GB" sz="3800" b="1" dirty="0">
                <a:solidFill>
                  <a:srgbClr val="002060"/>
                </a:solidFill>
              </a:rPr>
              <a:t>Ensure greater use and re-use of collected data </a:t>
            </a:r>
            <a:r>
              <a:rPr lang="en-GB" sz="3800" dirty="0"/>
              <a:t>in driving improvement in outcomes</a:t>
            </a:r>
          </a:p>
          <a:p>
            <a:pPr lvl="1"/>
            <a:r>
              <a:rPr lang="en-GB" sz="3800" dirty="0"/>
              <a:t>Review the extent to which the </a:t>
            </a:r>
            <a:r>
              <a:rPr lang="en-GB" sz="3800" b="1" dirty="0" err="1">
                <a:solidFill>
                  <a:srgbClr val="002060"/>
                </a:solidFill>
              </a:rPr>
              <a:t>Crerar</a:t>
            </a:r>
            <a:r>
              <a:rPr lang="en-GB" sz="3800" b="1" dirty="0">
                <a:solidFill>
                  <a:srgbClr val="002060"/>
                </a:solidFill>
              </a:rPr>
              <a:t> recommendations </a:t>
            </a:r>
            <a:r>
              <a:rPr lang="en-GB" sz="3800" dirty="0"/>
              <a:t>have been implemented</a:t>
            </a:r>
          </a:p>
          <a:p>
            <a:endParaRPr lang="en-GB" dirty="0"/>
          </a:p>
        </p:txBody>
      </p:sp>
      <p:sp>
        <p:nvSpPr>
          <p:cNvPr id="4" name="Content Placeholder 3">
            <a:extLst>
              <a:ext uri="{FF2B5EF4-FFF2-40B4-BE49-F238E27FC236}">
                <a16:creationId xmlns:a16="http://schemas.microsoft.com/office/drawing/2014/main" id="{9CADE933-BE9B-4D1D-895E-0D158A0DCF10}"/>
              </a:ext>
            </a:extLst>
          </p:cNvPr>
          <p:cNvSpPr>
            <a:spLocks noGrp="1"/>
          </p:cNvSpPr>
          <p:nvPr>
            <p:ph sz="half" idx="2"/>
          </p:nvPr>
        </p:nvSpPr>
        <p:spPr>
          <a:xfrm>
            <a:off x="7517211" y="2516800"/>
            <a:ext cx="4525631" cy="3936429"/>
          </a:xfrm>
        </p:spPr>
        <p:txBody>
          <a:bodyPr>
            <a:normAutofit fontScale="55000" lnSpcReduction="20000"/>
          </a:bodyPr>
          <a:lstStyle/>
          <a:p>
            <a:pPr marL="742950" lvl="0" indent="-742950">
              <a:buClr>
                <a:srgbClr val="002060"/>
              </a:buClr>
              <a:buSzPct val="200000"/>
              <a:buFont typeface="+mj-lt"/>
              <a:buAutoNum type="arabicPeriod" startAt="3"/>
            </a:pPr>
            <a:r>
              <a:rPr lang="en-GB" sz="3800" dirty="0"/>
              <a:t>The IS, COSLA &amp; Digital Office should work with Scottish Government to seek opportunities for improvements in </a:t>
            </a:r>
            <a:r>
              <a:rPr lang="en-GB" sz="3800" b="1" dirty="0">
                <a:solidFill>
                  <a:srgbClr val="002060"/>
                </a:solidFill>
              </a:rPr>
              <a:t>national co-ordination, orchestration, standardisation, and (where applicable) automation </a:t>
            </a:r>
            <a:r>
              <a:rPr lang="en-GB" sz="3800" dirty="0"/>
              <a:t>to reduce burden.</a:t>
            </a:r>
          </a:p>
          <a:p>
            <a:pPr marL="742950" lvl="0" indent="-742950">
              <a:buFont typeface="+mj-lt"/>
              <a:buAutoNum type="arabicPeriod" startAt="3"/>
            </a:pPr>
            <a:endParaRPr lang="en-GB" sz="3800" dirty="0"/>
          </a:p>
          <a:p>
            <a:pPr marL="742950" lvl="0" indent="-742950">
              <a:buClr>
                <a:srgbClr val="002060"/>
              </a:buClr>
              <a:buSzPct val="200000"/>
              <a:buFont typeface="+mj-lt"/>
              <a:buAutoNum type="arabicPeriod" startAt="3"/>
            </a:pPr>
            <a:r>
              <a:rPr lang="en-GB" sz="3800" dirty="0"/>
              <a:t>The IS, COSLA &amp; Digital Office should work with Councils to prioritise </a:t>
            </a:r>
            <a:r>
              <a:rPr lang="en-GB" sz="3800" b="1" dirty="0">
                <a:solidFill>
                  <a:srgbClr val="002060"/>
                </a:solidFill>
              </a:rPr>
              <a:t>local improvements in data quality and data standards</a:t>
            </a:r>
            <a:r>
              <a:rPr lang="en-GB" sz="3800" dirty="0"/>
              <a:t>.</a:t>
            </a:r>
          </a:p>
          <a:p>
            <a:endParaRPr lang="en-GB" dirty="0"/>
          </a:p>
        </p:txBody>
      </p:sp>
      <p:pic>
        <p:nvPicPr>
          <p:cNvPr id="12" name="Picture 8" descr="Navy blue check mark 8 icon - Free navy blue check mark icons">
            <a:extLst>
              <a:ext uri="{FF2B5EF4-FFF2-40B4-BE49-F238E27FC236}">
                <a16:creationId xmlns:a16="http://schemas.microsoft.com/office/drawing/2014/main" id="{90C6D5E9-A932-4F55-AF7D-47B607CE3CE5}"/>
              </a:ext>
            </a:extLst>
          </p:cNvPr>
          <p:cNvPicPr>
            <a:picLocks noChangeAspect="1" noChangeArrowheads="1"/>
          </p:cNvPicPr>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9917774" y="39012"/>
            <a:ext cx="2125068" cy="2125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646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69A3-CE39-49C8-9C24-D229437EB47A}"/>
              </a:ext>
            </a:extLst>
          </p:cNvPr>
          <p:cNvSpPr>
            <a:spLocks noGrp="1"/>
          </p:cNvSpPr>
          <p:nvPr>
            <p:ph type="title"/>
          </p:nvPr>
        </p:nvSpPr>
        <p:spPr>
          <a:xfrm>
            <a:off x="274604" y="145915"/>
            <a:ext cx="10515600" cy="788963"/>
          </a:xfrm>
        </p:spPr>
        <p:txBody>
          <a:bodyPr>
            <a:normAutofit/>
          </a:bodyPr>
          <a:lstStyle/>
          <a:p>
            <a:r>
              <a:rPr lang="en-GB" sz="3600" b="1" dirty="0">
                <a:solidFill>
                  <a:srgbClr val="002060"/>
                </a:solidFill>
              </a:rPr>
              <a:t>Next Steps – Phase 2 </a:t>
            </a:r>
          </a:p>
        </p:txBody>
      </p:sp>
      <p:sp>
        <p:nvSpPr>
          <p:cNvPr id="4" name="Content Placeholder 3">
            <a:extLst>
              <a:ext uri="{FF2B5EF4-FFF2-40B4-BE49-F238E27FC236}">
                <a16:creationId xmlns:a16="http://schemas.microsoft.com/office/drawing/2014/main" id="{0FA7D342-0DCF-4C59-9CF3-6FBAEA79C1F1}"/>
              </a:ext>
            </a:extLst>
          </p:cNvPr>
          <p:cNvSpPr>
            <a:spLocks noGrp="1"/>
          </p:cNvSpPr>
          <p:nvPr>
            <p:ph sz="half" idx="2"/>
          </p:nvPr>
        </p:nvSpPr>
        <p:spPr>
          <a:xfrm>
            <a:off x="5850782" y="756762"/>
            <a:ext cx="6019800" cy="5826918"/>
          </a:xfrm>
        </p:spPr>
        <p:txBody>
          <a:bodyPr>
            <a:normAutofit fontScale="85000" lnSpcReduction="20000"/>
          </a:bodyPr>
          <a:lstStyle/>
          <a:p>
            <a:pPr marL="0" indent="0">
              <a:buNone/>
            </a:pPr>
            <a:r>
              <a:rPr lang="en-GB" dirty="0"/>
              <a:t>4 Workstreams</a:t>
            </a:r>
          </a:p>
          <a:p>
            <a:pPr marL="0" indent="0">
              <a:buNone/>
            </a:pPr>
            <a:endParaRPr lang="en-GB" dirty="0"/>
          </a:p>
          <a:p>
            <a:pPr marL="514350" lvl="0" indent="-514350">
              <a:buClr>
                <a:srgbClr val="002060"/>
              </a:buClr>
              <a:buSzPct val="150000"/>
              <a:buFont typeface="+mj-lt"/>
              <a:buAutoNum type="arabicPeriod"/>
            </a:pPr>
            <a:r>
              <a:rPr lang="en-GB" dirty="0"/>
              <a:t>Improving governance and delivering reductions in the reporting landscape, including establishing a formal (and definitive) online register of data returns.</a:t>
            </a:r>
          </a:p>
          <a:p>
            <a:pPr marL="514350" lvl="0" indent="-514350">
              <a:buClr>
                <a:srgbClr val="002060"/>
              </a:buClr>
              <a:buSzPct val="150000"/>
              <a:buFont typeface="+mj-lt"/>
              <a:buAutoNum type="arabicPeriod"/>
            </a:pPr>
            <a:r>
              <a:rPr lang="en-GB" dirty="0"/>
              <a:t>Improving data standards to enhance the quality and reuse of provision of data returns.</a:t>
            </a:r>
          </a:p>
          <a:p>
            <a:pPr marL="514350" lvl="0" indent="-514350">
              <a:buClr>
                <a:srgbClr val="002060"/>
              </a:buClr>
              <a:buSzPct val="150000"/>
              <a:buFont typeface="+mj-lt"/>
              <a:buAutoNum type="arabicPeriod"/>
            </a:pPr>
            <a:r>
              <a:rPr lang="en-GB" dirty="0"/>
              <a:t>Improving orchestration of data returns using scheduled workflows to initiate data returns and track progress of completion, running a proof-of-concept with selected returns.</a:t>
            </a:r>
          </a:p>
          <a:p>
            <a:pPr marL="514350" lvl="0" indent="-514350">
              <a:buClr>
                <a:srgbClr val="002060"/>
              </a:buClr>
              <a:buSzPct val="150000"/>
              <a:buFont typeface="+mj-lt"/>
              <a:buAutoNum type="arabicPeriod"/>
            </a:pPr>
            <a:r>
              <a:rPr lang="en-GB" dirty="0"/>
              <a:t>Automation of data collection and distribution, running a proof-of-concept with selected returns to establish capacity and ability to provide and support further automation.</a:t>
            </a:r>
          </a:p>
          <a:p>
            <a:pPr marL="0" indent="0">
              <a:buNone/>
            </a:pPr>
            <a:endParaRPr lang="en-GB" dirty="0"/>
          </a:p>
        </p:txBody>
      </p:sp>
      <p:pic>
        <p:nvPicPr>
          <p:cNvPr id="3074" name="Picture 2" descr="250+ Next Steps Icon Illustrations, Royalty-Free Vector Graphics &amp; Clip Art  - iStock | Next steps business, Success, Strategy">
            <a:extLst>
              <a:ext uri="{FF2B5EF4-FFF2-40B4-BE49-F238E27FC236}">
                <a16:creationId xmlns:a16="http://schemas.microsoft.com/office/drawing/2014/main" id="{BB637113-B31D-4EF1-A2DF-3441CC2EB295}"/>
              </a:ext>
            </a:extLst>
          </p:cNvPr>
          <p:cNvPicPr>
            <a:picLocks noChangeAspect="1" noChangeArrowheads="1"/>
          </p:cNvPicPr>
          <p:nvPr/>
        </p:nvPicPr>
        <p:blipFill>
          <a:blip r:embed="rId3">
            <a:alphaModFix amt="45000"/>
            <a:extLst>
              <a:ext uri="{28A0092B-C50C-407E-A947-70E740481C1C}">
                <a14:useLocalDpi xmlns:a14="http://schemas.microsoft.com/office/drawing/2010/main" val="0"/>
              </a:ext>
            </a:extLst>
          </a:blip>
          <a:srcRect/>
          <a:stretch>
            <a:fillRect/>
          </a:stretch>
        </p:blipFill>
        <p:spPr bwMode="auto">
          <a:xfrm>
            <a:off x="321418" y="3429000"/>
            <a:ext cx="4455268" cy="445526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A065285E-4081-4E85-8799-968940F692BA}"/>
              </a:ext>
            </a:extLst>
          </p:cNvPr>
          <p:cNvSpPr>
            <a:spLocks noGrp="1"/>
          </p:cNvSpPr>
          <p:nvPr>
            <p:ph sz="half" idx="1"/>
          </p:nvPr>
        </p:nvSpPr>
        <p:spPr>
          <a:xfrm>
            <a:off x="274604" y="1211262"/>
            <a:ext cx="5181600" cy="4351338"/>
          </a:xfrm>
        </p:spPr>
        <p:txBody>
          <a:bodyPr>
            <a:noAutofit/>
          </a:bodyPr>
          <a:lstStyle/>
          <a:p>
            <a:pPr marL="0" indent="0">
              <a:buNone/>
            </a:pPr>
            <a:r>
              <a:rPr lang="en-GB" sz="2400" dirty="0"/>
              <a:t>Will focus on simplification and streamlining of the reporting landscape, as well as delivering improved co-ordination of the data collection that continues to be necessary for assurance purposes, reducing the effort for manual data collection and improving the re-use of data collected</a:t>
            </a:r>
          </a:p>
        </p:txBody>
      </p:sp>
    </p:spTree>
    <p:extLst>
      <p:ext uri="{BB962C8B-B14F-4D97-AF65-F5344CB8AC3E}">
        <p14:creationId xmlns:p14="http://schemas.microsoft.com/office/powerpoint/2010/main" val="295611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1540</Words>
  <Application>Microsoft Office PowerPoint</Application>
  <PresentationFormat>Widescreen</PresentationFormat>
  <Paragraphs>61</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Local Government Data Platform Phase 1 – Key findings &amp; Recommendations </vt:lpstr>
      <vt:lpstr>PowerPoint Presentation</vt:lpstr>
      <vt:lpstr>PowerPoint Presentation</vt:lpstr>
      <vt:lpstr>Recommendations</vt:lpstr>
      <vt:lpstr>Next Steps – Phase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Government Data Platform</dc:title>
  <dc:creator>Emily Lynch</dc:creator>
  <cp:lastModifiedBy>Emily Lynch</cp:lastModifiedBy>
  <cp:revision>8</cp:revision>
  <dcterms:created xsi:type="dcterms:W3CDTF">2023-03-23T11:36:37Z</dcterms:created>
  <dcterms:modified xsi:type="dcterms:W3CDTF">2023-11-03T11:26:45Z</dcterms:modified>
</cp:coreProperties>
</file>