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06_5DD8F867.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4"/>
  </p:sldMasterIdLst>
  <p:notesMasterIdLst>
    <p:notesMasterId r:id="rId40"/>
  </p:notesMasterIdLst>
  <p:sldIdLst>
    <p:sldId id="12972" r:id="rId5"/>
    <p:sldId id="1256" r:id="rId6"/>
    <p:sldId id="12977" r:id="rId7"/>
    <p:sldId id="257" r:id="rId8"/>
    <p:sldId id="1267" r:id="rId9"/>
    <p:sldId id="1264" r:id="rId10"/>
    <p:sldId id="1304" r:id="rId11"/>
    <p:sldId id="12984" r:id="rId12"/>
    <p:sldId id="12985" r:id="rId13"/>
    <p:sldId id="12978" r:id="rId14"/>
    <p:sldId id="265" r:id="rId15"/>
    <p:sldId id="267" r:id="rId16"/>
    <p:sldId id="12986" r:id="rId17"/>
    <p:sldId id="12994" r:id="rId18"/>
    <p:sldId id="1291" r:id="rId19"/>
    <p:sldId id="12990" r:id="rId20"/>
    <p:sldId id="12998" r:id="rId21"/>
    <p:sldId id="12988" r:id="rId22"/>
    <p:sldId id="1293" r:id="rId23"/>
    <p:sldId id="12995" r:id="rId24"/>
    <p:sldId id="12987" r:id="rId25"/>
    <p:sldId id="256" r:id="rId26"/>
    <p:sldId id="261" r:id="rId27"/>
    <p:sldId id="262" r:id="rId28"/>
    <p:sldId id="12989" r:id="rId29"/>
    <p:sldId id="1297" r:id="rId30"/>
    <p:sldId id="12993" r:id="rId31"/>
    <p:sldId id="1308" r:id="rId32"/>
    <p:sldId id="392" r:id="rId33"/>
    <p:sldId id="12997" r:id="rId34"/>
    <p:sldId id="12999" r:id="rId35"/>
    <p:sldId id="1307" r:id="rId36"/>
    <p:sldId id="12965" r:id="rId37"/>
    <p:sldId id="1302" r:id="rId38"/>
    <p:sldId id="1303" r:id="rId39"/>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2637056-923B-8929-3252-1B14DE114F3E}" name="Louise Jenkins" initials="LJ" userId="S::Louise.Jenkins@improvementservice.org.uk::2192a1e8-2516-424c-a100-efd82cc902fc" providerId="AD"/>
  <p188:author id="{8C1D3262-CF5A-DDCC-02A4-A27D95C13392}" name="Alex Wilde" initials="AW" userId="S::alex.wilde@improvementservice.org.uk::ecee4a54-443c-401e-86f4-55bd2da66e41" providerId="AD"/>
  <p188:author id="{AA90337A-B75D-1C83-D7C8-0BA90F575C27}" name="Sarah Rodway Swanson" initials="SRS" userId="S::sarah.rodwayswanson@improvementservice.org.uk::255f9cbb-6d1c-4d60-b417-9b0a3e7ed65c" providerId="AD"/>
  <p188:author id="{20326FB9-C1AC-9A59-89C3-84B45E291AFE}" name="Becky Hothersall" initials="BH" userId="S::becky.hothersall@improvementservice.org.uk::99d0d2e4-1a01-49a0-8b6e-73e85b3dfe51" providerId="AD"/>
  <p188:author id="{FFF10BF8-529C-7EFB-8D76-77BBEBFAE6D3}" name="Jennifer Robertson" initials="JR" userId="S::jennifer.robertson@improvementservice.org.uk::85e3a0d7-fd51-4783-9f32-6118bac1a7c4" providerId="AD"/>
  <p188:author id="{9ED588FF-3944-4917-2F76-8A5A9C9C645E}" name="Alice Collins" initials="AC" userId="S::alice.collins@improvementservice.org.uk::714f6556-3629-47d6-8b05-d2219e78f3e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ex Wilde" initials="AW" lastIdx="2" clrIdx="0">
    <p:extLst>
      <p:ext uri="{19B8F6BF-5375-455C-9EA6-DF929625EA0E}">
        <p15:presenceInfo xmlns:p15="http://schemas.microsoft.com/office/powerpoint/2012/main" userId="S-1-5-21-3049203233-2067060792-4062635348-908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F2F3"/>
    <a:srgbClr val="DAECF6"/>
    <a:srgbClr val="D3E8EB"/>
    <a:srgbClr val="F29FA9"/>
    <a:srgbClr val="D3E8EA"/>
    <a:srgbClr val="F6AE82"/>
    <a:srgbClr val="CFD5EA"/>
    <a:srgbClr val="23758F"/>
    <a:srgbClr val="B4C7E7"/>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8215"/>
    <p:restoredTop sz="86473"/>
  </p:normalViewPr>
  <p:slideViewPr>
    <p:cSldViewPr snapToGrid="0">
      <p:cViewPr varScale="1">
        <p:scale>
          <a:sx n="102" d="100"/>
          <a:sy n="102" d="100"/>
        </p:scale>
        <p:origin x="216" y="448"/>
      </p:cViewPr>
      <p:guideLst/>
    </p:cSldViewPr>
  </p:slideViewPr>
  <p:outlineViewPr>
    <p:cViewPr>
      <p:scale>
        <a:sx n="33" d="100"/>
        <a:sy n="33" d="100"/>
      </p:scale>
      <p:origin x="0" y="-737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commentAuthors" Target="commentAuthors.xml"/></Relationships>
</file>

<file path=ppt/comments/modernComment_106_5DD8F867.xml><?xml version="1.0" encoding="utf-8"?>
<p188:cmLst xmlns:a="http://schemas.openxmlformats.org/drawingml/2006/main" xmlns:r="http://schemas.openxmlformats.org/officeDocument/2006/relationships" xmlns:p188="http://schemas.microsoft.com/office/powerpoint/2018/8/main">
  <p188:cm id="{C63D23B8-6B50-41E5-AFC1-47C9C771E338}" authorId="{FFF10BF8-529C-7EFB-8D76-77BBEBFAE6D3}" status="resolved" created="2024-10-21T17:22:41.087" complete="100000">
    <pc:sldMkLst xmlns:pc="http://schemas.microsoft.com/office/powerpoint/2013/main/command">
      <pc:docMk/>
      <pc:sldMk cId="1574500455" sldId="262"/>
    </pc:sldMkLst>
    <p188:txBody>
      <a:bodyPr/>
      <a:lstStyle/>
      <a:p>
        <a:r>
          <a:rPr lang="en-US"/>
          <a:t>General comment about full stops at the end of each bullet.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0B45E7-774B-4FCE-A2D0-0EEA70C480F5}" type="datetimeFigureOut">
              <a:rPr lang="en-GB" smtClean="0"/>
              <a:t>25/11/2024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D66DA0-37D4-4083-AE9C-375184821078}" type="slidenum">
              <a:rPr lang="en-GB" smtClean="0"/>
              <a:t>‹#›</a:t>
            </a:fld>
            <a:endParaRPr lang="en-GB"/>
          </a:p>
        </p:txBody>
      </p:sp>
    </p:spTree>
    <p:extLst>
      <p:ext uri="{BB962C8B-B14F-4D97-AF65-F5344CB8AC3E}">
        <p14:creationId xmlns:p14="http://schemas.microsoft.com/office/powerpoint/2010/main" val="1471160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D66DA0-37D4-4083-AE9C-375184821078}" type="slidenum">
              <a:rPr lang="en-GB" smtClean="0"/>
              <a:t>1</a:t>
            </a:fld>
            <a:endParaRPr lang="en-GB"/>
          </a:p>
        </p:txBody>
      </p:sp>
    </p:spTree>
    <p:extLst>
      <p:ext uri="{BB962C8B-B14F-4D97-AF65-F5344CB8AC3E}">
        <p14:creationId xmlns:p14="http://schemas.microsoft.com/office/powerpoint/2010/main" val="532979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Slide </a:t>
            </a:r>
            <a:r>
              <a:rPr lang="en-US" err="1">
                <a:cs typeface="Calibri"/>
              </a:rPr>
              <a:t>summarising</a:t>
            </a:r>
            <a:r>
              <a:rPr lang="en-US">
                <a:cs typeface="Calibri"/>
              </a:rPr>
              <a:t> the </a:t>
            </a:r>
            <a:r>
              <a:rPr lang="en-US" err="1">
                <a:cs typeface="Calibri"/>
              </a:rPr>
              <a:t>programme</a:t>
            </a:r>
            <a:r>
              <a:rPr lang="en-US">
                <a:cs typeface="Calibri"/>
              </a:rPr>
              <a:t> activity </a:t>
            </a:r>
          </a:p>
        </p:txBody>
      </p:sp>
      <p:sp>
        <p:nvSpPr>
          <p:cNvPr id="4" name="Slide Number Placeholder 3"/>
          <p:cNvSpPr>
            <a:spLocks noGrp="1"/>
          </p:cNvSpPr>
          <p:nvPr>
            <p:ph type="sldNum" sz="quarter" idx="5"/>
          </p:nvPr>
        </p:nvSpPr>
        <p:spPr/>
        <p:txBody>
          <a:bodyPr/>
          <a:lstStyle/>
          <a:p>
            <a:fld id="{3BA02C49-A1E2-401A-8CDB-F552304FD6F1}" type="slidenum">
              <a:rPr lang="en-US"/>
              <a:t>11</a:t>
            </a:fld>
            <a:endParaRPr lang="en-US"/>
          </a:p>
        </p:txBody>
      </p:sp>
    </p:spTree>
    <p:extLst>
      <p:ext uri="{BB962C8B-B14F-4D97-AF65-F5344CB8AC3E}">
        <p14:creationId xmlns:p14="http://schemas.microsoft.com/office/powerpoint/2010/main" val="3320078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these slides to what suits you presentation – don't need to include them all</a:t>
            </a:r>
          </a:p>
        </p:txBody>
      </p:sp>
      <p:sp>
        <p:nvSpPr>
          <p:cNvPr id="4" name="Slide Number Placeholder 3"/>
          <p:cNvSpPr>
            <a:spLocks noGrp="1"/>
          </p:cNvSpPr>
          <p:nvPr>
            <p:ph type="sldNum" sz="quarter" idx="5"/>
          </p:nvPr>
        </p:nvSpPr>
        <p:spPr/>
        <p:txBody>
          <a:bodyPr/>
          <a:lstStyle/>
          <a:p>
            <a:fld id="{3BA02C49-A1E2-401A-8CDB-F552304FD6F1}" type="slidenum">
              <a:rPr lang="en-US"/>
              <a:t>12</a:t>
            </a:fld>
            <a:endParaRPr lang="en-US"/>
          </a:p>
        </p:txBody>
      </p:sp>
    </p:spTree>
    <p:extLst>
      <p:ext uri="{BB962C8B-B14F-4D97-AF65-F5344CB8AC3E}">
        <p14:creationId xmlns:p14="http://schemas.microsoft.com/office/powerpoint/2010/main" val="911152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8FC6-27B2-F24A-965F-19943304FCE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8BEB025-DD00-3648-A95A-0238C9364B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AD0C74E-D3B9-5A47-93DA-4D7DD78787CD}"/>
              </a:ext>
            </a:extLst>
          </p:cNvPr>
          <p:cNvSpPr>
            <a:spLocks noGrp="1"/>
          </p:cNvSpPr>
          <p:nvPr>
            <p:ph type="dt" sz="half" idx="10"/>
          </p:nvPr>
        </p:nvSpPr>
        <p:spPr/>
        <p:txBody>
          <a:bodyPr/>
          <a:lstStyle/>
          <a:p>
            <a:fld id="{684BEC3A-2B96-6548-B45C-0C8C07D3EDA3}" type="datetimeFigureOut">
              <a:rPr lang="en-US" smtClean="0"/>
              <a:t>11/25/24</a:t>
            </a:fld>
            <a:endParaRPr lang="en-US"/>
          </a:p>
        </p:txBody>
      </p:sp>
      <p:sp>
        <p:nvSpPr>
          <p:cNvPr id="5" name="Footer Placeholder 4">
            <a:extLst>
              <a:ext uri="{FF2B5EF4-FFF2-40B4-BE49-F238E27FC236}">
                <a16:creationId xmlns:a16="http://schemas.microsoft.com/office/drawing/2014/main" id="{4FBBFADA-0BE7-6B47-990C-FA2EF1F2F2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0081DC-E8D9-0048-8951-DB1DBF0B5C33}"/>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1799794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8FE18-640D-D542-B5A4-C705F8728A4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06EC6ED-F81D-7349-B68A-46A4B654B57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7D938B1-C5E5-CF42-A674-029B2EF1DEA1}"/>
              </a:ext>
            </a:extLst>
          </p:cNvPr>
          <p:cNvSpPr>
            <a:spLocks noGrp="1"/>
          </p:cNvSpPr>
          <p:nvPr>
            <p:ph type="dt" sz="half" idx="10"/>
          </p:nvPr>
        </p:nvSpPr>
        <p:spPr/>
        <p:txBody>
          <a:bodyPr/>
          <a:lstStyle/>
          <a:p>
            <a:fld id="{684BEC3A-2B96-6548-B45C-0C8C07D3EDA3}" type="datetimeFigureOut">
              <a:rPr lang="en-US" smtClean="0"/>
              <a:t>11/25/24</a:t>
            </a:fld>
            <a:endParaRPr lang="en-US"/>
          </a:p>
        </p:txBody>
      </p:sp>
      <p:sp>
        <p:nvSpPr>
          <p:cNvPr id="5" name="Footer Placeholder 4">
            <a:extLst>
              <a:ext uri="{FF2B5EF4-FFF2-40B4-BE49-F238E27FC236}">
                <a16:creationId xmlns:a16="http://schemas.microsoft.com/office/drawing/2014/main" id="{968518A5-A4AC-584B-82CF-1C677F0106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E633D8-E9F6-2E42-BC3F-29F169016346}"/>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3264500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C63DDE-74F9-F94F-8961-095D89C4149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A22432C-2F9E-D74D-80A3-803B46E18D5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2D354DF-B153-B046-8FDE-C920BA01E83D}"/>
              </a:ext>
            </a:extLst>
          </p:cNvPr>
          <p:cNvSpPr>
            <a:spLocks noGrp="1"/>
          </p:cNvSpPr>
          <p:nvPr>
            <p:ph type="dt" sz="half" idx="10"/>
          </p:nvPr>
        </p:nvSpPr>
        <p:spPr/>
        <p:txBody>
          <a:bodyPr/>
          <a:lstStyle/>
          <a:p>
            <a:fld id="{684BEC3A-2B96-6548-B45C-0C8C07D3EDA3}" type="datetimeFigureOut">
              <a:rPr lang="en-US" smtClean="0"/>
              <a:t>11/25/24</a:t>
            </a:fld>
            <a:endParaRPr lang="en-US"/>
          </a:p>
        </p:txBody>
      </p:sp>
      <p:sp>
        <p:nvSpPr>
          <p:cNvPr id="5" name="Footer Placeholder 4">
            <a:extLst>
              <a:ext uri="{FF2B5EF4-FFF2-40B4-BE49-F238E27FC236}">
                <a16:creationId xmlns:a16="http://schemas.microsoft.com/office/drawing/2014/main" id="{43AF22FD-5009-B04F-B324-25A07C50EC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7F5E84-5C93-8348-901E-C2F356B3949A}"/>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1953006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7A291-B44D-B240-ACEA-E6FC61E331B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D3BF35A-A202-B548-9735-CEF7AB98B85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684C40D-29AC-764F-B9DA-F68ACEA5808F}"/>
              </a:ext>
            </a:extLst>
          </p:cNvPr>
          <p:cNvSpPr>
            <a:spLocks noGrp="1"/>
          </p:cNvSpPr>
          <p:nvPr>
            <p:ph type="dt" sz="half" idx="10"/>
          </p:nvPr>
        </p:nvSpPr>
        <p:spPr/>
        <p:txBody>
          <a:bodyPr/>
          <a:lstStyle/>
          <a:p>
            <a:fld id="{684BEC3A-2B96-6548-B45C-0C8C07D3EDA3}" type="datetimeFigureOut">
              <a:rPr lang="en-US" smtClean="0"/>
              <a:t>11/25/24</a:t>
            </a:fld>
            <a:endParaRPr lang="en-US"/>
          </a:p>
        </p:txBody>
      </p:sp>
      <p:sp>
        <p:nvSpPr>
          <p:cNvPr id="5" name="Footer Placeholder 4">
            <a:extLst>
              <a:ext uri="{FF2B5EF4-FFF2-40B4-BE49-F238E27FC236}">
                <a16:creationId xmlns:a16="http://schemas.microsoft.com/office/drawing/2014/main" id="{291A3C4F-9DEC-A541-84C4-6BA0344F0C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D45591-E044-A647-93A1-6270549D3491}"/>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2333572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F1165-B9F5-5C4B-BC47-F07A7167A8C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4E9341D-22F1-8147-9158-DBB948166C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227E988-5E10-B944-BDF3-2446EE4DB81D}"/>
              </a:ext>
            </a:extLst>
          </p:cNvPr>
          <p:cNvSpPr>
            <a:spLocks noGrp="1"/>
          </p:cNvSpPr>
          <p:nvPr>
            <p:ph type="dt" sz="half" idx="10"/>
          </p:nvPr>
        </p:nvSpPr>
        <p:spPr/>
        <p:txBody>
          <a:bodyPr/>
          <a:lstStyle/>
          <a:p>
            <a:fld id="{684BEC3A-2B96-6548-B45C-0C8C07D3EDA3}" type="datetimeFigureOut">
              <a:rPr lang="en-US" smtClean="0"/>
              <a:t>11/25/24</a:t>
            </a:fld>
            <a:endParaRPr lang="en-US"/>
          </a:p>
        </p:txBody>
      </p:sp>
      <p:sp>
        <p:nvSpPr>
          <p:cNvPr id="5" name="Footer Placeholder 4">
            <a:extLst>
              <a:ext uri="{FF2B5EF4-FFF2-40B4-BE49-F238E27FC236}">
                <a16:creationId xmlns:a16="http://schemas.microsoft.com/office/drawing/2014/main" id="{FB42AA27-1523-1A40-BC0A-8014EC695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45C86D-5C48-D64D-9DA5-6ED11FB952CA}"/>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14852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A805-30B4-6647-A0EB-2361C4AF9C8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9EDFCB3-C8B6-E44C-80B4-A119975DB0F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14C4E14-452A-4A4D-8383-5EB1A4F081C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754233C-C46E-C64B-AF9D-C313343B2856}"/>
              </a:ext>
            </a:extLst>
          </p:cNvPr>
          <p:cNvSpPr>
            <a:spLocks noGrp="1"/>
          </p:cNvSpPr>
          <p:nvPr>
            <p:ph type="dt" sz="half" idx="10"/>
          </p:nvPr>
        </p:nvSpPr>
        <p:spPr/>
        <p:txBody>
          <a:bodyPr/>
          <a:lstStyle/>
          <a:p>
            <a:fld id="{684BEC3A-2B96-6548-B45C-0C8C07D3EDA3}" type="datetimeFigureOut">
              <a:rPr lang="en-US" smtClean="0"/>
              <a:t>11/25/24</a:t>
            </a:fld>
            <a:endParaRPr lang="en-US"/>
          </a:p>
        </p:txBody>
      </p:sp>
      <p:sp>
        <p:nvSpPr>
          <p:cNvPr id="6" name="Footer Placeholder 5">
            <a:extLst>
              <a:ext uri="{FF2B5EF4-FFF2-40B4-BE49-F238E27FC236}">
                <a16:creationId xmlns:a16="http://schemas.microsoft.com/office/drawing/2014/main" id="{C17BF2C5-1597-124C-95DC-ACEA4B5540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01744C-DE1E-8F48-BC3F-F46D0771F369}"/>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3749026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DD5F4-05E4-9941-8599-1E4896E0D3D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D75FCDF-7C75-0140-B091-0B8BAE3C44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3DC28DA-68B6-1343-AF4C-49E149E1417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4C73F04-F8AE-A541-BE47-CDB972A803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A8E9D0B-C0CF-1845-A846-37FF1D16B92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19E71B5-4E2B-2A40-AE75-7DC7B31C4BF9}"/>
              </a:ext>
            </a:extLst>
          </p:cNvPr>
          <p:cNvSpPr>
            <a:spLocks noGrp="1"/>
          </p:cNvSpPr>
          <p:nvPr>
            <p:ph type="dt" sz="half" idx="10"/>
          </p:nvPr>
        </p:nvSpPr>
        <p:spPr/>
        <p:txBody>
          <a:bodyPr/>
          <a:lstStyle/>
          <a:p>
            <a:fld id="{684BEC3A-2B96-6548-B45C-0C8C07D3EDA3}" type="datetimeFigureOut">
              <a:rPr lang="en-US" smtClean="0"/>
              <a:t>11/25/24</a:t>
            </a:fld>
            <a:endParaRPr lang="en-US"/>
          </a:p>
        </p:txBody>
      </p:sp>
      <p:sp>
        <p:nvSpPr>
          <p:cNvPr id="8" name="Footer Placeholder 7">
            <a:extLst>
              <a:ext uri="{FF2B5EF4-FFF2-40B4-BE49-F238E27FC236}">
                <a16:creationId xmlns:a16="http://schemas.microsoft.com/office/drawing/2014/main" id="{917AF87C-EDFE-0247-B87A-0D82C35229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C14E43-9C12-3940-9479-EC647BE12B51}"/>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1329348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5D0A2-FCB4-1940-95AB-BF3289C2100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DA98E54-1D94-C247-B504-B244FC4B9AFA}"/>
              </a:ext>
            </a:extLst>
          </p:cNvPr>
          <p:cNvSpPr>
            <a:spLocks noGrp="1"/>
          </p:cNvSpPr>
          <p:nvPr>
            <p:ph type="dt" sz="half" idx="10"/>
          </p:nvPr>
        </p:nvSpPr>
        <p:spPr/>
        <p:txBody>
          <a:bodyPr/>
          <a:lstStyle/>
          <a:p>
            <a:fld id="{684BEC3A-2B96-6548-B45C-0C8C07D3EDA3}" type="datetimeFigureOut">
              <a:rPr lang="en-US" smtClean="0"/>
              <a:t>11/25/24</a:t>
            </a:fld>
            <a:endParaRPr lang="en-US"/>
          </a:p>
        </p:txBody>
      </p:sp>
      <p:sp>
        <p:nvSpPr>
          <p:cNvPr id="4" name="Footer Placeholder 3">
            <a:extLst>
              <a:ext uri="{FF2B5EF4-FFF2-40B4-BE49-F238E27FC236}">
                <a16:creationId xmlns:a16="http://schemas.microsoft.com/office/drawing/2014/main" id="{4CF8F341-89B8-DA43-A66F-18E4D4890A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44C0A1-8592-EB44-BC44-C9F8875B60DD}"/>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679780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7EB18F-3E87-4E47-8895-971BCFD6A6DF}"/>
              </a:ext>
            </a:extLst>
          </p:cNvPr>
          <p:cNvSpPr>
            <a:spLocks noGrp="1"/>
          </p:cNvSpPr>
          <p:nvPr>
            <p:ph type="dt" sz="half" idx="10"/>
          </p:nvPr>
        </p:nvSpPr>
        <p:spPr/>
        <p:txBody>
          <a:bodyPr/>
          <a:lstStyle/>
          <a:p>
            <a:fld id="{684BEC3A-2B96-6548-B45C-0C8C07D3EDA3}" type="datetimeFigureOut">
              <a:rPr lang="en-US" smtClean="0"/>
              <a:t>11/25/24</a:t>
            </a:fld>
            <a:endParaRPr lang="en-US"/>
          </a:p>
        </p:txBody>
      </p:sp>
      <p:sp>
        <p:nvSpPr>
          <p:cNvPr id="3" name="Footer Placeholder 2">
            <a:extLst>
              <a:ext uri="{FF2B5EF4-FFF2-40B4-BE49-F238E27FC236}">
                <a16:creationId xmlns:a16="http://schemas.microsoft.com/office/drawing/2014/main" id="{868F0F68-710A-9D4E-9859-A1BB9572B8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A1F831-DF6E-3C43-8777-0AD474B3EB17}"/>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1268843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7A355-3567-CA47-B95E-8CDF73C8A12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305560A-F2E6-9D41-BEC1-CFFD228950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C4C567F-09ED-F34A-A169-2DB00CA533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A656931-99D8-6749-8210-41A60A738874}"/>
              </a:ext>
            </a:extLst>
          </p:cNvPr>
          <p:cNvSpPr>
            <a:spLocks noGrp="1"/>
          </p:cNvSpPr>
          <p:nvPr>
            <p:ph type="dt" sz="half" idx="10"/>
          </p:nvPr>
        </p:nvSpPr>
        <p:spPr/>
        <p:txBody>
          <a:bodyPr/>
          <a:lstStyle/>
          <a:p>
            <a:fld id="{684BEC3A-2B96-6548-B45C-0C8C07D3EDA3}" type="datetimeFigureOut">
              <a:rPr lang="en-US" smtClean="0"/>
              <a:t>11/25/24</a:t>
            </a:fld>
            <a:endParaRPr lang="en-US"/>
          </a:p>
        </p:txBody>
      </p:sp>
      <p:sp>
        <p:nvSpPr>
          <p:cNvPr id="6" name="Footer Placeholder 5">
            <a:extLst>
              <a:ext uri="{FF2B5EF4-FFF2-40B4-BE49-F238E27FC236}">
                <a16:creationId xmlns:a16="http://schemas.microsoft.com/office/drawing/2014/main" id="{BE534D7E-A7C7-DC47-9FE0-01573C25E0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707E52-23F4-5046-8AD4-B6E5ECF020D6}"/>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1429413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22220-111D-0742-AC7D-B6FCCD732E2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8BECA77-B53D-8F4B-BDC5-25861FBC2B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F42FD2-AC77-BC4A-936C-90AE1AE395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50BEEA1-A227-3448-8328-E2404490F5F9}"/>
              </a:ext>
            </a:extLst>
          </p:cNvPr>
          <p:cNvSpPr>
            <a:spLocks noGrp="1"/>
          </p:cNvSpPr>
          <p:nvPr>
            <p:ph type="dt" sz="half" idx="10"/>
          </p:nvPr>
        </p:nvSpPr>
        <p:spPr/>
        <p:txBody>
          <a:bodyPr/>
          <a:lstStyle/>
          <a:p>
            <a:fld id="{684BEC3A-2B96-6548-B45C-0C8C07D3EDA3}" type="datetimeFigureOut">
              <a:rPr lang="en-US" smtClean="0"/>
              <a:t>11/25/24</a:t>
            </a:fld>
            <a:endParaRPr lang="en-US"/>
          </a:p>
        </p:txBody>
      </p:sp>
      <p:sp>
        <p:nvSpPr>
          <p:cNvPr id="6" name="Footer Placeholder 5">
            <a:extLst>
              <a:ext uri="{FF2B5EF4-FFF2-40B4-BE49-F238E27FC236}">
                <a16:creationId xmlns:a16="http://schemas.microsoft.com/office/drawing/2014/main" id="{9D0617B1-7335-7340-AAB0-A52A731296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8654A2-4024-E148-956C-22FC577EA406}"/>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1823796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7F7304-1672-D746-AE3E-203034A7E8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F8E5595-344A-6A49-AF1B-8ED93D3812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A88F664-63D0-0A4F-9D36-F07A74242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4BEC3A-2B96-6548-B45C-0C8C07D3EDA3}" type="datetimeFigureOut">
              <a:rPr lang="en-US" smtClean="0"/>
              <a:t>11/25/24</a:t>
            </a:fld>
            <a:endParaRPr lang="en-US"/>
          </a:p>
        </p:txBody>
      </p:sp>
      <p:sp>
        <p:nvSpPr>
          <p:cNvPr id="5" name="Footer Placeholder 4">
            <a:extLst>
              <a:ext uri="{FF2B5EF4-FFF2-40B4-BE49-F238E27FC236}">
                <a16:creationId xmlns:a16="http://schemas.microsoft.com/office/drawing/2014/main" id="{ADB2460D-7D09-C142-8738-024A196BCC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41DBC6-83B3-E648-94B7-443EA0BDB2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FBF5F8-4270-E643-B1E9-25C1F97BF96F}" type="slidenum">
              <a:rPr lang="en-US" smtClean="0"/>
              <a:t>‹#›</a:t>
            </a:fld>
            <a:endParaRPr lang="en-US"/>
          </a:p>
        </p:txBody>
      </p:sp>
    </p:spTree>
    <p:extLst>
      <p:ext uri="{BB962C8B-B14F-4D97-AF65-F5344CB8AC3E}">
        <p14:creationId xmlns:p14="http://schemas.microsoft.com/office/powerpoint/2010/main" val="342265947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improvementservice.org.uk/products-and-services/consultancy-and-support/shaping-places-for-wellbeing-programme/place-and-wellbeing-assessment2/place-and-wellbeing-assessment-our-work-so-far"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hyperlink" Target="https://www.thinknpc.org/resource-hub/mechanisms/" TargetMode="External"/><Relationship Id="rId5" Type="http://schemas.microsoft.com/office/2007/relationships/hdphoto" Target="../media/hdphoto1.wdp"/><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microsoft.com/office/2018/10/relationships/comments" Target="../comments/modernComment_106_5DD8F86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hyperlink" Target="https://www.linkedin.com/company/103482132/admin/dashboard/" TargetMode="External"/><Relationship Id="rId3" Type="http://schemas.openxmlformats.org/officeDocument/2006/relationships/hyperlink" Target="https://www.improvementservice.org.uk/products-and-services/planning-and-place-based-approaches/shaping-places-for-wellbeing-programme/place-and-wellbeing-outcomes" TargetMode="External"/><Relationship Id="rId7" Type="http://schemas.openxmlformats.org/officeDocument/2006/relationships/hyperlink" Target="https://x.com/IreneBeautyman"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x.com/PlaceNetworkSco" TargetMode="External"/><Relationship Id="rId5" Type="http://schemas.openxmlformats.org/officeDocument/2006/relationships/hyperlink" Target="https://x.com/place4wellbeing" TargetMode="External"/><Relationship Id="rId4" Type="http://schemas.openxmlformats.org/officeDocument/2006/relationships/hyperlink" Target="https://www.improvementservice.org.uk/products-and-services/planning-and-place-based-approaches/shaping-places-for-wellbeing-programme" TargetMode="External"/><Relationship Id="rId9" Type="http://schemas.openxmlformats.org/officeDocument/2006/relationships/hyperlink" Target="mailto:placeandwellbeing@improvementservice.org.uk"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jpeg"/><Relationship Id="rId7" Type="http://schemas.openxmlformats.org/officeDocument/2006/relationships/hyperlink" Target="https://freepngimg.com/png/6122-money-in-hand-png-image-dollars-in-hands"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hyperlink" Target="https://creativecommons.org/licenses/by-sa/3.0/" TargetMode="External"/><Relationship Id="rId9" Type="http://schemas.openxmlformats.org/officeDocument/2006/relationships/hyperlink" Target="https://creativecommons.org/licenses/by-nc-nd/3.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2677"/>
            <a:ext cx="12202297" cy="6852646"/>
          </a:xfrm>
          <a:prstGeom prst="rect">
            <a:avLst/>
          </a:prstGeom>
        </p:spPr>
      </p:pic>
      <p:sp>
        <p:nvSpPr>
          <p:cNvPr id="8" name="Title 7">
            <a:extLst>
              <a:ext uri="{FF2B5EF4-FFF2-40B4-BE49-F238E27FC236}">
                <a16:creationId xmlns:a16="http://schemas.microsoft.com/office/drawing/2014/main" id="{06657FF4-DE42-520D-4018-C60819D11D9C}"/>
              </a:ext>
            </a:extLst>
          </p:cNvPr>
          <p:cNvSpPr txBox="1">
            <a:spLocks noGrp="1"/>
          </p:cNvSpPr>
          <p:nvPr>
            <p:ph type="title" idx="4294967295"/>
          </p:nvPr>
        </p:nvSpPr>
        <p:spPr>
          <a:xfrm>
            <a:off x="417485" y="763044"/>
            <a:ext cx="11341562"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5">
                    <a:lumMod val="49000"/>
                  </a:schemeClr>
                </a:solidFill>
                <a:effectLst/>
                <a:uLnTx/>
                <a:uFillTx/>
                <a:latin typeface="Calibri"/>
                <a:ea typeface="+mn-ea"/>
                <a:cs typeface="Calibri"/>
              </a:rPr>
              <a:t>Place and Wellbeing Assessments </a:t>
            </a:r>
            <a:r>
              <a:rPr kumimoji="0" lang="en-US" sz="4400" b="1" i="0" u="none" strike="noStrike" kern="1200" cap="none" spc="0" normalizeH="0" baseline="0" noProof="0" dirty="0">
                <a:ln>
                  <a:noFill/>
                </a:ln>
                <a:solidFill>
                  <a:schemeClr val="accent5">
                    <a:lumMod val="49000"/>
                  </a:schemeClr>
                </a:solidFill>
                <a:effectLst/>
                <a:uLnTx/>
                <a:uFillTx/>
                <a:latin typeface="Calibri"/>
                <a:ea typeface="+mn-ea"/>
                <a:cs typeface="Calibri Light"/>
              </a:rPr>
              <a:t>and the Shaping Places for Wellbeing Approach</a:t>
            </a:r>
            <a:endParaRPr kumimoji="0" lang="en-US" sz="4400" b="1" i="0" u="none" strike="noStrike" kern="1200" cap="none" spc="0" normalizeH="0" baseline="0" noProof="0" dirty="0">
              <a:ln>
                <a:noFill/>
              </a:ln>
              <a:solidFill>
                <a:schemeClr val="accent5">
                  <a:lumMod val="49000"/>
                </a:schemeClr>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accent5">
                    <a:lumMod val="49000"/>
                  </a:schemeClr>
                </a:solidFill>
                <a:effectLst/>
                <a:uLnTx/>
                <a:uFillTx/>
                <a:latin typeface="Calibri"/>
                <a:ea typeface="Calibri"/>
                <a:cs typeface="Calibri Light"/>
              </a:rPr>
              <a:t>Masterclass</a:t>
            </a:r>
          </a:p>
        </p:txBody>
      </p:sp>
      <p:sp>
        <p:nvSpPr>
          <p:cNvPr id="10" name="Subtitle 3">
            <a:extLst>
              <a:ext uri="{FF2B5EF4-FFF2-40B4-BE49-F238E27FC236}">
                <a16:creationId xmlns:a16="http://schemas.microsoft.com/office/drawing/2014/main" id="{72E12496-9C5F-B69F-9640-934493EA2C6C}"/>
              </a:ext>
            </a:extLst>
          </p:cNvPr>
          <p:cNvSpPr txBox="1">
            <a:spLocks/>
          </p:cNvSpPr>
          <p:nvPr/>
        </p:nvSpPr>
        <p:spPr>
          <a:xfrm>
            <a:off x="417485" y="3647069"/>
            <a:ext cx="9144000" cy="179102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a:solidFill>
                  <a:schemeClr val="accent5">
                    <a:lumMod val="49000"/>
                  </a:schemeClr>
                </a:solidFill>
              </a:rPr>
              <a:t>Irene Beautyman</a:t>
            </a:r>
            <a:endParaRPr lang="en-US">
              <a:solidFill>
                <a:schemeClr val="accent5">
                  <a:lumMod val="49000"/>
                </a:schemeClr>
              </a:solidFill>
              <a:cs typeface="Calibri"/>
            </a:endParaRPr>
          </a:p>
          <a:p>
            <a:pPr marL="0" indent="0">
              <a:buNone/>
            </a:pPr>
            <a:r>
              <a:rPr lang="en-GB" sz="3600">
                <a:solidFill>
                  <a:schemeClr val="accent5">
                    <a:lumMod val="49000"/>
                  </a:schemeClr>
                </a:solidFill>
              </a:rPr>
              <a:t>Place and Wellbeing Partnership Lead</a:t>
            </a:r>
            <a:endParaRPr lang="en-GB" sz="3600">
              <a:solidFill>
                <a:schemeClr val="accent5">
                  <a:lumMod val="49000"/>
                </a:schemeClr>
              </a:solidFill>
              <a:cs typeface="Calibri" panose="020F0502020204030204"/>
            </a:endParaRPr>
          </a:p>
          <a:p>
            <a:pPr marL="0" indent="0">
              <a:buNone/>
            </a:pPr>
            <a:r>
              <a:rPr lang="en-GB" sz="3600">
                <a:solidFill>
                  <a:schemeClr val="accent5">
                    <a:lumMod val="49000"/>
                  </a:schemeClr>
                </a:solidFill>
              </a:rPr>
              <a:t>Improvement Service &amp; Public Health Scotland</a:t>
            </a:r>
            <a:endParaRPr lang="en-GB" sz="3600">
              <a:solidFill>
                <a:schemeClr val="accent5">
                  <a:lumMod val="49000"/>
                </a:schemeClr>
              </a:solidFill>
              <a:cs typeface="Calibri" panose="020F0502020204030204"/>
            </a:endParaRPr>
          </a:p>
        </p:txBody>
      </p:sp>
    </p:spTree>
    <p:extLst>
      <p:ext uri="{BB962C8B-B14F-4D97-AF65-F5344CB8AC3E}">
        <p14:creationId xmlns:p14="http://schemas.microsoft.com/office/powerpoint/2010/main" val="2864081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202297" cy="6852646"/>
          </a:xfrm>
          <a:prstGeom prst="rect">
            <a:avLst/>
          </a:prstGeom>
        </p:spPr>
      </p:pic>
      <p:sp>
        <p:nvSpPr>
          <p:cNvPr id="4" name="Title 3">
            <a:extLst>
              <a:ext uri="{FF2B5EF4-FFF2-40B4-BE49-F238E27FC236}">
                <a16:creationId xmlns:a16="http://schemas.microsoft.com/office/drawing/2014/main" id="{2C2E86EC-3FF7-BD49-9B9D-84637B39DCA8}"/>
              </a:ext>
            </a:extLst>
          </p:cNvPr>
          <p:cNvSpPr txBox="1">
            <a:spLocks noGrp="1"/>
          </p:cNvSpPr>
          <p:nvPr>
            <p:ph type="title" idx="4294967295"/>
          </p:nvPr>
        </p:nvSpPr>
        <p:spPr>
          <a:xfrm>
            <a:off x="457197" y="281550"/>
            <a:ext cx="11653489"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5">
                    <a:lumMod val="49000"/>
                  </a:schemeClr>
                </a:solidFill>
                <a:effectLst/>
                <a:uLnTx/>
                <a:uFillTx/>
                <a:latin typeface="Calibri"/>
                <a:ea typeface="+mn-ea"/>
                <a:cs typeface="Calibri Light"/>
              </a:rPr>
              <a:t>Place and Wellbeing Assessments and the Shaping Places for Wellbeing approach</a:t>
            </a:r>
            <a:endParaRPr kumimoji="0" lang="en-US" sz="4400" b="1" i="0" u="none" strike="noStrike" kern="1200" cap="none" spc="0" normalizeH="0" baseline="0" noProof="0" dirty="0">
              <a:ln>
                <a:noFill/>
              </a:ln>
              <a:solidFill>
                <a:schemeClr val="accent5">
                  <a:lumMod val="49000"/>
                </a:schemeClr>
              </a:solidFill>
              <a:effectLst/>
              <a:uLnTx/>
              <a:uFillTx/>
              <a:latin typeface="Calibri"/>
              <a:ea typeface="+mn-ea"/>
              <a:cs typeface="Calibri Light"/>
            </a:endParaRPr>
          </a:p>
        </p:txBody>
      </p:sp>
      <p:sp>
        <p:nvSpPr>
          <p:cNvPr id="3" name="TextBox 2">
            <a:extLst>
              <a:ext uri="{FF2B5EF4-FFF2-40B4-BE49-F238E27FC236}">
                <a16:creationId xmlns:a16="http://schemas.microsoft.com/office/drawing/2014/main" id="{525CAC20-93C4-CDEB-1D01-DCD099AC3791}"/>
              </a:ext>
            </a:extLst>
          </p:cNvPr>
          <p:cNvSpPr txBox="1"/>
          <p:nvPr/>
        </p:nvSpPr>
        <p:spPr>
          <a:xfrm>
            <a:off x="437322" y="1895061"/>
            <a:ext cx="11158330" cy="2862322"/>
          </a:xfrm>
          <a:prstGeom prst="rect">
            <a:avLst/>
          </a:prstGeom>
          <a:noFill/>
        </p:spPr>
        <p:txBody>
          <a:bodyPr wrap="square" rtlCol="0">
            <a:spAutoFit/>
          </a:bodyPr>
          <a:lstStyle/>
          <a:p>
            <a:r>
              <a:rPr lang="en-GB" sz="3600" dirty="0">
                <a:cs typeface="Calibri Light"/>
              </a:rPr>
              <a:t>✔️</a:t>
            </a:r>
            <a:r>
              <a:rPr lang="en-GB" sz="3600" dirty="0">
                <a:solidFill>
                  <a:schemeClr val="bg1">
                    <a:lumMod val="65000"/>
                  </a:schemeClr>
                </a:solidFill>
                <a:cs typeface="Calibri Light"/>
              </a:rPr>
              <a:t>Place based approach context</a:t>
            </a:r>
          </a:p>
          <a:p>
            <a:br>
              <a:rPr lang="en-GB" sz="3600" dirty="0">
                <a:cs typeface="Calibri Light"/>
              </a:rPr>
            </a:br>
            <a:r>
              <a:rPr lang="en-GB" sz="3600" dirty="0">
                <a:cs typeface="Calibri Light"/>
              </a:rPr>
              <a:t>✔️</a:t>
            </a:r>
            <a:r>
              <a:rPr lang="en-GB" sz="3600" dirty="0">
                <a:solidFill>
                  <a:schemeClr val="tx2"/>
                </a:solidFill>
                <a:cs typeface="Calibri Light"/>
              </a:rPr>
              <a:t>Why and how of a Place and Wellbeing Assessment</a:t>
            </a:r>
            <a:r>
              <a:rPr lang="en-GB" sz="3600" dirty="0">
                <a:cs typeface="Calibri Light"/>
              </a:rPr>
              <a:t> </a:t>
            </a:r>
            <a:endParaRPr lang="en-GB" sz="3600" dirty="0">
              <a:solidFill>
                <a:schemeClr val="accent5">
                  <a:lumMod val="49000"/>
                </a:schemeClr>
              </a:solidFill>
              <a:ea typeface="Calibri"/>
              <a:cs typeface="Calibri Light"/>
            </a:endParaRPr>
          </a:p>
          <a:p>
            <a:br>
              <a:rPr lang="en-GB" sz="3600" dirty="0">
                <a:cs typeface="Calibri Light"/>
              </a:rPr>
            </a:br>
            <a:r>
              <a:rPr lang="en-GB" sz="3600" dirty="0">
                <a:cs typeface="Calibri Light"/>
              </a:rPr>
              <a:t>✔️</a:t>
            </a:r>
            <a:r>
              <a:rPr lang="en-GB" sz="3600" dirty="0">
                <a:solidFill>
                  <a:schemeClr val="bg1">
                    <a:lumMod val="65000"/>
                  </a:schemeClr>
                </a:solidFill>
                <a:cs typeface="Calibri Light"/>
              </a:rPr>
              <a:t>Impact and moving forward</a:t>
            </a:r>
            <a:r>
              <a:rPr lang="en-GB" sz="3600" dirty="0">
                <a:solidFill>
                  <a:schemeClr val="tx2"/>
                </a:solidFill>
                <a:cs typeface="Calibri Light"/>
              </a:rPr>
              <a:t> </a:t>
            </a:r>
            <a:endParaRPr lang="en-US" sz="3600" dirty="0">
              <a:solidFill>
                <a:schemeClr val="tx2"/>
              </a:solidFill>
              <a:cs typeface="Calibri Light"/>
            </a:endParaRPr>
          </a:p>
        </p:txBody>
      </p:sp>
    </p:spTree>
    <p:extLst>
      <p:ext uri="{BB962C8B-B14F-4D97-AF65-F5344CB8AC3E}">
        <p14:creationId xmlns:p14="http://schemas.microsoft.com/office/powerpoint/2010/main" val="195438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This shows the Shaping Places for Wellbeing Programme's overall ambition, aims and activities during 2022-June 2024. Text reads: Public Health Scotland and the Improvement Service are working to improve Scotland’s wellbeing by reducing the signigicant inequality in the health of its people while addressing the health of our planet. Achieved through three activities - local project work, local learning cohort, national leadership cohort - to find new ways of working between national and local levels which will create systems change in local processes to deliver on the Place and Wellbeing Outcome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09001" y="1033"/>
            <a:ext cx="7676393" cy="6858146"/>
          </a:xfrm>
          <a:prstGeom prst="rect">
            <a:avLst/>
          </a:prstGeom>
        </p:spPr>
      </p:pic>
    </p:spTree>
    <p:extLst>
      <p:ext uri="{BB962C8B-B14F-4D97-AF65-F5344CB8AC3E}">
        <p14:creationId xmlns:p14="http://schemas.microsoft.com/office/powerpoint/2010/main" val="3075335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F03493-C615-9D4B-B4DE-6D4578B0BE9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EEC62E9-854E-B85A-6EFF-823A5643147B}"/>
              </a:ext>
            </a:extLst>
          </p:cNvPr>
          <p:cNvSpPr txBox="1">
            <a:spLocks noGrp="1"/>
          </p:cNvSpPr>
          <p:nvPr>
            <p:ph type="title" idx="4294967295"/>
          </p:nvPr>
        </p:nvSpPr>
        <p:spPr>
          <a:xfrm>
            <a:off x="4170218" y="117764"/>
            <a:ext cx="4913745"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54272"/>
                </a:solidFill>
                <a:effectLst/>
                <a:uLnTx/>
                <a:uFillTx/>
                <a:latin typeface="Calibri Light"/>
                <a:ea typeface="+mn-ea"/>
                <a:cs typeface="Calibri Light"/>
              </a:rPr>
              <a:t>Three activities:</a:t>
            </a:r>
          </a:p>
        </p:txBody>
      </p:sp>
      <p:pic>
        <p:nvPicPr>
          <p:cNvPr id="10" name="Picture 9" descr="Local Project Work">
            <a:extLst>
              <a:ext uri="{FF2B5EF4-FFF2-40B4-BE49-F238E27FC236}">
                <a16:creationId xmlns:a16="http://schemas.microsoft.com/office/drawing/2014/main" id="{BE954EFF-BC59-2240-BAE7-5B2E976CA661}"/>
              </a:ext>
            </a:extLst>
          </p:cNvPr>
          <p:cNvPicPr>
            <a:picLocks noChangeAspect="1"/>
          </p:cNvPicPr>
          <p:nvPr/>
        </p:nvPicPr>
        <p:blipFill rotWithShape="1">
          <a:blip r:embed="rId4"/>
          <a:srcRect l="5237" t="65609" r="62402" b="20003"/>
          <a:stretch/>
        </p:blipFill>
        <p:spPr>
          <a:xfrm>
            <a:off x="242794" y="952613"/>
            <a:ext cx="3646262" cy="1702023"/>
          </a:xfrm>
          <a:prstGeom prst="rect">
            <a:avLst/>
          </a:prstGeom>
        </p:spPr>
      </p:pic>
      <p:sp>
        <p:nvSpPr>
          <p:cNvPr id="15" name="TextBox 14">
            <a:extLst>
              <a:ext uri="{FF2B5EF4-FFF2-40B4-BE49-F238E27FC236}">
                <a16:creationId xmlns:a16="http://schemas.microsoft.com/office/drawing/2014/main" id="{AED6E2E5-E496-3E40-8525-92EA007D5661}"/>
              </a:ext>
            </a:extLst>
          </p:cNvPr>
          <p:cNvSpPr txBox="1"/>
          <p:nvPr/>
        </p:nvSpPr>
        <p:spPr>
          <a:xfrm>
            <a:off x="222570" y="2654636"/>
            <a:ext cx="3703417" cy="4001095"/>
          </a:xfrm>
          <a:prstGeom prst="rect">
            <a:avLst/>
          </a:prstGeom>
          <a:noFill/>
        </p:spPr>
        <p:txBody>
          <a:bodyPr wrap="square" lIns="91440" tIns="45720" rIns="91440" bIns="45720" rtlCol="0" anchor="t">
            <a:spAutoFit/>
          </a:bodyPr>
          <a:lstStyle/>
          <a:p>
            <a:pPr algn="l"/>
            <a:r>
              <a:rPr lang="en-GB" sz="2800" b="1">
                <a:solidFill>
                  <a:srgbClr val="154272"/>
                </a:solidFill>
              </a:rPr>
              <a:t>Council and NHS Board in Project Towns:</a:t>
            </a:r>
            <a:endParaRPr lang="en-GB" sz="2800" b="1">
              <a:solidFill>
                <a:srgbClr val="154272"/>
              </a:solidFill>
              <a:cs typeface="Calibri"/>
            </a:endParaRPr>
          </a:p>
          <a:p>
            <a:pPr algn="l"/>
            <a:r>
              <a:rPr lang="en-GB" sz="2200">
                <a:solidFill>
                  <a:srgbClr val="154272"/>
                </a:solidFill>
              </a:rPr>
              <a:t>Alloa</a:t>
            </a:r>
            <a:endParaRPr lang="en-GB" sz="2200">
              <a:solidFill>
                <a:srgbClr val="154272"/>
              </a:solidFill>
              <a:cs typeface="Calibri"/>
            </a:endParaRPr>
          </a:p>
          <a:p>
            <a:pPr algn="l"/>
            <a:r>
              <a:rPr lang="en-GB" sz="2200">
                <a:solidFill>
                  <a:srgbClr val="154272"/>
                </a:solidFill>
              </a:rPr>
              <a:t>Ayr</a:t>
            </a:r>
            <a:endParaRPr lang="en-GB" sz="2200">
              <a:solidFill>
                <a:srgbClr val="154272"/>
              </a:solidFill>
              <a:cs typeface="Calibri"/>
            </a:endParaRPr>
          </a:p>
          <a:p>
            <a:pPr algn="l"/>
            <a:r>
              <a:rPr lang="en-GB" sz="2200">
                <a:solidFill>
                  <a:srgbClr val="154272"/>
                </a:solidFill>
              </a:rPr>
              <a:t>Clydebank</a:t>
            </a:r>
            <a:endParaRPr lang="en-GB" sz="2200">
              <a:solidFill>
                <a:srgbClr val="154272"/>
              </a:solidFill>
              <a:cs typeface="Calibri"/>
            </a:endParaRPr>
          </a:p>
          <a:p>
            <a:r>
              <a:rPr lang="en-GB" sz="2200">
                <a:solidFill>
                  <a:srgbClr val="154272"/>
                </a:solidFill>
                <a:cs typeface="Calibri"/>
              </a:rPr>
              <a:t>Dalkeith</a:t>
            </a:r>
            <a:endParaRPr lang="en-GB" sz="2200">
              <a:solidFill>
                <a:srgbClr val="154272"/>
              </a:solidFill>
            </a:endParaRPr>
          </a:p>
          <a:p>
            <a:pPr algn="l"/>
            <a:r>
              <a:rPr lang="en-GB" sz="2200">
                <a:solidFill>
                  <a:srgbClr val="154272"/>
                </a:solidFill>
              </a:rPr>
              <a:t>Dunoon</a:t>
            </a:r>
            <a:endParaRPr lang="en-GB" sz="2200">
              <a:solidFill>
                <a:srgbClr val="154272"/>
              </a:solidFill>
              <a:cs typeface="Calibri"/>
            </a:endParaRPr>
          </a:p>
          <a:p>
            <a:r>
              <a:rPr lang="en-GB" sz="2200">
                <a:solidFill>
                  <a:srgbClr val="154272"/>
                </a:solidFill>
                <a:cs typeface="Calibri"/>
              </a:rPr>
              <a:t>Fraserburgh</a:t>
            </a:r>
          </a:p>
          <a:p>
            <a:r>
              <a:rPr lang="en-GB" sz="2200">
                <a:solidFill>
                  <a:srgbClr val="154272"/>
                </a:solidFill>
                <a:cs typeface="Calibri"/>
              </a:rPr>
              <a:t>Rutherglen </a:t>
            </a:r>
            <a:endParaRPr lang="en-GB"/>
          </a:p>
          <a:p>
            <a:endParaRPr lang="en-GB" sz="2200">
              <a:solidFill>
                <a:srgbClr val="154272"/>
              </a:solidFill>
              <a:cs typeface="Calibri"/>
            </a:endParaRPr>
          </a:p>
          <a:p>
            <a:endParaRPr lang="en-GB" sz="2200">
              <a:solidFill>
                <a:srgbClr val="154272"/>
              </a:solidFill>
              <a:cs typeface="Calibri"/>
            </a:endParaRPr>
          </a:p>
        </p:txBody>
      </p:sp>
      <p:pic>
        <p:nvPicPr>
          <p:cNvPr id="12" name="Picture 11" descr="Local Learning Cohort">
            <a:extLst>
              <a:ext uri="{FF2B5EF4-FFF2-40B4-BE49-F238E27FC236}">
                <a16:creationId xmlns:a16="http://schemas.microsoft.com/office/drawing/2014/main" id="{F577144C-3D12-A949-9624-C6D1E810D492}"/>
              </a:ext>
            </a:extLst>
          </p:cNvPr>
          <p:cNvPicPr>
            <a:picLocks noChangeAspect="1"/>
          </p:cNvPicPr>
          <p:nvPr/>
        </p:nvPicPr>
        <p:blipFill rotWithShape="1">
          <a:blip r:embed="rId4"/>
          <a:srcRect l="33833" t="65609" r="33806" b="20003"/>
          <a:stretch/>
        </p:blipFill>
        <p:spPr>
          <a:xfrm>
            <a:off x="4175061" y="952613"/>
            <a:ext cx="3646262" cy="1702023"/>
          </a:xfrm>
          <a:prstGeom prst="rect">
            <a:avLst/>
          </a:prstGeom>
        </p:spPr>
      </p:pic>
      <p:sp>
        <p:nvSpPr>
          <p:cNvPr id="16" name="TextBox 15">
            <a:extLst>
              <a:ext uri="{FF2B5EF4-FFF2-40B4-BE49-F238E27FC236}">
                <a16:creationId xmlns:a16="http://schemas.microsoft.com/office/drawing/2014/main" id="{F0485C3C-A447-524D-AC78-EDD0C90AF41B}"/>
              </a:ext>
            </a:extLst>
          </p:cNvPr>
          <p:cNvSpPr txBox="1"/>
          <p:nvPr/>
        </p:nvSpPr>
        <p:spPr>
          <a:xfrm>
            <a:off x="4144977" y="2603212"/>
            <a:ext cx="3470078" cy="3908762"/>
          </a:xfrm>
          <a:prstGeom prst="rect">
            <a:avLst/>
          </a:prstGeom>
          <a:noFill/>
        </p:spPr>
        <p:txBody>
          <a:bodyPr wrap="square" lIns="91440" tIns="45720" rIns="91440" bIns="45720" rtlCol="0" anchor="t">
            <a:spAutoFit/>
          </a:bodyPr>
          <a:lstStyle/>
          <a:p>
            <a:pPr algn="l"/>
            <a:r>
              <a:rPr lang="en-GB" sz="2800" b="1">
                <a:solidFill>
                  <a:srgbClr val="154272"/>
                </a:solidFill>
                <a:cs typeface="Calibri"/>
              </a:rPr>
              <a:t>Replication</a:t>
            </a:r>
          </a:p>
          <a:p>
            <a:pPr algn="l"/>
            <a:r>
              <a:rPr lang="en-GB" sz="2200">
                <a:solidFill>
                  <a:srgbClr val="154272"/>
                </a:solidFill>
                <a:cs typeface="Calibri"/>
              </a:rPr>
              <a:t>Reflection, learning, sharing between Project Towns</a:t>
            </a:r>
          </a:p>
          <a:p>
            <a:pPr algn="l"/>
            <a:endParaRPr lang="en-GB" sz="2200">
              <a:solidFill>
                <a:srgbClr val="154272"/>
              </a:solidFill>
              <a:cs typeface="Calibri"/>
            </a:endParaRPr>
          </a:p>
          <a:p>
            <a:pPr algn="l"/>
            <a:r>
              <a:rPr lang="en-GB" sz="2200">
                <a:solidFill>
                  <a:srgbClr val="154272"/>
                </a:solidFill>
                <a:cs typeface="Calibri"/>
              </a:rPr>
              <a:t>All Towns Steering Groups</a:t>
            </a:r>
          </a:p>
          <a:p>
            <a:pPr algn="l"/>
            <a:endParaRPr lang="en-GB" sz="2200">
              <a:solidFill>
                <a:srgbClr val="154272"/>
              </a:solidFill>
              <a:cs typeface="Calibri"/>
            </a:endParaRPr>
          </a:p>
          <a:p>
            <a:pPr algn="l"/>
            <a:r>
              <a:rPr lang="en-GB" sz="2200">
                <a:solidFill>
                  <a:srgbClr val="154272"/>
                </a:solidFill>
                <a:cs typeface="Calibri"/>
              </a:rPr>
              <a:t>“How to” Guides enable replication</a:t>
            </a:r>
          </a:p>
          <a:p>
            <a:pPr algn="l"/>
            <a:r>
              <a:rPr lang="en-GB" sz="2200">
                <a:solidFill>
                  <a:srgbClr val="154272"/>
                </a:solidFill>
                <a:cs typeface="Calibri"/>
              </a:rPr>
              <a:t>Confidence</a:t>
            </a:r>
          </a:p>
          <a:p>
            <a:r>
              <a:rPr lang="en-GB" sz="2200">
                <a:solidFill>
                  <a:srgbClr val="154272"/>
                </a:solidFill>
                <a:cs typeface="Calibri"/>
              </a:rPr>
              <a:t>Causes of change</a:t>
            </a:r>
          </a:p>
          <a:p>
            <a:endParaRPr lang="en-GB" sz="2200">
              <a:solidFill>
                <a:srgbClr val="154272"/>
              </a:solidFill>
              <a:cs typeface="Calibri"/>
            </a:endParaRPr>
          </a:p>
        </p:txBody>
      </p:sp>
      <p:pic>
        <p:nvPicPr>
          <p:cNvPr id="14" name="Picture 13" descr="National Leadership Cohort">
            <a:extLst>
              <a:ext uri="{FF2B5EF4-FFF2-40B4-BE49-F238E27FC236}">
                <a16:creationId xmlns:a16="http://schemas.microsoft.com/office/drawing/2014/main" id="{88A8559A-154A-9044-AE94-FEB75518F5C9}"/>
              </a:ext>
            </a:extLst>
          </p:cNvPr>
          <p:cNvPicPr>
            <a:picLocks noChangeAspect="1"/>
          </p:cNvPicPr>
          <p:nvPr/>
        </p:nvPicPr>
        <p:blipFill rotWithShape="1">
          <a:blip r:embed="rId4"/>
          <a:srcRect l="67639" t="65609" b="20003"/>
          <a:stretch/>
        </p:blipFill>
        <p:spPr>
          <a:xfrm>
            <a:off x="8090621" y="952612"/>
            <a:ext cx="3688015" cy="1702024"/>
          </a:xfrm>
          <a:prstGeom prst="rect">
            <a:avLst/>
          </a:prstGeom>
        </p:spPr>
      </p:pic>
      <p:sp>
        <p:nvSpPr>
          <p:cNvPr id="17" name="TextBox 16">
            <a:extLst>
              <a:ext uri="{FF2B5EF4-FFF2-40B4-BE49-F238E27FC236}">
                <a16:creationId xmlns:a16="http://schemas.microsoft.com/office/drawing/2014/main" id="{FD6DCBC4-378E-6C47-B83C-541751631739}"/>
              </a:ext>
            </a:extLst>
          </p:cNvPr>
          <p:cNvSpPr txBox="1"/>
          <p:nvPr/>
        </p:nvSpPr>
        <p:spPr>
          <a:xfrm>
            <a:off x="8077244" y="2649093"/>
            <a:ext cx="3828677" cy="3108543"/>
          </a:xfrm>
          <a:prstGeom prst="rect">
            <a:avLst/>
          </a:prstGeom>
          <a:noFill/>
        </p:spPr>
        <p:txBody>
          <a:bodyPr wrap="square" lIns="91440" tIns="45720" rIns="91440" bIns="45720" rtlCol="0" anchor="t">
            <a:spAutoFit/>
          </a:bodyPr>
          <a:lstStyle/>
          <a:p>
            <a:pPr algn="l"/>
            <a:r>
              <a:rPr lang="en-GB" sz="2800" b="1">
                <a:solidFill>
                  <a:srgbClr val="154272"/>
                </a:solidFill>
              </a:rPr>
              <a:t>Representatives from:</a:t>
            </a:r>
            <a:endParaRPr lang="en-GB" sz="2800" b="1">
              <a:solidFill>
                <a:srgbClr val="154272"/>
              </a:solidFill>
              <a:cs typeface="Calibri"/>
            </a:endParaRPr>
          </a:p>
          <a:p>
            <a:pPr algn="l"/>
            <a:r>
              <a:rPr lang="en-GB" sz="2800">
                <a:solidFill>
                  <a:srgbClr val="154272"/>
                </a:solidFill>
              </a:rPr>
              <a:t>Scottish Govt Directorates</a:t>
            </a:r>
            <a:endParaRPr lang="en-GB" sz="2800">
              <a:solidFill>
                <a:srgbClr val="154272"/>
              </a:solidFill>
              <a:cs typeface="Calibri"/>
            </a:endParaRPr>
          </a:p>
          <a:p>
            <a:pPr algn="l"/>
            <a:r>
              <a:rPr lang="en-GB" sz="2800">
                <a:solidFill>
                  <a:srgbClr val="154272"/>
                </a:solidFill>
              </a:rPr>
              <a:t>All COSLA Boards</a:t>
            </a:r>
            <a:endParaRPr lang="en-GB" sz="2800">
              <a:solidFill>
                <a:srgbClr val="154272"/>
              </a:solidFill>
              <a:cs typeface="Calibri"/>
            </a:endParaRPr>
          </a:p>
          <a:p>
            <a:pPr algn="l"/>
            <a:r>
              <a:rPr lang="en-GB" sz="2800">
                <a:solidFill>
                  <a:srgbClr val="154272"/>
                </a:solidFill>
              </a:rPr>
              <a:t>Public Health Scotland</a:t>
            </a:r>
            <a:endParaRPr lang="en-GB" sz="2800">
              <a:solidFill>
                <a:srgbClr val="154272"/>
              </a:solidFill>
              <a:cs typeface="Calibri"/>
            </a:endParaRPr>
          </a:p>
          <a:p>
            <a:pPr algn="l"/>
            <a:r>
              <a:rPr lang="en-GB" sz="2800">
                <a:solidFill>
                  <a:srgbClr val="154272"/>
                </a:solidFill>
              </a:rPr>
              <a:t>Improvement Service</a:t>
            </a:r>
            <a:endParaRPr lang="en-GB" sz="2800">
              <a:solidFill>
                <a:srgbClr val="154272"/>
              </a:solidFill>
              <a:cs typeface="Calibri"/>
            </a:endParaRPr>
          </a:p>
          <a:p>
            <a:pPr algn="l"/>
            <a:r>
              <a:rPr lang="en-GB" sz="2800">
                <a:solidFill>
                  <a:srgbClr val="154272"/>
                </a:solidFill>
              </a:rPr>
              <a:t>Health Foundation</a:t>
            </a:r>
            <a:endParaRPr lang="en-US" sz="2800" b="1">
              <a:solidFill>
                <a:srgbClr val="2E75B6"/>
              </a:solidFill>
              <a:cs typeface="Calibri" panose="020F0502020204030204"/>
            </a:endParaRPr>
          </a:p>
        </p:txBody>
      </p:sp>
    </p:spTree>
    <p:extLst>
      <p:ext uri="{BB962C8B-B14F-4D97-AF65-F5344CB8AC3E}">
        <p14:creationId xmlns:p14="http://schemas.microsoft.com/office/powerpoint/2010/main" val="4011192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297" y="5354"/>
            <a:ext cx="12202297" cy="6852646"/>
          </a:xfrm>
          <a:prstGeom prst="rect">
            <a:avLst/>
          </a:prstGeom>
        </p:spPr>
      </p:pic>
      <p:sp>
        <p:nvSpPr>
          <p:cNvPr id="5" name="Title 4">
            <a:extLst>
              <a:ext uri="{FF2B5EF4-FFF2-40B4-BE49-F238E27FC236}">
                <a16:creationId xmlns:a16="http://schemas.microsoft.com/office/drawing/2014/main" id="{05E01FD5-A0B1-5AE4-773A-91C0FB9A8962}"/>
              </a:ext>
            </a:extLst>
          </p:cNvPr>
          <p:cNvSpPr txBox="1">
            <a:spLocks noGrp="1"/>
          </p:cNvSpPr>
          <p:nvPr>
            <p:ph type="title" idx="4294967295"/>
          </p:nvPr>
        </p:nvSpPr>
        <p:spPr>
          <a:xfrm>
            <a:off x="448982" y="237316"/>
            <a:ext cx="7193566"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accent5">
                    <a:lumMod val="50000"/>
                  </a:schemeClr>
                </a:solidFill>
                <a:effectLst/>
                <a:uLnTx/>
                <a:uFillTx/>
                <a:latin typeface="+mn-lt"/>
                <a:ea typeface="+mn-ea"/>
                <a:cs typeface="+mn-cs"/>
              </a:rPr>
              <a:t>Focus for this Masterclass</a:t>
            </a:r>
            <a:endParaRPr kumimoji="0" lang="en-GB" sz="3600" b="1" i="0" u="none" strike="noStrike" kern="1200" cap="none" spc="0" normalizeH="0" baseline="0" noProof="0" dirty="0">
              <a:ln>
                <a:noFill/>
              </a:ln>
              <a:solidFill>
                <a:schemeClr val="accent5">
                  <a:lumMod val="50000"/>
                </a:schemeClr>
              </a:solidFill>
              <a:effectLst/>
              <a:uLnTx/>
              <a:uFillTx/>
              <a:latin typeface="+mn-lt"/>
              <a:ea typeface="+mn-ea"/>
              <a:cs typeface="Calibri"/>
            </a:endParaRPr>
          </a:p>
        </p:txBody>
      </p:sp>
      <p:pic>
        <p:nvPicPr>
          <p:cNvPr id="7" name="Graphic 6" descr="Group of women outline">
            <a:extLst>
              <a:ext uri="{FF2B5EF4-FFF2-40B4-BE49-F238E27FC236}">
                <a16:creationId xmlns:a16="http://schemas.microsoft.com/office/drawing/2014/main" id="{9DF82547-0510-2A1A-BCAE-D5C57B93C9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9458" y="974265"/>
            <a:ext cx="1687585" cy="1687585"/>
          </a:xfrm>
          <a:prstGeom prst="rect">
            <a:avLst/>
          </a:prstGeom>
        </p:spPr>
      </p:pic>
      <p:sp>
        <p:nvSpPr>
          <p:cNvPr id="13" name="TextBox 12">
            <a:extLst>
              <a:ext uri="{FF2B5EF4-FFF2-40B4-BE49-F238E27FC236}">
                <a16:creationId xmlns:a16="http://schemas.microsoft.com/office/drawing/2014/main" id="{94F9356E-AF39-6934-8E8C-832251E77034}"/>
              </a:ext>
            </a:extLst>
          </p:cNvPr>
          <p:cNvSpPr txBox="1"/>
          <p:nvPr/>
        </p:nvSpPr>
        <p:spPr>
          <a:xfrm>
            <a:off x="989780" y="2524889"/>
            <a:ext cx="2351055" cy="3108543"/>
          </a:xfrm>
          <a:prstGeom prst="rect">
            <a:avLst/>
          </a:prstGeom>
          <a:noFill/>
        </p:spPr>
        <p:txBody>
          <a:bodyPr wrap="square" lIns="91440" tIns="45720" rIns="91440" bIns="45720" rtlCol="0" anchor="t">
            <a:spAutoFit/>
          </a:bodyPr>
          <a:lstStyle/>
          <a:p>
            <a:pPr algn="l"/>
            <a:r>
              <a:rPr lang="en-GB" sz="2800" b="1">
                <a:solidFill>
                  <a:schemeClr val="accent1">
                    <a:lumMod val="75000"/>
                  </a:schemeClr>
                </a:solidFill>
              </a:rPr>
              <a:t>PEOPLE</a:t>
            </a:r>
          </a:p>
          <a:p>
            <a:r>
              <a:rPr lang="en-GB" sz="2400" b="1">
                <a:solidFill>
                  <a:schemeClr val="accent1">
                    <a:lumMod val="75000"/>
                  </a:schemeClr>
                </a:solidFill>
              </a:rPr>
              <a:t>What they are experiencing –</a:t>
            </a:r>
          </a:p>
          <a:p>
            <a:pPr algn="l"/>
            <a:r>
              <a:rPr lang="en-GB" sz="2400" b="1">
                <a:solidFill>
                  <a:schemeClr val="accent1">
                    <a:lumMod val="75000"/>
                  </a:schemeClr>
                </a:solidFill>
              </a:rPr>
              <a:t>inequality</a:t>
            </a:r>
          </a:p>
          <a:p>
            <a:pPr algn="l"/>
            <a:endParaRPr lang="en-GB" sz="2400" b="1">
              <a:solidFill>
                <a:schemeClr val="accent1">
                  <a:lumMod val="75000"/>
                </a:schemeClr>
              </a:solidFill>
            </a:endParaRPr>
          </a:p>
          <a:p>
            <a:pPr algn="l"/>
            <a:r>
              <a:rPr lang="en-GB" sz="2400" b="1">
                <a:solidFill>
                  <a:schemeClr val="accent1">
                    <a:lumMod val="75000"/>
                  </a:schemeClr>
                </a:solidFill>
              </a:rPr>
              <a:t>Inequality data</a:t>
            </a:r>
            <a:endParaRPr lang="en-GB" sz="2400" b="1">
              <a:solidFill>
                <a:schemeClr val="accent1">
                  <a:lumMod val="75000"/>
                </a:schemeClr>
              </a:solidFill>
              <a:cs typeface="Calibri"/>
            </a:endParaRPr>
          </a:p>
          <a:p>
            <a:pPr algn="l"/>
            <a:r>
              <a:rPr lang="en-GB" sz="2400" b="1">
                <a:solidFill>
                  <a:schemeClr val="accent1">
                    <a:lumMod val="75000"/>
                  </a:schemeClr>
                </a:solidFill>
                <a:cs typeface="Calibri"/>
              </a:rPr>
              <a:t>Quantitative</a:t>
            </a:r>
          </a:p>
          <a:p>
            <a:pPr algn="l"/>
            <a:r>
              <a:rPr lang="en-GB" sz="2400" b="1">
                <a:solidFill>
                  <a:schemeClr val="accent1">
                    <a:lumMod val="75000"/>
                  </a:schemeClr>
                </a:solidFill>
              </a:rPr>
              <a:t>Qualitative</a:t>
            </a:r>
            <a:endParaRPr lang="en-US" sz="2400" b="1">
              <a:solidFill>
                <a:schemeClr val="accent1">
                  <a:lumMod val="75000"/>
                </a:schemeClr>
              </a:solidFill>
            </a:endParaRPr>
          </a:p>
        </p:txBody>
      </p:sp>
      <p:pic>
        <p:nvPicPr>
          <p:cNvPr id="9" name="Picture 8" descr="Child looking at a world map">
            <a:extLst>
              <a:ext uri="{FF2B5EF4-FFF2-40B4-BE49-F238E27FC236}">
                <a16:creationId xmlns:a16="http://schemas.microsoft.com/office/drawing/2014/main" id="{27849141-B185-947B-F49B-AB04D32DD6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1843" y="1073506"/>
            <a:ext cx="2255566" cy="1502241"/>
          </a:xfrm>
          <a:prstGeom prst="rect">
            <a:avLst/>
          </a:prstGeom>
        </p:spPr>
      </p:pic>
      <p:sp>
        <p:nvSpPr>
          <p:cNvPr id="15" name="TextBox 14">
            <a:extLst>
              <a:ext uri="{FF2B5EF4-FFF2-40B4-BE49-F238E27FC236}">
                <a16:creationId xmlns:a16="http://schemas.microsoft.com/office/drawing/2014/main" id="{595F29D6-6714-3501-BE75-B162347D3D93}"/>
              </a:ext>
            </a:extLst>
          </p:cNvPr>
          <p:cNvSpPr txBox="1"/>
          <p:nvPr/>
        </p:nvSpPr>
        <p:spPr>
          <a:xfrm>
            <a:off x="4843436" y="2591614"/>
            <a:ext cx="2450486" cy="3108543"/>
          </a:xfrm>
          <a:prstGeom prst="rect">
            <a:avLst/>
          </a:prstGeom>
          <a:noFill/>
        </p:spPr>
        <p:txBody>
          <a:bodyPr wrap="square" rtlCol="0">
            <a:spAutoFit/>
          </a:bodyPr>
          <a:lstStyle/>
          <a:p>
            <a:pPr algn="l"/>
            <a:r>
              <a:rPr lang="en-GB" sz="2800" b="1">
                <a:solidFill>
                  <a:schemeClr val="accent1">
                    <a:lumMod val="75000"/>
                  </a:schemeClr>
                </a:solidFill>
              </a:rPr>
              <a:t>PLACE</a:t>
            </a:r>
          </a:p>
          <a:p>
            <a:pPr algn="l"/>
            <a:r>
              <a:rPr lang="en-GB" sz="2400" b="1">
                <a:solidFill>
                  <a:schemeClr val="accent1">
                    <a:lumMod val="75000"/>
                  </a:schemeClr>
                </a:solidFill>
              </a:rPr>
              <a:t>All the features that have a positive impact</a:t>
            </a:r>
          </a:p>
          <a:p>
            <a:pPr algn="l"/>
            <a:endParaRPr lang="en-GB" sz="2400" b="1">
              <a:solidFill>
                <a:schemeClr val="accent1">
                  <a:lumMod val="75000"/>
                </a:schemeClr>
              </a:solidFill>
            </a:endParaRPr>
          </a:p>
          <a:p>
            <a:pPr algn="l"/>
            <a:r>
              <a:rPr lang="en-GB" sz="2400" b="1">
                <a:solidFill>
                  <a:schemeClr val="accent1">
                    <a:lumMod val="75000"/>
                  </a:schemeClr>
                </a:solidFill>
              </a:rPr>
              <a:t>Place and Wellbeing Outcomes</a:t>
            </a:r>
            <a:endParaRPr lang="en-US" sz="2400" b="1">
              <a:solidFill>
                <a:schemeClr val="accent1">
                  <a:lumMod val="75000"/>
                </a:schemeClr>
              </a:solidFill>
            </a:endParaRPr>
          </a:p>
        </p:txBody>
      </p:sp>
      <p:pic>
        <p:nvPicPr>
          <p:cNvPr id="11" name="Picture 10" descr="Hand holding piece of white puzzle on blue background">
            <a:extLst>
              <a:ext uri="{FF2B5EF4-FFF2-40B4-BE49-F238E27FC236}">
                <a16:creationId xmlns:a16="http://schemas.microsoft.com/office/drawing/2014/main" id="{C277CF51-7FE5-A876-C6F0-3407EC8B31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698417" y="1066936"/>
            <a:ext cx="2253165" cy="1502241"/>
          </a:xfrm>
          <a:prstGeom prst="rect">
            <a:avLst/>
          </a:prstGeom>
        </p:spPr>
      </p:pic>
      <p:sp>
        <p:nvSpPr>
          <p:cNvPr id="17" name="TextBox 16">
            <a:extLst>
              <a:ext uri="{FF2B5EF4-FFF2-40B4-BE49-F238E27FC236}">
                <a16:creationId xmlns:a16="http://schemas.microsoft.com/office/drawing/2014/main" id="{2517F844-6CA2-ABB3-B6C3-10F054E868EB}"/>
              </a:ext>
            </a:extLst>
          </p:cNvPr>
          <p:cNvSpPr txBox="1"/>
          <p:nvPr/>
        </p:nvSpPr>
        <p:spPr>
          <a:xfrm>
            <a:off x="8698417" y="2524889"/>
            <a:ext cx="2684125" cy="3108543"/>
          </a:xfrm>
          <a:prstGeom prst="rect">
            <a:avLst/>
          </a:prstGeom>
          <a:noFill/>
        </p:spPr>
        <p:txBody>
          <a:bodyPr wrap="square" lIns="91440" tIns="45720" rIns="91440" bIns="45720" rtlCol="0" anchor="t">
            <a:spAutoFit/>
          </a:bodyPr>
          <a:lstStyle/>
          <a:p>
            <a:r>
              <a:rPr lang="en-GB" sz="2800" b="1">
                <a:solidFill>
                  <a:srgbClr val="C00000"/>
                </a:solidFill>
              </a:rPr>
              <a:t>DECISIONS</a:t>
            </a:r>
            <a:endParaRPr lang="en-US" sz="2800" b="1">
              <a:solidFill>
                <a:srgbClr val="C00000"/>
              </a:solidFill>
              <a:cs typeface="Calibri"/>
            </a:endParaRPr>
          </a:p>
          <a:p>
            <a:r>
              <a:rPr lang="en-GB" sz="2400" b="1">
                <a:solidFill>
                  <a:srgbClr val="C00000"/>
                </a:solidFill>
              </a:rPr>
              <a:t>How</a:t>
            </a:r>
            <a:r>
              <a:rPr lang="en-US" sz="2400" b="1">
                <a:solidFill>
                  <a:srgbClr val="C00000"/>
                </a:solidFill>
              </a:rPr>
              <a:t> they impact people and place</a:t>
            </a:r>
            <a:endParaRPr lang="en-GB" sz="2400" b="1">
              <a:solidFill>
                <a:srgbClr val="C00000"/>
              </a:solidFill>
              <a:cs typeface="Calibri"/>
            </a:endParaRPr>
          </a:p>
          <a:p>
            <a:endParaRPr lang="en-GB" sz="2400" b="1">
              <a:solidFill>
                <a:srgbClr val="C00000"/>
              </a:solidFill>
              <a:cs typeface="Calibri"/>
            </a:endParaRPr>
          </a:p>
          <a:p>
            <a:endParaRPr lang="en-GB" sz="2400" b="1">
              <a:solidFill>
                <a:srgbClr val="C00000"/>
              </a:solidFill>
              <a:cs typeface="Calibri"/>
            </a:endParaRPr>
          </a:p>
          <a:p>
            <a:r>
              <a:rPr lang="en-GB" sz="2400" b="1">
                <a:solidFill>
                  <a:srgbClr val="C00000"/>
                </a:solidFill>
              </a:rPr>
              <a:t>Place &amp; Wellbeing Assessments</a:t>
            </a:r>
            <a:endParaRPr lang="en-GB" sz="2400" b="1">
              <a:solidFill>
                <a:srgbClr val="C00000"/>
              </a:solidFill>
              <a:cs typeface="Calibri"/>
            </a:endParaRPr>
          </a:p>
          <a:p>
            <a:r>
              <a:rPr lang="en-GB" sz="2400" b="1">
                <a:solidFill>
                  <a:srgbClr val="C00000"/>
                </a:solidFill>
              </a:rPr>
              <a:t>Briefing Papers</a:t>
            </a:r>
            <a:endParaRPr lang="en-GB" sz="2400" b="1">
              <a:solidFill>
                <a:srgbClr val="C00000"/>
              </a:solidFill>
              <a:cs typeface="Calibri"/>
            </a:endParaRPr>
          </a:p>
        </p:txBody>
      </p:sp>
      <p:pic>
        <p:nvPicPr>
          <p:cNvPr id="4" name="Picture 3">
            <a:extLst>
              <a:ext uri="{FF2B5EF4-FFF2-40B4-BE49-F238E27FC236}">
                <a16:creationId xmlns:a16="http://schemas.microsoft.com/office/drawing/2014/main" id="{0D78ADCA-1711-59C1-8FCE-E882360C44B2}"/>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92565" y="5271209"/>
            <a:ext cx="1032416" cy="1026569"/>
          </a:xfrm>
          <a:prstGeom prst="rect">
            <a:avLst/>
          </a:prstGeom>
        </p:spPr>
      </p:pic>
      <p:pic>
        <p:nvPicPr>
          <p:cNvPr id="8" name="Picture 7">
            <a:extLst>
              <a:ext uri="{FF2B5EF4-FFF2-40B4-BE49-F238E27FC236}">
                <a16:creationId xmlns:a16="http://schemas.microsoft.com/office/drawing/2014/main" id="{8A39EAD9-0375-359F-0D64-1B50F63FAB0C}"/>
              </a:ext>
              <a:ext uri="{C183D7F6-B498-43B3-948B-1728B52AA6E4}">
                <adec:decorative xmlns:adec="http://schemas.microsoft.com/office/drawing/2017/decorative" val="1"/>
              </a:ext>
            </a:extLst>
          </p:cNvPr>
          <p:cNvPicPr>
            <a:picLocks noChangeAspect="1"/>
          </p:cNvPicPr>
          <p:nvPr/>
        </p:nvPicPr>
        <p:blipFill rotWithShape="1">
          <a:blip r:embed="rId8"/>
          <a:srcRect l="8709" t="13725" r="11111" b="14286"/>
          <a:stretch/>
        </p:blipFill>
        <p:spPr>
          <a:xfrm>
            <a:off x="6351350" y="4446317"/>
            <a:ext cx="1394902" cy="1347195"/>
          </a:xfrm>
          <a:prstGeom prst="rect">
            <a:avLst/>
          </a:prstGeom>
        </p:spPr>
      </p:pic>
    </p:spTree>
    <p:extLst>
      <p:ext uri="{BB962C8B-B14F-4D97-AF65-F5344CB8AC3E}">
        <p14:creationId xmlns:p14="http://schemas.microsoft.com/office/powerpoint/2010/main" val="2370671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7F5921-11B8-46C5-EA63-1EA0855C9F80}"/>
              </a:ext>
            </a:extLst>
          </p:cNvPr>
          <p:cNvSpPr txBox="1">
            <a:spLocks noGrp="1"/>
          </p:cNvSpPr>
          <p:nvPr>
            <p:ph type="title" idx="4294967295"/>
          </p:nvPr>
        </p:nvSpPr>
        <p:spPr>
          <a:xfrm>
            <a:off x="286676" y="228041"/>
            <a:ext cx="11653464"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154272"/>
                </a:solidFill>
                <a:effectLst/>
                <a:uLnTx/>
                <a:uFillTx/>
                <a:latin typeface="+mn-lt"/>
                <a:ea typeface="+mn-ea"/>
                <a:cs typeface="+mn-cs"/>
              </a:rPr>
              <a:t>Project Town Activity</a:t>
            </a:r>
            <a:r>
              <a:rPr kumimoji="0" lang="en-GB" sz="4400" b="0" i="0" u="none" strike="noStrike" kern="1200" cap="none" spc="0" normalizeH="0" baseline="0" noProof="0" dirty="0">
                <a:ln>
                  <a:noFill/>
                </a:ln>
                <a:solidFill>
                  <a:schemeClr val="accent1">
                    <a:lumMod val="75000"/>
                  </a:schemeClr>
                </a:solidFill>
                <a:effectLst/>
                <a:uLnTx/>
                <a:uFillTx/>
                <a:latin typeface="+mn-lt"/>
                <a:ea typeface="+mn-ea"/>
                <a:cs typeface="+mn-cs"/>
              </a:rPr>
              <a:t> - Future ambitions </a:t>
            </a:r>
            <a:endParaRPr kumimoji="0" lang="en-US" sz="1800" b="0" i="0" u="none" strike="noStrike" kern="1200" cap="none" spc="0" normalizeH="0" baseline="0" noProof="0" dirty="0">
              <a:ln>
                <a:noFill/>
              </a:ln>
              <a:solidFill>
                <a:schemeClr val="accent1">
                  <a:lumMod val="75000"/>
                </a:schemeClr>
              </a:solidFill>
              <a:effectLst/>
              <a:uLnTx/>
              <a:uFillTx/>
              <a:latin typeface="+mn-lt"/>
              <a:ea typeface="+mn-ea"/>
              <a:cs typeface="+mn-cs"/>
            </a:endParaRPr>
          </a:p>
        </p:txBody>
      </p:sp>
      <p:sp>
        <p:nvSpPr>
          <p:cNvPr id="13" name="Rounded Rectangle 10">
            <a:extLst>
              <a:ext uri="{FF2B5EF4-FFF2-40B4-BE49-F238E27FC236}">
                <a16:creationId xmlns:a16="http://schemas.microsoft.com/office/drawing/2014/main" id="{C1DCC908-D3D4-F5A0-CE9D-0B4D616C930C}"/>
              </a:ext>
            </a:extLst>
          </p:cNvPr>
          <p:cNvSpPr/>
          <p:nvPr/>
        </p:nvSpPr>
        <p:spPr>
          <a:xfrm>
            <a:off x="388748" y="1207096"/>
            <a:ext cx="2866914" cy="3877887"/>
          </a:xfrm>
          <a:prstGeom prst="roundRect">
            <a:avLst/>
          </a:prstGeom>
          <a:ln w="57150">
            <a:solidFill>
              <a:srgbClr val="ED717B"/>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GB" sz="2800">
                <a:cs typeface="Calibri"/>
              </a:rPr>
              <a:t>Identify current ambitions of strategy, policy &amp; actions impacting Town</a:t>
            </a:r>
          </a:p>
          <a:p>
            <a:pPr algn="ctr"/>
            <a:r>
              <a:rPr lang="en-GB">
                <a:cs typeface="Calibri"/>
              </a:rPr>
              <a:t>(Project Lead)</a:t>
            </a:r>
            <a:endParaRPr lang="en-GB" sz="2800">
              <a:cs typeface="Calibri"/>
            </a:endParaRPr>
          </a:p>
        </p:txBody>
      </p:sp>
      <p:cxnSp>
        <p:nvCxnSpPr>
          <p:cNvPr id="19" name="Straight Arrow Connector 18">
            <a:extLst>
              <a:ext uri="{FF2B5EF4-FFF2-40B4-BE49-F238E27FC236}">
                <a16:creationId xmlns:a16="http://schemas.microsoft.com/office/drawing/2014/main" id="{559D8D92-4110-8C0A-1E62-A923057F56A9}"/>
              </a:ext>
              <a:ext uri="{C183D7F6-B498-43B3-948B-1728B52AA6E4}">
                <adec:decorative xmlns:adec="http://schemas.microsoft.com/office/drawing/2017/decorative" val="1"/>
              </a:ext>
            </a:extLst>
          </p:cNvPr>
          <p:cNvCxnSpPr>
            <a:cxnSpLocks/>
          </p:cNvCxnSpPr>
          <p:nvPr/>
        </p:nvCxnSpPr>
        <p:spPr>
          <a:xfrm>
            <a:off x="3056404" y="2998834"/>
            <a:ext cx="868862" cy="355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 name="Rounded Rectangle 10">
            <a:extLst>
              <a:ext uri="{FF2B5EF4-FFF2-40B4-BE49-F238E27FC236}">
                <a16:creationId xmlns:a16="http://schemas.microsoft.com/office/drawing/2014/main" id="{CBB5CD03-4C5E-E200-9F7D-D945BBEF2022}"/>
              </a:ext>
            </a:extLst>
          </p:cNvPr>
          <p:cNvSpPr/>
          <p:nvPr/>
        </p:nvSpPr>
        <p:spPr>
          <a:xfrm>
            <a:off x="4010147" y="1288785"/>
            <a:ext cx="2866914" cy="3806001"/>
          </a:xfrm>
          <a:prstGeom prst="roundRect">
            <a:avLst/>
          </a:prstGeom>
          <a:ln w="57150">
            <a:solidFill>
              <a:srgbClr val="ED717B"/>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GB" sz="2800">
                <a:ea typeface="+mn-lt"/>
                <a:cs typeface="+mn-lt"/>
              </a:rPr>
              <a:t> Highlight those with opportunity to influence: </a:t>
            </a:r>
            <a:endParaRPr lang="en-US"/>
          </a:p>
          <a:p>
            <a:pPr algn="ctr"/>
            <a:r>
              <a:rPr lang="en-GB" sz="2800">
                <a:ea typeface="+mn-lt"/>
                <a:cs typeface="+mn-lt"/>
              </a:rPr>
              <a:t>due for renewal, draft, early stages</a:t>
            </a:r>
            <a:endParaRPr lang="en-GB" sz="2800">
              <a:cs typeface="Calibri"/>
            </a:endParaRPr>
          </a:p>
          <a:p>
            <a:pPr algn="ctr"/>
            <a:r>
              <a:rPr lang="en-GB">
                <a:cs typeface="Calibri"/>
              </a:rPr>
              <a:t>(Project Lead)</a:t>
            </a:r>
            <a:endParaRPr lang="en-GB" sz="2800">
              <a:cs typeface="Calibri"/>
            </a:endParaRPr>
          </a:p>
          <a:p>
            <a:pPr algn="ctr"/>
            <a:endParaRPr lang="en-GB" sz="2800">
              <a:cs typeface="Calibri"/>
            </a:endParaRPr>
          </a:p>
        </p:txBody>
      </p:sp>
      <p:cxnSp>
        <p:nvCxnSpPr>
          <p:cNvPr id="17" name="Straight Arrow Connector 16">
            <a:extLst>
              <a:ext uri="{FF2B5EF4-FFF2-40B4-BE49-F238E27FC236}">
                <a16:creationId xmlns:a16="http://schemas.microsoft.com/office/drawing/2014/main" id="{0FDCB369-77F8-34D1-A6AB-58DECE7BA795}"/>
              </a:ext>
              <a:ext uri="{C183D7F6-B498-43B3-948B-1728B52AA6E4}">
                <adec:decorative xmlns:adec="http://schemas.microsoft.com/office/drawing/2017/decorative" val="1"/>
              </a:ext>
            </a:extLst>
          </p:cNvPr>
          <p:cNvCxnSpPr>
            <a:cxnSpLocks/>
          </p:cNvCxnSpPr>
          <p:nvPr/>
        </p:nvCxnSpPr>
        <p:spPr>
          <a:xfrm flipV="1">
            <a:off x="6746450" y="3005696"/>
            <a:ext cx="905773" cy="503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a:extLst>
              <a:ext uri="{FF2B5EF4-FFF2-40B4-BE49-F238E27FC236}">
                <a16:creationId xmlns:a16="http://schemas.microsoft.com/office/drawing/2014/main" id="{3C72424D-04AD-79C7-85D7-B63207CF357F}"/>
              </a:ext>
            </a:extLst>
          </p:cNvPr>
          <p:cNvSpPr/>
          <p:nvPr/>
        </p:nvSpPr>
        <p:spPr>
          <a:xfrm>
            <a:off x="7780064" y="1290837"/>
            <a:ext cx="3930839" cy="3791621"/>
          </a:xfrm>
          <a:prstGeom prst="roundRect">
            <a:avLst/>
          </a:prstGeom>
          <a:ln w="57150">
            <a:solidFill>
              <a:srgbClr val="ED717B"/>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GB" sz="2800" dirty="0">
                <a:cs typeface="Calibri"/>
              </a:rPr>
              <a:t>Prioritise 3 to 4 to receive system change support from Shaping Places for Wellbeing Programme "lens"</a:t>
            </a:r>
          </a:p>
          <a:p>
            <a:pPr algn="ctr"/>
            <a:endParaRPr lang="en-GB" dirty="0">
              <a:cs typeface="Calibri"/>
            </a:endParaRPr>
          </a:p>
        </p:txBody>
      </p:sp>
      <p:sp>
        <p:nvSpPr>
          <p:cNvPr id="4" name="Arrow: Down 3">
            <a:extLst>
              <a:ext uri="{FF2B5EF4-FFF2-40B4-BE49-F238E27FC236}">
                <a16:creationId xmlns:a16="http://schemas.microsoft.com/office/drawing/2014/main" id="{7A5D017C-5A3A-3076-8DD1-7C256C59ECD6}"/>
              </a:ext>
              <a:ext uri="{C183D7F6-B498-43B3-948B-1728B52AA6E4}">
                <adec:decorative xmlns:adec="http://schemas.microsoft.com/office/drawing/2017/decorative" val="1"/>
              </a:ext>
            </a:extLst>
          </p:cNvPr>
          <p:cNvSpPr/>
          <p:nvPr/>
        </p:nvSpPr>
        <p:spPr>
          <a:xfrm>
            <a:off x="9634929" y="4665079"/>
            <a:ext cx="488830" cy="977660"/>
          </a:xfrm>
          <a:prstGeom prst="downArrow">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250299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6"/>
            <a:ext cx="12192000" cy="6852646"/>
          </a:xfrm>
          <a:prstGeom prst="rect">
            <a:avLst/>
          </a:prstGeom>
        </p:spPr>
      </p:pic>
      <p:sp>
        <p:nvSpPr>
          <p:cNvPr id="4" name="Title 3">
            <a:extLst>
              <a:ext uri="{FF2B5EF4-FFF2-40B4-BE49-F238E27FC236}">
                <a16:creationId xmlns:a16="http://schemas.microsoft.com/office/drawing/2014/main" id="{D36CEC12-2165-6DF3-CBE7-1266B3BF9752}"/>
              </a:ext>
            </a:extLst>
          </p:cNvPr>
          <p:cNvSpPr txBox="1">
            <a:spLocks noGrp="1"/>
          </p:cNvSpPr>
          <p:nvPr>
            <p:ph type="title" idx="4294967295"/>
          </p:nvPr>
        </p:nvSpPr>
        <p:spPr>
          <a:xfrm>
            <a:off x="269267" y="144929"/>
            <a:ext cx="11621431"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chemeClr val="accent5">
                    <a:lumMod val="49000"/>
                  </a:schemeClr>
                </a:solidFill>
                <a:effectLst/>
                <a:uLnTx/>
                <a:uFillTx/>
                <a:latin typeface="+mn-lt"/>
                <a:ea typeface="+mn-ea"/>
                <a:cs typeface="+mn-cs"/>
              </a:rPr>
              <a:t>Decisions: Place and Wellbeing Assessments</a:t>
            </a:r>
            <a:endParaRPr kumimoji="0" lang="en-US" sz="4800" b="1" i="0" u="none" strike="noStrike" kern="1200" cap="none" spc="0" normalizeH="0" baseline="0" noProof="0" dirty="0">
              <a:ln>
                <a:noFill/>
              </a:ln>
              <a:solidFill>
                <a:schemeClr val="accent5">
                  <a:lumMod val="49000"/>
                </a:schemeClr>
              </a:solidFill>
              <a:effectLst/>
              <a:uLnTx/>
              <a:uFillTx/>
              <a:latin typeface="+mn-lt"/>
              <a:ea typeface="+mn-ea"/>
              <a:cs typeface="+mn-cs"/>
            </a:endParaRPr>
          </a:p>
        </p:txBody>
      </p:sp>
      <p:sp>
        <p:nvSpPr>
          <p:cNvPr id="6" name="TextBox 5">
            <a:extLst>
              <a:ext uri="{FF2B5EF4-FFF2-40B4-BE49-F238E27FC236}">
                <a16:creationId xmlns:a16="http://schemas.microsoft.com/office/drawing/2014/main" id="{B5358E00-504C-1418-4EA6-078A486E485E}"/>
              </a:ext>
            </a:extLst>
          </p:cNvPr>
          <p:cNvSpPr txBox="1"/>
          <p:nvPr/>
        </p:nvSpPr>
        <p:spPr>
          <a:xfrm>
            <a:off x="269268" y="1393203"/>
            <a:ext cx="11653464" cy="769441"/>
          </a:xfrm>
          <a:prstGeom prst="rect">
            <a:avLst/>
          </a:prstGeom>
          <a:noFill/>
        </p:spPr>
        <p:txBody>
          <a:bodyPr wrap="square" lIns="91440" tIns="45720" rIns="91440" bIns="45720" rtlCol="0" anchor="t">
            <a:spAutoFit/>
          </a:bodyPr>
          <a:lstStyle/>
          <a:p>
            <a:r>
              <a:rPr lang="en-GB" sz="4400" b="1">
                <a:solidFill>
                  <a:schemeClr val="accent5">
                    <a:lumMod val="49000"/>
                  </a:schemeClr>
                </a:solidFill>
              </a:rPr>
              <a:t>Strategies, plans and proposals</a:t>
            </a:r>
            <a:endParaRPr lang="en-US" b="1">
              <a:solidFill>
                <a:schemeClr val="accent5">
                  <a:lumMod val="49000"/>
                </a:schemeClr>
              </a:solidFill>
            </a:endParaRPr>
          </a:p>
        </p:txBody>
      </p:sp>
      <p:sp>
        <p:nvSpPr>
          <p:cNvPr id="8" name="TextBox 7">
            <a:extLst>
              <a:ext uri="{FF2B5EF4-FFF2-40B4-BE49-F238E27FC236}">
                <a16:creationId xmlns:a16="http://schemas.microsoft.com/office/drawing/2014/main" id="{C95FB010-429E-FC9B-CF22-6A162503E21C}"/>
              </a:ext>
            </a:extLst>
          </p:cNvPr>
          <p:cNvSpPr txBox="1"/>
          <p:nvPr/>
        </p:nvSpPr>
        <p:spPr>
          <a:xfrm>
            <a:off x="217437" y="2487588"/>
            <a:ext cx="2743200"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solidFill>
                  <a:schemeClr val="accent5">
                    <a:lumMod val="49000"/>
                  </a:schemeClr>
                </a:solidFill>
                <a:cs typeface="Calibri"/>
              </a:rPr>
              <a:t>How does the plan, policy or decision impact on each of the features we need to get right in a place?</a:t>
            </a:r>
          </a:p>
        </p:txBody>
      </p:sp>
      <p:sp>
        <p:nvSpPr>
          <p:cNvPr id="10" name="Arrow: Right 9">
            <a:extLst>
              <a:ext uri="{FF2B5EF4-FFF2-40B4-BE49-F238E27FC236}">
                <a16:creationId xmlns:a16="http://schemas.microsoft.com/office/drawing/2014/main" id="{319D1B76-83CC-C296-636E-3AF79DD74A6B}"/>
              </a:ext>
              <a:ext uri="{C183D7F6-B498-43B3-948B-1728B52AA6E4}">
                <adec:decorative xmlns:adec="http://schemas.microsoft.com/office/drawing/2017/decorative" val="1"/>
              </a:ext>
            </a:extLst>
          </p:cNvPr>
          <p:cNvSpPr/>
          <p:nvPr/>
        </p:nvSpPr>
        <p:spPr>
          <a:xfrm>
            <a:off x="3037286" y="3669803"/>
            <a:ext cx="977660" cy="4888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1F325620-7A93-3524-BC73-E8BB1A908DD0}"/>
              </a:ext>
            </a:extLst>
          </p:cNvPr>
          <p:cNvSpPr txBox="1"/>
          <p:nvPr/>
        </p:nvSpPr>
        <p:spPr>
          <a:xfrm>
            <a:off x="4169585" y="2575390"/>
            <a:ext cx="274320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solidFill>
                  <a:schemeClr val="accent5">
                    <a:lumMod val="49000"/>
                  </a:schemeClr>
                </a:solidFill>
                <a:cs typeface="Calibri"/>
              </a:rPr>
              <a:t>How does it impact on those population groups most impacted by inequalities?</a:t>
            </a:r>
          </a:p>
        </p:txBody>
      </p:sp>
      <p:sp>
        <p:nvSpPr>
          <p:cNvPr id="14" name="Arrow: Right 13">
            <a:extLst>
              <a:ext uri="{FF2B5EF4-FFF2-40B4-BE49-F238E27FC236}">
                <a16:creationId xmlns:a16="http://schemas.microsoft.com/office/drawing/2014/main" id="{07ABD078-A33E-2E83-C8E1-9BA88E641CB9}"/>
              </a:ext>
              <a:ext uri="{C183D7F6-B498-43B3-948B-1728B52AA6E4}">
                <adec:decorative xmlns:adec="http://schemas.microsoft.com/office/drawing/2017/decorative" val="1"/>
              </a:ext>
            </a:extLst>
          </p:cNvPr>
          <p:cNvSpPr/>
          <p:nvPr/>
        </p:nvSpPr>
        <p:spPr>
          <a:xfrm>
            <a:off x="7063153" y="3591171"/>
            <a:ext cx="977660" cy="488830"/>
          </a:xfrm>
          <a:prstGeom prst="rightArrow">
            <a:avLst>
              <a:gd name="adj1" fmla="val 50000"/>
              <a:gd name="adj2" fmla="val 525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DFEDE8B4-7A9B-B248-B69B-53DA999C740C}"/>
              </a:ext>
            </a:extLst>
          </p:cNvPr>
          <p:cNvSpPr txBox="1"/>
          <p:nvPr/>
        </p:nvSpPr>
        <p:spPr>
          <a:xfrm>
            <a:off x="8635218" y="2272144"/>
            <a:ext cx="2743200"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solidFill>
                  <a:schemeClr val="accent5">
                    <a:lumMod val="49000"/>
                  </a:schemeClr>
                </a:solidFill>
                <a:cs typeface="Calibri"/>
              </a:rPr>
              <a:t>What could be done to improve its impact on place and, thus, wellbeing?</a:t>
            </a:r>
          </a:p>
        </p:txBody>
      </p:sp>
    </p:spTree>
    <p:extLst>
      <p:ext uri="{BB962C8B-B14F-4D97-AF65-F5344CB8AC3E}">
        <p14:creationId xmlns:p14="http://schemas.microsoft.com/office/powerpoint/2010/main" val="3553859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rgbClr val="CAE5E8"/>
            </a:gs>
            <a:gs pos="83000">
              <a:srgbClr val="CAE5E8"/>
            </a:gs>
            <a:gs pos="100000">
              <a:srgbClr val="CAE5E8"/>
            </a:gs>
          </a:gsLst>
          <a:path path="circle">
            <a:fillToRect l="50000" t="50000" r="50000" b="50000"/>
          </a:path>
        </a:gradFill>
        <a:effectLst/>
      </p:bgPr>
    </p:bg>
    <p:spTree>
      <p:nvGrpSpPr>
        <p:cNvPr id="1" name="">
          <a:extLst>
            <a:ext uri="{FF2B5EF4-FFF2-40B4-BE49-F238E27FC236}">
              <a16:creationId xmlns:a16="http://schemas.microsoft.com/office/drawing/2014/main" id="{97B2D7B0-7FF5-AC0C-2458-7C22A5B7289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F06C2C-6EAC-A9D8-47EC-2F685B988479}"/>
              </a:ext>
            </a:extLst>
          </p:cNvPr>
          <p:cNvSpPr txBox="1">
            <a:spLocks noGrp="1"/>
          </p:cNvSpPr>
          <p:nvPr>
            <p:ph type="title" idx="4294967295"/>
          </p:nvPr>
        </p:nvSpPr>
        <p:spPr>
          <a:xfrm>
            <a:off x="385177" y="266209"/>
            <a:ext cx="6109749" cy="76944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accent1">
                    <a:lumMod val="75000"/>
                  </a:schemeClr>
                </a:solidFill>
                <a:effectLst/>
                <a:uLnTx/>
                <a:uFillTx/>
                <a:latin typeface="+mn-lt"/>
                <a:ea typeface="+mn-ea"/>
                <a:cs typeface="+mn-cs"/>
              </a:rPr>
              <a:t>Dunoon Active Travel Hub</a:t>
            </a:r>
          </a:p>
        </p:txBody>
      </p:sp>
      <p:pic>
        <p:nvPicPr>
          <p:cNvPr id="3" name="Picture 2">
            <a:extLst>
              <a:ext uri="{FF2B5EF4-FFF2-40B4-BE49-F238E27FC236}">
                <a16:creationId xmlns:a16="http://schemas.microsoft.com/office/drawing/2014/main" id="{758037D0-ECEC-D7A3-DED4-10A6B47C8915}"/>
              </a:ext>
              <a:ext uri="{C183D7F6-B498-43B3-948B-1728B52AA6E4}">
                <adec:decorative xmlns:adec="http://schemas.microsoft.com/office/drawing/2017/decorative" val="1"/>
              </a:ext>
            </a:extLst>
          </p:cNvPr>
          <p:cNvPicPr>
            <a:picLocks noChangeAspect="1"/>
          </p:cNvPicPr>
          <p:nvPr/>
        </p:nvPicPr>
        <p:blipFill rotWithShape="1">
          <a:blip r:embed="rId2"/>
          <a:srcRect t="30656" r="20270" b="17107"/>
          <a:stretch/>
        </p:blipFill>
        <p:spPr>
          <a:xfrm>
            <a:off x="513348" y="1163497"/>
            <a:ext cx="4653932" cy="2286839"/>
          </a:xfrm>
          <a:prstGeom prst="rect">
            <a:avLst/>
          </a:prstGeom>
        </p:spPr>
      </p:pic>
      <p:sp>
        <p:nvSpPr>
          <p:cNvPr id="14" name="Arrow: Right 13">
            <a:extLst>
              <a:ext uri="{FF2B5EF4-FFF2-40B4-BE49-F238E27FC236}">
                <a16:creationId xmlns:a16="http://schemas.microsoft.com/office/drawing/2014/main" id="{001A2F38-C7AA-3F2C-F295-C496F9E24C98}"/>
              </a:ext>
              <a:ext uri="{C183D7F6-B498-43B3-948B-1728B52AA6E4}">
                <adec:decorative xmlns:adec="http://schemas.microsoft.com/office/drawing/2017/decorative" val="1"/>
              </a:ext>
            </a:extLst>
          </p:cNvPr>
          <p:cNvSpPr/>
          <p:nvPr/>
        </p:nvSpPr>
        <p:spPr>
          <a:xfrm rot="20758544">
            <a:off x="5254752" y="1429195"/>
            <a:ext cx="1120146" cy="27768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8C685823-EBC9-DACA-525E-E5B68E9E2C1F}"/>
              </a:ext>
            </a:extLst>
          </p:cNvPr>
          <p:cNvSpPr/>
          <p:nvPr/>
        </p:nvSpPr>
        <p:spPr>
          <a:xfrm>
            <a:off x="6598001" y="733927"/>
            <a:ext cx="2420433" cy="1338713"/>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Increases access to walking, wheeling and cycling opportunities</a:t>
            </a:r>
          </a:p>
        </p:txBody>
      </p:sp>
      <p:sp>
        <p:nvSpPr>
          <p:cNvPr id="19" name="Arrow: Right 18">
            <a:extLst>
              <a:ext uri="{FF2B5EF4-FFF2-40B4-BE49-F238E27FC236}">
                <a16:creationId xmlns:a16="http://schemas.microsoft.com/office/drawing/2014/main" id="{72E8D044-776B-1145-5885-6557CC8EF5E6}"/>
              </a:ext>
              <a:ext uri="{C183D7F6-B498-43B3-948B-1728B52AA6E4}">
                <adec:decorative xmlns:adec="http://schemas.microsoft.com/office/drawing/2017/decorative" val="1"/>
              </a:ext>
            </a:extLst>
          </p:cNvPr>
          <p:cNvSpPr/>
          <p:nvPr/>
        </p:nvSpPr>
        <p:spPr>
          <a:xfrm>
            <a:off x="9070848" y="1261033"/>
            <a:ext cx="243841" cy="1654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CEC2B719-7A7B-21D2-0434-EF9586FBE939}"/>
              </a:ext>
            </a:extLst>
          </p:cNvPr>
          <p:cNvSpPr txBox="1"/>
          <p:nvPr/>
        </p:nvSpPr>
        <p:spPr>
          <a:xfrm>
            <a:off x="9351265" y="733927"/>
            <a:ext cx="2420434" cy="923330"/>
          </a:xfrm>
          <a:prstGeom prst="rect">
            <a:avLst/>
          </a:prstGeom>
          <a:noFill/>
          <a:ln>
            <a:solidFill>
              <a:schemeClr val="tx1"/>
            </a:solidFill>
          </a:ln>
        </p:spPr>
        <p:txBody>
          <a:bodyPr wrap="square" rtlCol="0">
            <a:spAutoFit/>
          </a:bodyPr>
          <a:lstStyle/>
          <a:p>
            <a:r>
              <a:rPr lang="en-GB" dirty="0"/>
              <a:t>Active Travel</a:t>
            </a:r>
          </a:p>
          <a:p>
            <a:r>
              <a:rPr lang="en-GB" dirty="0"/>
              <a:t>Public Transport</a:t>
            </a:r>
          </a:p>
          <a:p>
            <a:r>
              <a:rPr lang="en-GB" dirty="0"/>
              <a:t>Play and Recreation</a:t>
            </a:r>
          </a:p>
        </p:txBody>
      </p:sp>
      <p:sp>
        <p:nvSpPr>
          <p:cNvPr id="15" name="Arrow: Right 14">
            <a:extLst>
              <a:ext uri="{FF2B5EF4-FFF2-40B4-BE49-F238E27FC236}">
                <a16:creationId xmlns:a16="http://schemas.microsoft.com/office/drawing/2014/main" id="{AD5EE46C-BAFD-71B9-E55A-ABC5FE92CE0F}"/>
              </a:ext>
              <a:ext uri="{C183D7F6-B498-43B3-948B-1728B52AA6E4}">
                <adec:decorative xmlns:adec="http://schemas.microsoft.com/office/drawing/2017/decorative" val="1"/>
              </a:ext>
            </a:extLst>
          </p:cNvPr>
          <p:cNvSpPr/>
          <p:nvPr/>
        </p:nvSpPr>
        <p:spPr>
          <a:xfrm rot="336326">
            <a:off x="5254751" y="2621919"/>
            <a:ext cx="1120146" cy="27768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5555513-027E-7D3B-9178-45D505F89F8F}"/>
              </a:ext>
            </a:extLst>
          </p:cNvPr>
          <p:cNvSpPr/>
          <p:nvPr/>
        </p:nvSpPr>
        <p:spPr>
          <a:xfrm>
            <a:off x="6598001" y="2367973"/>
            <a:ext cx="2420433" cy="1338713"/>
          </a:xfrm>
          <a:prstGeom prst="rect">
            <a:avLst/>
          </a:prstGeom>
          <a:solidFill>
            <a:srgbClr val="F6AE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Provides space for people to come together</a:t>
            </a:r>
          </a:p>
        </p:txBody>
      </p:sp>
      <p:sp>
        <p:nvSpPr>
          <p:cNvPr id="20" name="Arrow: Right 19">
            <a:extLst>
              <a:ext uri="{FF2B5EF4-FFF2-40B4-BE49-F238E27FC236}">
                <a16:creationId xmlns:a16="http://schemas.microsoft.com/office/drawing/2014/main" id="{94212133-821D-3C68-9E0F-83119A740C19}"/>
              </a:ext>
              <a:ext uri="{C183D7F6-B498-43B3-948B-1728B52AA6E4}">
                <adec:decorative xmlns:adec="http://schemas.microsoft.com/office/drawing/2017/decorative" val="1"/>
              </a:ext>
            </a:extLst>
          </p:cNvPr>
          <p:cNvSpPr/>
          <p:nvPr/>
        </p:nvSpPr>
        <p:spPr>
          <a:xfrm>
            <a:off x="9068249" y="2892687"/>
            <a:ext cx="243841" cy="1654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99B09FC3-E7EA-77EB-9FB3-07F62171BB58}"/>
              </a:ext>
            </a:extLst>
          </p:cNvPr>
          <p:cNvSpPr txBox="1"/>
          <p:nvPr/>
        </p:nvSpPr>
        <p:spPr>
          <a:xfrm>
            <a:off x="9348666" y="2292525"/>
            <a:ext cx="2420434" cy="923330"/>
          </a:xfrm>
          <a:prstGeom prst="rect">
            <a:avLst/>
          </a:prstGeom>
          <a:noFill/>
          <a:ln>
            <a:solidFill>
              <a:schemeClr val="tx1"/>
            </a:solidFill>
          </a:ln>
        </p:spPr>
        <p:txBody>
          <a:bodyPr wrap="square" rtlCol="0">
            <a:spAutoFit/>
          </a:bodyPr>
          <a:lstStyle/>
          <a:p>
            <a:r>
              <a:rPr lang="en-GB" dirty="0"/>
              <a:t>Sense of Belonging</a:t>
            </a:r>
          </a:p>
          <a:p>
            <a:r>
              <a:rPr lang="en-GB" dirty="0"/>
              <a:t>Services and Support</a:t>
            </a:r>
          </a:p>
          <a:p>
            <a:r>
              <a:rPr lang="en-GB" dirty="0"/>
              <a:t>Street and Spaces</a:t>
            </a:r>
          </a:p>
        </p:txBody>
      </p:sp>
      <p:sp>
        <p:nvSpPr>
          <p:cNvPr id="16" name="Arrow: Right 15">
            <a:extLst>
              <a:ext uri="{FF2B5EF4-FFF2-40B4-BE49-F238E27FC236}">
                <a16:creationId xmlns:a16="http://schemas.microsoft.com/office/drawing/2014/main" id="{431855EF-8616-6DF7-DFF2-66B6620C33A9}"/>
              </a:ext>
              <a:ext uri="{C183D7F6-B498-43B3-948B-1728B52AA6E4}">
                <adec:decorative xmlns:adec="http://schemas.microsoft.com/office/drawing/2017/decorative" val="1"/>
              </a:ext>
            </a:extLst>
          </p:cNvPr>
          <p:cNvSpPr/>
          <p:nvPr/>
        </p:nvSpPr>
        <p:spPr>
          <a:xfrm rot="1472935">
            <a:off x="5258252" y="3558607"/>
            <a:ext cx="1355718" cy="2616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C5FC7C6-5C56-7F31-58DD-8B816CF2F0B0}"/>
              </a:ext>
            </a:extLst>
          </p:cNvPr>
          <p:cNvSpPr/>
          <p:nvPr/>
        </p:nvSpPr>
        <p:spPr>
          <a:xfrm>
            <a:off x="6598001" y="4075494"/>
            <a:ext cx="2420433" cy="1338713"/>
          </a:xfrm>
          <a:prstGeom prst="rect">
            <a:avLst/>
          </a:prstGeom>
          <a:solidFill>
            <a:srgbClr val="F29F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Volunteers involved in refurbishment using traditional skills</a:t>
            </a:r>
          </a:p>
        </p:txBody>
      </p:sp>
      <p:sp>
        <p:nvSpPr>
          <p:cNvPr id="21" name="Arrow: Right 20">
            <a:extLst>
              <a:ext uri="{FF2B5EF4-FFF2-40B4-BE49-F238E27FC236}">
                <a16:creationId xmlns:a16="http://schemas.microsoft.com/office/drawing/2014/main" id="{02736E3A-BE4E-3FCB-D5AF-B9ECBE515385}"/>
              </a:ext>
              <a:ext uri="{C183D7F6-B498-43B3-948B-1728B52AA6E4}">
                <adec:decorative xmlns:adec="http://schemas.microsoft.com/office/drawing/2017/decorative" val="1"/>
              </a:ext>
            </a:extLst>
          </p:cNvPr>
          <p:cNvSpPr/>
          <p:nvPr/>
        </p:nvSpPr>
        <p:spPr>
          <a:xfrm>
            <a:off x="9068249" y="4579419"/>
            <a:ext cx="243841" cy="1654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B89EEB45-ADF6-9295-5665-195E3CF72474}"/>
              </a:ext>
            </a:extLst>
          </p:cNvPr>
          <p:cNvSpPr txBox="1"/>
          <p:nvPr/>
        </p:nvSpPr>
        <p:spPr>
          <a:xfrm>
            <a:off x="9351265" y="4054158"/>
            <a:ext cx="2420434" cy="646331"/>
          </a:xfrm>
          <a:prstGeom prst="rect">
            <a:avLst/>
          </a:prstGeom>
          <a:noFill/>
          <a:ln>
            <a:solidFill>
              <a:schemeClr val="tx1"/>
            </a:solidFill>
          </a:ln>
        </p:spPr>
        <p:txBody>
          <a:bodyPr wrap="square" rtlCol="0">
            <a:spAutoFit/>
          </a:bodyPr>
          <a:lstStyle/>
          <a:p>
            <a:r>
              <a:rPr lang="en-GB" dirty="0"/>
              <a:t>Work and Economy</a:t>
            </a:r>
          </a:p>
          <a:p>
            <a:r>
              <a:rPr lang="en-GB" dirty="0"/>
              <a:t>Sense of Belonging</a:t>
            </a:r>
          </a:p>
        </p:txBody>
      </p:sp>
      <p:sp>
        <p:nvSpPr>
          <p:cNvPr id="17" name="Arrow: Right 16">
            <a:extLst>
              <a:ext uri="{FF2B5EF4-FFF2-40B4-BE49-F238E27FC236}">
                <a16:creationId xmlns:a16="http://schemas.microsoft.com/office/drawing/2014/main" id="{C2EEAEB7-4EF7-C0BE-32A7-CFF8F7CC9021}"/>
              </a:ext>
              <a:ext uri="{C183D7F6-B498-43B3-948B-1728B52AA6E4}">
                <adec:decorative xmlns:adec="http://schemas.microsoft.com/office/drawing/2017/decorative" val="1"/>
              </a:ext>
            </a:extLst>
          </p:cNvPr>
          <p:cNvSpPr/>
          <p:nvPr/>
        </p:nvSpPr>
        <p:spPr>
          <a:xfrm rot="5082085">
            <a:off x="4351193" y="3560534"/>
            <a:ext cx="375560" cy="22361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600E855-E3D9-38E5-6401-EFFF42EF8FCB}"/>
              </a:ext>
            </a:extLst>
          </p:cNvPr>
          <p:cNvSpPr/>
          <p:nvPr/>
        </p:nvSpPr>
        <p:spPr>
          <a:xfrm>
            <a:off x="3457977" y="3931596"/>
            <a:ext cx="2420433" cy="1338713"/>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Improves the welcome to the town by upgrading and celebrating heritage</a:t>
            </a:r>
          </a:p>
        </p:txBody>
      </p:sp>
      <p:sp>
        <p:nvSpPr>
          <p:cNvPr id="22" name="Arrow: Right 21">
            <a:extLst>
              <a:ext uri="{FF2B5EF4-FFF2-40B4-BE49-F238E27FC236}">
                <a16:creationId xmlns:a16="http://schemas.microsoft.com/office/drawing/2014/main" id="{CECD6BB2-AA69-501C-2922-FB0C7CAB0CB3}"/>
              </a:ext>
              <a:ext uri="{C183D7F6-B498-43B3-948B-1728B52AA6E4}">
                <adec:decorative xmlns:adec="http://schemas.microsoft.com/office/drawing/2017/decorative" val="1"/>
              </a:ext>
            </a:extLst>
          </p:cNvPr>
          <p:cNvSpPr/>
          <p:nvPr/>
        </p:nvSpPr>
        <p:spPr>
          <a:xfrm rot="5047378">
            <a:off x="4550125" y="5369245"/>
            <a:ext cx="243841" cy="1654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62A9A8B4-213B-07D8-4C5A-2E6AD005F9D8}"/>
              </a:ext>
            </a:extLst>
          </p:cNvPr>
          <p:cNvSpPr txBox="1"/>
          <p:nvPr/>
        </p:nvSpPr>
        <p:spPr>
          <a:xfrm>
            <a:off x="3457977" y="5577905"/>
            <a:ext cx="2420434" cy="1200329"/>
          </a:xfrm>
          <a:prstGeom prst="rect">
            <a:avLst/>
          </a:prstGeom>
          <a:noFill/>
          <a:ln>
            <a:solidFill>
              <a:schemeClr val="tx1"/>
            </a:solidFill>
          </a:ln>
        </p:spPr>
        <p:txBody>
          <a:bodyPr wrap="square" rtlCol="0">
            <a:spAutoFit/>
          </a:bodyPr>
          <a:lstStyle/>
          <a:p>
            <a:r>
              <a:rPr lang="en-GB" dirty="0"/>
              <a:t>Sense of belonging</a:t>
            </a:r>
          </a:p>
          <a:p>
            <a:r>
              <a:rPr lang="en-GB" dirty="0"/>
              <a:t>Work and Economy</a:t>
            </a:r>
          </a:p>
          <a:p>
            <a:r>
              <a:rPr lang="en-GB" dirty="0"/>
              <a:t>Services and Support</a:t>
            </a:r>
          </a:p>
          <a:p>
            <a:r>
              <a:rPr lang="en-GB" dirty="0"/>
              <a:t>Feeling Safe</a:t>
            </a:r>
          </a:p>
        </p:txBody>
      </p:sp>
      <p:sp>
        <p:nvSpPr>
          <p:cNvPr id="18" name="Arrow: Right 17">
            <a:extLst>
              <a:ext uri="{FF2B5EF4-FFF2-40B4-BE49-F238E27FC236}">
                <a16:creationId xmlns:a16="http://schemas.microsoft.com/office/drawing/2014/main" id="{04FFE01C-2540-3A34-357A-5CF1300CCAD2}"/>
              </a:ext>
              <a:ext uri="{C183D7F6-B498-43B3-948B-1728B52AA6E4}">
                <adec:decorative xmlns:adec="http://schemas.microsoft.com/office/drawing/2017/decorative" val="1"/>
              </a:ext>
            </a:extLst>
          </p:cNvPr>
          <p:cNvSpPr/>
          <p:nvPr/>
        </p:nvSpPr>
        <p:spPr>
          <a:xfrm rot="6482583">
            <a:off x="1758083" y="3579161"/>
            <a:ext cx="375560" cy="22361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5F38EC4-D539-C2DA-D428-8A1E6AC1BD6D}"/>
              </a:ext>
            </a:extLst>
          </p:cNvPr>
          <p:cNvSpPr/>
          <p:nvPr/>
        </p:nvSpPr>
        <p:spPr>
          <a:xfrm>
            <a:off x="513348" y="3931596"/>
            <a:ext cx="2420433" cy="1338713"/>
          </a:xfrm>
          <a:prstGeom prst="rect">
            <a:avLst/>
          </a:prstGeom>
          <a:solidFill>
            <a:srgbClr val="F393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Collaboration between Council and community organisation with local knowledge</a:t>
            </a:r>
          </a:p>
        </p:txBody>
      </p:sp>
      <p:sp>
        <p:nvSpPr>
          <p:cNvPr id="23" name="Arrow: Right 22">
            <a:extLst>
              <a:ext uri="{FF2B5EF4-FFF2-40B4-BE49-F238E27FC236}">
                <a16:creationId xmlns:a16="http://schemas.microsoft.com/office/drawing/2014/main" id="{750518E2-6558-9567-3C64-764AD0267E68}"/>
              </a:ext>
              <a:ext uri="{C183D7F6-B498-43B3-948B-1728B52AA6E4}">
                <adec:decorative xmlns:adec="http://schemas.microsoft.com/office/drawing/2017/decorative" val="1"/>
              </a:ext>
            </a:extLst>
          </p:cNvPr>
          <p:cNvSpPr/>
          <p:nvPr/>
        </p:nvSpPr>
        <p:spPr>
          <a:xfrm rot="5998253">
            <a:off x="1469709" y="5343684"/>
            <a:ext cx="243841" cy="1654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DE245112-8D1D-94D8-145A-4A5A044C66C5}"/>
              </a:ext>
            </a:extLst>
          </p:cNvPr>
          <p:cNvSpPr txBox="1"/>
          <p:nvPr/>
        </p:nvSpPr>
        <p:spPr>
          <a:xfrm>
            <a:off x="511333" y="5560391"/>
            <a:ext cx="2420434" cy="923330"/>
          </a:xfrm>
          <a:prstGeom prst="rect">
            <a:avLst/>
          </a:prstGeom>
          <a:noFill/>
          <a:ln>
            <a:solidFill>
              <a:schemeClr val="tx1"/>
            </a:solidFill>
          </a:ln>
        </p:spPr>
        <p:txBody>
          <a:bodyPr wrap="square" rtlCol="0">
            <a:spAutoFit/>
          </a:bodyPr>
          <a:lstStyle/>
          <a:p>
            <a:r>
              <a:rPr lang="en-GB" dirty="0"/>
              <a:t>Influence and Control</a:t>
            </a:r>
          </a:p>
          <a:p>
            <a:r>
              <a:rPr lang="en-GB" dirty="0"/>
              <a:t>Sense of Belonging</a:t>
            </a:r>
          </a:p>
          <a:p>
            <a:endParaRPr lang="en-GB" dirty="0"/>
          </a:p>
        </p:txBody>
      </p:sp>
    </p:spTree>
    <p:extLst>
      <p:ext uri="{BB962C8B-B14F-4D97-AF65-F5344CB8AC3E}">
        <p14:creationId xmlns:p14="http://schemas.microsoft.com/office/powerpoint/2010/main" val="3720444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a:xfrm>
            <a:off x="185383" y="287642"/>
            <a:ext cx="11794927" cy="663378"/>
          </a:xfrm>
        </p:spPr>
        <p:txBody>
          <a:bodyPr>
            <a:normAutofit fontScale="90000"/>
          </a:bodyPr>
          <a:lstStyle/>
          <a:p>
            <a:pPr algn="l"/>
            <a:r>
              <a:rPr lang="en-GB" sz="2600" b="1" dirty="0">
                <a:latin typeface="Calibri"/>
                <a:cs typeface="Calibri Light"/>
              </a:rPr>
              <a:t>All Project Towns - </a:t>
            </a:r>
            <a:r>
              <a:rPr lang="en-GB" sz="2600" b="1" dirty="0">
                <a:solidFill>
                  <a:srgbClr val="FF0000"/>
                </a:solidFill>
                <a:latin typeface="Calibri"/>
                <a:cs typeface="Calibri Light"/>
              </a:rPr>
              <a:t>Completed</a:t>
            </a:r>
            <a:r>
              <a:rPr lang="en-GB" sz="2600" b="1" dirty="0">
                <a:latin typeface="Calibri"/>
                <a:cs typeface="Calibri Light"/>
              </a:rPr>
              <a:t> Place and Wellbeing Assessments – 2022 - 2024</a:t>
            </a:r>
            <a:br>
              <a:rPr lang="en-GB" sz="2600" b="1" dirty="0">
                <a:latin typeface="Calibri"/>
                <a:cs typeface="Calibri Light"/>
              </a:rPr>
            </a:br>
            <a:r>
              <a:rPr lang="en-GB" sz="1400" b="1" i="1" dirty="0">
                <a:solidFill>
                  <a:schemeClr val="accent1"/>
                </a:solidFill>
                <a:latin typeface="Calibri"/>
                <a:cs typeface="Calibri"/>
              </a:rPr>
              <a:t> </a:t>
            </a:r>
            <a:r>
              <a:rPr lang="en-GB" sz="2600" b="1" dirty="0">
                <a:latin typeface="Calibri"/>
                <a:cs typeface="Calibri Light"/>
              </a:rPr>
              <a:t>  </a:t>
            </a:r>
            <a:endParaRPr lang="en-GB" sz="2600" b="1" dirty="0">
              <a:latin typeface="Calibri"/>
              <a:cs typeface="Calibri"/>
            </a:endParaRPr>
          </a:p>
        </p:txBody>
      </p:sp>
      <p:sp>
        <p:nvSpPr>
          <p:cNvPr id="2" name="TextBox 1">
            <a:extLst>
              <a:ext uri="{FF2B5EF4-FFF2-40B4-BE49-F238E27FC236}">
                <a16:creationId xmlns:a16="http://schemas.microsoft.com/office/drawing/2014/main" id="{04E271F1-3210-00B9-DE85-99B4BC5AA832}"/>
              </a:ext>
            </a:extLst>
          </p:cNvPr>
          <p:cNvSpPr txBox="1"/>
          <p:nvPr/>
        </p:nvSpPr>
        <p:spPr>
          <a:xfrm>
            <a:off x="9936227" y="222415"/>
            <a:ext cx="2255773" cy="292388"/>
          </a:xfrm>
          <a:prstGeom prst="rect">
            <a:avLst/>
          </a:prstGeom>
          <a:solidFill>
            <a:schemeClr val="accent6">
              <a:lumMod val="40000"/>
              <a:lumOff val="60000"/>
            </a:schemeClr>
          </a:solidFill>
          <a:ln>
            <a:solidFill>
              <a:srgbClr val="00B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300" i="1" dirty="0">
                <a:solidFill>
                  <a:srgbClr val="FF0000"/>
                </a:solidFill>
                <a:cs typeface="Calibri"/>
              </a:rPr>
              <a:t>34 completed </a:t>
            </a:r>
            <a:endParaRPr lang="en-GB" dirty="0">
              <a:solidFill>
                <a:srgbClr val="FF0000"/>
              </a:solidFill>
            </a:endParaRPr>
          </a:p>
        </p:txBody>
      </p:sp>
      <p:graphicFrame>
        <p:nvGraphicFramePr>
          <p:cNvPr id="6" name="Table 5">
            <a:extLst>
              <a:ext uri="{FF2B5EF4-FFF2-40B4-BE49-F238E27FC236}">
                <a16:creationId xmlns:a16="http://schemas.microsoft.com/office/drawing/2014/main" id="{4FDF4ACC-3A67-4135-A661-0A2FEB635993}"/>
              </a:ext>
            </a:extLst>
          </p:cNvPr>
          <p:cNvGraphicFramePr>
            <a:graphicFrameLocks noGrp="1"/>
          </p:cNvGraphicFramePr>
          <p:nvPr>
            <p:extLst>
              <p:ext uri="{D42A27DB-BD31-4B8C-83A1-F6EECF244321}">
                <p14:modId xmlns:p14="http://schemas.microsoft.com/office/powerpoint/2010/main" val="1464920162"/>
              </p:ext>
            </p:extLst>
          </p:nvPr>
        </p:nvGraphicFramePr>
        <p:xfrm>
          <a:off x="195095" y="599724"/>
          <a:ext cx="11803079" cy="5779122"/>
        </p:xfrm>
        <a:graphic>
          <a:graphicData uri="http://schemas.openxmlformats.org/drawingml/2006/table">
            <a:tbl>
              <a:tblPr firstRow="1"/>
              <a:tblGrid>
                <a:gridCol w="655818">
                  <a:extLst>
                    <a:ext uri="{9D8B030D-6E8A-4147-A177-3AD203B41FA5}">
                      <a16:colId xmlns:a16="http://schemas.microsoft.com/office/drawing/2014/main" val="3535666696"/>
                    </a:ext>
                  </a:extLst>
                </a:gridCol>
                <a:gridCol w="1742604">
                  <a:extLst>
                    <a:ext uri="{9D8B030D-6E8A-4147-A177-3AD203B41FA5}">
                      <a16:colId xmlns:a16="http://schemas.microsoft.com/office/drawing/2014/main" val="1283488078"/>
                    </a:ext>
                  </a:extLst>
                </a:gridCol>
                <a:gridCol w="1526306">
                  <a:extLst>
                    <a:ext uri="{9D8B030D-6E8A-4147-A177-3AD203B41FA5}">
                      <a16:colId xmlns:a16="http://schemas.microsoft.com/office/drawing/2014/main" val="3290139213"/>
                    </a:ext>
                  </a:extLst>
                </a:gridCol>
                <a:gridCol w="1582220">
                  <a:extLst>
                    <a:ext uri="{9D8B030D-6E8A-4147-A177-3AD203B41FA5}">
                      <a16:colId xmlns:a16="http://schemas.microsoft.com/office/drawing/2014/main" val="1212210290"/>
                    </a:ext>
                  </a:extLst>
                </a:gridCol>
                <a:gridCol w="1701120">
                  <a:extLst>
                    <a:ext uri="{9D8B030D-6E8A-4147-A177-3AD203B41FA5}">
                      <a16:colId xmlns:a16="http://schemas.microsoft.com/office/drawing/2014/main" val="1902190880"/>
                    </a:ext>
                  </a:extLst>
                </a:gridCol>
                <a:gridCol w="1853739">
                  <a:extLst>
                    <a:ext uri="{9D8B030D-6E8A-4147-A177-3AD203B41FA5}">
                      <a16:colId xmlns:a16="http://schemas.microsoft.com/office/drawing/2014/main" val="3967695049"/>
                    </a:ext>
                  </a:extLst>
                </a:gridCol>
                <a:gridCol w="1369534">
                  <a:extLst>
                    <a:ext uri="{9D8B030D-6E8A-4147-A177-3AD203B41FA5}">
                      <a16:colId xmlns:a16="http://schemas.microsoft.com/office/drawing/2014/main" val="1607306933"/>
                    </a:ext>
                  </a:extLst>
                </a:gridCol>
                <a:gridCol w="1371738">
                  <a:extLst>
                    <a:ext uri="{9D8B030D-6E8A-4147-A177-3AD203B41FA5}">
                      <a16:colId xmlns:a16="http://schemas.microsoft.com/office/drawing/2014/main" val="3112102368"/>
                    </a:ext>
                  </a:extLst>
                </a:gridCol>
              </a:tblGrid>
              <a:tr h="318540">
                <a:tc>
                  <a:txBody>
                    <a:bodyPr/>
                    <a:lstStyle/>
                    <a:p>
                      <a:pPr lvl="0" algn="ctr">
                        <a:buNone/>
                      </a:pPr>
                      <a:r>
                        <a:rPr lang="en-GB" sz="1400" b="1" i="0" dirty="0">
                          <a:solidFill>
                            <a:srgbClr val="FFFFFF"/>
                          </a:solidFill>
                          <a:effectLst/>
                          <a:latin typeface="Calibri"/>
                        </a:rPr>
                        <a:t>Year </a:t>
                      </a:r>
                    </a:p>
                  </a:txBody>
                  <a:tcPr marL="72673" marR="72673" marT="36337" marB="36337" anchor="ctr">
                    <a:lnL w="6350">
                      <a:solidFill>
                        <a:srgbClr val="FFFFFF"/>
                      </a:solidFill>
                    </a:lnL>
                    <a:lnR w="6350">
                      <a:solidFill>
                        <a:srgbClr val="FFFFFF"/>
                      </a:solidFill>
                    </a:lnR>
                    <a:lnT w="6350">
                      <a:solidFill>
                        <a:srgbClr val="FFFFFF"/>
                      </a:solidFill>
                    </a:lnT>
                    <a:lnB w="6350">
                      <a:solidFill>
                        <a:srgbClr val="FFFFFF"/>
                      </a:solidFill>
                    </a:lnB>
                    <a:solidFill>
                      <a:srgbClr val="4472C4"/>
                    </a:solidFill>
                  </a:tcPr>
                </a:tc>
                <a:tc>
                  <a:txBody>
                    <a:bodyPr/>
                    <a:lstStyle/>
                    <a:p>
                      <a:pPr algn="ctr" fontAlgn="base"/>
                      <a:r>
                        <a:rPr lang="en-GB" sz="1400" b="1" i="0" dirty="0">
                          <a:solidFill>
                            <a:srgbClr val="FFFFFF"/>
                          </a:solidFill>
                          <a:effectLst/>
                          <a:latin typeface="Calibri"/>
                        </a:rPr>
                        <a:t>Alloa​</a:t>
                      </a:r>
                    </a:p>
                  </a:txBody>
                  <a:tcPr marL="72674" marR="72674" marT="36337" marB="36337" anchor="ctr">
                    <a:lnL w="6350">
                      <a:solidFill>
                        <a:srgbClr val="FFFFFF"/>
                      </a:solid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472C4"/>
                    </a:solidFill>
                  </a:tcPr>
                </a:tc>
                <a:tc>
                  <a:txBody>
                    <a:bodyPr/>
                    <a:lstStyle/>
                    <a:p>
                      <a:pPr algn="ctr" fontAlgn="auto"/>
                      <a:r>
                        <a:rPr lang="en-GB" sz="1400" b="1" i="0" dirty="0">
                          <a:solidFill>
                            <a:srgbClr val="FFFFFF"/>
                          </a:solidFill>
                          <a:effectLst/>
                          <a:latin typeface="Calibri"/>
                        </a:rPr>
                        <a:t>​Ayr  ​</a:t>
                      </a:r>
                      <a:endParaRPr lang="en-US" dirty="0"/>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472C4"/>
                    </a:solidFill>
                  </a:tcPr>
                </a:tc>
                <a:tc>
                  <a:txBody>
                    <a:bodyPr/>
                    <a:lstStyle/>
                    <a:p>
                      <a:pPr algn="ctr" fontAlgn="base"/>
                      <a:r>
                        <a:rPr lang="en-GB" sz="1400" b="1" i="0" dirty="0">
                          <a:solidFill>
                            <a:srgbClr val="FFFFFF"/>
                          </a:solidFill>
                          <a:effectLst/>
                          <a:latin typeface="Calibri"/>
                        </a:rPr>
                        <a:t>Clydebank​</a:t>
                      </a: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472C4"/>
                    </a:solidFill>
                  </a:tcPr>
                </a:tc>
                <a:tc>
                  <a:txBody>
                    <a:bodyPr/>
                    <a:lstStyle/>
                    <a:p>
                      <a:pPr lvl="0" algn="ctr">
                        <a:buNone/>
                      </a:pPr>
                      <a:r>
                        <a:rPr lang="en-GB" sz="1400" b="1" i="0" dirty="0">
                          <a:solidFill>
                            <a:srgbClr val="FFFFFF"/>
                          </a:solidFill>
                          <a:effectLst/>
                          <a:latin typeface="Calibri"/>
                        </a:rPr>
                        <a:t>Dalkeith</a:t>
                      </a:r>
                    </a:p>
                  </a:txBody>
                  <a:tcPr marL="72673" marR="72673" marT="36337" marB="36337" anchor="ctr">
                    <a:lnL w="6350">
                      <a:solidFill>
                        <a:srgbClr val="FFFFFF"/>
                      </a:solidFill>
                    </a:lnL>
                    <a:lnR w="6350">
                      <a:solidFill>
                        <a:srgbClr val="FFFFFF"/>
                      </a:solidFill>
                    </a:lnR>
                    <a:lnT w="6350">
                      <a:solidFill>
                        <a:srgbClr val="FFFFFF"/>
                      </a:solidFill>
                    </a:lnT>
                    <a:lnB w="6350">
                      <a:solidFill>
                        <a:srgbClr val="FFFFFF"/>
                      </a:solidFill>
                    </a:lnB>
                    <a:solidFill>
                      <a:srgbClr val="4472C4"/>
                    </a:solidFill>
                  </a:tcPr>
                </a:tc>
                <a:tc>
                  <a:txBody>
                    <a:bodyPr/>
                    <a:lstStyle/>
                    <a:p>
                      <a:pPr algn="ctr" fontAlgn="base"/>
                      <a:r>
                        <a:rPr lang="en-GB" sz="1400" b="1" i="0" dirty="0">
                          <a:solidFill>
                            <a:srgbClr val="FFFFFF"/>
                          </a:solidFill>
                          <a:effectLst/>
                          <a:latin typeface="Calibri"/>
                        </a:rPr>
                        <a:t>Dunoon​</a:t>
                      </a: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472C4"/>
                    </a:solidFill>
                  </a:tcPr>
                </a:tc>
                <a:tc>
                  <a:txBody>
                    <a:bodyPr/>
                    <a:lstStyle/>
                    <a:p>
                      <a:pPr algn="ctr" fontAlgn="base"/>
                      <a:r>
                        <a:rPr lang="en-GB" sz="1400" b="1" i="0" dirty="0">
                          <a:solidFill>
                            <a:srgbClr val="FFFFFF"/>
                          </a:solidFill>
                          <a:effectLst/>
                          <a:latin typeface="Calibri"/>
                        </a:rPr>
                        <a:t>Fraserburgh </a:t>
                      </a: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472C4"/>
                    </a:solidFill>
                  </a:tcPr>
                </a:tc>
                <a:tc>
                  <a:txBody>
                    <a:bodyPr/>
                    <a:lstStyle/>
                    <a:p>
                      <a:pPr algn="ctr" fontAlgn="base"/>
                      <a:r>
                        <a:rPr lang="en-GB" sz="1400" b="1" i="0" dirty="0">
                          <a:solidFill>
                            <a:srgbClr val="FFFFFF"/>
                          </a:solidFill>
                          <a:effectLst/>
                          <a:latin typeface="Calibri"/>
                        </a:rPr>
                        <a:t>Rutherglen​</a:t>
                      </a: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243499171"/>
                  </a:ext>
                </a:extLst>
              </a:tr>
              <a:tr h="412596">
                <a:tc>
                  <a:txBody>
                    <a:bodyPr/>
                    <a:lstStyle/>
                    <a:p>
                      <a:pPr lvl="0" algn="ctr">
                        <a:buNone/>
                      </a:pPr>
                      <a:r>
                        <a:rPr lang="en-GB" sz="1400" b="1" i="0" dirty="0">
                          <a:solidFill>
                            <a:srgbClr val="000000"/>
                          </a:solidFill>
                          <a:effectLst/>
                          <a:latin typeface="Calibri"/>
                        </a:rPr>
                        <a:t>2022</a:t>
                      </a:r>
                    </a:p>
                    <a:p>
                      <a:pPr lvl="0" algn="ctr">
                        <a:buNone/>
                      </a:pPr>
                      <a:r>
                        <a:rPr lang="en-GB" sz="1400" b="1" i="0" dirty="0">
                          <a:solidFill>
                            <a:srgbClr val="000000"/>
                          </a:solidFill>
                          <a:effectLst/>
                          <a:latin typeface="Calibri"/>
                        </a:rPr>
                        <a:t>(9)</a:t>
                      </a:r>
                    </a:p>
                  </a:txBody>
                  <a:tcPr marL="72673" marR="72673" marT="36337" marB="36337" anchor="ctr">
                    <a:lnL w="6350">
                      <a:solidFill>
                        <a:srgbClr val="FFFFFF"/>
                      </a:solidFill>
                    </a:lnL>
                    <a:lnR w="6350">
                      <a:solidFill>
                        <a:srgbClr val="FFFFFF"/>
                      </a:solidFill>
                    </a:lnR>
                    <a:lnT w="6350">
                      <a:solidFill>
                        <a:srgbClr val="FFFFFF"/>
                      </a:solidFill>
                    </a:lnT>
                    <a:lnB w="6350">
                      <a:solidFill>
                        <a:srgbClr val="FFFFFF"/>
                      </a:solidFill>
                    </a:lnB>
                    <a:solidFill>
                      <a:srgbClr val="E6F2F3"/>
                    </a:solidFill>
                  </a:tcPr>
                </a:tc>
                <a:tc>
                  <a:txBody>
                    <a:bodyPr/>
                    <a:lstStyle/>
                    <a:p>
                      <a:pPr marL="0" indent="0" algn="l" fontAlgn="base">
                        <a:buFontTx/>
                        <a:buNone/>
                      </a:pPr>
                      <a:r>
                        <a:rPr lang="en-GB" sz="1200" b="0" i="0" dirty="0">
                          <a:solidFill>
                            <a:srgbClr val="000000"/>
                          </a:solidFill>
                          <a:effectLst/>
                          <a:latin typeface="+mn-lt"/>
                        </a:rPr>
                        <a:t>Draft Interim Climate Change Strategy​</a:t>
                      </a:r>
                    </a:p>
                    <a:p>
                      <a:pPr marL="0" lvl="0" indent="0" algn="l">
                        <a:buFontTx/>
                        <a:buNone/>
                      </a:pPr>
                      <a:endParaRPr lang="en-GB" sz="1200" b="0" i="0" dirty="0">
                        <a:solidFill>
                          <a:srgbClr val="000000"/>
                        </a:solidFill>
                        <a:effectLst/>
                        <a:latin typeface="+mn-lt"/>
                      </a:endParaRPr>
                    </a:p>
                    <a:p>
                      <a:pPr marL="0" lvl="0" indent="0" algn="l">
                        <a:buFontTx/>
                        <a:buNone/>
                      </a:pPr>
                      <a:r>
                        <a:rPr lang="en-GB" sz="1200" b="0" i="0" dirty="0">
                          <a:solidFill>
                            <a:srgbClr val="000000"/>
                          </a:solidFill>
                          <a:effectLst/>
                          <a:latin typeface="+mn-lt"/>
                        </a:rPr>
                        <a:t>Wellbeing Hub Location </a:t>
                      </a:r>
                    </a:p>
                    <a:p>
                      <a:pPr marL="0" lvl="0" indent="0" algn="l">
                        <a:buFontTx/>
                        <a:buNone/>
                      </a:pPr>
                      <a:endParaRPr lang="en-GB" sz="1200" b="0" i="0" dirty="0">
                        <a:solidFill>
                          <a:srgbClr val="000000"/>
                        </a:solidFill>
                        <a:effectLst/>
                        <a:latin typeface="+mn-lt"/>
                      </a:endParaRPr>
                    </a:p>
                    <a:p>
                      <a:pPr marL="0" lvl="0" indent="0" algn="l">
                        <a:buFontTx/>
                        <a:buNone/>
                      </a:pPr>
                      <a:r>
                        <a:rPr lang="en-GB" sz="1200" b="0" i="0" dirty="0">
                          <a:solidFill>
                            <a:srgbClr val="000000"/>
                          </a:solidFill>
                          <a:effectLst/>
                          <a:latin typeface="+mn-lt"/>
                        </a:rPr>
                        <a:t>NHS Forth Valley Healthcare Strategy 2016-2021</a:t>
                      </a:r>
                    </a:p>
                  </a:txBody>
                  <a:tcPr marL="72674" marR="72674" marT="36337" marB="36337" anchor="ctr">
                    <a:lnL w="6350">
                      <a:solidFill>
                        <a:srgbClr val="FFFFFF"/>
                      </a:solid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6F2F3"/>
                    </a:solidFill>
                  </a:tcPr>
                </a:tc>
                <a:tc>
                  <a:txBody>
                    <a:bodyPr/>
                    <a:lstStyle/>
                    <a:p>
                      <a:pPr marL="0" indent="0" algn="l" fontAlgn="base">
                        <a:buFontTx/>
                        <a:buNone/>
                      </a:pPr>
                      <a:r>
                        <a:rPr lang="en-GB" sz="1200" b="0" i="0" dirty="0">
                          <a:solidFill>
                            <a:srgbClr val="000000"/>
                          </a:solidFill>
                          <a:effectLst/>
                          <a:latin typeface="+mn-lt"/>
                        </a:rPr>
                        <a:t>Wallacetown Housing </a:t>
                      </a:r>
                    </a:p>
                    <a:p>
                      <a:pPr marL="0" indent="0" algn="l" fontAlgn="base">
                        <a:buFontTx/>
                        <a:buNone/>
                      </a:pPr>
                      <a:r>
                        <a:rPr lang="en-GB" sz="1200" b="0" i="0" dirty="0">
                          <a:solidFill>
                            <a:srgbClr val="000000"/>
                          </a:solidFill>
                          <a:effectLst/>
                          <a:latin typeface="+mn-lt"/>
                        </a:rPr>
                        <a:t>Regeneration​</a:t>
                      </a:r>
                    </a:p>
                    <a:p>
                      <a:pPr marL="0" indent="0" algn="l" fontAlgn="base">
                        <a:buFontTx/>
                        <a:buNone/>
                      </a:pPr>
                      <a:endParaRPr lang="en-GB" sz="1200" b="0" i="0" dirty="0">
                        <a:solidFill>
                          <a:srgbClr val="000000"/>
                        </a:solidFill>
                        <a:effectLst/>
                        <a:latin typeface="+mn-lt"/>
                      </a:endParaRPr>
                    </a:p>
                    <a:p>
                      <a:pPr marL="0" indent="0" algn="l" fontAlgn="base">
                        <a:buFontTx/>
                        <a:buNone/>
                      </a:pPr>
                      <a:r>
                        <a:rPr lang="en-GB" sz="1200" b="0" i="0" dirty="0">
                          <a:solidFill>
                            <a:srgbClr val="000000"/>
                          </a:solidFill>
                          <a:effectLst/>
                          <a:latin typeface="+mn-lt"/>
                        </a:rPr>
                        <a:t>Sustainable Development &amp; Climate Change Strategy Review​</a:t>
                      </a: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6F2F3"/>
                    </a:solidFill>
                  </a:tcPr>
                </a:tc>
                <a:tc>
                  <a:txBody>
                    <a:bodyPr/>
                    <a:lstStyle/>
                    <a:p>
                      <a:pPr marL="0" indent="0" algn="l" fontAlgn="base">
                        <a:buFontTx/>
                        <a:buNone/>
                      </a:pPr>
                      <a:r>
                        <a:rPr lang="en-GB" sz="1200" b="0" i="0" dirty="0">
                          <a:solidFill>
                            <a:srgbClr val="000000"/>
                          </a:solidFill>
                          <a:effectLst/>
                          <a:latin typeface="+mn-lt"/>
                        </a:rPr>
                        <a:t>Implementation of the Clydebank Town Centre Development Framework  ​</a:t>
                      </a:r>
                    </a:p>
                    <a:p>
                      <a:pPr marL="0" indent="0" algn="l" fontAlgn="base">
                        <a:buFontTx/>
                        <a:buNone/>
                      </a:pPr>
                      <a:endParaRPr lang="en-GB" sz="1200" b="0" i="0" dirty="0">
                        <a:solidFill>
                          <a:srgbClr val="000000"/>
                        </a:solidFill>
                        <a:effectLst/>
                        <a:latin typeface="+mn-lt"/>
                      </a:endParaRPr>
                    </a:p>
                    <a:p>
                      <a:pPr marL="0" indent="0" algn="l" fontAlgn="base">
                        <a:buFontTx/>
                        <a:buNone/>
                      </a:pPr>
                      <a:r>
                        <a:rPr lang="en-GB" sz="1200" b="0" i="0" dirty="0">
                          <a:solidFill>
                            <a:srgbClr val="000000"/>
                          </a:solidFill>
                          <a:effectLst/>
                          <a:latin typeface="+mn-lt"/>
                        </a:rPr>
                        <a:t>West Dunbartonshire    Health Social Care Partnership </a:t>
                      </a:r>
                    </a:p>
                    <a:p>
                      <a:pPr marL="0" indent="0" algn="l" fontAlgn="base">
                        <a:buFontTx/>
                        <a:buNone/>
                      </a:pPr>
                      <a:r>
                        <a:rPr lang="en-GB" sz="1200" b="0" i="0" dirty="0">
                          <a:solidFill>
                            <a:srgbClr val="000000"/>
                          </a:solidFill>
                          <a:effectLst/>
                          <a:latin typeface="+mn-lt"/>
                        </a:rPr>
                        <a:t>Strategic Plan​</a:t>
                      </a: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6F2F3"/>
                    </a:solidFill>
                  </a:tcPr>
                </a:tc>
                <a:tc>
                  <a:txBody>
                    <a:bodyPr/>
                    <a:lstStyle/>
                    <a:p>
                      <a:pPr lvl="0" algn="l">
                        <a:buFontTx/>
                        <a:buNone/>
                      </a:pPr>
                      <a:endParaRPr lang="en-GB" sz="1200" b="1" i="0" dirty="0">
                        <a:solidFill>
                          <a:srgbClr val="000000"/>
                        </a:solidFill>
                        <a:effectLst/>
                        <a:latin typeface="+mn-lt"/>
                      </a:endParaRPr>
                    </a:p>
                  </a:txBody>
                  <a:tcPr marL="72673" marR="72673" marT="36337" marB="36337" anchor="ctr">
                    <a:lnL w="6350">
                      <a:solidFill>
                        <a:srgbClr val="FFFFFF"/>
                      </a:solidFill>
                    </a:lnL>
                    <a:lnR w="6350">
                      <a:solidFill>
                        <a:srgbClr val="FFFFFF"/>
                      </a:solidFill>
                    </a:lnR>
                    <a:lnT w="6350">
                      <a:solidFill>
                        <a:srgbClr val="FFFFFF"/>
                      </a:solidFill>
                    </a:lnT>
                    <a:lnB w="6350">
                      <a:solidFill>
                        <a:srgbClr val="FFFFFF"/>
                      </a:solidFill>
                    </a:lnB>
                    <a:solidFill>
                      <a:srgbClr val="E6F2F3"/>
                    </a:solidFill>
                  </a:tcPr>
                </a:tc>
                <a:tc>
                  <a:txBody>
                    <a:bodyPr/>
                    <a:lstStyle/>
                    <a:p>
                      <a:pPr marL="0" lvl="0" indent="0" algn="l">
                        <a:buFontTx/>
                        <a:buNone/>
                      </a:pPr>
                      <a:r>
                        <a:rPr lang="en-GB" sz="1200" b="0" i="0" u="none" strike="noStrike" noProof="0" dirty="0">
                          <a:solidFill>
                            <a:srgbClr val="000000"/>
                          </a:solidFill>
                          <a:effectLst/>
                          <a:latin typeface="+mn-lt"/>
                        </a:rPr>
                        <a:t>Western Seaboard Marine  Gateways,  Dunoon Waterfront proposal, submitted as part of the UK Levelling Up       Fund application </a:t>
                      </a:r>
                      <a:endParaRPr lang="en-GB" sz="1200" dirty="0">
                        <a:latin typeface="+mn-lt"/>
                      </a:endParaRP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6F2F3"/>
                    </a:solidFill>
                  </a:tcPr>
                </a:tc>
                <a:tc>
                  <a:txBody>
                    <a:bodyPr/>
                    <a:lstStyle/>
                    <a:p>
                      <a:pPr algn="l" fontAlgn="base">
                        <a:buFontTx/>
                        <a:buNone/>
                      </a:pPr>
                      <a:endParaRPr lang="en-GB" sz="1200" b="1" i="0" dirty="0">
                        <a:solidFill>
                          <a:schemeClr val="accent1">
                            <a:lumMod val="75000"/>
                          </a:schemeClr>
                        </a:solidFill>
                        <a:effectLst/>
                        <a:latin typeface="+mn-lt"/>
                      </a:endParaRP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6F2F3"/>
                    </a:solidFill>
                  </a:tcPr>
                </a:tc>
                <a:tc>
                  <a:txBody>
                    <a:bodyPr/>
                    <a:lstStyle/>
                    <a:p>
                      <a:pPr marL="0" indent="0" algn="l" fontAlgn="base">
                        <a:buFontTx/>
                        <a:buNone/>
                      </a:pPr>
                      <a:r>
                        <a:rPr lang="en-GB" sz="1200" b="0" i="0" u="none" strike="noStrike" dirty="0">
                          <a:solidFill>
                            <a:srgbClr val="000000"/>
                          </a:solidFill>
                          <a:effectLst/>
                          <a:latin typeface="+mn-lt"/>
                        </a:rPr>
                        <a:t>South Lanarkshire </a:t>
                      </a:r>
                    </a:p>
                    <a:p>
                      <a:pPr marL="0" indent="0" algn="l" fontAlgn="base">
                        <a:buFontTx/>
                        <a:buNone/>
                      </a:pPr>
                      <a:r>
                        <a:rPr lang="en-GB" sz="1200" b="0" i="0" u="none" strike="noStrike" dirty="0">
                          <a:solidFill>
                            <a:srgbClr val="000000"/>
                          </a:solidFill>
                          <a:effectLst/>
                          <a:latin typeface="+mn-lt"/>
                        </a:rPr>
                        <a:t>Economic Strategy </a:t>
                      </a:r>
                      <a:r>
                        <a:rPr lang="en-GB" sz="1200" b="0" i="0" dirty="0">
                          <a:solidFill>
                            <a:srgbClr val="000000"/>
                          </a:solidFill>
                          <a:effectLst/>
                          <a:latin typeface="+mn-lt"/>
                        </a:rPr>
                        <a:t>​</a:t>
                      </a: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6F2F3"/>
                    </a:solidFill>
                  </a:tcPr>
                </a:tc>
                <a:extLst>
                  <a:ext uri="{0D108BD9-81ED-4DB2-BD59-A6C34878D82A}">
                    <a16:rowId xmlns:a16="http://schemas.microsoft.com/office/drawing/2014/main" val="3906657798"/>
                  </a:ext>
                </a:extLst>
              </a:tr>
              <a:tr h="339292">
                <a:tc>
                  <a:txBody>
                    <a:bodyPr/>
                    <a:lstStyle/>
                    <a:p>
                      <a:pPr lvl="0" algn="ctr">
                        <a:buNone/>
                      </a:pPr>
                      <a:r>
                        <a:rPr lang="en-GB" sz="1400" b="1" i="0" dirty="0">
                          <a:solidFill>
                            <a:schemeClr val="accent1"/>
                          </a:solidFill>
                          <a:effectLst/>
                          <a:latin typeface="Calibri"/>
                        </a:rPr>
                        <a:t>2023</a:t>
                      </a:r>
                    </a:p>
                    <a:p>
                      <a:pPr lvl="0" algn="ctr">
                        <a:buNone/>
                      </a:pPr>
                      <a:r>
                        <a:rPr lang="en-GB" sz="1400" b="1" i="0" dirty="0">
                          <a:solidFill>
                            <a:schemeClr val="accent1"/>
                          </a:solidFill>
                          <a:effectLst/>
                          <a:latin typeface="Calibri"/>
                        </a:rPr>
                        <a:t>(20)</a:t>
                      </a:r>
                    </a:p>
                  </a:txBody>
                  <a:tcPr marL="72673" marR="72673" marT="36337" marB="36337" anchor="ctr">
                    <a:lnL w="6350">
                      <a:solidFill>
                        <a:srgbClr val="FFFFFF"/>
                      </a:solid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a:solidFill>
                        <a:srgbClr val="FFFFFF"/>
                      </a:solidFill>
                    </a:lnB>
                    <a:solidFill>
                      <a:srgbClr val="E6F2F3"/>
                    </a:solidFill>
                  </a:tcPr>
                </a:tc>
                <a:tc>
                  <a:txBody>
                    <a:bodyPr/>
                    <a:lstStyle/>
                    <a:p>
                      <a:pPr marL="0" indent="0" algn="l" fontAlgn="base">
                        <a:buFontTx/>
                        <a:buNone/>
                      </a:pPr>
                      <a:r>
                        <a:rPr lang="en-GB" sz="1200" b="1" i="0" dirty="0">
                          <a:solidFill>
                            <a:schemeClr val="accent1"/>
                          </a:solidFill>
                          <a:effectLst/>
                          <a:latin typeface="Calibri"/>
                        </a:rPr>
                        <a:t>Local Development Plan Vision and Strategic Objectives </a:t>
                      </a:r>
                    </a:p>
                    <a:p>
                      <a:pPr marL="0" indent="0" algn="l" fontAlgn="base">
                        <a:buFontTx/>
                        <a:buNone/>
                      </a:pPr>
                      <a:endParaRPr lang="en-GB" sz="1200" b="1" i="0" dirty="0">
                        <a:solidFill>
                          <a:schemeClr val="accent1"/>
                        </a:solidFill>
                        <a:effectLst/>
                        <a:latin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dirty="0">
                          <a:solidFill>
                            <a:schemeClr val="accent1"/>
                          </a:solidFill>
                          <a:effectLst/>
                          <a:latin typeface="+mn-lt"/>
                        </a:rPr>
                        <a:t>Local Outcome Improvement Plan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1" i="0" dirty="0">
                        <a:solidFill>
                          <a:schemeClr val="accent1"/>
                        </a:solidFill>
                        <a:effectLst/>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dirty="0">
                          <a:solidFill>
                            <a:schemeClr val="accent1"/>
                          </a:solidFill>
                          <a:effectLst/>
                          <a:latin typeface="+mn-lt"/>
                        </a:rPr>
                        <a:t>Interim Climate Change Strategy – 2023</a:t>
                      </a: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6F2F3"/>
                    </a:solidFill>
                  </a:tcPr>
                </a:tc>
                <a:tc>
                  <a:txBody>
                    <a:bodyPr/>
                    <a:lstStyle/>
                    <a:p>
                      <a:pPr marL="0" indent="0" algn="l" fontAlgn="auto">
                        <a:buFontTx/>
                        <a:buNone/>
                      </a:pPr>
                      <a:r>
                        <a:rPr lang="en-GB" sz="1200" b="1" i="0" dirty="0">
                          <a:solidFill>
                            <a:schemeClr val="accent1"/>
                          </a:solidFill>
                          <a:effectLst/>
                          <a:latin typeface="Calibri"/>
                        </a:rPr>
                        <a:t>Local Housing Strategy</a:t>
                      </a:r>
                    </a:p>
                    <a:p>
                      <a:pPr marL="0" indent="0" algn="l" fontAlgn="auto">
                        <a:buFontTx/>
                        <a:buNone/>
                      </a:pPr>
                      <a:endParaRPr lang="en-GB" sz="1200" b="1" i="0" dirty="0">
                        <a:solidFill>
                          <a:schemeClr val="accent1"/>
                        </a:solidFill>
                        <a:effectLst/>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chemeClr val="accent1"/>
                          </a:solidFill>
                          <a:effectLst/>
                          <a:latin typeface="+mn-lt"/>
                        </a:rPr>
                        <a:t>Accessible Ayr</a:t>
                      </a:r>
                      <a:r>
                        <a:rPr lang="en-GB" sz="1200" b="1" i="0" dirty="0">
                          <a:solidFill>
                            <a:srgbClr val="000000"/>
                          </a:solidFill>
                          <a:effectLst/>
                          <a:latin typeface="+mn-lt"/>
                        </a:rPr>
                        <a:t> </a:t>
                      </a: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6F2F3"/>
                    </a:solidFill>
                  </a:tcPr>
                </a:tc>
                <a:tc>
                  <a:txBody>
                    <a:bodyPr/>
                    <a:lstStyle/>
                    <a:p>
                      <a:pPr marL="0" indent="0" algn="l" fontAlgn="auto">
                        <a:buFontTx/>
                        <a:buNone/>
                      </a:pPr>
                      <a:r>
                        <a:rPr lang="en-GB" sz="1200" b="1" i="0" dirty="0">
                          <a:solidFill>
                            <a:schemeClr val="accent1"/>
                          </a:solidFill>
                          <a:effectLst/>
                          <a:latin typeface="Calibri"/>
                        </a:rPr>
                        <a:t>Green Travel Plan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noProof="0" dirty="0">
                          <a:solidFill>
                            <a:schemeClr val="accent1"/>
                          </a:solidFill>
                          <a:effectLst/>
                          <a:latin typeface="+mn-lt"/>
                        </a:rPr>
                        <a:t>Safe Delivery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noProof="0" dirty="0">
                          <a:solidFill>
                            <a:schemeClr val="accent1"/>
                          </a:solidFill>
                          <a:effectLst/>
                          <a:latin typeface="+mn-lt"/>
                        </a:rPr>
                        <a:t>Improvement Group Strategy (Community Planning Partnership)</a:t>
                      </a:r>
                      <a:endParaRPr lang="en-GB" sz="1200" b="0" i="0" u="none" strike="noStrike" noProof="0" dirty="0">
                        <a:solidFill>
                          <a:srgbClr val="000000"/>
                        </a:solidFill>
                        <a:effectLst/>
                        <a:latin typeface="+mn-lt"/>
                      </a:endParaRP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6F2F3"/>
                    </a:solidFill>
                  </a:tcPr>
                </a:tc>
                <a:tc>
                  <a:txBody>
                    <a:bodyPr/>
                    <a:lstStyle/>
                    <a:p>
                      <a:pPr marL="0" lvl="0" indent="0" algn="l">
                        <a:buFontTx/>
                        <a:buNone/>
                      </a:pPr>
                      <a:r>
                        <a:rPr lang="en-GB" sz="1200" b="1" i="0" u="none" strike="noStrike" noProof="0" dirty="0">
                          <a:solidFill>
                            <a:schemeClr val="accent1"/>
                          </a:solidFill>
                          <a:effectLst/>
                        </a:rPr>
                        <a:t>Single Midlothian Plan </a:t>
                      </a:r>
                    </a:p>
                    <a:p>
                      <a:pPr marL="0" lvl="0" indent="0" algn="l">
                        <a:buFontTx/>
                        <a:buNone/>
                      </a:pPr>
                      <a:endParaRPr lang="en-GB" sz="1200" b="1" i="0" u="none" strike="noStrike" noProof="0" dirty="0">
                        <a:solidFill>
                          <a:schemeClr val="accent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chemeClr val="accent1"/>
                          </a:solidFill>
                          <a:effectLst/>
                          <a:latin typeface="+mn-lt"/>
                        </a:rPr>
                        <a:t>Dalkeith Regeneration Development Framework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dirty="0">
                        <a:solidFill>
                          <a:schemeClr val="accent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chemeClr val="accent1"/>
                          </a:solidFill>
                          <a:effectLst/>
                          <a:latin typeface="+mn-lt"/>
                        </a:rPr>
                        <a:t>Central Dalkeith &amp; Woodburn Community Action Plan </a:t>
                      </a:r>
                    </a:p>
                  </a:txBody>
                  <a:tcPr marL="72673" marR="72673"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6F2F3"/>
                    </a:solidFill>
                  </a:tcPr>
                </a:tc>
                <a:tc>
                  <a:txBody>
                    <a:bodyPr/>
                    <a:lstStyle/>
                    <a:p>
                      <a:pPr marL="0" indent="0" algn="l" fontAlgn="base">
                        <a:buFontTx/>
                        <a:buNone/>
                      </a:pPr>
                      <a:r>
                        <a:rPr lang="en-GB" sz="1200" b="1" i="0" dirty="0">
                          <a:solidFill>
                            <a:schemeClr val="accent1"/>
                          </a:solidFill>
                          <a:effectLst/>
                          <a:latin typeface="Calibri"/>
                        </a:rPr>
                        <a:t>Argyll and Bute Health &amp; Social Care Partnership Strategic Plan​</a:t>
                      </a:r>
                    </a:p>
                    <a:p>
                      <a:pPr marL="0" indent="0" algn="l" fontAlgn="base">
                        <a:buFontTx/>
                        <a:buNone/>
                      </a:pPr>
                      <a:endParaRPr lang="en-GB" sz="1200" b="1" i="0" dirty="0">
                        <a:solidFill>
                          <a:schemeClr val="accent1"/>
                        </a:solidFill>
                        <a:effectLst/>
                        <a:latin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dirty="0">
                          <a:solidFill>
                            <a:schemeClr val="accent1"/>
                          </a:solidFill>
                          <a:effectLst/>
                          <a:latin typeface="+mn-lt"/>
                        </a:rPr>
                        <a:t>Local Police Plan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1" i="0" dirty="0">
                        <a:solidFill>
                          <a:schemeClr val="accent1"/>
                        </a:solidFill>
                        <a:effectLst/>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dirty="0">
                          <a:solidFill>
                            <a:schemeClr val="accent1"/>
                          </a:solidFill>
                          <a:effectLst/>
                          <a:latin typeface="+mn-lt"/>
                        </a:rPr>
                        <a:t>Argyll and Bute Economic Strategy</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1" i="0" dirty="0">
                        <a:solidFill>
                          <a:schemeClr val="accent1"/>
                        </a:solidFill>
                        <a:effectLst/>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dirty="0">
                          <a:solidFill>
                            <a:schemeClr val="accent1"/>
                          </a:solidFill>
                          <a:effectLst/>
                          <a:latin typeface="+mn-lt"/>
                        </a:rPr>
                        <a:t>Active Travel Hub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1" i="0" dirty="0">
                        <a:solidFill>
                          <a:schemeClr val="accent1"/>
                        </a:solidFill>
                        <a:effectLst/>
                        <a:latin typeface="+mn-lt"/>
                      </a:endParaRP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6F2F3"/>
                    </a:solidFill>
                  </a:tcPr>
                </a:tc>
                <a:tc>
                  <a:txBody>
                    <a:bodyPr/>
                    <a:lstStyle/>
                    <a:p>
                      <a:pPr marL="0" indent="0" algn="l" fontAlgn="base">
                        <a:buFontTx/>
                        <a:buNone/>
                      </a:pPr>
                      <a:r>
                        <a:rPr lang="en-GB" sz="1200" b="1" i="0" dirty="0">
                          <a:solidFill>
                            <a:schemeClr val="accent1"/>
                          </a:solidFill>
                          <a:effectLst/>
                          <a:latin typeface="Calibri"/>
                        </a:rPr>
                        <a:t>Beachfront Masterplan</a:t>
                      </a:r>
                    </a:p>
                    <a:p>
                      <a:pPr marL="0" indent="0" algn="l" fontAlgn="base">
                        <a:buFontTx/>
                        <a:buNone/>
                      </a:pPr>
                      <a:endParaRPr lang="en-GB" sz="1200" b="1" i="0" dirty="0">
                        <a:solidFill>
                          <a:schemeClr val="accent1"/>
                        </a:solidFill>
                        <a:effectLst/>
                        <a:latin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dirty="0">
                          <a:solidFill>
                            <a:schemeClr val="accent1"/>
                          </a:solidFill>
                          <a:effectLst/>
                          <a:latin typeface="+mn-lt"/>
                        </a:rPr>
                        <a:t>Aberdeenshire Health &amp; Social Care Partnership Strategic Plan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1" i="0" dirty="0">
                        <a:solidFill>
                          <a:schemeClr val="accent1"/>
                        </a:solidFill>
                        <a:effectLst/>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dirty="0">
                          <a:solidFill>
                            <a:schemeClr val="accent1"/>
                          </a:solidFill>
                          <a:effectLst/>
                          <a:latin typeface="+mn-lt"/>
                        </a:rPr>
                        <a:t>Fraserburgh merging schools project </a:t>
                      </a:r>
                    </a:p>
                    <a:p>
                      <a:pPr algn="l" fontAlgn="base">
                        <a:buFontTx/>
                        <a:buNone/>
                      </a:pPr>
                      <a:endParaRPr lang="en-GB" sz="1200" b="1" i="0" dirty="0">
                        <a:solidFill>
                          <a:schemeClr val="accent1"/>
                        </a:solidFill>
                        <a:effectLst/>
                        <a:latin typeface="Calibri"/>
                      </a:endParaRP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6F2F3"/>
                    </a:solidFill>
                  </a:tcPr>
                </a:tc>
                <a:tc>
                  <a:txBody>
                    <a:bodyPr/>
                    <a:lstStyle/>
                    <a:p>
                      <a:pPr marL="0" indent="0" algn="l" fontAlgn="auto">
                        <a:buFontTx/>
                        <a:buNone/>
                      </a:pPr>
                      <a:r>
                        <a:rPr lang="en-GB" sz="1200" b="1" i="0" dirty="0">
                          <a:solidFill>
                            <a:srgbClr val="8497B0"/>
                          </a:solidFill>
                          <a:effectLst/>
                          <a:latin typeface="Calibri"/>
                        </a:rPr>
                        <a:t>​</a:t>
                      </a:r>
                      <a:r>
                        <a:rPr lang="en-GB" sz="1200" b="1" i="0" dirty="0">
                          <a:solidFill>
                            <a:schemeClr val="accent1"/>
                          </a:solidFill>
                          <a:effectLst/>
                          <a:latin typeface="Calibri"/>
                        </a:rPr>
                        <a:t>Rutherglen Town Centre Action Plan</a:t>
                      </a:r>
                    </a:p>
                    <a:p>
                      <a:pPr marL="0" indent="0" algn="l" fontAlgn="auto">
                        <a:buFontTx/>
                        <a:buNone/>
                      </a:pPr>
                      <a:endParaRPr lang="en-GB" sz="1200" b="1" i="0" dirty="0">
                        <a:solidFill>
                          <a:schemeClr val="accent1"/>
                        </a:solidFill>
                        <a:effectLst/>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chemeClr val="accent1"/>
                          </a:solidFill>
                          <a:effectLst/>
                          <a:latin typeface="+mn-lt"/>
                        </a:rPr>
                        <a:t>Burnhill Neighbourhood Plan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dirty="0">
                        <a:solidFill>
                          <a:schemeClr val="accent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chemeClr val="accent1"/>
                          </a:solidFill>
                          <a:effectLst/>
                          <a:latin typeface="+mn-lt"/>
                        </a:rPr>
                        <a:t>South Lanarkshire Local Development Plan 2 </a:t>
                      </a: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6F2F3"/>
                    </a:solidFill>
                  </a:tcPr>
                </a:tc>
                <a:extLst>
                  <a:ext uri="{0D108BD9-81ED-4DB2-BD59-A6C34878D82A}">
                    <a16:rowId xmlns:a16="http://schemas.microsoft.com/office/drawing/2014/main" val="3887768868"/>
                  </a:ext>
                </a:extLst>
              </a:tr>
              <a:tr h="558825">
                <a:tc>
                  <a:txBody>
                    <a:bodyPr/>
                    <a:lstStyle/>
                    <a:p>
                      <a:pPr lvl="0" algn="ctr">
                        <a:buNone/>
                      </a:pPr>
                      <a:r>
                        <a:rPr lang="en-GB" sz="1400" b="1" i="0" dirty="0">
                          <a:solidFill>
                            <a:schemeClr val="accent6"/>
                          </a:solidFill>
                          <a:effectLst/>
                          <a:latin typeface="Calibri"/>
                        </a:rPr>
                        <a:t>2024</a:t>
                      </a:r>
                    </a:p>
                    <a:p>
                      <a:pPr lvl="0" algn="ctr">
                        <a:buNone/>
                      </a:pPr>
                      <a:r>
                        <a:rPr lang="en-GB" sz="1400" b="1" i="0" dirty="0">
                          <a:solidFill>
                            <a:schemeClr val="accent6"/>
                          </a:solidFill>
                          <a:effectLst/>
                          <a:latin typeface="Calibri"/>
                        </a:rPr>
                        <a:t>(4)</a:t>
                      </a:r>
                    </a:p>
                  </a:txBody>
                  <a:tcPr marL="72672" marR="72672" marT="36337" marB="36337" anchor="ctr">
                    <a:lnL w="6350">
                      <a:solidFill>
                        <a:srgbClr val="FFFFFF"/>
                      </a:solid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a:solidFill>
                        <a:srgbClr val="FFFFFF"/>
                      </a:solidFill>
                    </a:lnB>
                    <a:solidFill>
                      <a:srgbClr val="E6F2F3"/>
                    </a:solidFill>
                  </a:tcPr>
                </a:tc>
                <a:tc>
                  <a:txBody>
                    <a:bodyPr/>
                    <a:lstStyle/>
                    <a:p>
                      <a:pPr lvl="0" algn="l">
                        <a:buNone/>
                      </a:pPr>
                      <a:r>
                        <a:rPr lang="en-GB" sz="1200" b="1" i="0" dirty="0">
                          <a:solidFill>
                            <a:schemeClr val="accent6"/>
                          </a:solidFill>
                          <a:effectLst/>
                          <a:latin typeface="Calibri"/>
                        </a:rPr>
                        <a:t>Wellbeing Hub 2</a:t>
                      </a:r>
                    </a:p>
                  </a:txBody>
                  <a:tcPr marL="72672" marR="72672"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a:solidFill>
                        <a:srgbClr val="FFFFFF"/>
                      </a:solidFill>
                    </a:lnB>
                    <a:solidFill>
                      <a:srgbClr val="E6F2F3"/>
                    </a:solidFill>
                  </a:tcPr>
                </a:tc>
                <a:tc>
                  <a:txBody>
                    <a:bodyPr/>
                    <a:lstStyle/>
                    <a:p>
                      <a:pPr lvl="0" algn="ctr">
                        <a:buNone/>
                      </a:pPr>
                      <a:endParaRPr lang="en-GB" sz="1200" b="0" i="0" dirty="0">
                        <a:solidFill>
                          <a:srgbClr val="000000"/>
                        </a:solidFill>
                        <a:effectLst/>
                        <a:latin typeface="Calibri"/>
                      </a:endParaRPr>
                    </a:p>
                  </a:txBody>
                  <a:tcPr marL="72672" marR="72672"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a:solidFill>
                        <a:srgbClr val="FFFFFF"/>
                      </a:solidFill>
                    </a:lnB>
                    <a:solidFill>
                      <a:srgbClr val="E6F2F3"/>
                    </a:solidFill>
                  </a:tcPr>
                </a:tc>
                <a:tc>
                  <a:txBody>
                    <a:bodyPr/>
                    <a:lstStyle/>
                    <a:p>
                      <a:pPr lvl="0" algn="ctr">
                        <a:buNone/>
                      </a:pPr>
                      <a:endParaRPr lang="en-GB" sz="1200" b="1" i="0" u="none" strike="noStrike" noProof="0" dirty="0">
                        <a:solidFill>
                          <a:schemeClr val="accent1"/>
                        </a:solidFill>
                        <a:effectLst/>
                        <a:latin typeface="Calibri"/>
                      </a:endParaRPr>
                    </a:p>
                  </a:txBody>
                  <a:tcPr marL="72672" marR="72672"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a:solidFill>
                        <a:srgbClr val="FFFFFF"/>
                      </a:solidFill>
                    </a:lnB>
                    <a:solidFill>
                      <a:srgbClr val="E6F2F3"/>
                    </a:solidFill>
                  </a:tcPr>
                </a:tc>
                <a:tc>
                  <a:txBody>
                    <a:bodyPr/>
                    <a:lstStyle/>
                    <a:p>
                      <a:pPr marL="0" lvl="0" indent="0" algn="l">
                        <a:buFont typeface="Arial" panose="020B0604020202020204" pitchFamily="34" charset="0"/>
                        <a:buNone/>
                      </a:pPr>
                      <a:r>
                        <a:rPr lang="en-GB" sz="1200" b="1" i="0" u="none" strike="noStrike" noProof="0" dirty="0">
                          <a:solidFill>
                            <a:schemeClr val="accent6"/>
                          </a:solidFill>
                          <a:effectLst/>
                          <a:latin typeface="Calibri"/>
                        </a:rPr>
                        <a:t>Midlothian Integration Joint Board Strategic Commissioning Plan 2025 to 2040</a:t>
                      </a:r>
                      <a:endParaRPr lang="en-US" b="1" dirty="0">
                        <a:solidFill>
                          <a:schemeClr val="accent6"/>
                        </a:solidFill>
                      </a:endParaRPr>
                    </a:p>
                  </a:txBody>
                  <a:tcPr marL="72672" marR="72672"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a:solidFill>
                        <a:srgbClr val="FFFFFF"/>
                      </a:solidFill>
                    </a:lnB>
                    <a:solidFill>
                      <a:srgbClr val="E6F2F3"/>
                    </a:solidFill>
                  </a:tcPr>
                </a:tc>
                <a:tc>
                  <a:txBody>
                    <a:bodyPr/>
                    <a:lstStyle/>
                    <a:p>
                      <a:pPr lvl="0" algn="ctr">
                        <a:buNone/>
                      </a:pPr>
                      <a:endParaRPr lang="en-GB" sz="1200" b="1" i="0" dirty="0">
                        <a:solidFill>
                          <a:schemeClr val="accent1"/>
                        </a:solidFill>
                        <a:effectLst/>
                        <a:latin typeface="Calibri"/>
                      </a:endParaRPr>
                    </a:p>
                  </a:txBody>
                  <a:tcPr marL="72672" marR="72672"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a:solidFill>
                        <a:srgbClr val="FFFFFF"/>
                      </a:solidFill>
                    </a:lnB>
                    <a:solidFill>
                      <a:srgbClr val="E6F2F3"/>
                    </a:solidFill>
                  </a:tcPr>
                </a:tc>
                <a:tc>
                  <a:txBody>
                    <a:bodyPr/>
                    <a:lstStyle/>
                    <a:p>
                      <a:pPr lvl="0" algn="l">
                        <a:buNone/>
                      </a:pPr>
                      <a:r>
                        <a:rPr lang="en-GB" sz="1200" b="1" i="0" dirty="0">
                          <a:solidFill>
                            <a:schemeClr val="accent6"/>
                          </a:solidFill>
                          <a:effectLst/>
                          <a:latin typeface="Calibri"/>
                        </a:rPr>
                        <a:t>Clatt School</a:t>
                      </a:r>
                      <a:endParaRPr lang="en-US" dirty="0"/>
                    </a:p>
                    <a:p>
                      <a:pPr lvl="0" algn="l">
                        <a:buNone/>
                      </a:pPr>
                      <a:endParaRPr lang="en-GB" sz="800" b="1" i="0" dirty="0">
                        <a:solidFill>
                          <a:schemeClr val="accent6"/>
                        </a:solidFill>
                        <a:effectLst/>
                        <a:latin typeface="Calibri"/>
                      </a:endParaRPr>
                    </a:p>
                    <a:p>
                      <a:pPr lvl="0" algn="l">
                        <a:buNone/>
                      </a:pPr>
                      <a:r>
                        <a:rPr lang="en-GB" sz="1200" b="1" i="0" u="none" strike="noStrike" noProof="0" dirty="0" err="1">
                          <a:solidFill>
                            <a:schemeClr val="accent6"/>
                          </a:solidFill>
                          <a:effectLst/>
                          <a:latin typeface="Calibri"/>
                        </a:rPr>
                        <a:t>Foveran</a:t>
                      </a:r>
                      <a:r>
                        <a:rPr lang="en-GB" sz="1200" b="1" i="0" u="none" strike="noStrike" noProof="0" dirty="0">
                          <a:solidFill>
                            <a:schemeClr val="accent6"/>
                          </a:solidFill>
                          <a:effectLst/>
                          <a:latin typeface="Calibri"/>
                        </a:rPr>
                        <a:t> &amp; </a:t>
                      </a:r>
                      <a:r>
                        <a:rPr lang="en-GB" sz="1200" b="1" i="0" u="none" strike="noStrike" noProof="0" dirty="0" err="1">
                          <a:solidFill>
                            <a:schemeClr val="accent6"/>
                          </a:solidFill>
                          <a:effectLst/>
                          <a:latin typeface="Calibri"/>
                        </a:rPr>
                        <a:t>Tipperty</a:t>
                      </a:r>
                      <a:r>
                        <a:rPr lang="en-GB" sz="1200" b="1" i="0" u="none" strike="noStrike" noProof="0" dirty="0">
                          <a:solidFill>
                            <a:schemeClr val="accent6"/>
                          </a:solidFill>
                          <a:effectLst/>
                          <a:latin typeface="Calibri"/>
                        </a:rPr>
                        <a:t> school merger proposal </a:t>
                      </a:r>
                    </a:p>
                    <a:p>
                      <a:pPr lvl="0" algn="l">
                        <a:buNone/>
                      </a:pPr>
                      <a:endParaRPr lang="en-GB" sz="1200" b="1" i="0" u="none" strike="noStrike" noProof="0" dirty="0">
                        <a:solidFill>
                          <a:schemeClr val="accent6"/>
                        </a:solidFill>
                        <a:effectLst/>
                        <a:latin typeface="Calibri"/>
                      </a:endParaRPr>
                    </a:p>
                    <a:p>
                      <a:pPr lvl="0" algn="l">
                        <a:buNone/>
                      </a:pPr>
                      <a:r>
                        <a:rPr lang="en-GB" sz="1200" b="1" i="0" u="none" strike="noStrike" noProof="0" dirty="0">
                          <a:solidFill>
                            <a:schemeClr val="accent6"/>
                          </a:solidFill>
                          <a:effectLst/>
                          <a:latin typeface="Calibri"/>
                        </a:rPr>
                        <a:t>Fraserburgh Harbour </a:t>
                      </a:r>
                    </a:p>
                  </a:txBody>
                  <a:tcPr marL="72672" marR="72672"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a:solidFill>
                        <a:srgbClr val="FFFFFF"/>
                      </a:solidFill>
                    </a:lnB>
                    <a:solidFill>
                      <a:srgbClr val="E6F2F3"/>
                    </a:solidFill>
                  </a:tcPr>
                </a:tc>
                <a:tc>
                  <a:txBody>
                    <a:bodyPr/>
                    <a:lstStyle/>
                    <a:p>
                      <a:pPr lvl="0" algn="ctr">
                        <a:buNone/>
                      </a:pPr>
                      <a:endParaRPr lang="en-GB" sz="1200" b="1" i="0" dirty="0">
                        <a:solidFill>
                          <a:srgbClr val="8497B0"/>
                        </a:solidFill>
                        <a:effectLst/>
                        <a:latin typeface="Calibri"/>
                      </a:endParaRPr>
                    </a:p>
                  </a:txBody>
                  <a:tcPr marL="72672" marR="72672"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a:solidFill>
                        <a:srgbClr val="FFFFFF"/>
                      </a:solidFill>
                    </a:lnB>
                    <a:solidFill>
                      <a:srgbClr val="E6F2F3"/>
                    </a:solidFill>
                  </a:tcPr>
                </a:tc>
                <a:extLst>
                  <a:ext uri="{0D108BD9-81ED-4DB2-BD59-A6C34878D82A}">
                    <a16:rowId xmlns:a16="http://schemas.microsoft.com/office/drawing/2014/main" val="2152991556"/>
                  </a:ext>
                </a:extLst>
              </a:tr>
            </a:tbl>
          </a:graphicData>
        </a:graphic>
      </p:graphicFrame>
    </p:spTree>
    <p:extLst>
      <p:ext uri="{BB962C8B-B14F-4D97-AF65-F5344CB8AC3E}">
        <p14:creationId xmlns:p14="http://schemas.microsoft.com/office/powerpoint/2010/main" val="1048011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5446" y="-2472"/>
            <a:ext cx="12192000" cy="6852646"/>
          </a:xfrm>
          <a:prstGeom prst="rect">
            <a:avLst/>
          </a:prstGeom>
        </p:spPr>
      </p:pic>
      <p:sp>
        <p:nvSpPr>
          <p:cNvPr id="4" name="Title 3">
            <a:extLst>
              <a:ext uri="{FF2B5EF4-FFF2-40B4-BE49-F238E27FC236}">
                <a16:creationId xmlns:a16="http://schemas.microsoft.com/office/drawing/2014/main" id="{D36CEC12-2165-6DF3-CBE7-1266B3BF9752}"/>
              </a:ext>
            </a:extLst>
          </p:cNvPr>
          <p:cNvSpPr txBox="1">
            <a:spLocks noGrp="1"/>
          </p:cNvSpPr>
          <p:nvPr>
            <p:ph type="title" idx="4294967295"/>
          </p:nvPr>
        </p:nvSpPr>
        <p:spPr>
          <a:xfrm>
            <a:off x="269267" y="144929"/>
            <a:ext cx="11621431"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chemeClr val="accent5">
                    <a:lumMod val="49000"/>
                  </a:schemeClr>
                </a:solidFill>
                <a:effectLst/>
                <a:uLnTx/>
                <a:uFillTx/>
                <a:latin typeface="+mn-lt"/>
                <a:ea typeface="+mn-ea"/>
                <a:cs typeface="+mn-cs"/>
              </a:rPr>
              <a:t>Decisions: Place and Wellbeing Assessments</a:t>
            </a:r>
            <a:endParaRPr kumimoji="0" lang="en-US" sz="4800" b="1" i="0" u="none" strike="noStrike" kern="1200" cap="none" spc="0" normalizeH="0" baseline="0" noProof="0" dirty="0">
              <a:ln>
                <a:noFill/>
              </a:ln>
              <a:solidFill>
                <a:schemeClr val="accent5">
                  <a:lumMod val="49000"/>
                </a:schemeClr>
              </a:solidFill>
              <a:effectLst/>
              <a:uLnTx/>
              <a:uFillTx/>
              <a:latin typeface="+mn-lt"/>
              <a:ea typeface="+mn-ea"/>
              <a:cs typeface="+mn-cs"/>
            </a:endParaRPr>
          </a:p>
        </p:txBody>
      </p:sp>
      <p:sp>
        <p:nvSpPr>
          <p:cNvPr id="6" name="TextBox 5">
            <a:extLst>
              <a:ext uri="{FF2B5EF4-FFF2-40B4-BE49-F238E27FC236}">
                <a16:creationId xmlns:a16="http://schemas.microsoft.com/office/drawing/2014/main" id="{B5358E00-504C-1418-4EA6-078A486E485E}"/>
              </a:ext>
            </a:extLst>
          </p:cNvPr>
          <p:cNvSpPr txBox="1"/>
          <p:nvPr/>
        </p:nvSpPr>
        <p:spPr>
          <a:xfrm>
            <a:off x="269268" y="1393203"/>
            <a:ext cx="11653464" cy="769441"/>
          </a:xfrm>
          <a:prstGeom prst="rect">
            <a:avLst/>
          </a:prstGeom>
          <a:noFill/>
        </p:spPr>
        <p:txBody>
          <a:bodyPr wrap="square" lIns="91440" tIns="45720" rIns="91440" bIns="45720" rtlCol="0" anchor="t">
            <a:spAutoFit/>
          </a:bodyPr>
          <a:lstStyle/>
          <a:p>
            <a:r>
              <a:rPr lang="en-GB" sz="4400" b="1" dirty="0">
                <a:solidFill>
                  <a:schemeClr val="accent5">
                    <a:lumMod val="49000"/>
                  </a:schemeClr>
                </a:solidFill>
                <a:cs typeface="Calibri"/>
              </a:rPr>
              <a:t>Process: </a:t>
            </a:r>
          </a:p>
        </p:txBody>
      </p:sp>
      <p:sp>
        <p:nvSpPr>
          <p:cNvPr id="8" name="TextBox 7">
            <a:extLst>
              <a:ext uri="{FF2B5EF4-FFF2-40B4-BE49-F238E27FC236}">
                <a16:creationId xmlns:a16="http://schemas.microsoft.com/office/drawing/2014/main" id="{C95FB010-429E-FC9B-CF22-6A162503E21C}"/>
              </a:ext>
            </a:extLst>
          </p:cNvPr>
          <p:cNvSpPr txBox="1"/>
          <p:nvPr/>
        </p:nvSpPr>
        <p:spPr>
          <a:xfrm>
            <a:off x="217437" y="2487588"/>
            <a:ext cx="2743200" cy="24314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1200" dirty="0">
              <a:solidFill>
                <a:schemeClr val="accent5">
                  <a:lumMod val="49000"/>
                </a:schemeClr>
              </a:solidFill>
              <a:cs typeface="Calibri"/>
            </a:endParaRPr>
          </a:p>
          <a:p>
            <a:pPr lvl="1"/>
            <a:r>
              <a:rPr lang="en-GB" sz="2800" dirty="0">
                <a:solidFill>
                  <a:schemeClr val="accent5">
                    <a:lumMod val="49000"/>
                  </a:schemeClr>
                </a:solidFill>
                <a:cs typeface="Calibri"/>
              </a:rPr>
              <a:t>Pre-assessment planning &amp; setup</a:t>
            </a:r>
          </a:p>
          <a:p>
            <a:endParaRPr lang="en-GB" sz="2800" dirty="0">
              <a:solidFill>
                <a:schemeClr val="accent5">
                  <a:lumMod val="49000"/>
                </a:schemeClr>
              </a:solidFill>
              <a:cs typeface="Calibri"/>
            </a:endParaRPr>
          </a:p>
        </p:txBody>
      </p:sp>
      <p:sp>
        <p:nvSpPr>
          <p:cNvPr id="10" name="Arrow: Right 9">
            <a:extLst>
              <a:ext uri="{FF2B5EF4-FFF2-40B4-BE49-F238E27FC236}">
                <a16:creationId xmlns:a16="http://schemas.microsoft.com/office/drawing/2014/main" id="{319D1B76-83CC-C296-636E-3AF79DD74A6B}"/>
              </a:ext>
              <a:ext uri="{C183D7F6-B498-43B3-948B-1728B52AA6E4}">
                <adec:decorative xmlns:adec="http://schemas.microsoft.com/office/drawing/2017/decorative" val="1"/>
              </a:ext>
            </a:extLst>
          </p:cNvPr>
          <p:cNvSpPr/>
          <p:nvPr/>
        </p:nvSpPr>
        <p:spPr>
          <a:xfrm>
            <a:off x="2558461" y="3592573"/>
            <a:ext cx="977660" cy="4888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1F325620-7A93-3524-BC73-E8BB1A908DD0}"/>
              </a:ext>
            </a:extLst>
          </p:cNvPr>
          <p:cNvSpPr txBox="1"/>
          <p:nvPr/>
        </p:nvSpPr>
        <p:spPr>
          <a:xfrm>
            <a:off x="3047180" y="2791634"/>
            <a:ext cx="274320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GB" sz="2800" dirty="0">
                <a:solidFill>
                  <a:schemeClr val="accent5">
                    <a:lumMod val="49000"/>
                  </a:schemeClr>
                </a:solidFill>
                <a:cs typeface="Calibri"/>
              </a:rPr>
              <a:t>The Assessment session</a:t>
            </a:r>
            <a:endParaRPr lang="en-US" sz="2800" dirty="0">
              <a:solidFill>
                <a:schemeClr val="accent5">
                  <a:lumMod val="49000"/>
                </a:schemeClr>
              </a:solidFill>
              <a:cs typeface="Calibri"/>
            </a:endParaRPr>
          </a:p>
          <a:p>
            <a:endParaRPr lang="en-GB" sz="2800" dirty="0">
              <a:solidFill>
                <a:schemeClr val="accent5">
                  <a:lumMod val="49000"/>
                </a:schemeClr>
              </a:solidFill>
              <a:cs typeface="Calibri"/>
            </a:endParaRPr>
          </a:p>
        </p:txBody>
      </p:sp>
      <p:sp>
        <p:nvSpPr>
          <p:cNvPr id="14" name="Arrow: Right 13">
            <a:extLst>
              <a:ext uri="{FF2B5EF4-FFF2-40B4-BE49-F238E27FC236}">
                <a16:creationId xmlns:a16="http://schemas.microsoft.com/office/drawing/2014/main" id="{07ABD078-A33E-2E83-C8E1-9BA88E641CB9}"/>
              </a:ext>
              <a:ext uri="{C183D7F6-B498-43B3-948B-1728B52AA6E4}">
                <adec:decorative xmlns:adec="http://schemas.microsoft.com/office/drawing/2017/decorative" val="1"/>
              </a:ext>
            </a:extLst>
          </p:cNvPr>
          <p:cNvSpPr/>
          <p:nvPr/>
        </p:nvSpPr>
        <p:spPr>
          <a:xfrm>
            <a:off x="5302315" y="3591171"/>
            <a:ext cx="977660" cy="488830"/>
          </a:xfrm>
          <a:prstGeom prst="rightArrow">
            <a:avLst>
              <a:gd name="adj1" fmla="val 50000"/>
              <a:gd name="adj2" fmla="val 525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3630E389-734F-A890-9A8F-237F01B2F496}"/>
              </a:ext>
            </a:extLst>
          </p:cNvPr>
          <p:cNvSpPr txBox="1"/>
          <p:nvPr/>
        </p:nvSpPr>
        <p:spPr>
          <a:xfrm>
            <a:off x="6281352" y="2790568"/>
            <a:ext cx="2820428"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accent5">
                    <a:lumMod val="49000"/>
                  </a:schemeClr>
                </a:solidFill>
                <a:cs typeface="Calibri"/>
              </a:rPr>
              <a:t>Capturing conversation and recommendations in an Assessment Report</a:t>
            </a:r>
            <a:endParaRPr lang="en-US" sz="2800">
              <a:solidFill>
                <a:schemeClr val="accent5">
                  <a:lumMod val="49000"/>
                </a:schemeClr>
              </a:solidFill>
              <a:cs typeface="Calibri"/>
            </a:endParaRPr>
          </a:p>
        </p:txBody>
      </p:sp>
      <p:sp>
        <p:nvSpPr>
          <p:cNvPr id="16" name="TextBox 15">
            <a:extLst>
              <a:ext uri="{FF2B5EF4-FFF2-40B4-BE49-F238E27FC236}">
                <a16:creationId xmlns:a16="http://schemas.microsoft.com/office/drawing/2014/main" id="{DFEDE8B4-7A9B-B248-B69B-53DA999C740C}"/>
              </a:ext>
            </a:extLst>
          </p:cNvPr>
          <p:cNvSpPr txBox="1"/>
          <p:nvPr/>
        </p:nvSpPr>
        <p:spPr>
          <a:xfrm>
            <a:off x="9237610" y="2792158"/>
            <a:ext cx="282042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solidFill>
                  <a:schemeClr val="accent5">
                    <a:lumMod val="49000"/>
                  </a:schemeClr>
                </a:solidFill>
                <a:cs typeface="Calibri"/>
              </a:rPr>
              <a:t>Moving forward with recommendations</a:t>
            </a:r>
            <a:endParaRPr lang="en-GB" sz="3200" dirty="0">
              <a:solidFill>
                <a:schemeClr val="accent5">
                  <a:lumMod val="49000"/>
                </a:schemeClr>
              </a:solidFill>
              <a:cs typeface="Calibri"/>
            </a:endParaRPr>
          </a:p>
        </p:txBody>
      </p:sp>
    </p:spTree>
    <p:extLst>
      <p:ext uri="{BB962C8B-B14F-4D97-AF65-F5344CB8AC3E}">
        <p14:creationId xmlns:p14="http://schemas.microsoft.com/office/powerpoint/2010/main" val="2540188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6"/>
            <a:ext cx="12192000" cy="6852646"/>
          </a:xfrm>
          <a:prstGeom prst="rect">
            <a:avLst/>
          </a:prstGeom>
        </p:spPr>
      </p:pic>
      <p:sp>
        <p:nvSpPr>
          <p:cNvPr id="4" name="Title 2">
            <a:extLst>
              <a:ext uri="{FF2B5EF4-FFF2-40B4-BE49-F238E27FC236}">
                <a16:creationId xmlns:a16="http://schemas.microsoft.com/office/drawing/2014/main" id="{114FF688-252E-596D-1807-5788CFE4FFE3}"/>
              </a:ext>
            </a:extLst>
          </p:cNvPr>
          <p:cNvSpPr txBox="1">
            <a:spLocks noGrp="1"/>
          </p:cNvSpPr>
          <p:nvPr>
            <p:ph type="title" idx="4294967295"/>
          </p:nvPr>
        </p:nvSpPr>
        <p:spPr>
          <a:xfrm>
            <a:off x="445655" y="122670"/>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154272"/>
                </a:solidFill>
                <a:effectLst/>
                <a:uLnTx/>
                <a:uFillTx/>
                <a:latin typeface="Calibri"/>
                <a:ea typeface="+mj-ea"/>
                <a:cs typeface="Calibri Light"/>
              </a:rPr>
              <a:t>Decisions: Place and Wellbeing Assessments</a:t>
            </a:r>
            <a:endParaRPr kumimoji="0" lang="en-GB" sz="4400" b="1" i="0" u="none" strike="noStrike" kern="1200" cap="none" spc="0" normalizeH="0" baseline="0" noProof="0" dirty="0">
              <a:ln>
                <a:noFill/>
              </a:ln>
              <a:solidFill>
                <a:srgbClr val="154272"/>
              </a:solidFill>
              <a:effectLst/>
              <a:uLnTx/>
              <a:uFillTx/>
              <a:latin typeface="Calibri Light" panose="020F0302020204030204"/>
              <a:ea typeface="+mj-ea"/>
              <a:cs typeface="Calibri Light" panose="020F0302020204030204"/>
            </a:endParaRPr>
          </a:p>
        </p:txBody>
      </p:sp>
      <p:sp>
        <p:nvSpPr>
          <p:cNvPr id="7" name="TextBox 6">
            <a:extLst>
              <a:ext uri="{FF2B5EF4-FFF2-40B4-BE49-F238E27FC236}">
                <a16:creationId xmlns:a16="http://schemas.microsoft.com/office/drawing/2014/main" id="{92CCC1B6-B337-3037-A598-DCCE2826A634}"/>
              </a:ext>
            </a:extLst>
          </p:cNvPr>
          <p:cNvSpPr txBox="1"/>
          <p:nvPr/>
        </p:nvSpPr>
        <p:spPr>
          <a:xfrm>
            <a:off x="445655" y="1277929"/>
            <a:ext cx="2601767"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accent5">
                    <a:lumMod val="49000"/>
                  </a:schemeClr>
                </a:solidFill>
              </a:rPr>
              <a:t>Place and Wellbeing Assessments reports can be found on the</a:t>
            </a:r>
            <a:r>
              <a:rPr lang="en-US" sz="2000" dirty="0"/>
              <a:t> </a:t>
            </a:r>
            <a:r>
              <a:rPr lang="en-US" sz="2000" dirty="0">
                <a:hlinkClick r:id="rId3"/>
              </a:rPr>
              <a:t>website</a:t>
            </a:r>
            <a:r>
              <a:rPr lang="en-US" sz="2000" dirty="0"/>
              <a:t> </a:t>
            </a:r>
            <a:endParaRPr lang="en-US" sz="2000" dirty="0">
              <a:ea typeface="Calibri"/>
              <a:cs typeface="Calibri"/>
            </a:endParaRPr>
          </a:p>
          <a:p>
            <a:endParaRPr lang="en-US" sz="2000">
              <a:ea typeface="Calibri"/>
              <a:cs typeface="Calibri"/>
            </a:endParaRPr>
          </a:p>
          <a:p>
            <a:r>
              <a:rPr lang="en-GB" sz="2000" b="0" i="0" dirty="0">
                <a:solidFill>
                  <a:schemeClr val="accent5">
                    <a:lumMod val="49000"/>
                  </a:schemeClr>
                </a:solidFill>
                <a:effectLst/>
                <a:latin typeface="Calibri"/>
                <a:ea typeface="Calibri"/>
                <a:cs typeface="Calibri"/>
              </a:rPr>
              <a:t>They range in their coverage from high level policy at regional level to more specific proposals at a local scale. </a:t>
            </a:r>
          </a:p>
          <a:p>
            <a:r>
              <a:rPr lang="en-GB" sz="2000" b="1" dirty="0">
                <a:solidFill>
                  <a:schemeClr val="accent5">
                    <a:lumMod val="49000"/>
                  </a:schemeClr>
                </a:solidFill>
                <a:latin typeface="Calibri"/>
                <a:ea typeface="Calibri"/>
                <a:cs typeface="Calibri"/>
              </a:rPr>
              <a:t>A 'How to Guide' has been produced</a:t>
            </a:r>
            <a:endParaRPr lang="en-US" sz="2000" b="1" dirty="0">
              <a:solidFill>
                <a:schemeClr val="accent5">
                  <a:lumMod val="49000"/>
                </a:schemeClr>
              </a:solidFill>
              <a:latin typeface="Calibri"/>
              <a:ea typeface="Calibri"/>
              <a:cs typeface="Calibri"/>
            </a:endParaRPr>
          </a:p>
        </p:txBody>
      </p:sp>
      <p:pic>
        <p:nvPicPr>
          <p:cNvPr id="2" name="Picture 1">
            <a:extLst>
              <a:ext uri="{FF2B5EF4-FFF2-40B4-BE49-F238E27FC236}">
                <a16:creationId xmlns:a16="http://schemas.microsoft.com/office/drawing/2014/main" id="{8D357D92-F3B2-0853-44AB-CB9E097B471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065644" y="1371601"/>
            <a:ext cx="2909739" cy="4114800"/>
          </a:xfrm>
          <a:prstGeom prst="rect">
            <a:avLst/>
          </a:prstGeom>
        </p:spPr>
      </p:pic>
      <p:pic>
        <p:nvPicPr>
          <p:cNvPr id="3" name="Picture 2">
            <a:extLst>
              <a:ext uri="{FF2B5EF4-FFF2-40B4-BE49-F238E27FC236}">
                <a16:creationId xmlns:a16="http://schemas.microsoft.com/office/drawing/2014/main" id="{17AC3B48-9992-D6BF-2CD3-5A854F7224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079266" y="1361303"/>
            <a:ext cx="2909739" cy="4114800"/>
          </a:xfrm>
          <a:prstGeom prst="rect">
            <a:avLst/>
          </a:prstGeom>
        </p:spPr>
      </p:pic>
      <p:pic>
        <p:nvPicPr>
          <p:cNvPr id="5" name="Picture 4">
            <a:extLst>
              <a:ext uri="{FF2B5EF4-FFF2-40B4-BE49-F238E27FC236}">
                <a16:creationId xmlns:a16="http://schemas.microsoft.com/office/drawing/2014/main" id="{33AC11E6-D4D8-1783-F376-67351D021909}"/>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072455" y="1371600"/>
            <a:ext cx="2909739" cy="4114800"/>
          </a:xfrm>
          <a:prstGeom prst="rect">
            <a:avLst/>
          </a:prstGeom>
        </p:spPr>
      </p:pic>
    </p:spTree>
    <p:extLst>
      <p:ext uri="{BB962C8B-B14F-4D97-AF65-F5344CB8AC3E}">
        <p14:creationId xmlns:p14="http://schemas.microsoft.com/office/powerpoint/2010/main" val="2272835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5354"/>
            <a:ext cx="12202297" cy="6852646"/>
          </a:xfrm>
          <a:prstGeom prst="rect">
            <a:avLst/>
          </a:prstGeom>
        </p:spPr>
      </p:pic>
      <p:sp>
        <p:nvSpPr>
          <p:cNvPr id="4" name="Title 3">
            <a:extLst>
              <a:ext uri="{FF2B5EF4-FFF2-40B4-BE49-F238E27FC236}">
                <a16:creationId xmlns:a16="http://schemas.microsoft.com/office/drawing/2014/main" id="{2C2E86EC-3FF7-BD49-9B9D-84637B39DCA8}"/>
              </a:ext>
            </a:extLst>
          </p:cNvPr>
          <p:cNvSpPr txBox="1">
            <a:spLocks noGrp="1"/>
          </p:cNvSpPr>
          <p:nvPr>
            <p:ph type="title" idx="4294967295"/>
          </p:nvPr>
        </p:nvSpPr>
        <p:spPr>
          <a:xfrm>
            <a:off x="457197" y="281550"/>
            <a:ext cx="11653489"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5">
                    <a:lumMod val="49000"/>
                  </a:schemeClr>
                </a:solidFill>
                <a:effectLst/>
                <a:uLnTx/>
                <a:uFillTx/>
                <a:latin typeface="Calibri"/>
                <a:ea typeface="+mn-ea"/>
                <a:cs typeface="Calibri Light"/>
              </a:rPr>
              <a:t>Place and Wellbeing Assessments and the Shaping Places for Wellbeing approach</a:t>
            </a:r>
            <a:endParaRPr kumimoji="0" lang="en-US" sz="4400" b="1" i="0" u="none" strike="noStrike" kern="1200" cap="none" spc="0" normalizeH="0" baseline="0" noProof="0" dirty="0">
              <a:ln>
                <a:noFill/>
              </a:ln>
              <a:solidFill>
                <a:schemeClr val="accent5">
                  <a:lumMod val="49000"/>
                </a:schemeClr>
              </a:solidFill>
              <a:effectLst/>
              <a:uLnTx/>
              <a:uFillTx/>
              <a:latin typeface="Calibri"/>
              <a:ea typeface="+mn-ea"/>
              <a:cs typeface="Calibri Light"/>
            </a:endParaRPr>
          </a:p>
        </p:txBody>
      </p:sp>
      <p:sp>
        <p:nvSpPr>
          <p:cNvPr id="3" name="TextBox 2">
            <a:extLst>
              <a:ext uri="{FF2B5EF4-FFF2-40B4-BE49-F238E27FC236}">
                <a16:creationId xmlns:a16="http://schemas.microsoft.com/office/drawing/2014/main" id="{3BE048CF-B7E2-7D87-1652-16AD1D100404}"/>
              </a:ext>
            </a:extLst>
          </p:cNvPr>
          <p:cNvSpPr txBox="1"/>
          <p:nvPr/>
        </p:nvSpPr>
        <p:spPr>
          <a:xfrm>
            <a:off x="503583" y="1948070"/>
            <a:ext cx="10217426" cy="2862322"/>
          </a:xfrm>
          <a:prstGeom prst="rect">
            <a:avLst/>
          </a:prstGeom>
          <a:noFill/>
        </p:spPr>
        <p:txBody>
          <a:bodyPr wrap="square" rtlCol="0">
            <a:spAutoFit/>
          </a:bodyPr>
          <a:lstStyle/>
          <a:p>
            <a:pPr lvl="0">
              <a:defRPr/>
            </a:pPr>
            <a:r>
              <a:rPr lang="en-GB" sz="3600" dirty="0">
                <a:cs typeface="Calibri Light"/>
              </a:rPr>
              <a:t>✔️</a:t>
            </a:r>
            <a:r>
              <a:rPr lang="en-GB" sz="3600" dirty="0">
                <a:solidFill>
                  <a:schemeClr val="tx2"/>
                </a:solidFill>
                <a:cs typeface="Calibri Light"/>
              </a:rPr>
              <a:t>Place based approach context</a:t>
            </a:r>
          </a:p>
          <a:p>
            <a:pPr lvl="0">
              <a:defRPr/>
            </a:pPr>
            <a:br>
              <a:rPr lang="en-GB" sz="3600" dirty="0">
                <a:cs typeface="Calibri Light"/>
              </a:rPr>
            </a:br>
            <a:r>
              <a:rPr lang="en-GB" sz="3600" dirty="0">
                <a:cs typeface="Calibri Light"/>
              </a:rPr>
              <a:t>✔️</a:t>
            </a:r>
            <a:r>
              <a:rPr lang="en-GB" sz="3600" dirty="0">
                <a:solidFill>
                  <a:schemeClr val="tx2"/>
                </a:solidFill>
                <a:cs typeface="Calibri Light"/>
              </a:rPr>
              <a:t>Why and how of a Place and Wellbeing Assessment</a:t>
            </a:r>
            <a:r>
              <a:rPr lang="en-GB" sz="3600" dirty="0">
                <a:cs typeface="Calibri Light"/>
              </a:rPr>
              <a:t> </a:t>
            </a:r>
            <a:endParaRPr lang="en-GB" sz="3600" dirty="0">
              <a:solidFill>
                <a:schemeClr val="accent5">
                  <a:lumMod val="49000"/>
                </a:schemeClr>
              </a:solidFill>
              <a:ea typeface="Calibri"/>
              <a:cs typeface="Calibri Light"/>
            </a:endParaRPr>
          </a:p>
          <a:p>
            <a:pPr lvl="0">
              <a:defRPr/>
            </a:pPr>
            <a:br>
              <a:rPr lang="en-GB" sz="3600" dirty="0">
                <a:cs typeface="Calibri Light"/>
              </a:rPr>
            </a:br>
            <a:r>
              <a:rPr lang="en-GB" sz="3600" dirty="0">
                <a:cs typeface="Calibri Light"/>
              </a:rPr>
              <a:t>✔️</a:t>
            </a:r>
            <a:r>
              <a:rPr lang="en-GB" sz="3600" dirty="0">
                <a:solidFill>
                  <a:schemeClr val="tx2"/>
                </a:solidFill>
                <a:cs typeface="Calibri Light"/>
              </a:rPr>
              <a:t>Impact and moving forward </a:t>
            </a:r>
            <a:endParaRPr lang="en-US" sz="3600" dirty="0">
              <a:solidFill>
                <a:schemeClr val="tx2"/>
              </a:solidFill>
              <a:cs typeface="Calibri Light"/>
            </a:endParaRPr>
          </a:p>
        </p:txBody>
      </p:sp>
    </p:spTree>
    <p:extLst>
      <p:ext uri="{BB962C8B-B14F-4D97-AF65-F5344CB8AC3E}">
        <p14:creationId xmlns:p14="http://schemas.microsoft.com/office/powerpoint/2010/main" val="1832410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7F5921-11B8-46C5-EA63-1EA0855C9F80}"/>
              </a:ext>
            </a:extLst>
          </p:cNvPr>
          <p:cNvSpPr txBox="1">
            <a:spLocks noGrp="1"/>
          </p:cNvSpPr>
          <p:nvPr>
            <p:ph type="title" idx="4294967295"/>
          </p:nvPr>
        </p:nvSpPr>
        <p:spPr>
          <a:xfrm>
            <a:off x="286676" y="228041"/>
            <a:ext cx="6448861"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154272"/>
                </a:solidFill>
                <a:effectLst/>
                <a:uLnTx/>
                <a:uFillTx/>
                <a:latin typeface="+mn-lt"/>
                <a:ea typeface="+mn-ea"/>
                <a:cs typeface="+mn-cs"/>
              </a:rPr>
              <a:t>Local Project Town Activity</a:t>
            </a:r>
            <a:r>
              <a:rPr kumimoji="0" lang="en-GB" sz="4400" b="0" i="0" u="none" strike="noStrike" kern="1200" cap="none" spc="0" normalizeH="0" baseline="0" noProof="0" dirty="0">
                <a:ln>
                  <a:noFill/>
                </a:ln>
                <a:solidFill>
                  <a:schemeClr val="accent1">
                    <a:lumMod val="75000"/>
                  </a:schemeClr>
                </a:solidFill>
                <a:effectLst/>
                <a:uLnTx/>
                <a:uFillTx/>
                <a:latin typeface="+mn-lt"/>
                <a:ea typeface="+mn-ea"/>
                <a:cs typeface="+mn-cs"/>
              </a:rPr>
              <a:t> </a:t>
            </a:r>
            <a:endParaRPr kumimoji="0" lang="en-US" sz="1800" b="0" i="0" u="none" strike="noStrike" kern="1200" cap="none" spc="0" normalizeH="0" baseline="0" noProof="0" dirty="0">
              <a:ln>
                <a:noFill/>
              </a:ln>
              <a:solidFill>
                <a:schemeClr val="accent1">
                  <a:lumMod val="75000"/>
                </a:schemeClr>
              </a:solidFill>
              <a:effectLst/>
              <a:uLnTx/>
              <a:uFillTx/>
              <a:latin typeface="+mn-lt"/>
              <a:ea typeface="+mn-ea"/>
              <a:cs typeface="+mn-cs"/>
            </a:endParaRPr>
          </a:p>
        </p:txBody>
      </p:sp>
      <p:sp>
        <p:nvSpPr>
          <p:cNvPr id="15" name="Rounded Rectangle 10">
            <a:extLst>
              <a:ext uri="{FF2B5EF4-FFF2-40B4-BE49-F238E27FC236}">
                <a16:creationId xmlns:a16="http://schemas.microsoft.com/office/drawing/2014/main" id="{06539881-D955-EB29-A0E7-F82C4E7B9450}"/>
              </a:ext>
            </a:extLst>
          </p:cNvPr>
          <p:cNvSpPr/>
          <p:nvPr/>
        </p:nvSpPr>
        <p:spPr>
          <a:xfrm>
            <a:off x="1" y="1712444"/>
            <a:ext cx="8704630" cy="3952934"/>
          </a:xfrm>
          <a:prstGeom prst="roundRect">
            <a:avLst/>
          </a:prstGeom>
          <a:ln w="57150">
            <a:solidFill>
              <a:srgbClr val="86BA27"/>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endParaRPr lang="en-GB" dirty="0">
              <a:cs typeface="Calibri"/>
            </a:endParaRPr>
          </a:p>
          <a:p>
            <a:r>
              <a:rPr lang="en-GB" sz="3600" b="1" dirty="0">
                <a:cs typeface="Calibri"/>
              </a:rPr>
              <a:t>Place and Wellbeing Assessments: </a:t>
            </a:r>
            <a:endParaRPr lang="en-GB" dirty="0">
              <a:cs typeface="Calibri"/>
            </a:endParaRPr>
          </a:p>
          <a:p>
            <a:pPr marL="571500" indent="-571500">
              <a:buFontTx/>
              <a:buChar char="-"/>
            </a:pPr>
            <a:r>
              <a:rPr lang="en-GB" sz="3600" b="1" dirty="0">
                <a:cs typeface="Calibri"/>
              </a:rPr>
              <a:t>Range of perspectives in the room</a:t>
            </a:r>
          </a:p>
          <a:p>
            <a:pPr marL="571500" indent="-571500">
              <a:buFontTx/>
              <a:buChar char="-"/>
            </a:pPr>
            <a:r>
              <a:rPr lang="en-GB" sz="3600" b="1" dirty="0">
                <a:cs typeface="Calibri"/>
              </a:rPr>
              <a:t>Enhance collaborative links</a:t>
            </a:r>
          </a:p>
          <a:p>
            <a:pPr marL="571500" indent="-571500">
              <a:buFontTx/>
              <a:buChar char="-"/>
            </a:pPr>
            <a:r>
              <a:rPr lang="en-GB" sz="3600" b="1" dirty="0">
                <a:cs typeface="Calibri"/>
              </a:rPr>
              <a:t>Clarity on governance of process</a:t>
            </a:r>
          </a:p>
          <a:p>
            <a:pPr marL="571500" indent="-571500">
              <a:buChar char="-"/>
            </a:pPr>
            <a:r>
              <a:rPr lang="en-GB" sz="3600" b="1" dirty="0">
                <a:cs typeface="Calibri"/>
              </a:rPr>
              <a:t>Group led recommendations</a:t>
            </a:r>
          </a:p>
          <a:p>
            <a:pPr algn="ctr"/>
            <a:endParaRPr lang="en-GB" dirty="0">
              <a:cs typeface="Calibri"/>
            </a:endParaRPr>
          </a:p>
        </p:txBody>
      </p:sp>
      <p:pic>
        <p:nvPicPr>
          <p:cNvPr id="2" name="Picture 2">
            <a:extLst>
              <a:ext uri="{FF2B5EF4-FFF2-40B4-BE49-F238E27FC236}">
                <a16:creationId xmlns:a16="http://schemas.microsoft.com/office/drawing/2014/main" id="{D4DE996B-1CF4-E982-E985-BC114752A99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5429" t="13027" r="14675" b="9721"/>
          <a:stretch/>
        </p:blipFill>
        <p:spPr>
          <a:xfrm>
            <a:off x="8704631" y="1457764"/>
            <a:ext cx="3355204" cy="3410569"/>
          </a:xfrm>
          <a:prstGeom prst="rect">
            <a:avLst/>
          </a:prstGeom>
        </p:spPr>
      </p:pic>
    </p:spTree>
    <p:extLst>
      <p:ext uri="{BB962C8B-B14F-4D97-AF65-F5344CB8AC3E}">
        <p14:creationId xmlns:p14="http://schemas.microsoft.com/office/powerpoint/2010/main" val="330793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149" y="0"/>
            <a:ext cx="12202297" cy="6852646"/>
          </a:xfrm>
          <a:prstGeom prst="rect">
            <a:avLst/>
          </a:prstGeom>
        </p:spPr>
      </p:pic>
      <p:sp>
        <p:nvSpPr>
          <p:cNvPr id="4" name="Title 3">
            <a:extLst>
              <a:ext uri="{FF2B5EF4-FFF2-40B4-BE49-F238E27FC236}">
                <a16:creationId xmlns:a16="http://schemas.microsoft.com/office/drawing/2014/main" id="{2C2E86EC-3FF7-BD49-9B9D-84637B39DCA8}"/>
              </a:ext>
            </a:extLst>
          </p:cNvPr>
          <p:cNvSpPr txBox="1">
            <a:spLocks noGrp="1"/>
          </p:cNvSpPr>
          <p:nvPr>
            <p:ph type="title" idx="4294967295"/>
          </p:nvPr>
        </p:nvSpPr>
        <p:spPr>
          <a:xfrm>
            <a:off x="457197" y="281550"/>
            <a:ext cx="11653489"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5">
                    <a:lumMod val="49000"/>
                  </a:schemeClr>
                </a:solidFill>
                <a:effectLst/>
                <a:uLnTx/>
                <a:uFillTx/>
                <a:latin typeface="Calibri"/>
                <a:ea typeface="+mn-ea"/>
                <a:cs typeface="Calibri Light"/>
              </a:rPr>
              <a:t>Place and Wellbeing Assessments and the Shaping Places for Wellbeing approach</a:t>
            </a:r>
            <a:endParaRPr kumimoji="0" lang="en-US" sz="4400" b="1" i="0" u="none" strike="noStrike" kern="1200" cap="none" spc="0" normalizeH="0" baseline="0" noProof="0" dirty="0">
              <a:ln>
                <a:noFill/>
              </a:ln>
              <a:solidFill>
                <a:schemeClr val="accent5">
                  <a:lumMod val="49000"/>
                </a:schemeClr>
              </a:solidFill>
              <a:effectLst/>
              <a:uLnTx/>
              <a:uFillTx/>
              <a:latin typeface="Calibri"/>
              <a:ea typeface="+mn-ea"/>
              <a:cs typeface="Calibri Light"/>
            </a:endParaRPr>
          </a:p>
        </p:txBody>
      </p:sp>
      <p:sp>
        <p:nvSpPr>
          <p:cNvPr id="3" name="TextBox 2">
            <a:extLst>
              <a:ext uri="{FF2B5EF4-FFF2-40B4-BE49-F238E27FC236}">
                <a16:creationId xmlns:a16="http://schemas.microsoft.com/office/drawing/2014/main" id="{4F09926E-81D5-5EAC-1B3A-42BE6C665FD9}"/>
              </a:ext>
            </a:extLst>
          </p:cNvPr>
          <p:cNvSpPr txBox="1"/>
          <p:nvPr/>
        </p:nvSpPr>
        <p:spPr>
          <a:xfrm>
            <a:off x="424070" y="1908313"/>
            <a:ext cx="10866782" cy="2862322"/>
          </a:xfrm>
          <a:prstGeom prst="rect">
            <a:avLst/>
          </a:prstGeom>
          <a:noFill/>
        </p:spPr>
        <p:txBody>
          <a:bodyPr wrap="square" rtlCol="0">
            <a:spAutoFit/>
          </a:bodyPr>
          <a:lstStyle/>
          <a:p>
            <a:r>
              <a:rPr lang="en-GB" sz="3600" dirty="0">
                <a:cs typeface="Calibri Light"/>
              </a:rPr>
              <a:t>✔️</a:t>
            </a:r>
            <a:r>
              <a:rPr lang="en-GB" sz="3600" dirty="0">
                <a:solidFill>
                  <a:schemeClr val="bg1">
                    <a:lumMod val="65000"/>
                  </a:schemeClr>
                </a:solidFill>
                <a:cs typeface="Calibri Light"/>
              </a:rPr>
              <a:t>Place based approach context</a:t>
            </a:r>
          </a:p>
          <a:p>
            <a:br>
              <a:rPr lang="en-GB" sz="3600" dirty="0">
                <a:cs typeface="Calibri Light"/>
              </a:rPr>
            </a:br>
            <a:r>
              <a:rPr lang="en-GB" sz="3600" dirty="0">
                <a:cs typeface="Calibri Light"/>
              </a:rPr>
              <a:t>✔️</a:t>
            </a:r>
            <a:r>
              <a:rPr lang="en-GB" sz="3600" dirty="0">
                <a:solidFill>
                  <a:schemeClr val="bg1">
                    <a:lumMod val="65000"/>
                  </a:schemeClr>
                </a:solidFill>
                <a:cs typeface="Calibri Light"/>
              </a:rPr>
              <a:t>Why and how of a Place and Wellbeing Assessment</a:t>
            </a:r>
            <a:r>
              <a:rPr lang="en-GB" sz="3600" dirty="0">
                <a:cs typeface="Calibri Light"/>
              </a:rPr>
              <a:t> </a:t>
            </a:r>
            <a:endParaRPr lang="en-GB" sz="3600" dirty="0">
              <a:solidFill>
                <a:schemeClr val="accent5">
                  <a:lumMod val="49000"/>
                </a:schemeClr>
              </a:solidFill>
              <a:ea typeface="Calibri"/>
              <a:cs typeface="Calibri Light"/>
            </a:endParaRPr>
          </a:p>
          <a:p>
            <a:br>
              <a:rPr lang="en-GB" sz="3600" dirty="0">
                <a:cs typeface="Calibri Light"/>
              </a:rPr>
            </a:br>
            <a:r>
              <a:rPr lang="en-GB" sz="3600" dirty="0">
                <a:cs typeface="Calibri Light"/>
              </a:rPr>
              <a:t>✔️</a:t>
            </a:r>
            <a:r>
              <a:rPr lang="en-GB" sz="3600" dirty="0">
                <a:solidFill>
                  <a:schemeClr val="tx2"/>
                </a:solidFill>
                <a:cs typeface="Calibri Light"/>
              </a:rPr>
              <a:t>Impact and moving forward </a:t>
            </a:r>
            <a:endParaRPr lang="en-US" sz="3600" dirty="0">
              <a:solidFill>
                <a:schemeClr val="tx2"/>
              </a:solidFill>
              <a:cs typeface="Calibri Light"/>
            </a:endParaRPr>
          </a:p>
        </p:txBody>
      </p:sp>
    </p:spTree>
    <p:extLst>
      <p:ext uri="{BB962C8B-B14F-4D97-AF65-F5344CB8AC3E}">
        <p14:creationId xmlns:p14="http://schemas.microsoft.com/office/powerpoint/2010/main" val="42813139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EB851"/>
        </a:solidFill>
        <a:effectLst/>
      </p:bgPr>
    </p:bg>
    <p:spTree>
      <p:nvGrpSpPr>
        <p:cNvPr id="1" name=""/>
        <p:cNvGrpSpPr/>
        <p:nvPr/>
      </p:nvGrpSpPr>
      <p:grpSpPr>
        <a:xfrm>
          <a:off x="0" y="0"/>
          <a:ext cx="0" cy="0"/>
          <a:chOff x="0" y="0"/>
          <a:chExt cx="0" cy="0"/>
        </a:xfrm>
      </p:grpSpPr>
      <p:pic>
        <p:nvPicPr>
          <p:cNvPr id="12" name="object 60" descr="Public Health Scotland logo">
            <a:extLst>
              <a:ext uri="{FF2B5EF4-FFF2-40B4-BE49-F238E27FC236}">
                <a16:creationId xmlns:a16="http://schemas.microsoft.com/office/drawing/2014/main" id="{12A9AF51-88B1-3E34-3352-34F380488917}"/>
              </a:ext>
            </a:extLst>
          </p:cNvPr>
          <p:cNvPicPr/>
          <p:nvPr/>
        </p:nvPicPr>
        <p:blipFill>
          <a:blip r:embed="rId2" cstate="print"/>
          <a:stretch>
            <a:fillRect/>
          </a:stretch>
        </p:blipFill>
        <p:spPr>
          <a:xfrm>
            <a:off x="1965331" y="335409"/>
            <a:ext cx="1817999" cy="659410"/>
          </a:xfrm>
          <a:prstGeom prst="rect">
            <a:avLst/>
          </a:prstGeom>
        </p:spPr>
      </p:pic>
      <p:pic>
        <p:nvPicPr>
          <p:cNvPr id="13" name="object 61" descr="Improvement Service logo">
            <a:extLst>
              <a:ext uri="{FF2B5EF4-FFF2-40B4-BE49-F238E27FC236}">
                <a16:creationId xmlns:a16="http://schemas.microsoft.com/office/drawing/2014/main" id="{B49339E9-A5DA-E303-07D1-5A9842D22983}"/>
              </a:ext>
            </a:extLst>
          </p:cNvPr>
          <p:cNvPicPr/>
          <p:nvPr/>
        </p:nvPicPr>
        <p:blipFill>
          <a:blip r:embed="rId3" cstate="print"/>
          <a:stretch>
            <a:fillRect/>
          </a:stretch>
        </p:blipFill>
        <p:spPr>
          <a:xfrm>
            <a:off x="8822676" y="335410"/>
            <a:ext cx="1403995" cy="720053"/>
          </a:xfrm>
          <a:prstGeom prst="rect">
            <a:avLst/>
          </a:prstGeom>
        </p:spPr>
      </p:pic>
      <p:sp>
        <p:nvSpPr>
          <p:cNvPr id="4" name="object 62">
            <a:extLst>
              <a:ext uri="{FF2B5EF4-FFF2-40B4-BE49-F238E27FC236}">
                <a16:creationId xmlns:a16="http://schemas.microsoft.com/office/drawing/2014/main" id="{5FFA19CA-677E-D9B2-772F-55CE564E5972}"/>
              </a:ext>
            </a:extLst>
          </p:cNvPr>
          <p:cNvSpPr txBox="1">
            <a:spLocks/>
          </p:cNvSpPr>
          <p:nvPr/>
        </p:nvSpPr>
        <p:spPr>
          <a:xfrm>
            <a:off x="1965330" y="1468480"/>
            <a:ext cx="5095240" cy="391160"/>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nSpc>
                <a:spcPct val="100000"/>
              </a:lnSpc>
              <a:spcBef>
                <a:spcPts val="100"/>
              </a:spcBef>
            </a:pPr>
            <a:r>
              <a:rPr lang="en-US" sz="2400" dirty="0">
                <a:solidFill>
                  <a:srgbClr val="FFFFFF"/>
                </a:solidFill>
                <a:latin typeface="Calibri"/>
                <a:cs typeface="Calibri"/>
              </a:rPr>
              <a:t>Shaping</a:t>
            </a:r>
            <a:r>
              <a:rPr lang="en-US" sz="2400" spc="-50" dirty="0">
                <a:solidFill>
                  <a:srgbClr val="FFFFFF"/>
                </a:solidFill>
                <a:latin typeface="Calibri"/>
                <a:cs typeface="Calibri"/>
              </a:rPr>
              <a:t> </a:t>
            </a:r>
            <a:r>
              <a:rPr lang="en-US" sz="2400" dirty="0">
                <a:solidFill>
                  <a:srgbClr val="FFFFFF"/>
                </a:solidFill>
                <a:latin typeface="Calibri"/>
                <a:cs typeface="Calibri"/>
              </a:rPr>
              <a:t>Places</a:t>
            </a:r>
            <a:r>
              <a:rPr lang="en-US" sz="2400" spc="-50" dirty="0">
                <a:solidFill>
                  <a:srgbClr val="FFFFFF"/>
                </a:solidFill>
                <a:latin typeface="Calibri"/>
                <a:cs typeface="Calibri"/>
              </a:rPr>
              <a:t> </a:t>
            </a:r>
            <a:r>
              <a:rPr lang="en-US" sz="2400" dirty="0">
                <a:solidFill>
                  <a:srgbClr val="FFFFFF"/>
                </a:solidFill>
                <a:latin typeface="Calibri"/>
                <a:cs typeface="Calibri"/>
              </a:rPr>
              <a:t>for</a:t>
            </a:r>
            <a:r>
              <a:rPr lang="en-US" sz="2400" spc="-45" dirty="0">
                <a:solidFill>
                  <a:srgbClr val="FFFFFF"/>
                </a:solidFill>
                <a:latin typeface="Calibri"/>
                <a:cs typeface="Calibri"/>
              </a:rPr>
              <a:t> </a:t>
            </a:r>
            <a:r>
              <a:rPr lang="en-US" sz="2400" spc="-10" dirty="0">
                <a:solidFill>
                  <a:srgbClr val="FFFFFF"/>
                </a:solidFill>
                <a:latin typeface="Calibri"/>
                <a:cs typeface="Calibri"/>
              </a:rPr>
              <a:t>Wellbeing</a:t>
            </a:r>
            <a:r>
              <a:rPr lang="en-US" sz="2400" spc="-45" dirty="0">
                <a:solidFill>
                  <a:srgbClr val="FFFFFF"/>
                </a:solidFill>
                <a:latin typeface="Calibri"/>
                <a:cs typeface="Calibri"/>
              </a:rPr>
              <a:t> </a:t>
            </a:r>
            <a:r>
              <a:rPr lang="en-US" sz="2400" spc="-10" dirty="0" err="1">
                <a:solidFill>
                  <a:srgbClr val="FFFFFF"/>
                </a:solidFill>
                <a:latin typeface="Calibri"/>
                <a:cs typeface="Calibri"/>
              </a:rPr>
              <a:t>Programme</a:t>
            </a:r>
            <a:endParaRPr lang="en-US" sz="2400" dirty="0">
              <a:latin typeface="Calibri"/>
              <a:cs typeface="Calibri"/>
            </a:endParaRPr>
          </a:p>
        </p:txBody>
      </p:sp>
      <p:sp>
        <p:nvSpPr>
          <p:cNvPr id="8" name="object 65">
            <a:extLst>
              <a:ext uri="{FF2B5EF4-FFF2-40B4-BE49-F238E27FC236}">
                <a16:creationId xmlns:a16="http://schemas.microsoft.com/office/drawing/2014/main" id="{0D073DF9-867B-F19B-12F2-38B60C18604F}"/>
              </a:ext>
              <a:ext uri="{C183D7F6-B498-43B3-948B-1728B52AA6E4}">
                <adec:decorative xmlns:adec="http://schemas.microsoft.com/office/drawing/2017/decorative" val="1"/>
              </a:ext>
            </a:extLst>
          </p:cNvPr>
          <p:cNvSpPr/>
          <p:nvPr/>
        </p:nvSpPr>
        <p:spPr>
          <a:xfrm>
            <a:off x="1951360" y="2009032"/>
            <a:ext cx="5123180" cy="0"/>
          </a:xfrm>
          <a:custGeom>
            <a:avLst/>
            <a:gdLst/>
            <a:ahLst/>
            <a:cxnLst/>
            <a:rect l="l" t="t" r="r" b="b"/>
            <a:pathLst>
              <a:path w="5123180">
                <a:moveTo>
                  <a:pt x="0" y="0"/>
                </a:moveTo>
                <a:lnTo>
                  <a:pt x="5122799" y="0"/>
                </a:lnTo>
              </a:path>
            </a:pathLst>
          </a:custGeom>
          <a:ln w="12700">
            <a:solidFill>
              <a:srgbClr val="FFFFFF"/>
            </a:solidFill>
          </a:ln>
        </p:spPr>
        <p:txBody>
          <a:bodyPr wrap="square" lIns="0" tIns="0" rIns="0" bIns="0" rtlCol="0"/>
          <a:lstStyle/>
          <a:p>
            <a:endParaRPr sz="1800"/>
          </a:p>
        </p:txBody>
      </p:sp>
      <p:sp>
        <p:nvSpPr>
          <p:cNvPr id="14" name="object 63">
            <a:extLst>
              <a:ext uri="{FF2B5EF4-FFF2-40B4-BE49-F238E27FC236}">
                <a16:creationId xmlns:a16="http://schemas.microsoft.com/office/drawing/2014/main" id="{B765C2AA-79F7-2201-6E33-AFFA89D14BAB}"/>
              </a:ext>
            </a:extLst>
          </p:cNvPr>
          <p:cNvSpPr txBox="1">
            <a:spLocks noGrp="1"/>
          </p:cNvSpPr>
          <p:nvPr>
            <p:ph type="title" idx="4294967295"/>
          </p:nvPr>
        </p:nvSpPr>
        <p:spPr>
          <a:xfrm>
            <a:off x="1979300" y="2105979"/>
            <a:ext cx="6605270" cy="665480"/>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GB" sz="4200" b="1" i="0" u="none" strike="noStrike" kern="1200" cap="none" spc="0" normalizeH="0" baseline="0" noProof="0" dirty="0">
                <a:ln>
                  <a:noFill/>
                </a:ln>
                <a:solidFill>
                  <a:srgbClr val="FFFFFF"/>
                </a:solidFill>
                <a:effectLst/>
                <a:uLnTx/>
                <a:uFillTx/>
                <a:latin typeface="Calibri"/>
                <a:ea typeface="+mn-ea"/>
                <a:cs typeface="Calibri"/>
              </a:rPr>
              <a:t>Mechanisms of change</a:t>
            </a:r>
            <a:endParaRPr kumimoji="0" lang="en-GB" sz="4200" b="0" i="0" u="none" strike="noStrike" kern="1200" cap="none" spc="0" normalizeH="0" baseline="0" noProof="0" dirty="0">
              <a:ln>
                <a:noFill/>
              </a:ln>
              <a:solidFill>
                <a:schemeClr val="tx1"/>
              </a:solidFill>
              <a:effectLst/>
              <a:uLnTx/>
              <a:uFillTx/>
              <a:latin typeface="Calibri"/>
              <a:ea typeface="+mn-ea"/>
              <a:cs typeface="Calibri"/>
            </a:endParaRPr>
          </a:p>
        </p:txBody>
      </p:sp>
      <p:sp>
        <p:nvSpPr>
          <p:cNvPr id="6" name="TextBox 5">
            <a:extLst>
              <a:ext uri="{FF2B5EF4-FFF2-40B4-BE49-F238E27FC236}">
                <a16:creationId xmlns:a16="http://schemas.microsoft.com/office/drawing/2014/main" id="{C29B3863-0556-2C28-B830-58AFF4C16817}"/>
              </a:ext>
            </a:extLst>
          </p:cNvPr>
          <p:cNvSpPr txBox="1"/>
          <p:nvPr/>
        </p:nvSpPr>
        <p:spPr>
          <a:xfrm>
            <a:off x="1947620" y="2774198"/>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bg1"/>
                </a:solidFill>
              </a:rPr>
              <a:t>October 2024</a:t>
            </a:r>
            <a:endParaRPr lang="en-US" sz="1800" dirty="0">
              <a:solidFill>
                <a:schemeClr val="bg1"/>
              </a:solidFill>
              <a:cs typeface="Calibri"/>
            </a:endParaRPr>
          </a:p>
        </p:txBody>
      </p:sp>
      <p:sp>
        <p:nvSpPr>
          <p:cNvPr id="15" name="Rectangle: Single Corner Rounded 14">
            <a:extLst>
              <a:ext uri="{FF2B5EF4-FFF2-40B4-BE49-F238E27FC236}">
                <a16:creationId xmlns:a16="http://schemas.microsoft.com/office/drawing/2014/main" id="{65AD9214-BFF5-B52E-2DE5-85723B821158}"/>
              </a:ext>
              <a:ext uri="{C183D7F6-B498-43B3-948B-1728B52AA6E4}">
                <adec:decorative xmlns:adec="http://schemas.microsoft.com/office/drawing/2017/decorative" val="1"/>
              </a:ext>
            </a:extLst>
          </p:cNvPr>
          <p:cNvSpPr/>
          <p:nvPr/>
        </p:nvSpPr>
        <p:spPr>
          <a:xfrm flipH="1">
            <a:off x="1524000" y="3121128"/>
            <a:ext cx="9066509" cy="3736873"/>
          </a:xfrm>
          <a:prstGeom prst="round1Rect">
            <a:avLst>
              <a:gd name="adj" fmla="val 2050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5" name="Group 4">
            <a:extLst>
              <a:ext uri="{FF2B5EF4-FFF2-40B4-BE49-F238E27FC236}">
                <a16:creationId xmlns:a16="http://schemas.microsoft.com/office/drawing/2014/main" id="{BB70AE67-1FC2-E70B-1A9B-36E89A8A3C46}"/>
              </a:ext>
              <a:ext uri="{C183D7F6-B498-43B3-948B-1728B52AA6E4}">
                <adec:decorative xmlns:adec="http://schemas.microsoft.com/office/drawing/2017/decorative" val="1"/>
              </a:ext>
            </a:extLst>
          </p:cNvPr>
          <p:cNvGrpSpPr/>
          <p:nvPr/>
        </p:nvGrpSpPr>
        <p:grpSpPr>
          <a:xfrm>
            <a:off x="8789044" y="1737567"/>
            <a:ext cx="1579530" cy="1595015"/>
            <a:chOff x="7217419" y="1642316"/>
            <a:chExt cx="1579530" cy="1595015"/>
          </a:xfrm>
        </p:grpSpPr>
        <p:pic>
          <p:nvPicPr>
            <p:cNvPr id="2" name="Picture 1" descr="A group of people standing in a room&#10;&#10;Description automatically generated">
              <a:extLst>
                <a:ext uri="{FF2B5EF4-FFF2-40B4-BE49-F238E27FC236}">
                  <a16:creationId xmlns:a16="http://schemas.microsoft.com/office/drawing/2014/main" id="{4203EEEC-B5C9-0B7A-ACD5-FD6AB999F48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
                      </a14:imgEffect>
                    </a14:imgLayer>
                  </a14:imgProps>
                </a:ext>
              </a:extLst>
            </a:blip>
            <a:srcRect l="4242" t="12097" r="37830" b="10887"/>
            <a:stretch/>
          </p:blipFill>
          <p:spPr>
            <a:xfrm>
              <a:off x="7217419" y="1668461"/>
              <a:ext cx="1579530" cy="1568870"/>
            </a:xfrm>
            <a:prstGeom prst="flowChartConnector">
              <a:avLst/>
            </a:prstGeom>
          </p:spPr>
        </p:pic>
        <p:sp>
          <p:nvSpPr>
            <p:cNvPr id="3" name="object 68">
              <a:extLst>
                <a:ext uri="{FF2B5EF4-FFF2-40B4-BE49-F238E27FC236}">
                  <a16:creationId xmlns:a16="http://schemas.microsoft.com/office/drawing/2014/main" id="{C6345EED-2A25-FCF9-E740-3507B25CB97A}"/>
                </a:ext>
              </a:extLst>
            </p:cNvPr>
            <p:cNvSpPr/>
            <p:nvPr/>
          </p:nvSpPr>
          <p:spPr>
            <a:xfrm>
              <a:off x="7231651" y="1642316"/>
              <a:ext cx="1543801" cy="1543801"/>
            </a:xfrm>
            <a:custGeom>
              <a:avLst/>
              <a:gdLst/>
              <a:ahLst/>
              <a:cxnLst/>
              <a:rect l="l" t="t" r="r" b="b"/>
              <a:pathLst>
                <a:path w="2508884" h="2508885">
                  <a:moveTo>
                    <a:pt x="2508504" y="1254252"/>
                  </a:moveTo>
                  <a:lnTo>
                    <a:pt x="2507598" y="1302362"/>
                  </a:lnTo>
                  <a:lnTo>
                    <a:pt x="2504902" y="1350014"/>
                  </a:lnTo>
                  <a:lnTo>
                    <a:pt x="2500450" y="1397176"/>
                  </a:lnTo>
                  <a:lnTo>
                    <a:pt x="2494272" y="1443814"/>
                  </a:lnTo>
                  <a:lnTo>
                    <a:pt x="2486403" y="1489897"/>
                  </a:lnTo>
                  <a:lnTo>
                    <a:pt x="2476873" y="1535392"/>
                  </a:lnTo>
                  <a:lnTo>
                    <a:pt x="2465716" y="1580266"/>
                  </a:lnTo>
                  <a:lnTo>
                    <a:pt x="2452964" y="1624488"/>
                  </a:lnTo>
                  <a:lnTo>
                    <a:pt x="2438650" y="1668024"/>
                  </a:lnTo>
                  <a:lnTo>
                    <a:pt x="2422806" y="1710842"/>
                  </a:lnTo>
                  <a:lnTo>
                    <a:pt x="2405465" y="1752910"/>
                  </a:lnTo>
                  <a:lnTo>
                    <a:pt x="2386658" y="1794194"/>
                  </a:lnTo>
                  <a:lnTo>
                    <a:pt x="2366420" y="1834664"/>
                  </a:lnTo>
                  <a:lnTo>
                    <a:pt x="2344781" y="1874285"/>
                  </a:lnTo>
                  <a:lnTo>
                    <a:pt x="2321774" y="1913027"/>
                  </a:lnTo>
                  <a:lnTo>
                    <a:pt x="2297433" y="1950855"/>
                  </a:lnTo>
                  <a:lnTo>
                    <a:pt x="2271789" y="1987738"/>
                  </a:lnTo>
                  <a:lnTo>
                    <a:pt x="2244875" y="2023643"/>
                  </a:lnTo>
                  <a:lnTo>
                    <a:pt x="2216724" y="2058539"/>
                  </a:lnTo>
                  <a:lnTo>
                    <a:pt x="2187367" y="2092391"/>
                  </a:lnTo>
                  <a:lnTo>
                    <a:pt x="2156838" y="2125168"/>
                  </a:lnTo>
                  <a:lnTo>
                    <a:pt x="2125168" y="2156838"/>
                  </a:lnTo>
                  <a:lnTo>
                    <a:pt x="2092391" y="2187367"/>
                  </a:lnTo>
                  <a:lnTo>
                    <a:pt x="2058539" y="2216724"/>
                  </a:lnTo>
                  <a:lnTo>
                    <a:pt x="2023643" y="2244875"/>
                  </a:lnTo>
                  <a:lnTo>
                    <a:pt x="1987738" y="2271789"/>
                  </a:lnTo>
                  <a:lnTo>
                    <a:pt x="1950855" y="2297433"/>
                  </a:lnTo>
                  <a:lnTo>
                    <a:pt x="1913027" y="2321774"/>
                  </a:lnTo>
                  <a:lnTo>
                    <a:pt x="1874285" y="2344781"/>
                  </a:lnTo>
                  <a:lnTo>
                    <a:pt x="1834664" y="2366420"/>
                  </a:lnTo>
                  <a:lnTo>
                    <a:pt x="1794194" y="2386658"/>
                  </a:lnTo>
                  <a:lnTo>
                    <a:pt x="1752910" y="2405465"/>
                  </a:lnTo>
                  <a:lnTo>
                    <a:pt x="1710842" y="2422806"/>
                  </a:lnTo>
                  <a:lnTo>
                    <a:pt x="1668024" y="2438650"/>
                  </a:lnTo>
                  <a:lnTo>
                    <a:pt x="1624488" y="2452964"/>
                  </a:lnTo>
                  <a:lnTo>
                    <a:pt x="1580266" y="2465716"/>
                  </a:lnTo>
                  <a:lnTo>
                    <a:pt x="1535392" y="2476873"/>
                  </a:lnTo>
                  <a:lnTo>
                    <a:pt x="1489897" y="2486403"/>
                  </a:lnTo>
                  <a:lnTo>
                    <a:pt x="1443814" y="2494272"/>
                  </a:lnTo>
                  <a:lnTo>
                    <a:pt x="1397176" y="2500450"/>
                  </a:lnTo>
                  <a:lnTo>
                    <a:pt x="1350014" y="2504902"/>
                  </a:lnTo>
                  <a:lnTo>
                    <a:pt x="1302362" y="2507598"/>
                  </a:lnTo>
                  <a:lnTo>
                    <a:pt x="1254251" y="2508504"/>
                  </a:lnTo>
                  <a:lnTo>
                    <a:pt x="1206142" y="2507598"/>
                  </a:lnTo>
                  <a:lnTo>
                    <a:pt x="1158491" y="2504902"/>
                  </a:lnTo>
                  <a:lnTo>
                    <a:pt x="1111330" y="2500450"/>
                  </a:lnTo>
                  <a:lnTo>
                    <a:pt x="1064692" y="2494272"/>
                  </a:lnTo>
                  <a:lnTo>
                    <a:pt x="1018609" y="2486403"/>
                  </a:lnTo>
                  <a:lnTo>
                    <a:pt x="973115" y="2476873"/>
                  </a:lnTo>
                  <a:lnTo>
                    <a:pt x="928241" y="2465716"/>
                  </a:lnTo>
                  <a:lnTo>
                    <a:pt x="884020" y="2452964"/>
                  </a:lnTo>
                  <a:lnTo>
                    <a:pt x="840484" y="2438650"/>
                  </a:lnTo>
                  <a:lnTo>
                    <a:pt x="797666" y="2422806"/>
                  </a:lnTo>
                  <a:lnTo>
                    <a:pt x="755599" y="2405465"/>
                  </a:lnTo>
                  <a:lnTo>
                    <a:pt x="714314" y="2386658"/>
                  </a:lnTo>
                  <a:lnTo>
                    <a:pt x="673845" y="2366420"/>
                  </a:lnTo>
                  <a:lnTo>
                    <a:pt x="634223" y="2344781"/>
                  </a:lnTo>
                  <a:lnTo>
                    <a:pt x="595482" y="2321774"/>
                  </a:lnTo>
                  <a:lnTo>
                    <a:pt x="557654" y="2297433"/>
                  </a:lnTo>
                  <a:lnTo>
                    <a:pt x="520770" y="2271789"/>
                  </a:lnTo>
                  <a:lnTo>
                    <a:pt x="484865" y="2244875"/>
                  </a:lnTo>
                  <a:lnTo>
                    <a:pt x="449970" y="2216724"/>
                  </a:lnTo>
                  <a:lnTo>
                    <a:pt x="416117" y="2187367"/>
                  </a:lnTo>
                  <a:lnTo>
                    <a:pt x="383340" y="2156838"/>
                  </a:lnTo>
                  <a:lnTo>
                    <a:pt x="351670" y="2125168"/>
                  </a:lnTo>
                  <a:lnTo>
                    <a:pt x="321141" y="2092391"/>
                  </a:lnTo>
                  <a:lnTo>
                    <a:pt x="291784" y="2058539"/>
                  </a:lnTo>
                  <a:lnTo>
                    <a:pt x="263632" y="2023643"/>
                  </a:lnTo>
                  <a:lnTo>
                    <a:pt x="236717" y="1987738"/>
                  </a:lnTo>
                  <a:lnTo>
                    <a:pt x="211073" y="1950855"/>
                  </a:lnTo>
                  <a:lnTo>
                    <a:pt x="186732" y="1913027"/>
                  </a:lnTo>
                  <a:lnTo>
                    <a:pt x="163725" y="1874285"/>
                  </a:lnTo>
                  <a:lnTo>
                    <a:pt x="142086" y="1834664"/>
                  </a:lnTo>
                  <a:lnTo>
                    <a:pt x="121847" y="1794194"/>
                  </a:lnTo>
                  <a:lnTo>
                    <a:pt x="103040" y="1752910"/>
                  </a:lnTo>
                  <a:lnTo>
                    <a:pt x="85698" y="1710842"/>
                  </a:lnTo>
                  <a:lnTo>
                    <a:pt x="69854" y="1668024"/>
                  </a:lnTo>
                  <a:lnTo>
                    <a:pt x="55540" y="1624488"/>
                  </a:lnTo>
                  <a:lnTo>
                    <a:pt x="42788" y="1580266"/>
                  </a:lnTo>
                  <a:lnTo>
                    <a:pt x="31631" y="1535392"/>
                  </a:lnTo>
                  <a:lnTo>
                    <a:pt x="22101" y="1489897"/>
                  </a:lnTo>
                  <a:lnTo>
                    <a:pt x="14231" y="1443814"/>
                  </a:lnTo>
                  <a:lnTo>
                    <a:pt x="8053" y="1397176"/>
                  </a:lnTo>
                  <a:lnTo>
                    <a:pt x="3601" y="1350014"/>
                  </a:lnTo>
                  <a:lnTo>
                    <a:pt x="905" y="1302362"/>
                  </a:lnTo>
                  <a:lnTo>
                    <a:pt x="0" y="1254252"/>
                  </a:lnTo>
                  <a:lnTo>
                    <a:pt x="905" y="1206141"/>
                  </a:lnTo>
                  <a:lnTo>
                    <a:pt x="3601" y="1158489"/>
                  </a:lnTo>
                  <a:lnTo>
                    <a:pt x="8053" y="1111327"/>
                  </a:lnTo>
                  <a:lnTo>
                    <a:pt x="14231" y="1064689"/>
                  </a:lnTo>
                  <a:lnTo>
                    <a:pt x="22101" y="1018606"/>
                  </a:lnTo>
                  <a:lnTo>
                    <a:pt x="31631" y="973111"/>
                  </a:lnTo>
                  <a:lnTo>
                    <a:pt x="42788" y="928237"/>
                  </a:lnTo>
                  <a:lnTo>
                    <a:pt x="55540" y="884015"/>
                  </a:lnTo>
                  <a:lnTo>
                    <a:pt x="69854" y="840479"/>
                  </a:lnTo>
                  <a:lnTo>
                    <a:pt x="85698" y="797661"/>
                  </a:lnTo>
                  <a:lnTo>
                    <a:pt x="103040" y="755593"/>
                  </a:lnTo>
                  <a:lnTo>
                    <a:pt x="121847" y="714309"/>
                  </a:lnTo>
                  <a:lnTo>
                    <a:pt x="142086" y="673839"/>
                  </a:lnTo>
                  <a:lnTo>
                    <a:pt x="163725" y="634218"/>
                  </a:lnTo>
                  <a:lnTo>
                    <a:pt x="186732" y="595476"/>
                  </a:lnTo>
                  <a:lnTo>
                    <a:pt x="211073" y="557648"/>
                  </a:lnTo>
                  <a:lnTo>
                    <a:pt x="236717" y="520765"/>
                  </a:lnTo>
                  <a:lnTo>
                    <a:pt x="263632" y="484860"/>
                  </a:lnTo>
                  <a:lnTo>
                    <a:pt x="291784" y="449964"/>
                  </a:lnTo>
                  <a:lnTo>
                    <a:pt x="321141" y="416112"/>
                  </a:lnTo>
                  <a:lnTo>
                    <a:pt x="351670" y="383335"/>
                  </a:lnTo>
                  <a:lnTo>
                    <a:pt x="383340" y="351665"/>
                  </a:lnTo>
                  <a:lnTo>
                    <a:pt x="416117" y="321136"/>
                  </a:lnTo>
                  <a:lnTo>
                    <a:pt x="449970" y="291779"/>
                  </a:lnTo>
                  <a:lnTo>
                    <a:pt x="484865" y="263628"/>
                  </a:lnTo>
                  <a:lnTo>
                    <a:pt x="520770" y="236714"/>
                  </a:lnTo>
                  <a:lnTo>
                    <a:pt x="557654" y="211070"/>
                  </a:lnTo>
                  <a:lnTo>
                    <a:pt x="595482" y="186729"/>
                  </a:lnTo>
                  <a:lnTo>
                    <a:pt x="634223" y="163722"/>
                  </a:lnTo>
                  <a:lnTo>
                    <a:pt x="673845" y="142083"/>
                  </a:lnTo>
                  <a:lnTo>
                    <a:pt x="714314" y="121845"/>
                  </a:lnTo>
                  <a:lnTo>
                    <a:pt x="755599" y="103038"/>
                  </a:lnTo>
                  <a:lnTo>
                    <a:pt x="797666" y="85697"/>
                  </a:lnTo>
                  <a:lnTo>
                    <a:pt x="840484" y="69853"/>
                  </a:lnTo>
                  <a:lnTo>
                    <a:pt x="884020" y="55539"/>
                  </a:lnTo>
                  <a:lnTo>
                    <a:pt x="928241" y="42787"/>
                  </a:lnTo>
                  <a:lnTo>
                    <a:pt x="973115" y="31630"/>
                  </a:lnTo>
                  <a:lnTo>
                    <a:pt x="1018609" y="22100"/>
                  </a:lnTo>
                  <a:lnTo>
                    <a:pt x="1064692" y="14231"/>
                  </a:lnTo>
                  <a:lnTo>
                    <a:pt x="1111330" y="8053"/>
                  </a:lnTo>
                  <a:lnTo>
                    <a:pt x="1158491" y="3601"/>
                  </a:lnTo>
                  <a:lnTo>
                    <a:pt x="1206142" y="905"/>
                  </a:lnTo>
                  <a:lnTo>
                    <a:pt x="1254251" y="0"/>
                  </a:lnTo>
                  <a:lnTo>
                    <a:pt x="1302362" y="905"/>
                  </a:lnTo>
                  <a:lnTo>
                    <a:pt x="1350014" y="3601"/>
                  </a:lnTo>
                  <a:lnTo>
                    <a:pt x="1397176" y="8053"/>
                  </a:lnTo>
                  <a:lnTo>
                    <a:pt x="1443814" y="14231"/>
                  </a:lnTo>
                  <a:lnTo>
                    <a:pt x="1489897" y="22100"/>
                  </a:lnTo>
                  <a:lnTo>
                    <a:pt x="1535392" y="31630"/>
                  </a:lnTo>
                  <a:lnTo>
                    <a:pt x="1580266" y="42787"/>
                  </a:lnTo>
                  <a:lnTo>
                    <a:pt x="1624488" y="55539"/>
                  </a:lnTo>
                  <a:lnTo>
                    <a:pt x="1668024" y="69853"/>
                  </a:lnTo>
                  <a:lnTo>
                    <a:pt x="1710842" y="85697"/>
                  </a:lnTo>
                  <a:lnTo>
                    <a:pt x="1752910" y="103038"/>
                  </a:lnTo>
                  <a:lnTo>
                    <a:pt x="1794194" y="121845"/>
                  </a:lnTo>
                  <a:lnTo>
                    <a:pt x="1834664" y="142083"/>
                  </a:lnTo>
                  <a:lnTo>
                    <a:pt x="1874285" y="163722"/>
                  </a:lnTo>
                  <a:lnTo>
                    <a:pt x="1913027" y="186729"/>
                  </a:lnTo>
                  <a:lnTo>
                    <a:pt x="1950855" y="211070"/>
                  </a:lnTo>
                  <a:lnTo>
                    <a:pt x="1987738" y="236714"/>
                  </a:lnTo>
                  <a:lnTo>
                    <a:pt x="2023643" y="263628"/>
                  </a:lnTo>
                  <a:lnTo>
                    <a:pt x="2058539" y="291779"/>
                  </a:lnTo>
                  <a:lnTo>
                    <a:pt x="2092391" y="321136"/>
                  </a:lnTo>
                  <a:lnTo>
                    <a:pt x="2125168" y="351665"/>
                  </a:lnTo>
                  <a:lnTo>
                    <a:pt x="2156838" y="383335"/>
                  </a:lnTo>
                  <a:lnTo>
                    <a:pt x="2187367" y="416112"/>
                  </a:lnTo>
                  <a:lnTo>
                    <a:pt x="2216724" y="449964"/>
                  </a:lnTo>
                  <a:lnTo>
                    <a:pt x="2244875" y="484860"/>
                  </a:lnTo>
                  <a:lnTo>
                    <a:pt x="2271789" y="520765"/>
                  </a:lnTo>
                  <a:lnTo>
                    <a:pt x="2297433" y="557648"/>
                  </a:lnTo>
                  <a:lnTo>
                    <a:pt x="2321774" y="595476"/>
                  </a:lnTo>
                  <a:lnTo>
                    <a:pt x="2344781" y="634218"/>
                  </a:lnTo>
                  <a:lnTo>
                    <a:pt x="2366420" y="673839"/>
                  </a:lnTo>
                  <a:lnTo>
                    <a:pt x="2386658" y="714309"/>
                  </a:lnTo>
                  <a:lnTo>
                    <a:pt x="2405465" y="755593"/>
                  </a:lnTo>
                  <a:lnTo>
                    <a:pt x="2422806" y="797661"/>
                  </a:lnTo>
                  <a:lnTo>
                    <a:pt x="2438650" y="840479"/>
                  </a:lnTo>
                  <a:lnTo>
                    <a:pt x="2452964" y="884015"/>
                  </a:lnTo>
                  <a:lnTo>
                    <a:pt x="2465716" y="928237"/>
                  </a:lnTo>
                  <a:lnTo>
                    <a:pt x="2476873" y="973111"/>
                  </a:lnTo>
                  <a:lnTo>
                    <a:pt x="2486403" y="1018606"/>
                  </a:lnTo>
                  <a:lnTo>
                    <a:pt x="2494272" y="1064689"/>
                  </a:lnTo>
                  <a:lnTo>
                    <a:pt x="2500450" y="1111327"/>
                  </a:lnTo>
                  <a:lnTo>
                    <a:pt x="2504902" y="1158489"/>
                  </a:lnTo>
                  <a:lnTo>
                    <a:pt x="2507598" y="1206141"/>
                  </a:lnTo>
                  <a:lnTo>
                    <a:pt x="2508504" y="1254252"/>
                  </a:lnTo>
                  <a:close/>
                </a:path>
              </a:pathLst>
            </a:custGeom>
            <a:ln w="88900">
              <a:solidFill>
                <a:srgbClr val="98BD46"/>
              </a:solidFill>
            </a:ln>
          </p:spPr>
          <p:txBody>
            <a:bodyPr wrap="square" lIns="0" tIns="0" rIns="0" bIns="0" rtlCol="0"/>
            <a:lstStyle/>
            <a:p>
              <a:endParaRPr sz="1800"/>
            </a:p>
          </p:txBody>
        </p:sp>
      </p:grpSp>
      <p:grpSp>
        <p:nvGrpSpPr>
          <p:cNvPr id="42" name="Group 41">
            <a:extLst>
              <a:ext uri="{FF2B5EF4-FFF2-40B4-BE49-F238E27FC236}">
                <a16:creationId xmlns:a16="http://schemas.microsoft.com/office/drawing/2014/main" id="{53AB8EF0-412F-79BB-384E-A567CC1A3B32}"/>
              </a:ext>
              <a:ext uri="{C183D7F6-B498-43B3-948B-1728B52AA6E4}">
                <adec:decorative xmlns:adec="http://schemas.microsoft.com/office/drawing/2017/decorative" val="1"/>
              </a:ext>
            </a:extLst>
          </p:cNvPr>
          <p:cNvGrpSpPr/>
          <p:nvPr/>
        </p:nvGrpSpPr>
        <p:grpSpPr>
          <a:xfrm>
            <a:off x="8922618" y="5950809"/>
            <a:ext cx="1626577" cy="917856"/>
            <a:chOff x="7398617" y="5940176"/>
            <a:chExt cx="1626577" cy="917856"/>
          </a:xfrm>
        </p:grpSpPr>
        <p:sp>
          <p:nvSpPr>
            <p:cNvPr id="23" name="object 42">
              <a:extLst>
                <a:ext uri="{FF2B5EF4-FFF2-40B4-BE49-F238E27FC236}">
                  <a16:creationId xmlns:a16="http://schemas.microsoft.com/office/drawing/2014/main" id="{7D3ADC72-1525-3684-05F7-824E6AE3274E}"/>
                </a:ext>
              </a:extLst>
            </p:cNvPr>
            <p:cNvSpPr/>
            <p:nvPr/>
          </p:nvSpPr>
          <p:spPr>
            <a:xfrm>
              <a:off x="7435811" y="6444860"/>
              <a:ext cx="372110" cy="412750"/>
            </a:xfrm>
            <a:custGeom>
              <a:avLst/>
              <a:gdLst/>
              <a:ahLst/>
              <a:cxnLst/>
              <a:rect l="l" t="t" r="r" b="b"/>
              <a:pathLst>
                <a:path w="372109" h="412750">
                  <a:moveTo>
                    <a:pt x="371894" y="0"/>
                  </a:moveTo>
                  <a:lnTo>
                    <a:pt x="0" y="0"/>
                  </a:lnTo>
                  <a:lnTo>
                    <a:pt x="0" y="412737"/>
                  </a:lnTo>
                  <a:lnTo>
                    <a:pt x="371894" y="412737"/>
                  </a:lnTo>
                  <a:lnTo>
                    <a:pt x="371894" y="0"/>
                  </a:lnTo>
                  <a:close/>
                </a:path>
              </a:pathLst>
            </a:custGeom>
            <a:solidFill>
              <a:srgbClr val="D38E88"/>
            </a:solidFill>
          </p:spPr>
          <p:txBody>
            <a:bodyPr wrap="square" lIns="0" tIns="0" rIns="0" bIns="0" rtlCol="0"/>
            <a:lstStyle/>
            <a:p>
              <a:endParaRPr sz="1800"/>
            </a:p>
          </p:txBody>
        </p:sp>
        <p:sp>
          <p:nvSpPr>
            <p:cNvPr id="24" name="object 43">
              <a:extLst>
                <a:ext uri="{FF2B5EF4-FFF2-40B4-BE49-F238E27FC236}">
                  <a16:creationId xmlns:a16="http://schemas.microsoft.com/office/drawing/2014/main" id="{3FD77659-6EC1-58CB-739D-FC02D7F2589B}"/>
                </a:ext>
              </a:extLst>
            </p:cNvPr>
            <p:cNvSpPr/>
            <p:nvPr/>
          </p:nvSpPr>
          <p:spPr>
            <a:xfrm>
              <a:off x="7510183" y="6528985"/>
              <a:ext cx="224154" cy="252729"/>
            </a:xfrm>
            <a:custGeom>
              <a:avLst/>
              <a:gdLst/>
              <a:ahLst/>
              <a:cxnLst/>
              <a:rect l="l" t="t" r="r" b="b"/>
              <a:pathLst>
                <a:path w="224155" h="252729">
                  <a:moveTo>
                    <a:pt x="74383" y="0"/>
                  </a:moveTo>
                  <a:lnTo>
                    <a:pt x="0" y="0"/>
                  </a:lnTo>
                  <a:lnTo>
                    <a:pt x="0" y="84124"/>
                  </a:lnTo>
                  <a:lnTo>
                    <a:pt x="74383" y="84124"/>
                  </a:lnTo>
                  <a:lnTo>
                    <a:pt x="74383" y="0"/>
                  </a:lnTo>
                  <a:close/>
                </a:path>
                <a:path w="224155" h="252729">
                  <a:moveTo>
                    <a:pt x="78117" y="168262"/>
                  </a:moveTo>
                  <a:lnTo>
                    <a:pt x="3733" y="168262"/>
                  </a:lnTo>
                  <a:lnTo>
                    <a:pt x="3733" y="252374"/>
                  </a:lnTo>
                  <a:lnTo>
                    <a:pt x="78117" y="252374"/>
                  </a:lnTo>
                  <a:lnTo>
                    <a:pt x="78117" y="168262"/>
                  </a:lnTo>
                  <a:close/>
                </a:path>
                <a:path w="224155" h="252729">
                  <a:moveTo>
                    <a:pt x="223126" y="0"/>
                  </a:moveTo>
                  <a:lnTo>
                    <a:pt x="148755" y="0"/>
                  </a:lnTo>
                  <a:lnTo>
                    <a:pt x="148755" y="84124"/>
                  </a:lnTo>
                  <a:lnTo>
                    <a:pt x="223126" y="84124"/>
                  </a:lnTo>
                  <a:lnTo>
                    <a:pt x="223126" y="0"/>
                  </a:lnTo>
                  <a:close/>
                </a:path>
                <a:path w="224155" h="252729">
                  <a:moveTo>
                    <a:pt x="223977" y="168262"/>
                  </a:moveTo>
                  <a:lnTo>
                    <a:pt x="149606" y="168262"/>
                  </a:lnTo>
                  <a:lnTo>
                    <a:pt x="149606" y="252374"/>
                  </a:lnTo>
                  <a:lnTo>
                    <a:pt x="223977" y="252374"/>
                  </a:lnTo>
                  <a:lnTo>
                    <a:pt x="223977" y="168262"/>
                  </a:lnTo>
                  <a:close/>
                </a:path>
              </a:pathLst>
            </a:custGeom>
            <a:solidFill>
              <a:srgbClr val="FFFFFF"/>
            </a:solidFill>
          </p:spPr>
          <p:txBody>
            <a:bodyPr wrap="square" lIns="0" tIns="0" rIns="0" bIns="0" rtlCol="0"/>
            <a:lstStyle/>
            <a:p>
              <a:endParaRPr sz="1800"/>
            </a:p>
          </p:txBody>
        </p:sp>
        <p:sp>
          <p:nvSpPr>
            <p:cNvPr id="25" name="object 44">
              <a:extLst>
                <a:ext uri="{FF2B5EF4-FFF2-40B4-BE49-F238E27FC236}">
                  <a16:creationId xmlns:a16="http://schemas.microsoft.com/office/drawing/2014/main" id="{E3887405-EA40-0CDC-95C6-CB8ACA5B74E4}"/>
                </a:ext>
              </a:extLst>
            </p:cNvPr>
            <p:cNvSpPr/>
            <p:nvPr/>
          </p:nvSpPr>
          <p:spPr>
            <a:xfrm>
              <a:off x="7398617" y="6192506"/>
              <a:ext cx="446405" cy="252729"/>
            </a:xfrm>
            <a:custGeom>
              <a:avLst/>
              <a:gdLst/>
              <a:ahLst/>
              <a:cxnLst/>
              <a:rect l="l" t="t" r="r" b="b"/>
              <a:pathLst>
                <a:path w="446405" h="252729">
                  <a:moveTo>
                    <a:pt x="223126" y="0"/>
                  </a:moveTo>
                  <a:lnTo>
                    <a:pt x="0" y="252349"/>
                  </a:lnTo>
                  <a:lnTo>
                    <a:pt x="446265" y="252349"/>
                  </a:lnTo>
                  <a:lnTo>
                    <a:pt x="223126" y="0"/>
                  </a:lnTo>
                  <a:close/>
                </a:path>
              </a:pathLst>
            </a:custGeom>
            <a:solidFill>
              <a:srgbClr val="BF726F"/>
            </a:solidFill>
          </p:spPr>
          <p:txBody>
            <a:bodyPr wrap="square" lIns="0" tIns="0" rIns="0" bIns="0" rtlCol="0"/>
            <a:lstStyle/>
            <a:p>
              <a:endParaRPr sz="1800"/>
            </a:p>
          </p:txBody>
        </p:sp>
        <p:sp>
          <p:nvSpPr>
            <p:cNvPr id="30" name="object 49">
              <a:extLst>
                <a:ext uri="{FF2B5EF4-FFF2-40B4-BE49-F238E27FC236}">
                  <a16:creationId xmlns:a16="http://schemas.microsoft.com/office/drawing/2014/main" id="{3810D72D-44A1-CB39-A469-18C6DA71CD3B}"/>
                </a:ext>
              </a:extLst>
            </p:cNvPr>
            <p:cNvSpPr/>
            <p:nvPr/>
          </p:nvSpPr>
          <p:spPr>
            <a:xfrm>
              <a:off x="8394453" y="6022364"/>
              <a:ext cx="381000" cy="554355"/>
            </a:xfrm>
            <a:custGeom>
              <a:avLst/>
              <a:gdLst/>
              <a:ahLst/>
              <a:cxnLst/>
              <a:rect l="l" t="t" r="r" b="b"/>
              <a:pathLst>
                <a:path w="381000" h="554354">
                  <a:moveTo>
                    <a:pt x="190436" y="0"/>
                  </a:moveTo>
                  <a:lnTo>
                    <a:pt x="151595" y="5532"/>
                  </a:lnTo>
                  <a:lnTo>
                    <a:pt x="115632" y="21443"/>
                  </a:lnTo>
                  <a:lnTo>
                    <a:pt x="83255" y="46701"/>
                  </a:lnTo>
                  <a:lnTo>
                    <a:pt x="55175" y="80273"/>
                  </a:lnTo>
                  <a:lnTo>
                    <a:pt x="32099" y="121128"/>
                  </a:lnTo>
                  <a:lnTo>
                    <a:pt x="14739" y="168235"/>
                  </a:lnTo>
                  <a:lnTo>
                    <a:pt x="3803" y="220561"/>
                  </a:lnTo>
                  <a:lnTo>
                    <a:pt x="0" y="277075"/>
                  </a:lnTo>
                  <a:lnTo>
                    <a:pt x="3803" y="333586"/>
                  </a:lnTo>
                  <a:lnTo>
                    <a:pt x="14739" y="385909"/>
                  </a:lnTo>
                  <a:lnTo>
                    <a:pt x="32099" y="433013"/>
                  </a:lnTo>
                  <a:lnTo>
                    <a:pt x="55175" y="473867"/>
                  </a:lnTo>
                  <a:lnTo>
                    <a:pt x="83255" y="507438"/>
                  </a:lnTo>
                  <a:lnTo>
                    <a:pt x="115632" y="532695"/>
                  </a:lnTo>
                  <a:lnTo>
                    <a:pt x="151595" y="548606"/>
                  </a:lnTo>
                  <a:lnTo>
                    <a:pt x="190436" y="554139"/>
                  </a:lnTo>
                  <a:lnTo>
                    <a:pt x="229276" y="548606"/>
                  </a:lnTo>
                  <a:lnTo>
                    <a:pt x="265238" y="532695"/>
                  </a:lnTo>
                  <a:lnTo>
                    <a:pt x="297613" y="507438"/>
                  </a:lnTo>
                  <a:lnTo>
                    <a:pt x="325691" y="473867"/>
                  </a:lnTo>
                  <a:lnTo>
                    <a:pt x="348764" y="433013"/>
                  </a:lnTo>
                  <a:lnTo>
                    <a:pt x="366122" y="385909"/>
                  </a:lnTo>
                  <a:lnTo>
                    <a:pt x="377057" y="333586"/>
                  </a:lnTo>
                  <a:lnTo>
                    <a:pt x="380860" y="277075"/>
                  </a:lnTo>
                  <a:lnTo>
                    <a:pt x="377057" y="220561"/>
                  </a:lnTo>
                  <a:lnTo>
                    <a:pt x="366122" y="168235"/>
                  </a:lnTo>
                  <a:lnTo>
                    <a:pt x="348764" y="121128"/>
                  </a:lnTo>
                  <a:lnTo>
                    <a:pt x="325691" y="80273"/>
                  </a:lnTo>
                  <a:lnTo>
                    <a:pt x="297613" y="46701"/>
                  </a:lnTo>
                  <a:lnTo>
                    <a:pt x="265238" y="21443"/>
                  </a:lnTo>
                  <a:lnTo>
                    <a:pt x="229276" y="5532"/>
                  </a:lnTo>
                  <a:lnTo>
                    <a:pt x="190436" y="0"/>
                  </a:lnTo>
                  <a:close/>
                </a:path>
              </a:pathLst>
            </a:custGeom>
            <a:solidFill>
              <a:srgbClr val="CAD376"/>
            </a:solidFill>
          </p:spPr>
          <p:txBody>
            <a:bodyPr wrap="square" lIns="0" tIns="0" rIns="0" bIns="0" rtlCol="0"/>
            <a:lstStyle/>
            <a:p>
              <a:endParaRPr sz="1800"/>
            </a:p>
          </p:txBody>
        </p:sp>
        <p:sp>
          <p:nvSpPr>
            <p:cNvPr id="31" name="object 50">
              <a:extLst>
                <a:ext uri="{FF2B5EF4-FFF2-40B4-BE49-F238E27FC236}">
                  <a16:creationId xmlns:a16="http://schemas.microsoft.com/office/drawing/2014/main" id="{3AB78ADC-F92F-AE41-8B24-F7E0C2EBFCCB}"/>
                </a:ext>
              </a:extLst>
            </p:cNvPr>
            <p:cNvSpPr/>
            <p:nvPr/>
          </p:nvSpPr>
          <p:spPr>
            <a:xfrm>
              <a:off x="8469875" y="6168422"/>
              <a:ext cx="226060" cy="689610"/>
            </a:xfrm>
            <a:custGeom>
              <a:avLst/>
              <a:gdLst/>
              <a:ahLst/>
              <a:cxnLst/>
              <a:rect l="l" t="t" r="r" b="b"/>
              <a:pathLst>
                <a:path w="226060" h="689609">
                  <a:moveTo>
                    <a:pt x="115011" y="0"/>
                  </a:moveTo>
                  <a:lnTo>
                    <a:pt x="110096" y="134569"/>
                  </a:lnTo>
                  <a:lnTo>
                    <a:pt x="41706" y="66586"/>
                  </a:lnTo>
                  <a:lnTo>
                    <a:pt x="109448" y="152412"/>
                  </a:lnTo>
                  <a:lnTo>
                    <a:pt x="106692" y="227838"/>
                  </a:lnTo>
                  <a:lnTo>
                    <a:pt x="0" y="137020"/>
                  </a:lnTo>
                  <a:lnTo>
                    <a:pt x="105816" y="251929"/>
                  </a:lnTo>
                  <a:lnTo>
                    <a:pt x="89852" y="689178"/>
                  </a:lnTo>
                  <a:lnTo>
                    <a:pt x="141998" y="689178"/>
                  </a:lnTo>
                  <a:lnTo>
                    <a:pt x="123482" y="216357"/>
                  </a:lnTo>
                  <a:lnTo>
                    <a:pt x="226034" y="104990"/>
                  </a:lnTo>
                  <a:lnTo>
                    <a:pt x="122567" y="193065"/>
                  </a:lnTo>
                  <a:lnTo>
                    <a:pt x="119570" y="116598"/>
                  </a:lnTo>
                  <a:lnTo>
                    <a:pt x="184327" y="34556"/>
                  </a:lnTo>
                  <a:lnTo>
                    <a:pt x="118910" y="99580"/>
                  </a:lnTo>
                  <a:lnTo>
                    <a:pt x="115011" y="0"/>
                  </a:lnTo>
                  <a:close/>
                </a:path>
              </a:pathLst>
            </a:custGeom>
            <a:solidFill>
              <a:srgbClr val="7B6641"/>
            </a:solidFill>
          </p:spPr>
          <p:txBody>
            <a:bodyPr wrap="square" lIns="0" tIns="0" rIns="0" bIns="0" rtlCol="0"/>
            <a:lstStyle/>
            <a:p>
              <a:endParaRPr sz="1800"/>
            </a:p>
          </p:txBody>
        </p:sp>
        <p:sp>
          <p:nvSpPr>
            <p:cNvPr id="32" name="object 51">
              <a:extLst>
                <a:ext uri="{FF2B5EF4-FFF2-40B4-BE49-F238E27FC236}">
                  <a16:creationId xmlns:a16="http://schemas.microsoft.com/office/drawing/2014/main" id="{D4FD2917-CB5B-31CE-3D0E-48878B44507C}"/>
                </a:ext>
              </a:extLst>
            </p:cNvPr>
            <p:cNvSpPr/>
            <p:nvPr/>
          </p:nvSpPr>
          <p:spPr>
            <a:xfrm>
              <a:off x="8647369" y="6225776"/>
              <a:ext cx="377825" cy="393065"/>
            </a:xfrm>
            <a:custGeom>
              <a:avLst/>
              <a:gdLst/>
              <a:ahLst/>
              <a:cxnLst/>
              <a:rect l="l" t="t" r="r" b="b"/>
              <a:pathLst>
                <a:path w="377825" h="393065">
                  <a:moveTo>
                    <a:pt x="188645" y="0"/>
                  </a:moveTo>
                  <a:lnTo>
                    <a:pt x="145445" y="5191"/>
                  </a:lnTo>
                  <a:lnTo>
                    <a:pt x="105759" y="19974"/>
                  </a:lnTo>
                  <a:lnTo>
                    <a:pt x="70730" y="43162"/>
                  </a:lnTo>
                  <a:lnTo>
                    <a:pt x="41497" y="73568"/>
                  </a:lnTo>
                  <a:lnTo>
                    <a:pt x="19204" y="110005"/>
                  </a:lnTo>
                  <a:lnTo>
                    <a:pt x="4991" y="151287"/>
                  </a:lnTo>
                  <a:lnTo>
                    <a:pt x="0" y="196227"/>
                  </a:lnTo>
                  <a:lnTo>
                    <a:pt x="4991" y="241163"/>
                  </a:lnTo>
                  <a:lnTo>
                    <a:pt x="19204" y="282443"/>
                  </a:lnTo>
                  <a:lnTo>
                    <a:pt x="41497" y="318881"/>
                  </a:lnTo>
                  <a:lnTo>
                    <a:pt x="70730" y="349288"/>
                  </a:lnTo>
                  <a:lnTo>
                    <a:pt x="105759" y="372478"/>
                  </a:lnTo>
                  <a:lnTo>
                    <a:pt x="145445" y="387263"/>
                  </a:lnTo>
                  <a:lnTo>
                    <a:pt x="188645" y="392455"/>
                  </a:lnTo>
                  <a:lnTo>
                    <a:pt x="231850" y="387263"/>
                  </a:lnTo>
                  <a:lnTo>
                    <a:pt x="271539" y="372478"/>
                  </a:lnTo>
                  <a:lnTo>
                    <a:pt x="306571" y="349288"/>
                  </a:lnTo>
                  <a:lnTo>
                    <a:pt x="335805" y="318881"/>
                  </a:lnTo>
                  <a:lnTo>
                    <a:pt x="358099" y="282443"/>
                  </a:lnTo>
                  <a:lnTo>
                    <a:pt x="372312" y="241163"/>
                  </a:lnTo>
                  <a:lnTo>
                    <a:pt x="377304" y="196227"/>
                  </a:lnTo>
                  <a:lnTo>
                    <a:pt x="372312" y="151287"/>
                  </a:lnTo>
                  <a:lnTo>
                    <a:pt x="358099" y="110005"/>
                  </a:lnTo>
                  <a:lnTo>
                    <a:pt x="335805" y="73568"/>
                  </a:lnTo>
                  <a:lnTo>
                    <a:pt x="306571" y="43162"/>
                  </a:lnTo>
                  <a:lnTo>
                    <a:pt x="271539" y="19974"/>
                  </a:lnTo>
                  <a:lnTo>
                    <a:pt x="231850" y="5191"/>
                  </a:lnTo>
                  <a:lnTo>
                    <a:pt x="188645" y="0"/>
                  </a:lnTo>
                  <a:close/>
                </a:path>
              </a:pathLst>
            </a:custGeom>
            <a:solidFill>
              <a:srgbClr val="9EB851"/>
            </a:solidFill>
          </p:spPr>
          <p:txBody>
            <a:bodyPr wrap="square" lIns="0" tIns="0" rIns="0" bIns="0" rtlCol="0"/>
            <a:lstStyle/>
            <a:p>
              <a:endParaRPr sz="1800"/>
            </a:p>
          </p:txBody>
        </p:sp>
        <p:sp>
          <p:nvSpPr>
            <p:cNvPr id="33" name="object 52">
              <a:extLst>
                <a:ext uri="{FF2B5EF4-FFF2-40B4-BE49-F238E27FC236}">
                  <a16:creationId xmlns:a16="http://schemas.microsoft.com/office/drawing/2014/main" id="{17E54013-694C-97A7-CECD-3889AC7EFC9E}"/>
                </a:ext>
              </a:extLst>
            </p:cNvPr>
            <p:cNvSpPr/>
            <p:nvPr/>
          </p:nvSpPr>
          <p:spPr>
            <a:xfrm>
              <a:off x="8748210" y="6322677"/>
              <a:ext cx="176530" cy="535305"/>
            </a:xfrm>
            <a:custGeom>
              <a:avLst/>
              <a:gdLst/>
              <a:ahLst/>
              <a:cxnLst/>
              <a:rect l="l" t="t" r="r" b="b"/>
              <a:pathLst>
                <a:path w="176530" h="535304">
                  <a:moveTo>
                    <a:pt x="86614" y="0"/>
                  </a:moveTo>
                  <a:lnTo>
                    <a:pt x="83540" y="77571"/>
                  </a:lnTo>
                  <a:lnTo>
                    <a:pt x="32550" y="27216"/>
                  </a:lnTo>
                  <a:lnTo>
                    <a:pt x="83032" y="90754"/>
                  </a:lnTo>
                  <a:lnTo>
                    <a:pt x="80695" y="150012"/>
                  </a:lnTo>
                  <a:lnTo>
                    <a:pt x="0" y="81762"/>
                  </a:lnTo>
                  <a:lnTo>
                    <a:pt x="79984" y="168782"/>
                  </a:lnTo>
                  <a:lnTo>
                    <a:pt x="65582" y="534923"/>
                  </a:lnTo>
                  <a:lnTo>
                    <a:pt x="106210" y="534923"/>
                  </a:lnTo>
                  <a:lnTo>
                    <a:pt x="93802" y="196341"/>
                  </a:lnTo>
                  <a:lnTo>
                    <a:pt x="176326" y="106591"/>
                  </a:lnTo>
                  <a:lnTo>
                    <a:pt x="93103" y="176961"/>
                  </a:lnTo>
                  <a:lnTo>
                    <a:pt x="90957" y="118503"/>
                  </a:lnTo>
                  <a:lnTo>
                    <a:pt x="143789" y="52019"/>
                  </a:lnTo>
                  <a:lnTo>
                    <a:pt x="90462" y="104686"/>
                  </a:lnTo>
                  <a:lnTo>
                    <a:pt x="86614" y="0"/>
                  </a:lnTo>
                  <a:close/>
                </a:path>
              </a:pathLst>
            </a:custGeom>
            <a:solidFill>
              <a:srgbClr val="7B6641"/>
            </a:solidFill>
          </p:spPr>
          <p:txBody>
            <a:bodyPr wrap="square" lIns="0" tIns="0" rIns="0" bIns="0" rtlCol="0"/>
            <a:lstStyle/>
            <a:p>
              <a:endParaRPr sz="1800"/>
            </a:p>
          </p:txBody>
        </p:sp>
        <p:sp>
          <p:nvSpPr>
            <p:cNvPr id="34" name="object 53">
              <a:extLst>
                <a:ext uri="{FF2B5EF4-FFF2-40B4-BE49-F238E27FC236}">
                  <a16:creationId xmlns:a16="http://schemas.microsoft.com/office/drawing/2014/main" id="{BA117DFD-D91A-16F1-8DD3-2477E72918AC}"/>
                </a:ext>
              </a:extLst>
            </p:cNvPr>
            <p:cNvSpPr/>
            <p:nvPr/>
          </p:nvSpPr>
          <p:spPr>
            <a:xfrm>
              <a:off x="7810017" y="6231444"/>
              <a:ext cx="299085" cy="420370"/>
            </a:xfrm>
            <a:custGeom>
              <a:avLst/>
              <a:gdLst/>
              <a:ahLst/>
              <a:cxnLst/>
              <a:rect l="l" t="t" r="r" b="b"/>
              <a:pathLst>
                <a:path w="299085" h="420370">
                  <a:moveTo>
                    <a:pt x="149504" y="0"/>
                  </a:moveTo>
                  <a:lnTo>
                    <a:pt x="117651" y="21875"/>
                  </a:lnTo>
                  <a:lnTo>
                    <a:pt x="84246" y="50264"/>
                  </a:lnTo>
                  <a:lnTo>
                    <a:pt x="45472" y="92870"/>
                  </a:lnTo>
                  <a:lnTo>
                    <a:pt x="13375" y="147008"/>
                  </a:lnTo>
                  <a:lnTo>
                    <a:pt x="0" y="209994"/>
                  </a:lnTo>
                  <a:lnTo>
                    <a:pt x="13375" y="272981"/>
                  </a:lnTo>
                  <a:lnTo>
                    <a:pt x="45472" y="327123"/>
                  </a:lnTo>
                  <a:lnTo>
                    <a:pt x="84246" y="369732"/>
                  </a:lnTo>
                  <a:lnTo>
                    <a:pt x="117651" y="398124"/>
                  </a:lnTo>
                  <a:lnTo>
                    <a:pt x="149504" y="419989"/>
                  </a:lnTo>
                  <a:lnTo>
                    <a:pt x="165366" y="409613"/>
                  </a:lnTo>
                  <a:lnTo>
                    <a:pt x="214762" y="369732"/>
                  </a:lnTo>
                  <a:lnTo>
                    <a:pt x="253535" y="327123"/>
                  </a:lnTo>
                  <a:lnTo>
                    <a:pt x="285633" y="272981"/>
                  </a:lnTo>
                  <a:lnTo>
                    <a:pt x="299008" y="209994"/>
                  </a:lnTo>
                  <a:lnTo>
                    <a:pt x="285633" y="147008"/>
                  </a:lnTo>
                  <a:lnTo>
                    <a:pt x="253535" y="92870"/>
                  </a:lnTo>
                  <a:lnTo>
                    <a:pt x="214762" y="50264"/>
                  </a:lnTo>
                  <a:lnTo>
                    <a:pt x="181357" y="21875"/>
                  </a:lnTo>
                  <a:lnTo>
                    <a:pt x="149504" y="0"/>
                  </a:lnTo>
                  <a:close/>
                </a:path>
              </a:pathLst>
            </a:custGeom>
            <a:solidFill>
              <a:srgbClr val="CAD376"/>
            </a:solidFill>
          </p:spPr>
          <p:txBody>
            <a:bodyPr wrap="square" lIns="0" tIns="0" rIns="0" bIns="0" rtlCol="0"/>
            <a:lstStyle/>
            <a:p>
              <a:endParaRPr sz="1800"/>
            </a:p>
          </p:txBody>
        </p:sp>
        <p:sp>
          <p:nvSpPr>
            <p:cNvPr id="35" name="object 54">
              <a:extLst>
                <a:ext uri="{FF2B5EF4-FFF2-40B4-BE49-F238E27FC236}">
                  <a16:creationId xmlns:a16="http://schemas.microsoft.com/office/drawing/2014/main" id="{B02EBCDE-CE56-7342-6CB7-C9901EADAE5B}"/>
                </a:ext>
              </a:extLst>
            </p:cNvPr>
            <p:cNvSpPr/>
            <p:nvPr/>
          </p:nvSpPr>
          <p:spPr>
            <a:xfrm>
              <a:off x="7872420" y="6357515"/>
              <a:ext cx="172720" cy="496570"/>
            </a:xfrm>
            <a:custGeom>
              <a:avLst/>
              <a:gdLst/>
              <a:ahLst/>
              <a:cxnLst/>
              <a:rect l="l" t="t" r="r" b="b"/>
              <a:pathLst>
                <a:path w="172719" h="496570">
                  <a:moveTo>
                    <a:pt x="87642" y="0"/>
                  </a:moveTo>
                  <a:lnTo>
                    <a:pt x="83896" y="95529"/>
                  </a:lnTo>
                  <a:lnTo>
                    <a:pt x="31800" y="47459"/>
                  </a:lnTo>
                  <a:lnTo>
                    <a:pt x="83388" y="108140"/>
                  </a:lnTo>
                  <a:lnTo>
                    <a:pt x="81292" y="161480"/>
                  </a:lnTo>
                  <a:lnTo>
                    <a:pt x="0" y="97269"/>
                  </a:lnTo>
                  <a:lnTo>
                    <a:pt x="80619" y="182029"/>
                  </a:lnTo>
                  <a:lnTo>
                    <a:pt x="68402" y="496392"/>
                  </a:lnTo>
                  <a:lnTo>
                    <a:pt x="108305" y="496392"/>
                  </a:lnTo>
                  <a:lnTo>
                    <a:pt x="94119" y="156870"/>
                  </a:lnTo>
                  <a:lnTo>
                    <a:pt x="172262" y="74625"/>
                  </a:lnTo>
                  <a:lnTo>
                    <a:pt x="93433" y="136880"/>
                  </a:lnTo>
                  <a:lnTo>
                    <a:pt x="91147" y="82804"/>
                  </a:lnTo>
                  <a:lnTo>
                    <a:pt x="140474" y="24828"/>
                  </a:lnTo>
                  <a:lnTo>
                    <a:pt x="90627" y="70777"/>
                  </a:lnTo>
                  <a:lnTo>
                    <a:pt x="87642" y="0"/>
                  </a:lnTo>
                  <a:close/>
                </a:path>
              </a:pathLst>
            </a:custGeom>
            <a:solidFill>
              <a:srgbClr val="7B6641"/>
            </a:solidFill>
          </p:spPr>
          <p:txBody>
            <a:bodyPr wrap="square" lIns="0" tIns="0" rIns="0" bIns="0" rtlCol="0"/>
            <a:lstStyle/>
            <a:p>
              <a:endParaRPr sz="1800"/>
            </a:p>
          </p:txBody>
        </p:sp>
        <p:sp>
          <p:nvSpPr>
            <p:cNvPr id="36" name="object 55">
              <a:extLst>
                <a:ext uri="{FF2B5EF4-FFF2-40B4-BE49-F238E27FC236}">
                  <a16:creationId xmlns:a16="http://schemas.microsoft.com/office/drawing/2014/main" id="{95F24137-89C9-70C3-5BF6-F9A2A30EC38B}"/>
                </a:ext>
              </a:extLst>
            </p:cNvPr>
            <p:cNvSpPr/>
            <p:nvPr/>
          </p:nvSpPr>
          <p:spPr>
            <a:xfrm>
              <a:off x="8011982" y="5940176"/>
              <a:ext cx="440690" cy="619125"/>
            </a:xfrm>
            <a:custGeom>
              <a:avLst/>
              <a:gdLst/>
              <a:ahLst/>
              <a:cxnLst/>
              <a:rect l="l" t="t" r="r" b="b"/>
              <a:pathLst>
                <a:path w="440689" h="619125">
                  <a:moveTo>
                    <a:pt x="220179" y="0"/>
                  </a:moveTo>
                  <a:lnTo>
                    <a:pt x="186059" y="22739"/>
                  </a:lnTo>
                  <a:lnTo>
                    <a:pt x="131015" y="67577"/>
                  </a:lnTo>
                  <a:lnTo>
                    <a:pt x="95397" y="103035"/>
                  </a:lnTo>
                  <a:lnTo>
                    <a:pt x="60156" y="145898"/>
                  </a:lnTo>
                  <a:lnTo>
                    <a:pt x="29623" y="195202"/>
                  </a:lnTo>
                  <a:lnTo>
                    <a:pt x="8127" y="249981"/>
                  </a:lnTo>
                  <a:lnTo>
                    <a:pt x="0" y="309270"/>
                  </a:lnTo>
                  <a:lnTo>
                    <a:pt x="8127" y="368559"/>
                  </a:lnTo>
                  <a:lnTo>
                    <a:pt x="29623" y="423338"/>
                  </a:lnTo>
                  <a:lnTo>
                    <a:pt x="60156" y="472641"/>
                  </a:lnTo>
                  <a:lnTo>
                    <a:pt x="95397" y="515504"/>
                  </a:lnTo>
                  <a:lnTo>
                    <a:pt x="131015" y="550960"/>
                  </a:lnTo>
                  <a:lnTo>
                    <a:pt x="162679" y="578045"/>
                  </a:lnTo>
                  <a:lnTo>
                    <a:pt x="196824" y="603237"/>
                  </a:lnTo>
                  <a:lnTo>
                    <a:pt x="220179" y="618528"/>
                  </a:lnTo>
                  <a:lnTo>
                    <a:pt x="243535" y="603237"/>
                  </a:lnTo>
                  <a:lnTo>
                    <a:pt x="277680" y="578045"/>
                  </a:lnTo>
                  <a:lnTo>
                    <a:pt x="309344" y="550960"/>
                  </a:lnTo>
                  <a:lnTo>
                    <a:pt x="344962" y="515504"/>
                  </a:lnTo>
                  <a:lnTo>
                    <a:pt x="380202" y="472641"/>
                  </a:lnTo>
                  <a:lnTo>
                    <a:pt x="410736" y="423338"/>
                  </a:lnTo>
                  <a:lnTo>
                    <a:pt x="432232" y="368559"/>
                  </a:lnTo>
                  <a:lnTo>
                    <a:pt x="440359" y="309270"/>
                  </a:lnTo>
                  <a:lnTo>
                    <a:pt x="432232" y="249981"/>
                  </a:lnTo>
                  <a:lnTo>
                    <a:pt x="410736" y="195202"/>
                  </a:lnTo>
                  <a:lnTo>
                    <a:pt x="380202" y="145898"/>
                  </a:lnTo>
                  <a:lnTo>
                    <a:pt x="344962" y="103035"/>
                  </a:lnTo>
                  <a:lnTo>
                    <a:pt x="309344" y="67577"/>
                  </a:lnTo>
                  <a:lnTo>
                    <a:pt x="277680" y="40490"/>
                  </a:lnTo>
                  <a:lnTo>
                    <a:pt x="243535" y="15290"/>
                  </a:lnTo>
                  <a:lnTo>
                    <a:pt x="220179" y="0"/>
                  </a:lnTo>
                  <a:close/>
                </a:path>
              </a:pathLst>
            </a:custGeom>
            <a:solidFill>
              <a:srgbClr val="B3C869"/>
            </a:solidFill>
          </p:spPr>
          <p:txBody>
            <a:bodyPr wrap="square" lIns="0" tIns="0" rIns="0" bIns="0" rtlCol="0"/>
            <a:lstStyle/>
            <a:p>
              <a:endParaRPr sz="1800"/>
            </a:p>
          </p:txBody>
        </p:sp>
        <p:sp>
          <p:nvSpPr>
            <p:cNvPr id="37" name="object 56">
              <a:extLst>
                <a:ext uri="{FF2B5EF4-FFF2-40B4-BE49-F238E27FC236}">
                  <a16:creationId xmlns:a16="http://schemas.microsoft.com/office/drawing/2014/main" id="{74CA2EE7-1CA5-115A-92B8-A278523AD51F}"/>
                </a:ext>
              </a:extLst>
            </p:cNvPr>
            <p:cNvSpPr/>
            <p:nvPr/>
          </p:nvSpPr>
          <p:spPr>
            <a:xfrm>
              <a:off x="8103877" y="6125839"/>
              <a:ext cx="254000" cy="728345"/>
            </a:xfrm>
            <a:custGeom>
              <a:avLst/>
              <a:gdLst/>
              <a:ahLst/>
              <a:cxnLst/>
              <a:rect l="l" t="t" r="r" b="b"/>
              <a:pathLst>
                <a:path w="254000" h="728345">
                  <a:moveTo>
                    <a:pt x="129095" y="0"/>
                  </a:moveTo>
                  <a:lnTo>
                    <a:pt x="123558" y="140690"/>
                  </a:lnTo>
                  <a:lnTo>
                    <a:pt x="46824" y="69913"/>
                  </a:lnTo>
                  <a:lnTo>
                    <a:pt x="122821" y="159257"/>
                  </a:lnTo>
                  <a:lnTo>
                    <a:pt x="119722" y="237820"/>
                  </a:lnTo>
                  <a:lnTo>
                    <a:pt x="0" y="143243"/>
                  </a:lnTo>
                  <a:lnTo>
                    <a:pt x="118745" y="266585"/>
                  </a:lnTo>
                  <a:lnTo>
                    <a:pt x="100736" y="728065"/>
                  </a:lnTo>
                  <a:lnTo>
                    <a:pt x="159512" y="728065"/>
                  </a:lnTo>
                  <a:lnTo>
                    <a:pt x="138633" y="229539"/>
                  </a:lnTo>
                  <a:lnTo>
                    <a:pt x="253695" y="109893"/>
                  </a:lnTo>
                  <a:lnTo>
                    <a:pt x="137591" y="201599"/>
                  </a:lnTo>
                  <a:lnTo>
                    <a:pt x="134239" y="121958"/>
                  </a:lnTo>
                  <a:lnTo>
                    <a:pt x="206883" y="36563"/>
                  </a:lnTo>
                  <a:lnTo>
                    <a:pt x="133489" y="104254"/>
                  </a:lnTo>
                  <a:lnTo>
                    <a:pt x="129095" y="0"/>
                  </a:lnTo>
                  <a:close/>
                </a:path>
              </a:pathLst>
            </a:custGeom>
            <a:solidFill>
              <a:srgbClr val="7B6641"/>
            </a:solidFill>
          </p:spPr>
          <p:txBody>
            <a:bodyPr wrap="square" lIns="0" tIns="0" rIns="0" bIns="0" rtlCol="0"/>
            <a:lstStyle/>
            <a:p>
              <a:endParaRPr sz="1800"/>
            </a:p>
          </p:txBody>
        </p:sp>
      </p:grpSp>
      <p:sp>
        <p:nvSpPr>
          <p:cNvPr id="41" name="TextBox 40">
            <a:extLst>
              <a:ext uri="{FF2B5EF4-FFF2-40B4-BE49-F238E27FC236}">
                <a16:creationId xmlns:a16="http://schemas.microsoft.com/office/drawing/2014/main" id="{865B1E20-6D90-746A-A015-F637628D163A}"/>
              </a:ext>
            </a:extLst>
          </p:cNvPr>
          <p:cNvSpPr txBox="1"/>
          <p:nvPr/>
        </p:nvSpPr>
        <p:spPr>
          <a:xfrm>
            <a:off x="1965330" y="3437399"/>
            <a:ext cx="8247370" cy="2739211"/>
          </a:xfrm>
          <a:prstGeom prst="rect">
            <a:avLst/>
          </a:prstGeom>
          <a:noFill/>
        </p:spPr>
        <p:txBody>
          <a:bodyPr wrap="square" lIns="91440" tIns="45720" rIns="91440" bIns="45720" anchor="t">
            <a:spAutoFit/>
          </a:bodyPr>
          <a:lstStyle/>
          <a:p>
            <a:pPr marL="0" indent="0">
              <a:buNone/>
            </a:pPr>
            <a:r>
              <a:rPr lang="en-GB" sz="1600" b="1" dirty="0">
                <a:solidFill>
                  <a:srgbClr val="954091"/>
                </a:solidFill>
                <a:latin typeface="Calibri"/>
                <a:cs typeface="Proxima Nova Semibold"/>
              </a:rPr>
              <a:t>This document presents the mechanisms of change that the Shaping Places for Wellbeing Programme has theorised to be supporting </a:t>
            </a:r>
            <a:r>
              <a:rPr lang="en-GB" sz="1600" b="1" u="sng" dirty="0">
                <a:solidFill>
                  <a:srgbClr val="0070C0"/>
                </a:solidFill>
                <a:latin typeface="Calibri"/>
                <a:cs typeface="Proxima Nova Semibold"/>
              </a:rPr>
              <a:t>system change</a:t>
            </a:r>
            <a:r>
              <a:rPr lang="en-GB" sz="1600" b="1" dirty="0">
                <a:solidFill>
                  <a:srgbClr val="954091"/>
                </a:solidFill>
                <a:latin typeface="Calibri"/>
                <a:cs typeface="Proxima Nova Semibold"/>
              </a:rPr>
              <a:t>. </a:t>
            </a:r>
            <a:endParaRPr lang="en-GB" sz="1600">
              <a:latin typeface="Calibri"/>
              <a:ea typeface="Calibri"/>
              <a:cs typeface="Calibri"/>
            </a:endParaRPr>
          </a:p>
          <a:p>
            <a:pPr marL="0" indent="0">
              <a:buNone/>
            </a:pPr>
            <a:endParaRPr lang="en-GB" sz="1400" dirty="0"/>
          </a:p>
          <a:p>
            <a:r>
              <a:rPr lang="en-GB" sz="1400" dirty="0"/>
              <a:t>We have used the term "mechanisms of change", as described by </a:t>
            </a:r>
            <a:r>
              <a:rPr lang="en-GB" sz="1400" dirty="0">
                <a:ea typeface="+mn-lt"/>
                <a:cs typeface="+mn-lt"/>
                <a:hlinkClick r:id="rId6"/>
              </a:rPr>
              <a:t>New Philanthropy Capital (NPC). </a:t>
            </a:r>
            <a:r>
              <a:rPr lang="en-GB" sz="1400" dirty="0"/>
              <a:t>Mechanisms of change are the link between the activities we deliver (e.g. Place and Wellbeing Assessments) and the outcomes we’re hoping to achieve (e.g. more plans using a place and wellbeing lens) – they are the </a:t>
            </a:r>
            <a:r>
              <a:rPr lang="en-GB" sz="1400" b="1" dirty="0"/>
              <a:t>causes of change</a:t>
            </a:r>
            <a:r>
              <a:rPr lang="en-GB" sz="1400" dirty="0"/>
              <a:t>. The mechanisms describe how we hope our Programme will be experienced by anyone engaged with our delivery. If those experiences, thoughts and feelings can be carried forward and endure then we are more likely to achieve the system change we hope for. </a:t>
            </a:r>
          </a:p>
          <a:p>
            <a:endParaRPr lang="en-GB" sz="1400" dirty="0"/>
          </a:p>
          <a:p>
            <a:r>
              <a:rPr lang="en-US" sz="1400" dirty="0"/>
              <a:t>Through working with seven Project Towns in 2022-2024, we learnt that when undertaking local work using a place-based approach, change is more likely when some mechanisms of change are experienced. </a:t>
            </a:r>
            <a:endParaRPr lang="en-GB" sz="1400" dirty="0"/>
          </a:p>
        </p:txBody>
      </p:sp>
    </p:spTree>
    <p:extLst>
      <p:ext uri="{BB962C8B-B14F-4D97-AF65-F5344CB8AC3E}">
        <p14:creationId xmlns:p14="http://schemas.microsoft.com/office/powerpoint/2010/main" val="39611326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Decisions - how they impact people and place">
            <a:extLst>
              <a:ext uri="{FF2B5EF4-FFF2-40B4-BE49-F238E27FC236}">
                <a16:creationId xmlns:a16="http://schemas.microsoft.com/office/drawing/2014/main" id="{49A7321F-37D1-DB62-2585-6DE5005AF496}"/>
              </a:ext>
            </a:extLst>
          </p:cNvPr>
          <p:cNvPicPr>
            <a:picLocks noChangeAspect="1"/>
          </p:cNvPicPr>
          <p:nvPr/>
        </p:nvPicPr>
        <p:blipFill rotWithShape="1">
          <a:blip r:embed="rId2"/>
          <a:srcRect l="71278" t="2689" r="5111" b="26132"/>
          <a:stretch/>
        </p:blipFill>
        <p:spPr>
          <a:xfrm>
            <a:off x="1638796" y="292730"/>
            <a:ext cx="2327264" cy="2634077"/>
          </a:xfrm>
          <a:prstGeom prst="rect">
            <a:avLst/>
          </a:prstGeom>
        </p:spPr>
      </p:pic>
      <p:sp>
        <p:nvSpPr>
          <p:cNvPr id="2" name="Title 1">
            <a:extLst>
              <a:ext uri="{FF2B5EF4-FFF2-40B4-BE49-F238E27FC236}">
                <a16:creationId xmlns:a16="http://schemas.microsoft.com/office/drawing/2014/main" id="{E01D128C-0C49-75BC-1614-C321FF2E0EEC}"/>
              </a:ext>
            </a:extLst>
          </p:cNvPr>
          <p:cNvSpPr txBox="1">
            <a:spLocks noGrp="1"/>
          </p:cNvSpPr>
          <p:nvPr>
            <p:ph type="title" idx="4294967295"/>
          </p:nvPr>
        </p:nvSpPr>
        <p:spPr>
          <a:xfrm>
            <a:off x="3790122" y="379260"/>
            <a:ext cx="6546574"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2718A"/>
                </a:solidFill>
                <a:effectLst/>
                <a:uLnTx/>
                <a:uFillTx/>
                <a:latin typeface="+mn-lt"/>
                <a:ea typeface="Calibri"/>
                <a:cs typeface="Proxima Nova"/>
              </a:rPr>
              <a:t>Using Place and Wellbeing Assessments</a:t>
            </a:r>
          </a:p>
        </p:txBody>
      </p:sp>
      <p:sp>
        <p:nvSpPr>
          <p:cNvPr id="5" name="Content Placeholder 4">
            <a:extLst>
              <a:ext uri="{FF2B5EF4-FFF2-40B4-BE49-F238E27FC236}">
                <a16:creationId xmlns:a16="http://schemas.microsoft.com/office/drawing/2014/main" id="{9EDB70B5-87FC-58C3-016A-73FB7FF15EB2}"/>
              </a:ext>
            </a:extLst>
          </p:cNvPr>
          <p:cNvSpPr>
            <a:spLocks noGrp="1"/>
          </p:cNvSpPr>
          <p:nvPr>
            <p:ph idx="1"/>
          </p:nvPr>
        </p:nvSpPr>
        <p:spPr>
          <a:xfrm>
            <a:off x="3798642" y="884782"/>
            <a:ext cx="6538054" cy="6092824"/>
          </a:xfrm>
        </p:spPr>
        <p:txBody>
          <a:bodyPr vert="horz" lIns="91440" tIns="45720" rIns="91440" bIns="45720" rtlCol="0" anchor="t">
            <a:normAutofit/>
          </a:bodyPr>
          <a:lstStyle/>
          <a:p>
            <a:pPr marL="0" indent="0">
              <a:lnSpc>
                <a:spcPct val="100000"/>
              </a:lnSpc>
              <a:buNone/>
            </a:pPr>
            <a:r>
              <a:rPr lang="en-US" sz="1400" b="1" dirty="0"/>
              <a:t>We believe change is more likely when:</a:t>
            </a:r>
          </a:p>
          <a:p>
            <a:pPr marL="285750" indent="-285750">
              <a:lnSpc>
                <a:spcPct val="100000"/>
              </a:lnSpc>
              <a:buClr>
                <a:srgbClr val="9EB851"/>
              </a:buClr>
              <a:buFont typeface="Wingdings"/>
              <a:buChar char="q"/>
            </a:pPr>
            <a:r>
              <a:rPr lang="en-US" sz="1400" dirty="0"/>
              <a:t>Participants have a foundational and mutual understanding of place, the Place and Wellbeing Outcomes, and the </a:t>
            </a:r>
            <a:r>
              <a:rPr lang="en-US" sz="1400" dirty="0" err="1"/>
              <a:t>Programme</a:t>
            </a:r>
            <a:r>
              <a:rPr lang="en-US" sz="1400" dirty="0"/>
              <a:t>.</a:t>
            </a:r>
          </a:p>
          <a:p>
            <a:pPr marL="285750" indent="-285750">
              <a:lnSpc>
                <a:spcPct val="100000"/>
              </a:lnSpc>
              <a:buClr>
                <a:srgbClr val="9EB851"/>
              </a:buClr>
              <a:buFont typeface="Wingdings"/>
              <a:buChar char="q"/>
            </a:pPr>
            <a:r>
              <a:rPr lang="en-US" sz="1400" dirty="0"/>
              <a:t>Participants have an understanding and familiarity with the document being assessed. </a:t>
            </a:r>
          </a:p>
          <a:p>
            <a:pPr marL="285750" indent="-285750">
              <a:lnSpc>
                <a:spcPct val="100000"/>
              </a:lnSpc>
              <a:buClr>
                <a:srgbClr val="9EB851"/>
              </a:buClr>
              <a:buFont typeface="Wingdings"/>
              <a:buChar char="q"/>
            </a:pPr>
            <a:r>
              <a:rPr lang="en-US" sz="1400" dirty="0"/>
              <a:t>Assessment participants, including the decision makers/document owner, feel supported by seniors and colleagues to take part in the process. </a:t>
            </a:r>
          </a:p>
          <a:p>
            <a:pPr marL="285750" indent="-285750">
              <a:lnSpc>
                <a:spcPct val="100000"/>
              </a:lnSpc>
              <a:buClr>
                <a:srgbClr val="9EB851"/>
              </a:buClr>
              <a:buFont typeface="Wingdings"/>
              <a:buChar char="q"/>
            </a:pPr>
            <a:r>
              <a:rPr lang="en-US" sz="1400" dirty="0"/>
              <a:t>Participants feel equally valued and safe to openly contribute during the Assessment. </a:t>
            </a:r>
          </a:p>
          <a:p>
            <a:pPr marL="285750" indent="-285750">
              <a:lnSpc>
                <a:spcPct val="100000"/>
              </a:lnSpc>
              <a:buClr>
                <a:srgbClr val="9EB851"/>
              </a:buClr>
              <a:buFont typeface="Wingdings"/>
              <a:buChar char="q"/>
            </a:pPr>
            <a:r>
              <a:rPr lang="en-US" sz="1400" dirty="0"/>
              <a:t>The decision makers/document owner believe the Assessment process adds value to their work.</a:t>
            </a:r>
          </a:p>
          <a:p>
            <a:pPr marL="285750" indent="-285750">
              <a:lnSpc>
                <a:spcPct val="100000"/>
              </a:lnSpc>
              <a:buClr>
                <a:srgbClr val="9EB851"/>
              </a:buClr>
              <a:buFont typeface="Wingdings"/>
              <a:buChar char="q"/>
            </a:pPr>
            <a:r>
              <a:rPr lang="en-US" sz="1400" dirty="0"/>
              <a:t>The decision makers/document owner have a sense of ownership over the process from pre-Assessment to post-Assessment stage. </a:t>
            </a:r>
          </a:p>
          <a:p>
            <a:pPr marL="285750" indent="-285750">
              <a:lnSpc>
                <a:spcPct val="100000"/>
              </a:lnSpc>
              <a:buClr>
                <a:srgbClr val="9EB851"/>
              </a:buClr>
              <a:buFont typeface="Wingdings"/>
              <a:buChar char="q"/>
            </a:pPr>
            <a:r>
              <a:rPr lang="en-US" sz="1400" dirty="0"/>
              <a:t>The decision makers/ document owner are open to the feedback given through the Assessment and believes it to be constructive.</a:t>
            </a:r>
          </a:p>
          <a:p>
            <a:pPr marL="285750" indent="-285750">
              <a:lnSpc>
                <a:spcPct val="100000"/>
              </a:lnSpc>
              <a:buClr>
                <a:srgbClr val="9EB851"/>
              </a:buClr>
              <a:buFont typeface="Wingdings"/>
              <a:buChar char="q"/>
            </a:pPr>
            <a:r>
              <a:rPr lang="en-US" sz="1400" dirty="0"/>
              <a:t>Participants remain engaged for the duration of the Assessment.</a:t>
            </a:r>
          </a:p>
          <a:p>
            <a:pPr marL="0" indent="0">
              <a:lnSpc>
                <a:spcPct val="100000"/>
              </a:lnSpc>
              <a:buNone/>
            </a:pPr>
            <a:endParaRPr lang="en-GB" sz="1400" dirty="0"/>
          </a:p>
        </p:txBody>
      </p:sp>
      <p:grpSp>
        <p:nvGrpSpPr>
          <p:cNvPr id="23" name="object 11">
            <a:extLst>
              <a:ext uri="{FF2B5EF4-FFF2-40B4-BE49-F238E27FC236}">
                <a16:creationId xmlns:a16="http://schemas.microsoft.com/office/drawing/2014/main" id="{9C8E29D0-1158-20F1-3F55-66EB3F67F985}"/>
              </a:ext>
              <a:ext uri="{C183D7F6-B498-43B3-948B-1728B52AA6E4}">
                <adec:decorative xmlns:adec="http://schemas.microsoft.com/office/drawing/2017/decorative" val="1"/>
              </a:ext>
            </a:extLst>
          </p:cNvPr>
          <p:cNvGrpSpPr/>
          <p:nvPr/>
        </p:nvGrpSpPr>
        <p:grpSpPr>
          <a:xfrm>
            <a:off x="9221263" y="5698460"/>
            <a:ext cx="978064" cy="1180214"/>
            <a:chOff x="7253474" y="5724004"/>
            <a:chExt cx="1367790" cy="1836420"/>
          </a:xfrm>
        </p:grpSpPr>
        <p:sp>
          <p:nvSpPr>
            <p:cNvPr id="24" name="object 12">
              <a:extLst>
                <a:ext uri="{FF2B5EF4-FFF2-40B4-BE49-F238E27FC236}">
                  <a16:creationId xmlns:a16="http://schemas.microsoft.com/office/drawing/2014/main" id="{64D8A4E1-2455-2F48-33B8-F5CB22B4E20C}"/>
                </a:ext>
              </a:extLst>
            </p:cNvPr>
            <p:cNvSpPr/>
            <p:nvPr/>
          </p:nvSpPr>
          <p:spPr>
            <a:xfrm>
              <a:off x="7253474" y="5724004"/>
              <a:ext cx="826769" cy="1214120"/>
            </a:xfrm>
            <a:custGeom>
              <a:avLst/>
              <a:gdLst/>
              <a:ahLst/>
              <a:cxnLst/>
              <a:rect l="l" t="t" r="r" b="b"/>
              <a:pathLst>
                <a:path w="826770" h="1214120">
                  <a:moveTo>
                    <a:pt x="413270" y="0"/>
                  </a:moveTo>
                  <a:lnTo>
                    <a:pt x="375135" y="2435"/>
                  </a:lnTo>
                  <a:lnTo>
                    <a:pt x="302193" y="21323"/>
                  </a:lnTo>
                  <a:lnTo>
                    <a:pt x="234592" y="57578"/>
                  </a:lnTo>
                  <a:lnTo>
                    <a:pt x="203132" y="81723"/>
                  </a:lnTo>
                  <a:lnTo>
                    <a:pt x="173412" y="109613"/>
                  </a:lnTo>
                  <a:lnTo>
                    <a:pt x="145567" y="141052"/>
                  </a:lnTo>
                  <a:lnTo>
                    <a:pt x="119734" y="175841"/>
                  </a:lnTo>
                  <a:lnTo>
                    <a:pt x="96045" y="213780"/>
                  </a:lnTo>
                  <a:lnTo>
                    <a:pt x="74638" y="254673"/>
                  </a:lnTo>
                  <a:lnTo>
                    <a:pt x="55647" y="298320"/>
                  </a:lnTo>
                  <a:lnTo>
                    <a:pt x="39206" y="344523"/>
                  </a:lnTo>
                  <a:lnTo>
                    <a:pt x="25452" y="393083"/>
                  </a:lnTo>
                  <a:lnTo>
                    <a:pt x="14519" y="443803"/>
                  </a:lnTo>
                  <a:lnTo>
                    <a:pt x="6543" y="496483"/>
                  </a:lnTo>
                  <a:lnTo>
                    <a:pt x="1658" y="550926"/>
                  </a:lnTo>
                  <a:lnTo>
                    <a:pt x="0" y="606933"/>
                  </a:lnTo>
                  <a:lnTo>
                    <a:pt x="1658" y="662937"/>
                  </a:lnTo>
                  <a:lnTo>
                    <a:pt x="6543" y="717378"/>
                  </a:lnTo>
                  <a:lnTo>
                    <a:pt x="14519" y="770058"/>
                  </a:lnTo>
                  <a:lnTo>
                    <a:pt x="25452" y="820777"/>
                  </a:lnTo>
                  <a:lnTo>
                    <a:pt x="39206" y="869337"/>
                  </a:lnTo>
                  <a:lnTo>
                    <a:pt x="55647" y="915540"/>
                  </a:lnTo>
                  <a:lnTo>
                    <a:pt x="74638" y="959187"/>
                  </a:lnTo>
                  <a:lnTo>
                    <a:pt x="96045" y="1000080"/>
                  </a:lnTo>
                  <a:lnTo>
                    <a:pt x="119734" y="1038020"/>
                  </a:lnTo>
                  <a:lnTo>
                    <a:pt x="145567" y="1072809"/>
                  </a:lnTo>
                  <a:lnTo>
                    <a:pt x="173412" y="1104248"/>
                  </a:lnTo>
                  <a:lnTo>
                    <a:pt x="203132" y="1132140"/>
                  </a:lnTo>
                  <a:lnTo>
                    <a:pt x="234592" y="1156284"/>
                  </a:lnTo>
                  <a:lnTo>
                    <a:pt x="267658" y="1176484"/>
                  </a:lnTo>
                  <a:lnTo>
                    <a:pt x="338064" y="1204256"/>
                  </a:lnTo>
                  <a:lnTo>
                    <a:pt x="413270" y="1213866"/>
                  </a:lnTo>
                  <a:lnTo>
                    <a:pt x="451403" y="1211430"/>
                  </a:lnTo>
                  <a:lnTo>
                    <a:pt x="524340" y="1192541"/>
                  </a:lnTo>
                  <a:lnTo>
                    <a:pt x="591936" y="1156284"/>
                  </a:lnTo>
                  <a:lnTo>
                    <a:pt x="623393" y="1132140"/>
                  </a:lnTo>
                  <a:lnTo>
                    <a:pt x="653110" y="1104248"/>
                  </a:lnTo>
                  <a:lnTo>
                    <a:pt x="680952" y="1072809"/>
                  </a:lnTo>
                  <a:lnTo>
                    <a:pt x="706783" y="1038020"/>
                  </a:lnTo>
                  <a:lnTo>
                    <a:pt x="730469" y="1000080"/>
                  </a:lnTo>
                  <a:lnTo>
                    <a:pt x="751874" y="959187"/>
                  </a:lnTo>
                  <a:lnTo>
                    <a:pt x="770863" y="915540"/>
                  </a:lnTo>
                  <a:lnTo>
                    <a:pt x="787301" y="869337"/>
                  </a:lnTo>
                  <a:lnTo>
                    <a:pt x="801053" y="820777"/>
                  </a:lnTo>
                  <a:lnTo>
                    <a:pt x="811985" y="770058"/>
                  </a:lnTo>
                  <a:lnTo>
                    <a:pt x="819960" y="717378"/>
                  </a:lnTo>
                  <a:lnTo>
                    <a:pt x="824845" y="662937"/>
                  </a:lnTo>
                  <a:lnTo>
                    <a:pt x="826503" y="606933"/>
                  </a:lnTo>
                  <a:lnTo>
                    <a:pt x="824845" y="550926"/>
                  </a:lnTo>
                  <a:lnTo>
                    <a:pt x="819960" y="496483"/>
                  </a:lnTo>
                  <a:lnTo>
                    <a:pt x="811985" y="443803"/>
                  </a:lnTo>
                  <a:lnTo>
                    <a:pt x="801053" y="393083"/>
                  </a:lnTo>
                  <a:lnTo>
                    <a:pt x="787301" y="344523"/>
                  </a:lnTo>
                  <a:lnTo>
                    <a:pt x="770863" y="298320"/>
                  </a:lnTo>
                  <a:lnTo>
                    <a:pt x="751874" y="254673"/>
                  </a:lnTo>
                  <a:lnTo>
                    <a:pt x="730469" y="213780"/>
                  </a:lnTo>
                  <a:lnTo>
                    <a:pt x="706783" y="175841"/>
                  </a:lnTo>
                  <a:lnTo>
                    <a:pt x="680952" y="141052"/>
                  </a:lnTo>
                  <a:lnTo>
                    <a:pt x="653110" y="109613"/>
                  </a:lnTo>
                  <a:lnTo>
                    <a:pt x="623393" y="81723"/>
                  </a:lnTo>
                  <a:lnTo>
                    <a:pt x="591936" y="57578"/>
                  </a:lnTo>
                  <a:lnTo>
                    <a:pt x="558873" y="37379"/>
                  </a:lnTo>
                  <a:lnTo>
                    <a:pt x="488472" y="9609"/>
                  </a:lnTo>
                  <a:lnTo>
                    <a:pt x="413270" y="0"/>
                  </a:lnTo>
                  <a:close/>
                </a:path>
              </a:pathLst>
            </a:custGeom>
            <a:solidFill>
              <a:srgbClr val="B3C869"/>
            </a:solidFill>
          </p:spPr>
          <p:txBody>
            <a:bodyPr wrap="square" lIns="0" tIns="0" rIns="0" bIns="0" rtlCol="0"/>
            <a:lstStyle/>
            <a:p>
              <a:endParaRPr sz="1800"/>
            </a:p>
          </p:txBody>
        </p:sp>
        <p:sp>
          <p:nvSpPr>
            <p:cNvPr id="25" name="object 13">
              <a:extLst>
                <a:ext uri="{FF2B5EF4-FFF2-40B4-BE49-F238E27FC236}">
                  <a16:creationId xmlns:a16="http://schemas.microsoft.com/office/drawing/2014/main" id="{960E9D6D-9EDE-FD19-E726-2CD0DA137826}"/>
                </a:ext>
              </a:extLst>
            </p:cNvPr>
            <p:cNvSpPr/>
            <p:nvPr/>
          </p:nvSpPr>
          <p:spPr>
            <a:xfrm>
              <a:off x="7417165" y="6043968"/>
              <a:ext cx="490855" cy="1516380"/>
            </a:xfrm>
            <a:custGeom>
              <a:avLst/>
              <a:gdLst/>
              <a:ahLst/>
              <a:cxnLst/>
              <a:rect l="l" t="t" r="r" b="b"/>
              <a:pathLst>
                <a:path w="490854" h="1516379">
                  <a:moveTo>
                    <a:pt x="249567" y="0"/>
                  </a:moveTo>
                  <a:lnTo>
                    <a:pt x="238899" y="294741"/>
                  </a:lnTo>
                  <a:lnTo>
                    <a:pt x="90500" y="145834"/>
                  </a:lnTo>
                  <a:lnTo>
                    <a:pt x="237490" y="333819"/>
                  </a:lnTo>
                  <a:lnTo>
                    <a:pt x="231521" y="499071"/>
                  </a:lnTo>
                  <a:lnTo>
                    <a:pt x="0" y="300100"/>
                  </a:lnTo>
                  <a:lnTo>
                    <a:pt x="229590" y="551853"/>
                  </a:lnTo>
                  <a:lnTo>
                    <a:pt x="194741" y="1516037"/>
                  </a:lnTo>
                  <a:lnTo>
                    <a:pt x="308394" y="1516037"/>
                  </a:lnTo>
                  <a:lnTo>
                    <a:pt x="267944" y="473925"/>
                  </a:lnTo>
                  <a:lnTo>
                    <a:pt x="490499" y="229946"/>
                  </a:lnTo>
                  <a:lnTo>
                    <a:pt x="265963" y="422897"/>
                  </a:lnTo>
                  <a:lnTo>
                    <a:pt x="259461" y="255384"/>
                  </a:lnTo>
                  <a:lnTo>
                    <a:pt x="399986" y="75679"/>
                  </a:lnTo>
                  <a:lnTo>
                    <a:pt x="258025" y="218097"/>
                  </a:lnTo>
                  <a:lnTo>
                    <a:pt x="249567" y="0"/>
                  </a:lnTo>
                  <a:close/>
                </a:path>
              </a:pathLst>
            </a:custGeom>
            <a:solidFill>
              <a:srgbClr val="7B6641"/>
            </a:solidFill>
          </p:spPr>
          <p:txBody>
            <a:bodyPr wrap="square" lIns="0" tIns="0" rIns="0" bIns="0" rtlCol="0"/>
            <a:lstStyle/>
            <a:p>
              <a:endParaRPr sz="1800"/>
            </a:p>
          </p:txBody>
        </p:sp>
        <p:sp>
          <p:nvSpPr>
            <p:cNvPr id="26" name="object 14">
              <a:extLst>
                <a:ext uri="{FF2B5EF4-FFF2-40B4-BE49-F238E27FC236}">
                  <a16:creationId xmlns:a16="http://schemas.microsoft.com/office/drawing/2014/main" id="{C721CBED-45B0-C9C0-A612-A5AB0FCB90EE}"/>
                </a:ext>
              </a:extLst>
            </p:cNvPr>
            <p:cNvSpPr/>
            <p:nvPr/>
          </p:nvSpPr>
          <p:spPr>
            <a:xfrm>
              <a:off x="7802326" y="6169575"/>
              <a:ext cx="819150" cy="859790"/>
            </a:xfrm>
            <a:custGeom>
              <a:avLst/>
              <a:gdLst/>
              <a:ahLst/>
              <a:cxnLst/>
              <a:rect l="l" t="t" r="r" b="b"/>
              <a:pathLst>
                <a:path w="819150" h="859790">
                  <a:moveTo>
                    <a:pt x="409384" y="0"/>
                  </a:moveTo>
                  <a:lnTo>
                    <a:pt x="361711" y="2897"/>
                  </a:lnTo>
                  <a:lnTo>
                    <a:pt x="315635" y="11372"/>
                  </a:lnTo>
                  <a:lnTo>
                    <a:pt x="271466" y="25101"/>
                  </a:lnTo>
                  <a:lnTo>
                    <a:pt x="229513" y="43757"/>
                  </a:lnTo>
                  <a:lnTo>
                    <a:pt x="190086" y="67017"/>
                  </a:lnTo>
                  <a:lnTo>
                    <a:pt x="153494" y="94554"/>
                  </a:lnTo>
                  <a:lnTo>
                    <a:pt x="120048" y="126044"/>
                  </a:lnTo>
                  <a:lnTo>
                    <a:pt x="90056" y="161161"/>
                  </a:lnTo>
                  <a:lnTo>
                    <a:pt x="63829" y="199582"/>
                  </a:lnTo>
                  <a:lnTo>
                    <a:pt x="41676" y="240979"/>
                  </a:lnTo>
                  <a:lnTo>
                    <a:pt x="23907" y="285029"/>
                  </a:lnTo>
                  <a:lnTo>
                    <a:pt x="10832" y="331407"/>
                  </a:lnTo>
                  <a:lnTo>
                    <a:pt x="2759" y="379787"/>
                  </a:lnTo>
                  <a:lnTo>
                    <a:pt x="0" y="429844"/>
                  </a:lnTo>
                  <a:lnTo>
                    <a:pt x="2759" y="479903"/>
                  </a:lnTo>
                  <a:lnTo>
                    <a:pt x="10832" y="528285"/>
                  </a:lnTo>
                  <a:lnTo>
                    <a:pt x="23907" y="574665"/>
                  </a:lnTo>
                  <a:lnTo>
                    <a:pt x="41676" y="618716"/>
                  </a:lnTo>
                  <a:lnTo>
                    <a:pt x="63829" y="660115"/>
                  </a:lnTo>
                  <a:lnTo>
                    <a:pt x="90056" y="698536"/>
                  </a:lnTo>
                  <a:lnTo>
                    <a:pt x="120048" y="733655"/>
                  </a:lnTo>
                  <a:lnTo>
                    <a:pt x="153494" y="765145"/>
                  </a:lnTo>
                  <a:lnTo>
                    <a:pt x="190086" y="792683"/>
                  </a:lnTo>
                  <a:lnTo>
                    <a:pt x="229513" y="815942"/>
                  </a:lnTo>
                  <a:lnTo>
                    <a:pt x="271466" y="834599"/>
                  </a:lnTo>
                  <a:lnTo>
                    <a:pt x="315635" y="848328"/>
                  </a:lnTo>
                  <a:lnTo>
                    <a:pt x="361711" y="856803"/>
                  </a:lnTo>
                  <a:lnTo>
                    <a:pt x="409384" y="859701"/>
                  </a:lnTo>
                  <a:lnTo>
                    <a:pt x="457064" y="856803"/>
                  </a:lnTo>
                  <a:lnTo>
                    <a:pt x="503146" y="848328"/>
                  </a:lnTo>
                  <a:lnTo>
                    <a:pt x="547320" y="834599"/>
                  </a:lnTo>
                  <a:lnTo>
                    <a:pt x="589277" y="815942"/>
                  </a:lnTo>
                  <a:lnTo>
                    <a:pt x="628706" y="792683"/>
                  </a:lnTo>
                  <a:lnTo>
                    <a:pt x="665300" y="765145"/>
                  </a:lnTo>
                  <a:lnTo>
                    <a:pt x="698747" y="733655"/>
                  </a:lnTo>
                  <a:lnTo>
                    <a:pt x="728739" y="698536"/>
                  </a:lnTo>
                  <a:lnTo>
                    <a:pt x="754966" y="660115"/>
                  </a:lnTo>
                  <a:lnTo>
                    <a:pt x="777119" y="618716"/>
                  </a:lnTo>
                  <a:lnTo>
                    <a:pt x="794887" y="574665"/>
                  </a:lnTo>
                  <a:lnTo>
                    <a:pt x="807962" y="528285"/>
                  </a:lnTo>
                  <a:lnTo>
                    <a:pt x="816034" y="479903"/>
                  </a:lnTo>
                  <a:lnTo>
                    <a:pt x="818794" y="429844"/>
                  </a:lnTo>
                  <a:lnTo>
                    <a:pt x="816034" y="379787"/>
                  </a:lnTo>
                  <a:lnTo>
                    <a:pt x="807962" y="331407"/>
                  </a:lnTo>
                  <a:lnTo>
                    <a:pt x="794887" y="285029"/>
                  </a:lnTo>
                  <a:lnTo>
                    <a:pt x="777119" y="240979"/>
                  </a:lnTo>
                  <a:lnTo>
                    <a:pt x="754966" y="199582"/>
                  </a:lnTo>
                  <a:lnTo>
                    <a:pt x="728739" y="161161"/>
                  </a:lnTo>
                  <a:lnTo>
                    <a:pt x="698747" y="126044"/>
                  </a:lnTo>
                  <a:lnTo>
                    <a:pt x="665300" y="94554"/>
                  </a:lnTo>
                  <a:lnTo>
                    <a:pt x="628706" y="67017"/>
                  </a:lnTo>
                  <a:lnTo>
                    <a:pt x="589277" y="43757"/>
                  </a:lnTo>
                  <a:lnTo>
                    <a:pt x="547320" y="25101"/>
                  </a:lnTo>
                  <a:lnTo>
                    <a:pt x="503146" y="11372"/>
                  </a:lnTo>
                  <a:lnTo>
                    <a:pt x="457064" y="2897"/>
                  </a:lnTo>
                  <a:lnTo>
                    <a:pt x="409384" y="0"/>
                  </a:lnTo>
                  <a:close/>
                </a:path>
              </a:pathLst>
            </a:custGeom>
            <a:solidFill>
              <a:srgbClr val="9EB851"/>
            </a:solidFill>
          </p:spPr>
          <p:txBody>
            <a:bodyPr wrap="square" lIns="0" tIns="0" rIns="0" bIns="0" rtlCol="0"/>
            <a:lstStyle/>
            <a:p>
              <a:endParaRPr sz="1800"/>
            </a:p>
          </p:txBody>
        </p:sp>
        <p:sp>
          <p:nvSpPr>
            <p:cNvPr id="27" name="object 15">
              <a:extLst>
                <a:ext uri="{FF2B5EF4-FFF2-40B4-BE49-F238E27FC236}">
                  <a16:creationId xmlns:a16="http://schemas.microsoft.com/office/drawing/2014/main" id="{A99DBF70-1C14-B0EE-8424-007D88102EAB}"/>
                </a:ext>
              </a:extLst>
            </p:cNvPr>
            <p:cNvSpPr/>
            <p:nvPr/>
          </p:nvSpPr>
          <p:spPr>
            <a:xfrm>
              <a:off x="8021184" y="6381851"/>
              <a:ext cx="382905" cy="1177925"/>
            </a:xfrm>
            <a:custGeom>
              <a:avLst/>
              <a:gdLst/>
              <a:ahLst/>
              <a:cxnLst/>
              <a:rect l="l" t="t" r="r" b="b"/>
              <a:pathLst>
                <a:path w="382904" h="1177925">
                  <a:moveTo>
                    <a:pt x="187934" y="0"/>
                  </a:moveTo>
                  <a:lnTo>
                    <a:pt x="181292" y="169913"/>
                  </a:lnTo>
                  <a:lnTo>
                    <a:pt x="70611" y="59588"/>
                  </a:lnTo>
                  <a:lnTo>
                    <a:pt x="180187" y="198780"/>
                  </a:lnTo>
                  <a:lnTo>
                    <a:pt x="175082" y="328612"/>
                  </a:lnTo>
                  <a:lnTo>
                    <a:pt x="0" y="179120"/>
                  </a:lnTo>
                  <a:lnTo>
                    <a:pt x="173558" y="369722"/>
                  </a:lnTo>
                  <a:lnTo>
                    <a:pt x="142049" y="1177848"/>
                  </a:lnTo>
                  <a:lnTo>
                    <a:pt x="230695" y="1177848"/>
                  </a:lnTo>
                  <a:lnTo>
                    <a:pt x="203542" y="430085"/>
                  </a:lnTo>
                  <a:lnTo>
                    <a:pt x="382638" y="233489"/>
                  </a:lnTo>
                  <a:lnTo>
                    <a:pt x="202044" y="387616"/>
                  </a:lnTo>
                  <a:lnTo>
                    <a:pt x="197383" y="259588"/>
                  </a:lnTo>
                  <a:lnTo>
                    <a:pt x="312000" y="113944"/>
                  </a:lnTo>
                  <a:lnTo>
                    <a:pt x="196291" y="229311"/>
                  </a:lnTo>
                  <a:lnTo>
                    <a:pt x="187934" y="0"/>
                  </a:lnTo>
                  <a:close/>
                </a:path>
              </a:pathLst>
            </a:custGeom>
            <a:solidFill>
              <a:srgbClr val="7B6641"/>
            </a:solidFill>
          </p:spPr>
          <p:txBody>
            <a:bodyPr wrap="square" lIns="0" tIns="0" rIns="0" bIns="0" rtlCol="0"/>
            <a:lstStyle/>
            <a:p>
              <a:endParaRPr sz="1800"/>
            </a:p>
          </p:txBody>
        </p:sp>
      </p:grpSp>
      <p:grpSp>
        <p:nvGrpSpPr>
          <p:cNvPr id="29" name="Group 28">
            <a:extLst>
              <a:ext uri="{FF2B5EF4-FFF2-40B4-BE49-F238E27FC236}">
                <a16:creationId xmlns:a16="http://schemas.microsoft.com/office/drawing/2014/main" id="{39E5636E-6883-618E-4B3C-46ABE17924CB}"/>
              </a:ext>
              <a:ext uri="{C183D7F6-B498-43B3-948B-1728B52AA6E4}">
                <adec:decorative xmlns:adec="http://schemas.microsoft.com/office/drawing/2017/decorative" val="1"/>
              </a:ext>
            </a:extLst>
          </p:cNvPr>
          <p:cNvGrpSpPr/>
          <p:nvPr/>
        </p:nvGrpSpPr>
        <p:grpSpPr>
          <a:xfrm>
            <a:off x="8713661" y="6288567"/>
            <a:ext cx="507602" cy="568960"/>
            <a:chOff x="4001646" y="5604255"/>
            <a:chExt cx="507602" cy="568960"/>
          </a:xfrm>
        </p:grpSpPr>
        <p:sp>
          <p:nvSpPr>
            <p:cNvPr id="30" name="object 39">
              <a:extLst>
                <a:ext uri="{FF2B5EF4-FFF2-40B4-BE49-F238E27FC236}">
                  <a16:creationId xmlns:a16="http://schemas.microsoft.com/office/drawing/2014/main" id="{C241F55B-C19E-807B-8AC5-BA24DB6F5C05}"/>
                </a:ext>
              </a:extLst>
            </p:cNvPr>
            <p:cNvSpPr/>
            <p:nvPr/>
          </p:nvSpPr>
          <p:spPr>
            <a:xfrm>
              <a:off x="4076814" y="5604255"/>
              <a:ext cx="432434" cy="568960"/>
            </a:xfrm>
            <a:custGeom>
              <a:avLst/>
              <a:gdLst/>
              <a:ahLst/>
              <a:cxnLst/>
              <a:rect l="l" t="t" r="r" b="b"/>
              <a:pathLst>
                <a:path w="432435" h="568960">
                  <a:moveTo>
                    <a:pt x="84658" y="278231"/>
                  </a:moveTo>
                  <a:lnTo>
                    <a:pt x="82016" y="262547"/>
                  </a:lnTo>
                  <a:lnTo>
                    <a:pt x="79679" y="260870"/>
                  </a:lnTo>
                  <a:lnTo>
                    <a:pt x="74726" y="261721"/>
                  </a:lnTo>
                  <a:lnTo>
                    <a:pt x="73050" y="264058"/>
                  </a:lnTo>
                  <a:lnTo>
                    <a:pt x="78854" y="298361"/>
                  </a:lnTo>
                  <a:lnTo>
                    <a:pt x="79438" y="299021"/>
                  </a:lnTo>
                  <a:lnTo>
                    <a:pt x="84467" y="300837"/>
                  </a:lnTo>
                  <a:lnTo>
                    <a:pt x="82346" y="296202"/>
                  </a:lnTo>
                  <a:lnTo>
                    <a:pt x="81546" y="291071"/>
                  </a:lnTo>
                  <a:lnTo>
                    <a:pt x="82270" y="285915"/>
                  </a:lnTo>
                  <a:lnTo>
                    <a:pt x="82651" y="283184"/>
                  </a:lnTo>
                  <a:lnTo>
                    <a:pt x="83527" y="280657"/>
                  </a:lnTo>
                  <a:lnTo>
                    <a:pt x="84658" y="278231"/>
                  </a:lnTo>
                  <a:close/>
                </a:path>
                <a:path w="432435" h="568960">
                  <a:moveTo>
                    <a:pt x="170776" y="374332"/>
                  </a:moveTo>
                  <a:lnTo>
                    <a:pt x="142024" y="366623"/>
                  </a:lnTo>
                  <a:lnTo>
                    <a:pt x="137985" y="383946"/>
                  </a:lnTo>
                  <a:lnTo>
                    <a:pt x="170776" y="414693"/>
                  </a:lnTo>
                  <a:lnTo>
                    <a:pt x="170776" y="374332"/>
                  </a:lnTo>
                  <a:close/>
                </a:path>
                <a:path w="432435" h="568960">
                  <a:moveTo>
                    <a:pt x="170789" y="319214"/>
                  </a:moveTo>
                  <a:lnTo>
                    <a:pt x="165074" y="316585"/>
                  </a:lnTo>
                  <a:lnTo>
                    <a:pt x="159956" y="312877"/>
                  </a:lnTo>
                  <a:lnTo>
                    <a:pt x="155625" y="308419"/>
                  </a:lnTo>
                  <a:lnTo>
                    <a:pt x="147599" y="342785"/>
                  </a:lnTo>
                  <a:lnTo>
                    <a:pt x="170789" y="348996"/>
                  </a:lnTo>
                  <a:lnTo>
                    <a:pt x="170789" y="319214"/>
                  </a:lnTo>
                  <a:close/>
                </a:path>
                <a:path w="432435" h="568960">
                  <a:moveTo>
                    <a:pt x="186385" y="539394"/>
                  </a:moveTo>
                  <a:lnTo>
                    <a:pt x="185064" y="498741"/>
                  </a:lnTo>
                  <a:lnTo>
                    <a:pt x="172148" y="450062"/>
                  </a:lnTo>
                  <a:lnTo>
                    <a:pt x="131381" y="412242"/>
                  </a:lnTo>
                  <a:lnTo>
                    <a:pt x="126580" y="432803"/>
                  </a:lnTo>
                  <a:lnTo>
                    <a:pt x="126187" y="436778"/>
                  </a:lnTo>
                  <a:lnTo>
                    <a:pt x="129552" y="541210"/>
                  </a:lnTo>
                  <a:lnTo>
                    <a:pt x="132130" y="552208"/>
                  </a:lnTo>
                  <a:lnTo>
                    <a:pt x="138506" y="561047"/>
                  </a:lnTo>
                  <a:lnTo>
                    <a:pt x="147726" y="566839"/>
                  </a:lnTo>
                  <a:lnTo>
                    <a:pt x="158864" y="568706"/>
                  </a:lnTo>
                  <a:lnTo>
                    <a:pt x="169862" y="566127"/>
                  </a:lnTo>
                  <a:lnTo>
                    <a:pt x="178714" y="559752"/>
                  </a:lnTo>
                  <a:lnTo>
                    <a:pt x="184518" y="550532"/>
                  </a:lnTo>
                  <a:lnTo>
                    <a:pt x="186385" y="539394"/>
                  </a:lnTo>
                  <a:close/>
                </a:path>
                <a:path w="432435" h="568960">
                  <a:moveTo>
                    <a:pt x="216827" y="149275"/>
                  </a:moveTo>
                  <a:lnTo>
                    <a:pt x="213385" y="141262"/>
                  </a:lnTo>
                  <a:lnTo>
                    <a:pt x="207048" y="135242"/>
                  </a:lnTo>
                  <a:lnTo>
                    <a:pt x="198513" y="132156"/>
                  </a:lnTo>
                  <a:lnTo>
                    <a:pt x="190487" y="132549"/>
                  </a:lnTo>
                  <a:lnTo>
                    <a:pt x="183388" y="135699"/>
                  </a:lnTo>
                  <a:lnTo>
                    <a:pt x="177850" y="141160"/>
                  </a:lnTo>
                  <a:lnTo>
                    <a:pt x="174586" y="148488"/>
                  </a:lnTo>
                  <a:lnTo>
                    <a:pt x="163042" y="184048"/>
                  </a:lnTo>
                  <a:lnTo>
                    <a:pt x="145783" y="217411"/>
                  </a:lnTo>
                  <a:lnTo>
                    <a:pt x="123278" y="247294"/>
                  </a:lnTo>
                  <a:lnTo>
                    <a:pt x="96050" y="272440"/>
                  </a:lnTo>
                  <a:lnTo>
                    <a:pt x="90347" y="278853"/>
                  </a:lnTo>
                  <a:lnTo>
                    <a:pt x="87668" y="286689"/>
                  </a:lnTo>
                  <a:lnTo>
                    <a:pt x="88125" y="294970"/>
                  </a:lnTo>
                  <a:lnTo>
                    <a:pt x="91871" y="302717"/>
                  </a:lnTo>
                  <a:lnTo>
                    <a:pt x="98234" y="308368"/>
                  </a:lnTo>
                  <a:lnTo>
                    <a:pt x="105981" y="311010"/>
                  </a:lnTo>
                  <a:lnTo>
                    <a:pt x="114236" y="310553"/>
                  </a:lnTo>
                  <a:lnTo>
                    <a:pt x="154940" y="276694"/>
                  </a:lnTo>
                  <a:lnTo>
                    <a:pt x="182029" y="240931"/>
                  </a:lnTo>
                  <a:lnTo>
                    <a:pt x="202793" y="201002"/>
                  </a:lnTo>
                  <a:lnTo>
                    <a:pt x="216674" y="158330"/>
                  </a:lnTo>
                  <a:lnTo>
                    <a:pt x="216827" y="149275"/>
                  </a:lnTo>
                  <a:close/>
                </a:path>
                <a:path w="432435" h="568960">
                  <a:moveTo>
                    <a:pt x="242227" y="159245"/>
                  </a:moveTo>
                  <a:lnTo>
                    <a:pt x="238645" y="141541"/>
                  </a:lnTo>
                  <a:lnTo>
                    <a:pt x="228892" y="127076"/>
                  </a:lnTo>
                  <a:lnTo>
                    <a:pt x="214439" y="117322"/>
                  </a:lnTo>
                  <a:lnTo>
                    <a:pt x="196735" y="113753"/>
                  </a:lnTo>
                  <a:lnTo>
                    <a:pt x="192163" y="113753"/>
                  </a:lnTo>
                  <a:lnTo>
                    <a:pt x="174447" y="117322"/>
                  </a:lnTo>
                  <a:lnTo>
                    <a:pt x="159994" y="127076"/>
                  </a:lnTo>
                  <a:lnTo>
                    <a:pt x="150241" y="141541"/>
                  </a:lnTo>
                  <a:lnTo>
                    <a:pt x="146672" y="159245"/>
                  </a:lnTo>
                  <a:lnTo>
                    <a:pt x="146672" y="205181"/>
                  </a:lnTo>
                  <a:lnTo>
                    <a:pt x="153771" y="191414"/>
                  </a:lnTo>
                  <a:lnTo>
                    <a:pt x="159956" y="177114"/>
                  </a:lnTo>
                  <a:lnTo>
                    <a:pt x="165138" y="162369"/>
                  </a:lnTo>
                  <a:lnTo>
                    <a:pt x="169291" y="147231"/>
                  </a:lnTo>
                  <a:lnTo>
                    <a:pt x="172821" y="138836"/>
                  </a:lnTo>
                  <a:lnTo>
                    <a:pt x="178765" y="132283"/>
                  </a:lnTo>
                  <a:lnTo>
                    <a:pt x="186524" y="128016"/>
                  </a:lnTo>
                  <a:lnTo>
                    <a:pt x="195541" y="126492"/>
                  </a:lnTo>
                  <a:lnTo>
                    <a:pt x="196761" y="126492"/>
                  </a:lnTo>
                  <a:lnTo>
                    <a:pt x="206832" y="127774"/>
                  </a:lnTo>
                  <a:lnTo>
                    <a:pt x="213652" y="132003"/>
                  </a:lnTo>
                  <a:lnTo>
                    <a:pt x="222250" y="144526"/>
                  </a:lnTo>
                  <a:lnTo>
                    <a:pt x="223710" y="152273"/>
                  </a:lnTo>
                  <a:lnTo>
                    <a:pt x="221983" y="159575"/>
                  </a:lnTo>
                  <a:lnTo>
                    <a:pt x="210693" y="195973"/>
                  </a:lnTo>
                  <a:lnTo>
                    <a:pt x="194614" y="230289"/>
                  </a:lnTo>
                  <a:lnTo>
                    <a:pt x="174205" y="261797"/>
                  </a:lnTo>
                  <a:lnTo>
                    <a:pt x="149923" y="289814"/>
                  </a:lnTo>
                  <a:lnTo>
                    <a:pt x="154343" y="298221"/>
                  </a:lnTo>
                  <a:lnTo>
                    <a:pt x="160362" y="305473"/>
                  </a:lnTo>
                  <a:lnTo>
                    <a:pt x="167741" y="311340"/>
                  </a:lnTo>
                  <a:lnTo>
                    <a:pt x="176250" y="315607"/>
                  </a:lnTo>
                  <a:lnTo>
                    <a:pt x="176250" y="350469"/>
                  </a:lnTo>
                  <a:lnTo>
                    <a:pt x="233121" y="365696"/>
                  </a:lnTo>
                  <a:lnTo>
                    <a:pt x="233121" y="300215"/>
                  </a:lnTo>
                  <a:lnTo>
                    <a:pt x="236943" y="294195"/>
                  </a:lnTo>
                  <a:lnTo>
                    <a:pt x="239801" y="287591"/>
                  </a:lnTo>
                  <a:lnTo>
                    <a:pt x="241592" y="280492"/>
                  </a:lnTo>
                  <a:lnTo>
                    <a:pt x="242227" y="272999"/>
                  </a:lnTo>
                  <a:lnTo>
                    <a:pt x="242227" y="159245"/>
                  </a:lnTo>
                  <a:close/>
                </a:path>
                <a:path w="432435" h="568960">
                  <a:moveTo>
                    <a:pt x="244170" y="480009"/>
                  </a:moveTo>
                  <a:lnTo>
                    <a:pt x="242506" y="471741"/>
                  </a:lnTo>
                  <a:lnTo>
                    <a:pt x="237959" y="464985"/>
                  </a:lnTo>
                  <a:lnTo>
                    <a:pt x="231216" y="460438"/>
                  </a:lnTo>
                  <a:lnTo>
                    <a:pt x="222948" y="458774"/>
                  </a:lnTo>
                  <a:lnTo>
                    <a:pt x="214680" y="460438"/>
                  </a:lnTo>
                  <a:lnTo>
                    <a:pt x="207937" y="464985"/>
                  </a:lnTo>
                  <a:lnTo>
                    <a:pt x="203390" y="471741"/>
                  </a:lnTo>
                  <a:lnTo>
                    <a:pt x="201714" y="480009"/>
                  </a:lnTo>
                  <a:lnTo>
                    <a:pt x="203390" y="488276"/>
                  </a:lnTo>
                  <a:lnTo>
                    <a:pt x="207937" y="495020"/>
                  </a:lnTo>
                  <a:lnTo>
                    <a:pt x="214680" y="499567"/>
                  </a:lnTo>
                  <a:lnTo>
                    <a:pt x="222948" y="501243"/>
                  </a:lnTo>
                  <a:lnTo>
                    <a:pt x="231216" y="499567"/>
                  </a:lnTo>
                  <a:lnTo>
                    <a:pt x="237959" y="495020"/>
                  </a:lnTo>
                  <a:lnTo>
                    <a:pt x="242506" y="488276"/>
                  </a:lnTo>
                  <a:lnTo>
                    <a:pt x="244170" y="480009"/>
                  </a:lnTo>
                  <a:close/>
                </a:path>
                <a:path w="432435" h="568960">
                  <a:moveTo>
                    <a:pt x="246773" y="52324"/>
                  </a:moveTo>
                  <a:lnTo>
                    <a:pt x="242658" y="31953"/>
                  </a:lnTo>
                  <a:lnTo>
                    <a:pt x="231444" y="15328"/>
                  </a:lnTo>
                  <a:lnTo>
                    <a:pt x="214807" y="4114"/>
                  </a:lnTo>
                  <a:lnTo>
                    <a:pt x="194449" y="0"/>
                  </a:lnTo>
                  <a:lnTo>
                    <a:pt x="174078" y="4114"/>
                  </a:lnTo>
                  <a:lnTo>
                    <a:pt x="157441" y="15328"/>
                  </a:lnTo>
                  <a:lnTo>
                    <a:pt x="146227" y="31953"/>
                  </a:lnTo>
                  <a:lnTo>
                    <a:pt x="142125" y="52324"/>
                  </a:lnTo>
                  <a:lnTo>
                    <a:pt x="146227" y="72694"/>
                  </a:lnTo>
                  <a:lnTo>
                    <a:pt x="157441" y="89331"/>
                  </a:lnTo>
                  <a:lnTo>
                    <a:pt x="174078" y="100545"/>
                  </a:lnTo>
                  <a:lnTo>
                    <a:pt x="194449" y="104648"/>
                  </a:lnTo>
                  <a:lnTo>
                    <a:pt x="214807" y="100545"/>
                  </a:lnTo>
                  <a:lnTo>
                    <a:pt x="231444" y="89331"/>
                  </a:lnTo>
                  <a:lnTo>
                    <a:pt x="242658" y="72694"/>
                  </a:lnTo>
                  <a:lnTo>
                    <a:pt x="246773" y="52324"/>
                  </a:lnTo>
                  <a:close/>
                </a:path>
                <a:path w="432435" h="568960">
                  <a:moveTo>
                    <a:pt x="286270" y="431114"/>
                  </a:moveTo>
                  <a:lnTo>
                    <a:pt x="257441" y="457085"/>
                  </a:lnTo>
                  <a:lnTo>
                    <a:pt x="254850" y="471131"/>
                  </a:lnTo>
                  <a:lnTo>
                    <a:pt x="268630" y="471131"/>
                  </a:lnTo>
                  <a:lnTo>
                    <a:pt x="270814" y="460032"/>
                  </a:lnTo>
                  <a:lnTo>
                    <a:pt x="274561" y="449567"/>
                  </a:lnTo>
                  <a:lnTo>
                    <a:pt x="279755" y="439889"/>
                  </a:lnTo>
                  <a:lnTo>
                    <a:pt x="286270" y="431114"/>
                  </a:lnTo>
                  <a:close/>
                </a:path>
                <a:path w="432435" h="568960">
                  <a:moveTo>
                    <a:pt x="298653" y="301053"/>
                  </a:moveTo>
                  <a:lnTo>
                    <a:pt x="251002" y="301053"/>
                  </a:lnTo>
                  <a:lnTo>
                    <a:pt x="247230" y="301053"/>
                  </a:lnTo>
                  <a:lnTo>
                    <a:pt x="244182" y="304101"/>
                  </a:lnTo>
                  <a:lnTo>
                    <a:pt x="244182" y="311645"/>
                  </a:lnTo>
                  <a:lnTo>
                    <a:pt x="247230" y="314706"/>
                  </a:lnTo>
                  <a:lnTo>
                    <a:pt x="274586" y="314706"/>
                  </a:lnTo>
                  <a:lnTo>
                    <a:pt x="275183" y="312762"/>
                  </a:lnTo>
                  <a:lnTo>
                    <a:pt x="276072" y="310934"/>
                  </a:lnTo>
                  <a:lnTo>
                    <a:pt x="280098" y="305765"/>
                  </a:lnTo>
                  <a:lnTo>
                    <a:pt x="284035" y="303517"/>
                  </a:lnTo>
                  <a:lnTo>
                    <a:pt x="291858" y="302539"/>
                  </a:lnTo>
                  <a:lnTo>
                    <a:pt x="295262" y="301866"/>
                  </a:lnTo>
                  <a:lnTo>
                    <a:pt x="298653" y="301053"/>
                  </a:lnTo>
                  <a:close/>
                </a:path>
                <a:path w="432435" h="568960">
                  <a:moveTo>
                    <a:pt x="311073" y="485698"/>
                  </a:moveTo>
                  <a:lnTo>
                    <a:pt x="310578" y="484581"/>
                  </a:lnTo>
                  <a:lnTo>
                    <a:pt x="308165" y="476592"/>
                  </a:lnTo>
                  <a:lnTo>
                    <a:pt x="249389" y="476592"/>
                  </a:lnTo>
                  <a:lnTo>
                    <a:pt x="249643" y="478840"/>
                  </a:lnTo>
                  <a:lnTo>
                    <a:pt x="249643" y="481965"/>
                  </a:lnTo>
                  <a:lnTo>
                    <a:pt x="249402" y="483844"/>
                  </a:lnTo>
                  <a:lnTo>
                    <a:pt x="249008" y="485698"/>
                  </a:lnTo>
                  <a:lnTo>
                    <a:pt x="311073" y="485698"/>
                  </a:lnTo>
                  <a:close/>
                </a:path>
                <a:path w="432435" h="568960">
                  <a:moveTo>
                    <a:pt x="316776" y="374840"/>
                  </a:moveTo>
                  <a:lnTo>
                    <a:pt x="303504" y="374802"/>
                  </a:lnTo>
                  <a:lnTo>
                    <a:pt x="301536" y="376669"/>
                  </a:lnTo>
                  <a:lnTo>
                    <a:pt x="301218" y="381241"/>
                  </a:lnTo>
                  <a:lnTo>
                    <a:pt x="302183" y="382663"/>
                  </a:lnTo>
                  <a:lnTo>
                    <a:pt x="303555" y="383489"/>
                  </a:lnTo>
                  <a:lnTo>
                    <a:pt x="281266" y="403428"/>
                  </a:lnTo>
                  <a:lnTo>
                    <a:pt x="264706" y="384733"/>
                  </a:lnTo>
                  <a:lnTo>
                    <a:pt x="264541" y="383870"/>
                  </a:lnTo>
                  <a:lnTo>
                    <a:pt x="282359" y="334048"/>
                  </a:lnTo>
                  <a:lnTo>
                    <a:pt x="277863" y="331571"/>
                  </a:lnTo>
                  <a:lnTo>
                    <a:pt x="274650" y="327088"/>
                  </a:lnTo>
                  <a:lnTo>
                    <a:pt x="273939" y="320167"/>
                  </a:lnTo>
                  <a:lnTo>
                    <a:pt x="272821" y="320167"/>
                  </a:lnTo>
                  <a:lnTo>
                    <a:pt x="252958" y="375754"/>
                  </a:lnTo>
                  <a:lnTo>
                    <a:pt x="251701" y="376377"/>
                  </a:lnTo>
                  <a:lnTo>
                    <a:pt x="96761" y="334759"/>
                  </a:lnTo>
                  <a:lnTo>
                    <a:pt x="96100" y="333438"/>
                  </a:lnTo>
                  <a:lnTo>
                    <a:pt x="102298" y="315836"/>
                  </a:lnTo>
                  <a:lnTo>
                    <a:pt x="99314" y="315074"/>
                  </a:lnTo>
                  <a:lnTo>
                    <a:pt x="96494" y="313804"/>
                  </a:lnTo>
                  <a:lnTo>
                    <a:pt x="93941" y="312077"/>
                  </a:lnTo>
                  <a:lnTo>
                    <a:pt x="75298" y="364540"/>
                  </a:lnTo>
                  <a:lnTo>
                    <a:pt x="73990" y="365175"/>
                  </a:lnTo>
                  <a:lnTo>
                    <a:pt x="52171" y="357352"/>
                  </a:lnTo>
                  <a:lnTo>
                    <a:pt x="50850" y="357974"/>
                  </a:lnTo>
                  <a:lnTo>
                    <a:pt x="12293" y="465632"/>
                  </a:lnTo>
                  <a:lnTo>
                    <a:pt x="11734" y="465899"/>
                  </a:lnTo>
                  <a:lnTo>
                    <a:pt x="5067" y="467156"/>
                  </a:lnTo>
                  <a:lnTo>
                    <a:pt x="0" y="472960"/>
                  </a:lnTo>
                  <a:lnTo>
                    <a:pt x="0" y="488784"/>
                  </a:lnTo>
                  <a:lnTo>
                    <a:pt x="7874" y="495731"/>
                  </a:lnTo>
                  <a:lnTo>
                    <a:pt x="22606" y="493242"/>
                  </a:lnTo>
                  <a:lnTo>
                    <a:pt x="27292" y="488708"/>
                  </a:lnTo>
                  <a:lnTo>
                    <a:pt x="29502" y="478370"/>
                  </a:lnTo>
                  <a:lnTo>
                    <a:pt x="28130" y="474014"/>
                  </a:lnTo>
                  <a:lnTo>
                    <a:pt x="25425" y="470801"/>
                  </a:lnTo>
                  <a:lnTo>
                    <a:pt x="25171" y="470242"/>
                  </a:lnTo>
                  <a:lnTo>
                    <a:pt x="60642" y="371119"/>
                  </a:lnTo>
                  <a:lnTo>
                    <a:pt x="61950" y="370509"/>
                  </a:lnTo>
                  <a:lnTo>
                    <a:pt x="79502" y="376770"/>
                  </a:lnTo>
                  <a:lnTo>
                    <a:pt x="80797" y="376161"/>
                  </a:lnTo>
                  <a:lnTo>
                    <a:pt x="85483" y="363054"/>
                  </a:lnTo>
                  <a:lnTo>
                    <a:pt x="86347" y="362889"/>
                  </a:lnTo>
                  <a:lnTo>
                    <a:pt x="199250" y="467766"/>
                  </a:lnTo>
                  <a:lnTo>
                    <a:pt x="201409" y="463613"/>
                  </a:lnTo>
                  <a:lnTo>
                    <a:pt x="204609" y="460095"/>
                  </a:lnTo>
                  <a:lnTo>
                    <a:pt x="208521" y="457568"/>
                  </a:lnTo>
                  <a:lnTo>
                    <a:pt x="91109" y="347319"/>
                  </a:lnTo>
                  <a:lnTo>
                    <a:pt x="247015" y="389166"/>
                  </a:lnTo>
                  <a:lnTo>
                    <a:pt x="247675" y="390499"/>
                  </a:lnTo>
                  <a:lnTo>
                    <a:pt x="225171" y="453415"/>
                  </a:lnTo>
                  <a:lnTo>
                    <a:pt x="229908" y="453809"/>
                  </a:lnTo>
                  <a:lnTo>
                    <a:pt x="234289" y="455447"/>
                  </a:lnTo>
                  <a:lnTo>
                    <a:pt x="238010" y="458000"/>
                  </a:lnTo>
                  <a:lnTo>
                    <a:pt x="260540" y="395058"/>
                  </a:lnTo>
                  <a:lnTo>
                    <a:pt x="261378" y="394893"/>
                  </a:lnTo>
                  <a:lnTo>
                    <a:pt x="294716" y="432422"/>
                  </a:lnTo>
                  <a:lnTo>
                    <a:pt x="291325" y="421233"/>
                  </a:lnTo>
                  <a:lnTo>
                    <a:pt x="290944" y="417817"/>
                  </a:lnTo>
                  <a:lnTo>
                    <a:pt x="291020" y="414426"/>
                  </a:lnTo>
                  <a:lnTo>
                    <a:pt x="284086" y="406590"/>
                  </a:lnTo>
                  <a:lnTo>
                    <a:pt x="302133" y="390474"/>
                  </a:lnTo>
                  <a:lnTo>
                    <a:pt x="316776" y="374840"/>
                  </a:lnTo>
                  <a:close/>
                </a:path>
                <a:path w="432435" h="568960">
                  <a:moveTo>
                    <a:pt x="358635" y="485355"/>
                  </a:moveTo>
                  <a:lnTo>
                    <a:pt x="356730" y="474116"/>
                  </a:lnTo>
                  <a:lnTo>
                    <a:pt x="354850" y="471093"/>
                  </a:lnTo>
                  <a:lnTo>
                    <a:pt x="352259" y="468947"/>
                  </a:lnTo>
                  <a:lnTo>
                    <a:pt x="352907" y="471081"/>
                  </a:lnTo>
                  <a:lnTo>
                    <a:pt x="353860" y="477456"/>
                  </a:lnTo>
                  <a:lnTo>
                    <a:pt x="352971" y="483628"/>
                  </a:lnTo>
                  <a:lnTo>
                    <a:pt x="350443" y="489254"/>
                  </a:lnTo>
                  <a:lnTo>
                    <a:pt x="346456" y="494004"/>
                  </a:lnTo>
                  <a:lnTo>
                    <a:pt x="353568" y="492315"/>
                  </a:lnTo>
                  <a:lnTo>
                    <a:pt x="358635" y="485355"/>
                  </a:lnTo>
                  <a:close/>
                </a:path>
                <a:path w="432435" h="568960">
                  <a:moveTo>
                    <a:pt x="363296" y="393700"/>
                  </a:moveTo>
                  <a:lnTo>
                    <a:pt x="362369" y="393484"/>
                  </a:lnTo>
                  <a:lnTo>
                    <a:pt x="360464" y="393103"/>
                  </a:lnTo>
                  <a:lnTo>
                    <a:pt x="349059" y="405257"/>
                  </a:lnTo>
                  <a:lnTo>
                    <a:pt x="352475" y="405549"/>
                  </a:lnTo>
                  <a:lnTo>
                    <a:pt x="355828" y="405980"/>
                  </a:lnTo>
                  <a:lnTo>
                    <a:pt x="359079" y="406679"/>
                  </a:lnTo>
                  <a:lnTo>
                    <a:pt x="363296" y="393700"/>
                  </a:lnTo>
                  <a:close/>
                </a:path>
                <a:path w="432435" h="568960">
                  <a:moveTo>
                    <a:pt x="377659" y="283502"/>
                  </a:moveTo>
                  <a:lnTo>
                    <a:pt x="376897" y="275856"/>
                  </a:lnTo>
                  <a:lnTo>
                    <a:pt x="371729" y="271830"/>
                  </a:lnTo>
                  <a:lnTo>
                    <a:pt x="367131" y="268262"/>
                  </a:lnTo>
                  <a:lnTo>
                    <a:pt x="360616" y="268846"/>
                  </a:lnTo>
                  <a:lnTo>
                    <a:pt x="356628" y="273088"/>
                  </a:lnTo>
                  <a:lnTo>
                    <a:pt x="342188" y="286067"/>
                  </a:lnTo>
                  <a:lnTo>
                    <a:pt x="325755" y="296583"/>
                  </a:lnTo>
                  <a:lnTo>
                    <a:pt x="307898" y="304177"/>
                  </a:lnTo>
                  <a:lnTo>
                    <a:pt x="289140" y="308406"/>
                  </a:lnTo>
                  <a:lnTo>
                    <a:pt x="282981" y="309156"/>
                  </a:lnTo>
                  <a:lnTo>
                    <a:pt x="278612" y="314794"/>
                  </a:lnTo>
                  <a:lnTo>
                    <a:pt x="280162" y="327101"/>
                  </a:lnTo>
                  <a:lnTo>
                    <a:pt x="285635" y="331343"/>
                  </a:lnTo>
                  <a:lnTo>
                    <a:pt x="291922" y="330695"/>
                  </a:lnTo>
                  <a:lnTo>
                    <a:pt x="314566" y="325615"/>
                  </a:lnTo>
                  <a:lnTo>
                    <a:pt x="336080" y="316534"/>
                  </a:lnTo>
                  <a:lnTo>
                    <a:pt x="355828" y="303923"/>
                  </a:lnTo>
                  <a:lnTo>
                    <a:pt x="373189" y="288277"/>
                  </a:lnTo>
                  <a:lnTo>
                    <a:pt x="377659" y="283502"/>
                  </a:lnTo>
                  <a:close/>
                </a:path>
                <a:path w="432435" h="568960">
                  <a:moveTo>
                    <a:pt x="385711" y="377304"/>
                  </a:moveTo>
                  <a:lnTo>
                    <a:pt x="383959" y="375462"/>
                  </a:lnTo>
                  <a:lnTo>
                    <a:pt x="381711" y="375158"/>
                  </a:lnTo>
                  <a:lnTo>
                    <a:pt x="379285" y="376694"/>
                  </a:lnTo>
                  <a:lnTo>
                    <a:pt x="376682" y="377990"/>
                  </a:lnTo>
                  <a:lnTo>
                    <a:pt x="373824" y="378853"/>
                  </a:lnTo>
                  <a:lnTo>
                    <a:pt x="368795" y="384225"/>
                  </a:lnTo>
                  <a:lnTo>
                    <a:pt x="372122" y="384225"/>
                  </a:lnTo>
                  <a:lnTo>
                    <a:pt x="348551" y="456768"/>
                  </a:lnTo>
                  <a:lnTo>
                    <a:pt x="350862" y="464388"/>
                  </a:lnTo>
                  <a:lnTo>
                    <a:pt x="376910" y="384225"/>
                  </a:lnTo>
                  <a:lnTo>
                    <a:pt x="383667" y="384225"/>
                  </a:lnTo>
                  <a:lnTo>
                    <a:pt x="385711" y="382168"/>
                  </a:lnTo>
                  <a:lnTo>
                    <a:pt x="385711" y="377304"/>
                  </a:lnTo>
                  <a:close/>
                </a:path>
                <a:path w="432435" h="568960">
                  <a:moveTo>
                    <a:pt x="391287" y="281012"/>
                  </a:moveTo>
                  <a:lnTo>
                    <a:pt x="389191" y="270586"/>
                  </a:lnTo>
                  <a:lnTo>
                    <a:pt x="383438" y="262077"/>
                  </a:lnTo>
                  <a:lnTo>
                    <a:pt x="374929" y="256336"/>
                  </a:lnTo>
                  <a:lnTo>
                    <a:pt x="364490" y="254241"/>
                  </a:lnTo>
                  <a:lnTo>
                    <a:pt x="361810" y="254241"/>
                  </a:lnTo>
                  <a:lnTo>
                    <a:pt x="351383" y="256336"/>
                  </a:lnTo>
                  <a:lnTo>
                    <a:pt x="342874" y="262077"/>
                  </a:lnTo>
                  <a:lnTo>
                    <a:pt x="337121" y="270586"/>
                  </a:lnTo>
                  <a:lnTo>
                    <a:pt x="335013" y="281012"/>
                  </a:lnTo>
                  <a:lnTo>
                    <a:pt x="335013" y="284429"/>
                  </a:lnTo>
                  <a:lnTo>
                    <a:pt x="341337" y="280022"/>
                  </a:lnTo>
                  <a:lnTo>
                    <a:pt x="347294" y="275018"/>
                  </a:lnTo>
                  <a:lnTo>
                    <a:pt x="355815" y="265963"/>
                  </a:lnTo>
                  <a:lnTo>
                    <a:pt x="360286" y="264020"/>
                  </a:lnTo>
                  <a:lnTo>
                    <a:pt x="368604" y="264020"/>
                  </a:lnTo>
                  <a:lnTo>
                    <a:pt x="372122" y="265226"/>
                  </a:lnTo>
                  <a:lnTo>
                    <a:pt x="378802" y="270421"/>
                  </a:lnTo>
                  <a:lnTo>
                    <a:pt x="381152" y="274764"/>
                  </a:lnTo>
                  <a:lnTo>
                    <a:pt x="381876" y="284111"/>
                  </a:lnTo>
                  <a:lnTo>
                    <a:pt x="380288" y="288671"/>
                  </a:lnTo>
                  <a:lnTo>
                    <a:pt x="346494" y="316839"/>
                  </a:lnTo>
                  <a:lnTo>
                    <a:pt x="335013" y="323138"/>
                  </a:lnTo>
                  <a:lnTo>
                    <a:pt x="335013" y="352399"/>
                  </a:lnTo>
                  <a:lnTo>
                    <a:pt x="336092" y="356527"/>
                  </a:lnTo>
                  <a:lnTo>
                    <a:pt x="337959" y="360172"/>
                  </a:lnTo>
                  <a:lnTo>
                    <a:pt x="303618" y="396887"/>
                  </a:lnTo>
                  <a:lnTo>
                    <a:pt x="299529" y="402615"/>
                  </a:lnTo>
                  <a:lnTo>
                    <a:pt x="297091" y="409117"/>
                  </a:lnTo>
                  <a:lnTo>
                    <a:pt x="296405" y="416013"/>
                  </a:lnTo>
                  <a:lnTo>
                    <a:pt x="297548" y="422986"/>
                  </a:lnTo>
                  <a:lnTo>
                    <a:pt x="315620" y="482422"/>
                  </a:lnTo>
                  <a:lnTo>
                    <a:pt x="318782" y="488276"/>
                  </a:lnTo>
                  <a:lnTo>
                    <a:pt x="323773" y="492315"/>
                  </a:lnTo>
                  <a:lnTo>
                    <a:pt x="329907" y="494207"/>
                  </a:lnTo>
                  <a:lnTo>
                    <a:pt x="336524" y="493572"/>
                  </a:lnTo>
                  <a:lnTo>
                    <a:pt x="342379" y="490410"/>
                  </a:lnTo>
                  <a:lnTo>
                    <a:pt x="346430" y="485419"/>
                  </a:lnTo>
                  <a:lnTo>
                    <a:pt x="348310" y="479285"/>
                  </a:lnTo>
                  <a:lnTo>
                    <a:pt x="347675" y="472668"/>
                  </a:lnTo>
                  <a:lnTo>
                    <a:pt x="331063" y="418058"/>
                  </a:lnTo>
                  <a:lnTo>
                    <a:pt x="331533" y="416064"/>
                  </a:lnTo>
                  <a:lnTo>
                    <a:pt x="370878" y="374002"/>
                  </a:lnTo>
                  <a:lnTo>
                    <a:pt x="379018" y="370497"/>
                  </a:lnTo>
                  <a:lnTo>
                    <a:pt x="385483" y="364642"/>
                  </a:lnTo>
                  <a:lnTo>
                    <a:pt x="389750" y="356971"/>
                  </a:lnTo>
                  <a:lnTo>
                    <a:pt x="391287" y="348018"/>
                  </a:lnTo>
                  <a:lnTo>
                    <a:pt x="391287" y="281012"/>
                  </a:lnTo>
                  <a:close/>
                </a:path>
                <a:path w="432435" h="568960">
                  <a:moveTo>
                    <a:pt x="394436" y="217576"/>
                  </a:moveTo>
                  <a:lnTo>
                    <a:pt x="391985" y="205397"/>
                  </a:lnTo>
                  <a:lnTo>
                    <a:pt x="385279" y="195440"/>
                  </a:lnTo>
                  <a:lnTo>
                    <a:pt x="375335" y="188734"/>
                  </a:lnTo>
                  <a:lnTo>
                    <a:pt x="363156" y="186283"/>
                  </a:lnTo>
                  <a:lnTo>
                    <a:pt x="350977" y="188734"/>
                  </a:lnTo>
                  <a:lnTo>
                    <a:pt x="341033" y="195440"/>
                  </a:lnTo>
                  <a:lnTo>
                    <a:pt x="334327" y="205397"/>
                  </a:lnTo>
                  <a:lnTo>
                    <a:pt x="331863" y="217576"/>
                  </a:lnTo>
                  <a:lnTo>
                    <a:pt x="334327" y="229755"/>
                  </a:lnTo>
                  <a:lnTo>
                    <a:pt x="341033" y="239699"/>
                  </a:lnTo>
                  <a:lnTo>
                    <a:pt x="350977" y="246405"/>
                  </a:lnTo>
                  <a:lnTo>
                    <a:pt x="363156" y="248869"/>
                  </a:lnTo>
                  <a:lnTo>
                    <a:pt x="375335" y="246405"/>
                  </a:lnTo>
                  <a:lnTo>
                    <a:pt x="385279" y="239699"/>
                  </a:lnTo>
                  <a:lnTo>
                    <a:pt x="391985" y="229755"/>
                  </a:lnTo>
                  <a:lnTo>
                    <a:pt x="394436" y="217576"/>
                  </a:lnTo>
                  <a:close/>
                </a:path>
                <a:path w="432435" h="568960">
                  <a:moveTo>
                    <a:pt x="431838" y="479996"/>
                  </a:moveTo>
                  <a:lnTo>
                    <a:pt x="427875" y="453771"/>
                  </a:lnTo>
                  <a:lnTo>
                    <a:pt x="416788" y="430644"/>
                  </a:lnTo>
                  <a:lnTo>
                    <a:pt x="399770" y="411810"/>
                  </a:lnTo>
                  <a:lnTo>
                    <a:pt x="378040" y="398462"/>
                  </a:lnTo>
                  <a:lnTo>
                    <a:pt x="373786" y="411543"/>
                  </a:lnTo>
                  <a:lnTo>
                    <a:pt x="391744" y="422922"/>
                  </a:lnTo>
                  <a:lnTo>
                    <a:pt x="405790" y="438759"/>
                  </a:lnTo>
                  <a:lnTo>
                    <a:pt x="414921" y="458101"/>
                  </a:lnTo>
                  <a:lnTo>
                    <a:pt x="418185" y="479996"/>
                  </a:lnTo>
                  <a:lnTo>
                    <a:pt x="412280" y="509193"/>
                  </a:lnTo>
                  <a:lnTo>
                    <a:pt x="396163" y="533057"/>
                  </a:lnTo>
                  <a:lnTo>
                    <a:pt x="372300" y="549160"/>
                  </a:lnTo>
                  <a:lnTo>
                    <a:pt x="343103" y="555066"/>
                  </a:lnTo>
                  <a:lnTo>
                    <a:pt x="316420" y="550164"/>
                  </a:lnTo>
                  <a:lnTo>
                    <a:pt x="293966" y="536651"/>
                  </a:lnTo>
                  <a:lnTo>
                    <a:pt x="277545" y="516369"/>
                  </a:lnTo>
                  <a:lnTo>
                    <a:pt x="268960" y="491147"/>
                  </a:lnTo>
                  <a:lnTo>
                    <a:pt x="255168" y="491147"/>
                  </a:lnTo>
                  <a:lnTo>
                    <a:pt x="264883" y="521690"/>
                  </a:lnTo>
                  <a:lnTo>
                    <a:pt x="284276" y="546315"/>
                  </a:lnTo>
                  <a:lnTo>
                    <a:pt x="311099" y="562749"/>
                  </a:lnTo>
                  <a:lnTo>
                    <a:pt x="343103" y="568718"/>
                  </a:lnTo>
                  <a:lnTo>
                    <a:pt x="377609" y="561746"/>
                  </a:lnTo>
                  <a:lnTo>
                    <a:pt x="405815" y="542709"/>
                  </a:lnTo>
                  <a:lnTo>
                    <a:pt x="424853" y="514502"/>
                  </a:lnTo>
                  <a:lnTo>
                    <a:pt x="431838" y="479996"/>
                  </a:lnTo>
                  <a:close/>
                </a:path>
              </a:pathLst>
            </a:custGeom>
            <a:solidFill>
              <a:srgbClr val="474747"/>
            </a:solidFill>
          </p:spPr>
          <p:txBody>
            <a:bodyPr wrap="square" lIns="0" tIns="0" rIns="0" bIns="0" rtlCol="0"/>
            <a:lstStyle/>
            <a:p>
              <a:endParaRPr sz="1800"/>
            </a:p>
          </p:txBody>
        </p:sp>
        <p:pic>
          <p:nvPicPr>
            <p:cNvPr id="31" name="object 40">
              <a:extLst>
                <a:ext uri="{FF2B5EF4-FFF2-40B4-BE49-F238E27FC236}">
                  <a16:creationId xmlns:a16="http://schemas.microsoft.com/office/drawing/2014/main" id="{9203CBD2-559A-01FB-4EF9-A863E3AB81EC}"/>
                </a:ext>
              </a:extLst>
            </p:cNvPr>
            <p:cNvPicPr/>
            <p:nvPr/>
          </p:nvPicPr>
          <p:blipFill>
            <a:blip r:embed="rId3" cstate="print"/>
            <a:stretch>
              <a:fillRect/>
            </a:stretch>
          </p:blipFill>
          <p:spPr>
            <a:xfrm>
              <a:off x="4253065" y="5980043"/>
              <a:ext cx="83204" cy="192659"/>
            </a:xfrm>
            <a:prstGeom prst="rect">
              <a:avLst/>
            </a:prstGeom>
          </p:spPr>
        </p:pic>
        <p:pic>
          <p:nvPicPr>
            <p:cNvPr id="32" name="object 41">
              <a:extLst>
                <a:ext uri="{FF2B5EF4-FFF2-40B4-BE49-F238E27FC236}">
                  <a16:creationId xmlns:a16="http://schemas.microsoft.com/office/drawing/2014/main" id="{D8D74707-AE44-5182-EF4B-3EC055077FD8}"/>
                </a:ext>
              </a:extLst>
            </p:cNvPr>
            <p:cNvPicPr/>
            <p:nvPr/>
          </p:nvPicPr>
          <p:blipFill>
            <a:blip r:embed="rId4" cstate="print"/>
            <a:stretch>
              <a:fillRect/>
            </a:stretch>
          </p:blipFill>
          <p:spPr>
            <a:xfrm>
              <a:off x="4001646" y="5992124"/>
              <a:ext cx="177444" cy="177444"/>
            </a:xfrm>
            <a:prstGeom prst="rect">
              <a:avLst/>
            </a:prstGeom>
          </p:spPr>
        </p:pic>
      </p:grpSp>
      <p:pic>
        <p:nvPicPr>
          <p:cNvPr id="33" name="object 14">
            <a:extLst>
              <a:ext uri="{FF2B5EF4-FFF2-40B4-BE49-F238E27FC236}">
                <a16:creationId xmlns:a16="http://schemas.microsoft.com/office/drawing/2014/main" id="{D70C0C81-9431-B538-A34A-0CB725452486}"/>
              </a:ext>
              <a:ext uri="{C183D7F6-B498-43B3-948B-1728B52AA6E4}">
                <adec:decorative xmlns:adec="http://schemas.microsoft.com/office/drawing/2017/decorative" val="1"/>
              </a:ext>
            </a:extLst>
          </p:cNvPr>
          <p:cNvPicPr/>
          <p:nvPr/>
        </p:nvPicPr>
        <p:blipFill>
          <a:blip r:embed="rId5" cstate="print"/>
          <a:stretch>
            <a:fillRect/>
          </a:stretch>
        </p:blipFill>
        <p:spPr>
          <a:xfrm>
            <a:off x="1744990" y="5439497"/>
            <a:ext cx="1871604" cy="1438760"/>
          </a:xfrm>
          <a:prstGeom prst="rect">
            <a:avLst/>
          </a:prstGeom>
        </p:spPr>
      </p:pic>
    </p:spTree>
    <p:extLst>
      <p:ext uri="{BB962C8B-B14F-4D97-AF65-F5344CB8AC3E}">
        <p14:creationId xmlns:p14="http://schemas.microsoft.com/office/powerpoint/2010/main" val="829010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Decisions - how they impact people and place">
            <a:extLst>
              <a:ext uri="{FF2B5EF4-FFF2-40B4-BE49-F238E27FC236}">
                <a16:creationId xmlns:a16="http://schemas.microsoft.com/office/drawing/2014/main" id="{49A7321F-37D1-DB62-2585-6DE5005AF496}"/>
              </a:ext>
            </a:extLst>
          </p:cNvPr>
          <p:cNvPicPr>
            <a:picLocks noChangeAspect="1"/>
          </p:cNvPicPr>
          <p:nvPr/>
        </p:nvPicPr>
        <p:blipFill rotWithShape="1">
          <a:blip r:embed="rId3"/>
          <a:srcRect l="71278" t="2689" r="5111" b="26132"/>
          <a:stretch/>
        </p:blipFill>
        <p:spPr>
          <a:xfrm>
            <a:off x="1638796" y="292730"/>
            <a:ext cx="2327264" cy="2634077"/>
          </a:xfrm>
          <a:prstGeom prst="rect">
            <a:avLst/>
          </a:prstGeom>
        </p:spPr>
      </p:pic>
      <p:sp>
        <p:nvSpPr>
          <p:cNvPr id="2" name="Title 1">
            <a:extLst>
              <a:ext uri="{FF2B5EF4-FFF2-40B4-BE49-F238E27FC236}">
                <a16:creationId xmlns:a16="http://schemas.microsoft.com/office/drawing/2014/main" id="{EB3B3FD3-F40B-8E98-63FF-266C610CD84C}"/>
              </a:ext>
            </a:extLst>
          </p:cNvPr>
          <p:cNvSpPr txBox="1">
            <a:spLocks noGrp="1"/>
          </p:cNvSpPr>
          <p:nvPr>
            <p:ph type="title" idx="4294967295"/>
          </p:nvPr>
        </p:nvSpPr>
        <p:spPr>
          <a:xfrm>
            <a:off x="3733580" y="277894"/>
            <a:ext cx="6722385"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2718A"/>
                </a:solidFill>
                <a:effectLst/>
                <a:uLnTx/>
                <a:uFillTx/>
                <a:latin typeface="+mn-lt"/>
                <a:ea typeface="Calibri"/>
                <a:cs typeface="Proxima Nova"/>
              </a:rPr>
              <a:t>Embedding recommendations from a Place and Wellbeing Assessment</a:t>
            </a:r>
          </a:p>
        </p:txBody>
      </p:sp>
      <p:sp>
        <p:nvSpPr>
          <p:cNvPr id="5" name="Content Placeholder 4">
            <a:extLst>
              <a:ext uri="{FF2B5EF4-FFF2-40B4-BE49-F238E27FC236}">
                <a16:creationId xmlns:a16="http://schemas.microsoft.com/office/drawing/2014/main" id="{9EDB70B5-87FC-58C3-016A-73FB7FF15EB2}"/>
              </a:ext>
            </a:extLst>
          </p:cNvPr>
          <p:cNvSpPr>
            <a:spLocks noGrp="1"/>
          </p:cNvSpPr>
          <p:nvPr>
            <p:ph idx="1"/>
          </p:nvPr>
        </p:nvSpPr>
        <p:spPr>
          <a:xfrm>
            <a:off x="3808065" y="1029626"/>
            <a:ext cx="6538054" cy="6092824"/>
          </a:xfrm>
        </p:spPr>
        <p:txBody>
          <a:bodyPr vert="horz" lIns="91440" tIns="45720" rIns="91440" bIns="45720" rtlCol="0" anchor="t">
            <a:normAutofit/>
          </a:bodyPr>
          <a:lstStyle/>
          <a:p>
            <a:pPr marL="0" indent="0">
              <a:lnSpc>
                <a:spcPct val="100000"/>
              </a:lnSpc>
              <a:buNone/>
            </a:pPr>
            <a:r>
              <a:rPr lang="en-US" sz="1400" b="1" dirty="0"/>
              <a:t>We believe change is more likely when:</a:t>
            </a:r>
          </a:p>
          <a:p>
            <a:pPr marL="285750" indent="-285750">
              <a:lnSpc>
                <a:spcPct val="100000"/>
              </a:lnSpc>
              <a:buClr>
                <a:srgbClr val="9EB851"/>
              </a:buClr>
              <a:buFont typeface="Wingdings"/>
              <a:buChar char="q"/>
            </a:pPr>
            <a:r>
              <a:rPr lang="en-US" sz="1400" dirty="0"/>
              <a:t>Recommendations are understood. </a:t>
            </a:r>
          </a:p>
          <a:p>
            <a:pPr marL="285750" indent="-285750">
              <a:lnSpc>
                <a:spcPct val="100000"/>
              </a:lnSpc>
              <a:buClr>
                <a:srgbClr val="9EB851"/>
              </a:buClr>
              <a:buFont typeface="Wingdings"/>
              <a:buChar char="q"/>
            </a:pPr>
            <a:r>
              <a:rPr lang="en-US" sz="1400" dirty="0"/>
              <a:t>Recommendations are respected and believed to give added value to document.</a:t>
            </a:r>
          </a:p>
          <a:p>
            <a:pPr marL="285750" indent="-285750">
              <a:lnSpc>
                <a:spcPct val="100000"/>
              </a:lnSpc>
              <a:buClr>
                <a:srgbClr val="9EB851"/>
              </a:buClr>
              <a:buFont typeface="Wingdings"/>
              <a:buChar char="q"/>
            </a:pPr>
            <a:r>
              <a:rPr lang="en-US" sz="1400" dirty="0"/>
              <a:t>The decision makers/ document owner and relevant team(s) believe the recommendations are actionable and achievable. </a:t>
            </a:r>
          </a:p>
          <a:p>
            <a:pPr marL="285750" indent="-285750">
              <a:lnSpc>
                <a:spcPct val="100000"/>
              </a:lnSpc>
              <a:buClr>
                <a:srgbClr val="9EB851"/>
              </a:buClr>
              <a:buFont typeface="Wingdings"/>
              <a:buChar char="q"/>
            </a:pPr>
            <a:r>
              <a:rPr lang="en-US" sz="1400" dirty="0"/>
              <a:t>The decision makers/document owner and relevant team(s) believe that system change is possible, and that the recommendations support change.</a:t>
            </a:r>
          </a:p>
          <a:p>
            <a:pPr marL="285750" indent="-285750">
              <a:lnSpc>
                <a:spcPct val="100000"/>
              </a:lnSpc>
              <a:buClr>
                <a:srgbClr val="9EB851"/>
              </a:buClr>
              <a:buFont typeface="Wingdings"/>
              <a:buChar char="q"/>
            </a:pPr>
            <a:r>
              <a:rPr lang="en-US" sz="1400" dirty="0"/>
              <a:t>The decision makers/document owner and relevant team(s) feel confident communicating and building partnerships with all relevant stakeholders to embed recommendations.  </a:t>
            </a:r>
          </a:p>
          <a:p>
            <a:pPr marL="285750" indent="-285750">
              <a:lnSpc>
                <a:spcPct val="100000"/>
              </a:lnSpc>
              <a:buClr>
                <a:srgbClr val="9EB851"/>
              </a:buClr>
              <a:buFont typeface="Wingdings"/>
              <a:buChar char="q"/>
            </a:pPr>
            <a:r>
              <a:rPr lang="en-US" sz="1400" dirty="0"/>
              <a:t>The decision makers/document owner and relevant team(s) feel a sense of ownership and leadership over the embedment of recommendations.</a:t>
            </a:r>
          </a:p>
          <a:p>
            <a:pPr marL="285750" indent="-285750">
              <a:lnSpc>
                <a:spcPct val="100000"/>
              </a:lnSpc>
              <a:buClr>
                <a:srgbClr val="9EB851"/>
              </a:buClr>
              <a:buFont typeface="Wingdings"/>
              <a:buChar char="q"/>
            </a:pPr>
            <a:r>
              <a:rPr lang="en-US" sz="1400" dirty="0"/>
              <a:t>The decision makers/document owner and relevant team(s) feel confident, empowered and equipped to progress recommendations, and try new approaches.  </a:t>
            </a:r>
          </a:p>
          <a:p>
            <a:pPr marL="285750" indent="-285750">
              <a:lnSpc>
                <a:spcPct val="100000"/>
              </a:lnSpc>
              <a:buClr>
                <a:srgbClr val="9EB851"/>
              </a:buClr>
              <a:buFont typeface="Wingdings"/>
              <a:buChar char="q"/>
            </a:pPr>
            <a:r>
              <a:rPr lang="en-US" sz="1400" dirty="0"/>
              <a:t>The work suggested by the recommendations is believed to align with existing priorities.</a:t>
            </a:r>
            <a:endParaRPr lang="en-US" sz="1400" dirty="0">
              <a:ea typeface="Calibri"/>
              <a:cs typeface="Calibri"/>
            </a:endParaRPr>
          </a:p>
          <a:p>
            <a:pPr marL="0" indent="0">
              <a:lnSpc>
                <a:spcPct val="100000"/>
              </a:lnSpc>
              <a:buNone/>
            </a:pPr>
            <a:endParaRPr lang="en-GB" sz="1400" dirty="0"/>
          </a:p>
        </p:txBody>
      </p:sp>
      <p:grpSp>
        <p:nvGrpSpPr>
          <p:cNvPr id="57" name="Group 56">
            <a:extLst>
              <a:ext uri="{FF2B5EF4-FFF2-40B4-BE49-F238E27FC236}">
                <a16:creationId xmlns:a16="http://schemas.microsoft.com/office/drawing/2014/main" id="{4BDA3C2A-E15E-0A1E-A660-7DB158CB89AC}"/>
              </a:ext>
              <a:ext uri="{C183D7F6-B498-43B3-948B-1728B52AA6E4}">
                <adec:decorative xmlns:adec="http://schemas.microsoft.com/office/drawing/2017/decorative" val="1"/>
              </a:ext>
            </a:extLst>
          </p:cNvPr>
          <p:cNvGrpSpPr/>
          <p:nvPr/>
        </p:nvGrpSpPr>
        <p:grpSpPr>
          <a:xfrm>
            <a:off x="8469945" y="5776564"/>
            <a:ext cx="1876174" cy="1081437"/>
            <a:chOff x="1409462" y="5776966"/>
            <a:chExt cx="1876174" cy="1081437"/>
          </a:xfrm>
        </p:grpSpPr>
        <p:sp>
          <p:nvSpPr>
            <p:cNvPr id="34" name="object 22">
              <a:extLst>
                <a:ext uri="{FF2B5EF4-FFF2-40B4-BE49-F238E27FC236}">
                  <a16:creationId xmlns:a16="http://schemas.microsoft.com/office/drawing/2014/main" id="{3ED788BB-74BF-2FA2-84C8-5B36410A4264}"/>
                </a:ext>
              </a:extLst>
            </p:cNvPr>
            <p:cNvSpPr/>
            <p:nvPr/>
          </p:nvSpPr>
          <p:spPr>
            <a:xfrm>
              <a:off x="2539020" y="5874305"/>
              <a:ext cx="451631" cy="656659"/>
            </a:xfrm>
            <a:custGeom>
              <a:avLst/>
              <a:gdLst/>
              <a:ahLst/>
              <a:cxnLst/>
              <a:rect l="l" t="t" r="r" b="b"/>
              <a:pathLst>
                <a:path w="503554" h="732154">
                  <a:moveTo>
                    <a:pt x="251472" y="0"/>
                  </a:moveTo>
                  <a:lnTo>
                    <a:pt x="178068" y="15240"/>
                  </a:lnTo>
                  <a:lnTo>
                    <a:pt x="144539" y="33503"/>
                  </a:lnTo>
                  <a:lnTo>
                    <a:pt x="113605" y="58164"/>
                  </a:lnTo>
                  <a:lnTo>
                    <a:pt x="85626" y="88698"/>
                  </a:lnTo>
                  <a:lnTo>
                    <a:pt x="60964" y="124580"/>
                  </a:lnTo>
                  <a:lnTo>
                    <a:pt x="39977" y="165287"/>
                  </a:lnTo>
                  <a:lnTo>
                    <a:pt x="23027" y="210294"/>
                  </a:lnTo>
                  <a:lnTo>
                    <a:pt x="10474" y="259077"/>
                  </a:lnTo>
                  <a:lnTo>
                    <a:pt x="2678" y="311111"/>
                  </a:lnTo>
                  <a:lnTo>
                    <a:pt x="0" y="365874"/>
                  </a:lnTo>
                  <a:lnTo>
                    <a:pt x="2678" y="420636"/>
                  </a:lnTo>
                  <a:lnTo>
                    <a:pt x="10474" y="472671"/>
                  </a:lnTo>
                  <a:lnTo>
                    <a:pt x="23027" y="521454"/>
                  </a:lnTo>
                  <a:lnTo>
                    <a:pt x="39977" y="566461"/>
                  </a:lnTo>
                  <a:lnTo>
                    <a:pt x="60964" y="607167"/>
                  </a:lnTo>
                  <a:lnTo>
                    <a:pt x="85626" y="643050"/>
                  </a:lnTo>
                  <a:lnTo>
                    <a:pt x="113605" y="673583"/>
                  </a:lnTo>
                  <a:lnTo>
                    <a:pt x="144539" y="698244"/>
                  </a:lnTo>
                  <a:lnTo>
                    <a:pt x="178068" y="716508"/>
                  </a:lnTo>
                  <a:lnTo>
                    <a:pt x="251472" y="731748"/>
                  </a:lnTo>
                  <a:lnTo>
                    <a:pt x="289111" y="727851"/>
                  </a:lnTo>
                  <a:lnTo>
                    <a:pt x="358403" y="698244"/>
                  </a:lnTo>
                  <a:lnTo>
                    <a:pt x="389336" y="673583"/>
                  </a:lnTo>
                  <a:lnTo>
                    <a:pt x="417313" y="643050"/>
                  </a:lnTo>
                  <a:lnTo>
                    <a:pt x="441974" y="607167"/>
                  </a:lnTo>
                  <a:lnTo>
                    <a:pt x="462958" y="566461"/>
                  </a:lnTo>
                  <a:lnTo>
                    <a:pt x="479907" y="521454"/>
                  </a:lnTo>
                  <a:lnTo>
                    <a:pt x="492459" y="472671"/>
                  </a:lnTo>
                  <a:lnTo>
                    <a:pt x="500254" y="420636"/>
                  </a:lnTo>
                  <a:lnTo>
                    <a:pt x="502932" y="365874"/>
                  </a:lnTo>
                  <a:lnTo>
                    <a:pt x="500254" y="311111"/>
                  </a:lnTo>
                  <a:lnTo>
                    <a:pt x="492459" y="259077"/>
                  </a:lnTo>
                  <a:lnTo>
                    <a:pt x="479907" y="210294"/>
                  </a:lnTo>
                  <a:lnTo>
                    <a:pt x="462958" y="165287"/>
                  </a:lnTo>
                  <a:lnTo>
                    <a:pt x="441974" y="124580"/>
                  </a:lnTo>
                  <a:lnTo>
                    <a:pt x="417313" y="88698"/>
                  </a:lnTo>
                  <a:lnTo>
                    <a:pt x="389336" y="58164"/>
                  </a:lnTo>
                  <a:lnTo>
                    <a:pt x="358403" y="33503"/>
                  </a:lnTo>
                  <a:lnTo>
                    <a:pt x="324875" y="15240"/>
                  </a:lnTo>
                  <a:lnTo>
                    <a:pt x="251472" y="0"/>
                  </a:lnTo>
                  <a:close/>
                </a:path>
              </a:pathLst>
            </a:custGeom>
            <a:solidFill>
              <a:srgbClr val="CAD376"/>
            </a:solidFill>
          </p:spPr>
          <p:txBody>
            <a:bodyPr wrap="square" lIns="0" tIns="0" rIns="0" bIns="0" rtlCol="0"/>
            <a:lstStyle/>
            <a:p>
              <a:endParaRPr sz="1800"/>
            </a:p>
          </p:txBody>
        </p:sp>
        <p:sp>
          <p:nvSpPr>
            <p:cNvPr id="35" name="object 23">
              <a:extLst>
                <a:ext uri="{FF2B5EF4-FFF2-40B4-BE49-F238E27FC236}">
                  <a16:creationId xmlns:a16="http://schemas.microsoft.com/office/drawing/2014/main" id="{D7C123EB-C622-2725-3CC5-BD2AC692D16A}"/>
                </a:ext>
              </a:extLst>
            </p:cNvPr>
            <p:cNvSpPr/>
            <p:nvPr/>
          </p:nvSpPr>
          <p:spPr>
            <a:xfrm>
              <a:off x="2628353" y="6047297"/>
              <a:ext cx="268245" cy="810999"/>
            </a:xfrm>
            <a:custGeom>
              <a:avLst/>
              <a:gdLst/>
              <a:ahLst/>
              <a:cxnLst/>
              <a:rect l="l" t="t" r="r" b="b"/>
              <a:pathLst>
                <a:path w="299085" h="904240">
                  <a:moveTo>
                    <a:pt x="151853" y="0"/>
                  </a:moveTo>
                  <a:lnTo>
                    <a:pt x="145364" y="177685"/>
                  </a:lnTo>
                  <a:lnTo>
                    <a:pt x="55067" y="87909"/>
                  </a:lnTo>
                  <a:lnTo>
                    <a:pt x="144513" y="201244"/>
                  </a:lnTo>
                  <a:lnTo>
                    <a:pt x="140881" y="300850"/>
                  </a:lnTo>
                  <a:lnTo>
                    <a:pt x="0" y="180911"/>
                  </a:lnTo>
                  <a:lnTo>
                    <a:pt x="139699" y="332676"/>
                  </a:lnTo>
                  <a:lnTo>
                    <a:pt x="118871" y="903859"/>
                  </a:lnTo>
                  <a:lnTo>
                    <a:pt x="187261" y="903859"/>
                  </a:lnTo>
                  <a:lnTo>
                    <a:pt x="163042" y="285699"/>
                  </a:lnTo>
                  <a:lnTo>
                    <a:pt x="298475" y="138620"/>
                  </a:lnTo>
                  <a:lnTo>
                    <a:pt x="161848" y="254927"/>
                  </a:lnTo>
                  <a:lnTo>
                    <a:pt x="157873" y="153962"/>
                  </a:lnTo>
                  <a:lnTo>
                    <a:pt x="243382" y="45618"/>
                  </a:lnTo>
                  <a:lnTo>
                    <a:pt x="157010" y="131483"/>
                  </a:lnTo>
                  <a:lnTo>
                    <a:pt x="151853" y="0"/>
                  </a:lnTo>
                  <a:close/>
                </a:path>
              </a:pathLst>
            </a:custGeom>
            <a:solidFill>
              <a:srgbClr val="7B6641"/>
            </a:solidFill>
          </p:spPr>
          <p:txBody>
            <a:bodyPr wrap="square" lIns="0" tIns="0" rIns="0" bIns="0" rtlCol="0"/>
            <a:lstStyle/>
            <a:p>
              <a:endParaRPr sz="1800"/>
            </a:p>
          </p:txBody>
        </p:sp>
        <p:sp>
          <p:nvSpPr>
            <p:cNvPr id="36" name="object 24">
              <a:extLst>
                <a:ext uri="{FF2B5EF4-FFF2-40B4-BE49-F238E27FC236}">
                  <a16:creationId xmlns:a16="http://schemas.microsoft.com/office/drawing/2014/main" id="{7789EFE5-072A-8FC7-6712-A6EFD5CB33D7}"/>
                </a:ext>
              </a:extLst>
            </p:cNvPr>
            <p:cNvSpPr/>
            <p:nvPr/>
          </p:nvSpPr>
          <p:spPr>
            <a:xfrm>
              <a:off x="2838561" y="6115209"/>
              <a:ext cx="447075" cy="465299"/>
            </a:xfrm>
            <a:custGeom>
              <a:avLst/>
              <a:gdLst/>
              <a:ahLst/>
              <a:cxnLst/>
              <a:rect l="l" t="t" r="r" b="b"/>
              <a:pathLst>
                <a:path w="498475" h="518795">
                  <a:moveTo>
                    <a:pt x="249110" y="0"/>
                  </a:moveTo>
                  <a:lnTo>
                    <a:pt x="204392" y="4182"/>
                  </a:lnTo>
                  <a:lnTo>
                    <a:pt x="162280" y="16237"/>
                  </a:lnTo>
                  <a:lnTo>
                    <a:pt x="123481" y="35428"/>
                  </a:lnTo>
                  <a:lnTo>
                    <a:pt x="88706" y="61017"/>
                  </a:lnTo>
                  <a:lnTo>
                    <a:pt x="58663" y="92267"/>
                  </a:lnTo>
                  <a:lnTo>
                    <a:pt x="34061" y="128439"/>
                  </a:lnTo>
                  <a:lnTo>
                    <a:pt x="15611" y="168796"/>
                  </a:lnTo>
                  <a:lnTo>
                    <a:pt x="4021" y="212602"/>
                  </a:lnTo>
                  <a:lnTo>
                    <a:pt x="0" y="259118"/>
                  </a:lnTo>
                  <a:lnTo>
                    <a:pt x="4021" y="305634"/>
                  </a:lnTo>
                  <a:lnTo>
                    <a:pt x="15611" y="349440"/>
                  </a:lnTo>
                  <a:lnTo>
                    <a:pt x="34061" y="389800"/>
                  </a:lnTo>
                  <a:lnTo>
                    <a:pt x="58663" y="425974"/>
                  </a:lnTo>
                  <a:lnTo>
                    <a:pt x="88706" y="457225"/>
                  </a:lnTo>
                  <a:lnTo>
                    <a:pt x="123481" y="482816"/>
                  </a:lnTo>
                  <a:lnTo>
                    <a:pt x="162280" y="502009"/>
                  </a:lnTo>
                  <a:lnTo>
                    <a:pt x="204392" y="514066"/>
                  </a:lnTo>
                  <a:lnTo>
                    <a:pt x="249110" y="518248"/>
                  </a:lnTo>
                  <a:lnTo>
                    <a:pt x="293835" y="514066"/>
                  </a:lnTo>
                  <a:lnTo>
                    <a:pt x="335952" y="502009"/>
                  </a:lnTo>
                  <a:lnTo>
                    <a:pt x="374753" y="482816"/>
                  </a:lnTo>
                  <a:lnTo>
                    <a:pt x="409530" y="457225"/>
                  </a:lnTo>
                  <a:lnTo>
                    <a:pt x="439573" y="425974"/>
                  </a:lnTo>
                  <a:lnTo>
                    <a:pt x="464174" y="389800"/>
                  </a:lnTo>
                  <a:lnTo>
                    <a:pt x="482623" y="349440"/>
                  </a:lnTo>
                  <a:lnTo>
                    <a:pt x="494213" y="305634"/>
                  </a:lnTo>
                  <a:lnTo>
                    <a:pt x="498233" y="259118"/>
                  </a:lnTo>
                  <a:lnTo>
                    <a:pt x="494213" y="212602"/>
                  </a:lnTo>
                  <a:lnTo>
                    <a:pt x="482623" y="168796"/>
                  </a:lnTo>
                  <a:lnTo>
                    <a:pt x="464174" y="128439"/>
                  </a:lnTo>
                  <a:lnTo>
                    <a:pt x="439573" y="92267"/>
                  </a:lnTo>
                  <a:lnTo>
                    <a:pt x="409530" y="61017"/>
                  </a:lnTo>
                  <a:lnTo>
                    <a:pt x="374753" y="35428"/>
                  </a:lnTo>
                  <a:lnTo>
                    <a:pt x="335952" y="16237"/>
                  </a:lnTo>
                  <a:lnTo>
                    <a:pt x="293835" y="4182"/>
                  </a:lnTo>
                  <a:lnTo>
                    <a:pt x="249110" y="0"/>
                  </a:lnTo>
                  <a:close/>
                </a:path>
              </a:pathLst>
            </a:custGeom>
            <a:solidFill>
              <a:srgbClr val="9EB851"/>
            </a:solidFill>
          </p:spPr>
          <p:txBody>
            <a:bodyPr wrap="square" lIns="0" tIns="0" rIns="0" bIns="0" rtlCol="0"/>
            <a:lstStyle/>
            <a:p>
              <a:endParaRPr sz="1800"/>
            </a:p>
          </p:txBody>
        </p:sp>
        <p:sp>
          <p:nvSpPr>
            <p:cNvPr id="37" name="object 25">
              <a:extLst>
                <a:ext uri="{FF2B5EF4-FFF2-40B4-BE49-F238E27FC236}">
                  <a16:creationId xmlns:a16="http://schemas.microsoft.com/office/drawing/2014/main" id="{C29C559D-F806-A124-4216-7A2D4838CC05}"/>
                </a:ext>
              </a:extLst>
            </p:cNvPr>
            <p:cNvSpPr/>
            <p:nvPr/>
          </p:nvSpPr>
          <p:spPr>
            <a:xfrm>
              <a:off x="2957993" y="6229981"/>
              <a:ext cx="209015" cy="628183"/>
            </a:xfrm>
            <a:custGeom>
              <a:avLst/>
              <a:gdLst/>
              <a:ahLst/>
              <a:cxnLst/>
              <a:rect l="l" t="t" r="r" b="b"/>
              <a:pathLst>
                <a:path w="233045" h="700404">
                  <a:moveTo>
                    <a:pt x="114376" y="0"/>
                  </a:moveTo>
                  <a:lnTo>
                    <a:pt x="110324" y="102425"/>
                  </a:lnTo>
                  <a:lnTo>
                    <a:pt x="42976" y="35928"/>
                  </a:lnTo>
                  <a:lnTo>
                    <a:pt x="109651" y="119837"/>
                  </a:lnTo>
                  <a:lnTo>
                    <a:pt x="106553" y="198094"/>
                  </a:lnTo>
                  <a:lnTo>
                    <a:pt x="0" y="107975"/>
                  </a:lnTo>
                  <a:lnTo>
                    <a:pt x="105613" y="222872"/>
                  </a:lnTo>
                  <a:lnTo>
                    <a:pt x="86829" y="700163"/>
                  </a:lnTo>
                  <a:lnTo>
                    <a:pt x="140030" y="700163"/>
                  </a:lnTo>
                  <a:lnTo>
                    <a:pt x="123863" y="259257"/>
                  </a:lnTo>
                  <a:lnTo>
                    <a:pt x="232841" y="140754"/>
                  </a:lnTo>
                  <a:lnTo>
                    <a:pt x="122961" y="233667"/>
                  </a:lnTo>
                  <a:lnTo>
                    <a:pt x="120116" y="156476"/>
                  </a:lnTo>
                  <a:lnTo>
                    <a:pt x="189865" y="68694"/>
                  </a:lnTo>
                  <a:lnTo>
                    <a:pt x="119443" y="138239"/>
                  </a:lnTo>
                  <a:lnTo>
                    <a:pt x="114376" y="0"/>
                  </a:lnTo>
                  <a:close/>
                </a:path>
              </a:pathLst>
            </a:custGeom>
            <a:solidFill>
              <a:srgbClr val="7B6641"/>
            </a:solidFill>
          </p:spPr>
          <p:txBody>
            <a:bodyPr wrap="square" lIns="0" tIns="0" rIns="0" bIns="0" rtlCol="0"/>
            <a:lstStyle/>
            <a:p>
              <a:endParaRPr sz="1800"/>
            </a:p>
          </p:txBody>
        </p:sp>
        <p:sp>
          <p:nvSpPr>
            <p:cNvPr id="38" name="object 26">
              <a:extLst>
                <a:ext uri="{FF2B5EF4-FFF2-40B4-BE49-F238E27FC236}">
                  <a16:creationId xmlns:a16="http://schemas.microsoft.com/office/drawing/2014/main" id="{55454020-92B6-AB1E-AE9F-F93C89397B38}"/>
                </a:ext>
              </a:extLst>
            </p:cNvPr>
            <p:cNvSpPr/>
            <p:nvPr/>
          </p:nvSpPr>
          <p:spPr>
            <a:xfrm>
              <a:off x="1846836" y="6121923"/>
              <a:ext cx="354243" cy="497762"/>
            </a:xfrm>
            <a:custGeom>
              <a:avLst/>
              <a:gdLst/>
              <a:ahLst/>
              <a:cxnLst/>
              <a:rect l="l" t="t" r="r" b="b"/>
              <a:pathLst>
                <a:path w="394969" h="554990">
                  <a:moveTo>
                    <a:pt x="197434" y="0"/>
                  </a:moveTo>
                  <a:lnTo>
                    <a:pt x="164436" y="22118"/>
                  </a:lnTo>
                  <a:lnTo>
                    <a:pt x="103996" y="73349"/>
                  </a:lnTo>
                  <a:lnTo>
                    <a:pt x="67192" y="113591"/>
                  </a:lnTo>
                  <a:lnTo>
                    <a:pt x="33727" y="161862"/>
                  </a:lnTo>
                  <a:lnTo>
                    <a:pt x="9397" y="216868"/>
                  </a:lnTo>
                  <a:lnTo>
                    <a:pt x="0" y="277317"/>
                  </a:lnTo>
                  <a:lnTo>
                    <a:pt x="9397" y="337761"/>
                  </a:lnTo>
                  <a:lnTo>
                    <a:pt x="33727" y="392764"/>
                  </a:lnTo>
                  <a:lnTo>
                    <a:pt x="67192" y="441032"/>
                  </a:lnTo>
                  <a:lnTo>
                    <a:pt x="103996" y="481273"/>
                  </a:lnTo>
                  <a:lnTo>
                    <a:pt x="138342" y="512194"/>
                  </a:lnTo>
                  <a:lnTo>
                    <a:pt x="176479" y="540905"/>
                  </a:lnTo>
                  <a:lnTo>
                    <a:pt x="197434" y="554621"/>
                  </a:lnTo>
                  <a:lnTo>
                    <a:pt x="218363" y="540905"/>
                  </a:lnTo>
                  <a:lnTo>
                    <a:pt x="256508" y="512194"/>
                  </a:lnTo>
                  <a:lnTo>
                    <a:pt x="290856" y="481273"/>
                  </a:lnTo>
                  <a:lnTo>
                    <a:pt x="327662" y="441032"/>
                  </a:lnTo>
                  <a:lnTo>
                    <a:pt x="361127" y="392764"/>
                  </a:lnTo>
                  <a:lnTo>
                    <a:pt x="385457" y="337761"/>
                  </a:lnTo>
                  <a:lnTo>
                    <a:pt x="394855" y="277317"/>
                  </a:lnTo>
                  <a:lnTo>
                    <a:pt x="385457" y="216868"/>
                  </a:lnTo>
                  <a:lnTo>
                    <a:pt x="361127" y="161862"/>
                  </a:lnTo>
                  <a:lnTo>
                    <a:pt x="327662" y="113591"/>
                  </a:lnTo>
                  <a:lnTo>
                    <a:pt x="290856" y="73349"/>
                  </a:lnTo>
                  <a:lnTo>
                    <a:pt x="256508" y="42427"/>
                  </a:lnTo>
                  <a:lnTo>
                    <a:pt x="218363" y="13715"/>
                  </a:lnTo>
                  <a:lnTo>
                    <a:pt x="197434" y="0"/>
                  </a:lnTo>
                  <a:close/>
                </a:path>
              </a:pathLst>
            </a:custGeom>
            <a:solidFill>
              <a:srgbClr val="CAD376"/>
            </a:solidFill>
          </p:spPr>
          <p:txBody>
            <a:bodyPr wrap="square" lIns="0" tIns="0" rIns="0" bIns="0" rtlCol="0"/>
            <a:lstStyle/>
            <a:p>
              <a:endParaRPr sz="1800"/>
            </a:p>
          </p:txBody>
        </p:sp>
        <p:sp>
          <p:nvSpPr>
            <p:cNvPr id="39" name="object 27">
              <a:extLst>
                <a:ext uri="{FF2B5EF4-FFF2-40B4-BE49-F238E27FC236}">
                  <a16:creationId xmlns:a16="http://schemas.microsoft.com/office/drawing/2014/main" id="{61CF2849-47C1-C1E4-A2E7-F802BF89EC4C}"/>
                </a:ext>
              </a:extLst>
            </p:cNvPr>
            <p:cNvSpPr/>
            <p:nvPr/>
          </p:nvSpPr>
          <p:spPr>
            <a:xfrm>
              <a:off x="1920734" y="6271226"/>
              <a:ext cx="204458" cy="587177"/>
            </a:xfrm>
            <a:custGeom>
              <a:avLst/>
              <a:gdLst/>
              <a:ahLst/>
              <a:cxnLst/>
              <a:rect l="l" t="t" r="r" b="b"/>
              <a:pathLst>
                <a:path w="227964" h="654684">
                  <a:moveTo>
                    <a:pt x="115747" y="0"/>
                  </a:moveTo>
                  <a:lnTo>
                    <a:pt x="110794" y="126161"/>
                  </a:lnTo>
                  <a:lnTo>
                    <a:pt x="41998" y="62687"/>
                  </a:lnTo>
                  <a:lnTo>
                    <a:pt x="110134" y="142798"/>
                  </a:lnTo>
                  <a:lnTo>
                    <a:pt x="107353" y="213245"/>
                  </a:lnTo>
                  <a:lnTo>
                    <a:pt x="0" y="128447"/>
                  </a:lnTo>
                  <a:lnTo>
                    <a:pt x="106476" y="240385"/>
                  </a:lnTo>
                  <a:lnTo>
                    <a:pt x="90373" y="654177"/>
                  </a:lnTo>
                  <a:lnTo>
                    <a:pt x="142976" y="654177"/>
                  </a:lnTo>
                  <a:lnTo>
                    <a:pt x="124307" y="207162"/>
                  </a:lnTo>
                  <a:lnTo>
                    <a:pt x="227482" y="98552"/>
                  </a:lnTo>
                  <a:lnTo>
                    <a:pt x="123393" y="180771"/>
                  </a:lnTo>
                  <a:lnTo>
                    <a:pt x="120383" y="109372"/>
                  </a:lnTo>
                  <a:lnTo>
                    <a:pt x="185508" y="32791"/>
                  </a:lnTo>
                  <a:lnTo>
                    <a:pt x="119697" y="93484"/>
                  </a:lnTo>
                  <a:lnTo>
                    <a:pt x="115747" y="0"/>
                  </a:lnTo>
                  <a:close/>
                </a:path>
              </a:pathLst>
            </a:custGeom>
            <a:solidFill>
              <a:srgbClr val="7B6641"/>
            </a:solidFill>
          </p:spPr>
          <p:txBody>
            <a:bodyPr wrap="square" lIns="0" tIns="0" rIns="0" bIns="0" rtlCol="0"/>
            <a:lstStyle/>
            <a:p>
              <a:endParaRPr sz="1800"/>
            </a:p>
          </p:txBody>
        </p:sp>
        <p:sp>
          <p:nvSpPr>
            <p:cNvPr id="40" name="object 28">
              <a:extLst>
                <a:ext uri="{FF2B5EF4-FFF2-40B4-BE49-F238E27FC236}">
                  <a16:creationId xmlns:a16="http://schemas.microsoft.com/office/drawing/2014/main" id="{97FE81D7-3FDB-34BB-DDB5-CA68CC428C66}"/>
                </a:ext>
              </a:extLst>
            </p:cNvPr>
            <p:cNvSpPr/>
            <p:nvPr/>
          </p:nvSpPr>
          <p:spPr>
            <a:xfrm>
              <a:off x="2086030" y="5776966"/>
              <a:ext cx="521682" cy="732974"/>
            </a:xfrm>
            <a:custGeom>
              <a:avLst/>
              <a:gdLst/>
              <a:ahLst/>
              <a:cxnLst/>
              <a:rect l="l" t="t" r="r" b="b"/>
              <a:pathLst>
                <a:path w="581660" h="817245">
                  <a:moveTo>
                    <a:pt x="290753" y="0"/>
                  </a:moveTo>
                  <a:lnTo>
                    <a:pt x="250063" y="26929"/>
                  </a:lnTo>
                  <a:lnTo>
                    <a:pt x="199099" y="66362"/>
                  </a:lnTo>
                  <a:lnTo>
                    <a:pt x="163845" y="97753"/>
                  </a:lnTo>
                  <a:lnTo>
                    <a:pt x="125982" y="136055"/>
                  </a:lnTo>
                  <a:lnTo>
                    <a:pt x="88437" y="180616"/>
                  </a:lnTo>
                  <a:lnTo>
                    <a:pt x="54138" y="230783"/>
                  </a:lnTo>
                  <a:lnTo>
                    <a:pt x="26013" y="285904"/>
                  </a:lnTo>
                  <a:lnTo>
                    <a:pt x="6991" y="345325"/>
                  </a:lnTo>
                  <a:lnTo>
                    <a:pt x="0" y="408393"/>
                  </a:lnTo>
                  <a:lnTo>
                    <a:pt x="6991" y="471462"/>
                  </a:lnTo>
                  <a:lnTo>
                    <a:pt x="26013" y="530883"/>
                  </a:lnTo>
                  <a:lnTo>
                    <a:pt x="54138" y="586003"/>
                  </a:lnTo>
                  <a:lnTo>
                    <a:pt x="88437" y="636170"/>
                  </a:lnTo>
                  <a:lnTo>
                    <a:pt x="125982" y="680731"/>
                  </a:lnTo>
                  <a:lnTo>
                    <a:pt x="163845" y="719032"/>
                  </a:lnTo>
                  <a:lnTo>
                    <a:pt x="199099" y="750420"/>
                  </a:lnTo>
                  <a:lnTo>
                    <a:pt x="250063" y="789848"/>
                  </a:lnTo>
                  <a:lnTo>
                    <a:pt x="290753" y="816775"/>
                  </a:lnTo>
                  <a:lnTo>
                    <a:pt x="321602" y="796582"/>
                  </a:lnTo>
                  <a:lnTo>
                    <a:pt x="352709" y="774243"/>
                  </a:lnTo>
                  <a:lnTo>
                    <a:pt x="417675" y="719032"/>
                  </a:lnTo>
                  <a:lnTo>
                    <a:pt x="455536" y="680731"/>
                  </a:lnTo>
                  <a:lnTo>
                    <a:pt x="493078" y="636170"/>
                  </a:lnTo>
                  <a:lnTo>
                    <a:pt x="527374" y="586003"/>
                  </a:lnTo>
                  <a:lnTo>
                    <a:pt x="555496" y="530883"/>
                  </a:lnTo>
                  <a:lnTo>
                    <a:pt x="574516" y="471462"/>
                  </a:lnTo>
                  <a:lnTo>
                    <a:pt x="581507" y="408393"/>
                  </a:lnTo>
                  <a:lnTo>
                    <a:pt x="574516" y="345325"/>
                  </a:lnTo>
                  <a:lnTo>
                    <a:pt x="555496" y="285904"/>
                  </a:lnTo>
                  <a:lnTo>
                    <a:pt x="527374" y="230783"/>
                  </a:lnTo>
                  <a:lnTo>
                    <a:pt x="493078" y="180616"/>
                  </a:lnTo>
                  <a:lnTo>
                    <a:pt x="455536" y="136055"/>
                  </a:lnTo>
                  <a:lnTo>
                    <a:pt x="417675" y="97753"/>
                  </a:lnTo>
                  <a:lnTo>
                    <a:pt x="382423" y="66362"/>
                  </a:lnTo>
                  <a:lnTo>
                    <a:pt x="331459" y="26929"/>
                  </a:lnTo>
                  <a:lnTo>
                    <a:pt x="290753" y="0"/>
                  </a:lnTo>
                  <a:close/>
                </a:path>
              </a:pathLst>
            </a:custGeom>
            <a:solidFill>
              <a:srgbClr val="B3C869"/>
            </a:solidFill>
          </p:spPr>
          <p:txBody>
            <a:bodyPr wrap="square" lIns="0" tIns="0" rIns="0" bIns="0" rtlCol="0"/>
            <a:lstStyle/>
            <a:p>
              <a:endParaRPr sz="1800"/>
            </a:p>
          </p:txBody>
        </p:sp>
        <p:sp>
          <p:nvSpPr>
            <p:cNvPr id="52" name="object 29">
              <a:extLst>
                <a:ext uri="{FF2B5EF4-FFF2-40B4-BE49-F238E27FC236}">
                  <a16:creationId xmlns:a16="http://schemas.microsoft.com/office/drawing/2014/main" id="{22EAFC3A-23DB-6281-02A5-D15A119DFD52}"/>
                </a:ext>
              </a:extLst>
            </p:cNvPr>
            <p:cNvSpPr/>
            <p:nvPr/>
          </p:nvSpPr>
          <p:spPr>
            <a:xfrm>
              <a:off x="2194875" y="5996840"/>
              <a:ext cx="300708" cy="861116"/>
            </a:xfrm>
            <a:custGeom>
              <a:avLst/>
              <a:gdLst/>
              <a:ahLst/>
              <a:cxnLst/>
              <a:rect l="l" t="t" r="r" b="b"/>
              <a:pathLst>
                <a:path w="335280" h="960120">
                  <a:moveTo>
                    <a:pt x="170459" y="0"/>
                  </a:moveTo>
                  <a:lnTo>
                    <a:pt x="163169" y="185801"/>
                  </a:lnTo>
                  <a:lnTo>
                    <a:pt x="61836" y="92341"/>
                  </a:lnTo>
                  <a:lnTo>
                    <a:pt x="162191" y="210312"/>
                  </a:lnTo>
                  <a:lnTo>
                    <a:pt x="158089" y="314058"/>
                  </a:lnTo>
                  <a:lnTo>
                    <a:pt x="0" y="189166"/>
                  </a:lnTo>
                  <a:lnTo>
                    <a:pt x="156806" y="352044"/>
                  </a:lnTo>
                  <a:lnTo>
                    <a:pt x="133070" y="960120"/>
                  </a:lnTo>
                  <a:lnTo>
                    <a:pt x="210578" y="960120"/>
                  </a:lnTo>
                  <a:lnTo>
                    <a:pt x="183057" y="303123"/>
                  </a:lnTo>
                  <a:lnTo>
                    <a:pt x="335013" y="145148"/>
                  </a:lnTo>
                  <a:lnTo>
                    <a:pt x="181698" y="266230"/>
                  </a:lnTo>
                  <a:lnTo>
                    <a:pt x="177279" y="161061"/>
                  </a:lnTo>
                  <a:lnTo>
                    <a:pt x="273189" y="48298"/>
                  </a:lnTo>
                  <a:lnTo>
                    <a:pt x="176263" y="137680"/>
                  </a:lnTo>
                  <a:lnTo>
                    <a:pt x="170459" y="0"/>
                  </a:lnTo>
                  <a:close/>
                </a:path>
              </a:pathLst>
            </a:custGeom>
            <a:solidFill>
              <a:srgbClr val="7B6641"/>
            </a:solidFill>
          </p:spPr>
          <p:txBody>
            <a:bodyPr wrap="square" lIns="0" tIns="0" rIns="0" bIns="0" rtlCol="0"/>
            <a:lstStyle/>
            <a:p>
              <a:endParaRPr sz="1800"/>
            </a:p>
          </p:txBody>
        </p:sp>
        <p:grpSp>
          <p:nvGrpSpPr>
            <p:cNvPr id="53" name="Group 52">
              <a:extLst>
                <a:ext uri="{FF2B5EF4-FFF2-40B4-BE49-F238E27FC236}">
                  <a16:creationId xmlns:a16="http://schemas.microsoft.com/office/drawing/2014/main" id="{431BDB4F-0E14-1B5C-0656-AF93DD6D30F5}"/>
                </a:ext>
              </a:extLst>
            </p:cNvPr>
            <p:cNvGrpSpPr/>
            <p:nvPr/>
          </p:nvGrpSpPr>
          <p:grpSpPr>
            <a:xfrm>
              <a:off x="1409462" y="6047296"/>
              <a:ext cx="552900" cy="810659"/>
              <a:chOff x="642719" y="6658095"/>
              <a:chExt cx="603885" cy="902024"/>
            </a:xfrm>
          </p:grpSpPr>
          <p:sp>
            <p:nvSpPr>
              <p:cNvPr id="54" name="object 23">
                <a:extLst>
                  <a:ext uri="{FF2B5EF4-FFF2-40B4-BE49-F238E27FC236}">
                    <a16:creationId xmlns:a16="http://schemas.microsoft.com/office/drawing/2014/main" id="{81D825CE-AD41-90EA-43FB-41129414F7AA}"/>
                  </a:ext>
                </a:extLst>
              </p:cNvPr>
              <p:cNvSpPr/>
              <p:nvPr/>
            </p:nvSpPr>
            <p:spPr>
              <a:xfrm>
                <a:off x="693000" y="6998779"/>
                <a:ext cx="502920" cy="561340"/>
              </a:xfrm>
              <a:custGeom>
                <a:avLst/>
                <a:gdLst/>
                <a:ahLst/>
                <a:cxnLst/>
                <a:rect l="l" t="t" r="r" b="b"/>
                <a:pathLst>
                  <a:path w="502919" h="561340">
                    <a:moveTo>
                      <a:pt x="502894" y="0"/>
                    </a:moveTo>
                    <a:lnTo>
                      <a:pt x="0" y="0"/>
                    </a:lnTo>
                    <a:lnTo>
                      <a:pt x="0" y="561225"/>
                    </a:lnTo>
                    <a:lnTo>
                      <a:pt x="502894" y="561225"/>
                    </a:lnTo>
                    <a:lnTo>
                      <a:pt x="502894" y="0"/>
                    </a:lnTo>
                    <a:close/>
                  </a:path>
                </a:pathLst>
              </a:custGeom>
              <a:solidFill>
                <a:srgbClr val="305B75"/>
              </a:solidFill>
            </p:spPr>
            <p:txBody>
              <a:bodyPr wrap="square" lIns="0" tIns="0" rIns="0" bIns="0" rtlCol="0"/>
              <a:lstStyle/>
              <a:p>
                <a:endParaRPr sz="1800" dirty="0"/>
              </a:p>
            </p:txBody>
          </p:sp>
          <p:sp>
            <p:nvSpPr>
              <p:cNvPr id="55" name="object 24">
                <a:extLst>
                  <a:ext uri="{FF2B5EF4-FFF2-40B4-BE49-F238E27FC236}">
                    <a16:creationId xmlns:a16="http://schemas.microsoft.com/office/drawing/2014/main" id="{6A90CF8A-4999-1027-E34B-74579D644D44}"/>
                  </a:ext>
                </a:extLst>
              </p:cNvPr>
              <p:cNvSpPr/>
              <p:nvPr/>
            </p:nvSpPr>
            <p:spPr>
              <a:xfrm>
                <a:off x="793584" y="7112343"/>
                <a:ext cx="302895" cy="340995"/>
              </a:xfrm>
              <a:custGeom>
                <a:avLst/>
                <a:gdLst/>
                <a:ahLst/>
                <a:cxnLst/>
                <a:rect l="l" t="t" r="r" b="b"/>
                <a:pathLst>
                  <a:path w="302894" h="340995">
                    <a:moveTo>
                      <a:pt x="100571" y="0"/>
                    </a:moveTo>
                    <a:lnTo>
                      <a:pt x="0" y="0"/>
                    </a:lnTo>
                    <a:lnTo>
                      <a:pt x="0" y="113576"/>
                    </a:lnTo>
                    <a:lnTo>
                      <a:pt x="100571" y="113576"/>
                    </a:lnTo>
                    <a:lnTo>
                      <a:pt x="100571" y="0"/>
                    </a:lnTo>
                    <a:close/>
                  </a:path>
                  <a:path w="302894" h="340995">
                    <a:moveTo>
                      <a:pt x="105638" y="227152"/>
                    </a:moveTo>
                    <a:lnTo>
                      <a:pt x="5054" y="227152"/>
                    </a:lnTo>
                    <a:lnTo>
                      <a:pt x="5054" y="340702"/>
                    </a:lnTo>
                    <a:lnTo>
                      <a:pt x="105638" y="340702"/>
                    </a:lnTo>
                    <a:lnTo>
                      <a:pt x="105638" y="227152"/>
                    </a:lnTo>
                    <a:close/>
                  </a:path>
                  <a:path w="302894" h="340995">
                    <a:moveTo>
                      <a:pt x="301726" y="0"/>
                    </a:moveTo>
                    <a:lnTo>
                      <a:pt x="201155" y="0"/>
                    </a:lnTo>
                    <a:lnTo>
                      <a:pt x="201155" y="113576"/>
                    </a:lnTo>
                    <a:lnTo>
                      <a:pt x="301726" y="113576"/>
                    </a:lnTo>
                    <a:lnTo>
                      <a:pt x="301726" y="0"/>
                    </a:lnTo>
                    <a:close/>
                  </a:path>
                  <a:path w="302894" h="340995">
                    <a:moveTo>
                      <a:pt x="302869" y="227152"/>
                    </a:moveTo>
                    <a:lnTo>
                      <a:pt x="202272" y="227152"/>
                    </a:lnTo>
                    <a:lnTo>
                      <a:pt x="202272" y="340702"/>
                    </a:lnTo>
                    <a:lnTo>
                      <a:pt x="302869" y="340702"/>
                    </a:lnTo>
                    <a:lnTo>
                      <a:pt x="302869" y="227152"/>
                    </a:lnTo>
                    <a:close/>
                  </a:path>
                </a:pathLst>
              </a:custGeom>
              <a:solidFill>
                <a:srgbClr val="FFFFFF"/>
              </a:solidFill>
            </p:spPr>
            <p:txBody>
              <a:bodyPr wrap="square" lIns="0" tIns="0" rIns="0" bIns="0" rtlCol="0"/>
              <a:lstStyle/>
              <a:p>
                <a:endParaRPr sz="1800"/>
              </a:p>
            </p:txBody>
          </p:sp>
          <p:sp>
            <p:nvSpPr>
              <p:cNvPr id="56" name="object 25">
                <a:extLst>
                  <a:ext uri="{FF2B5EF4-FFF2-40B4-BE49-F238E27FC236}">
                    <a16:creationId xmlns:a16="http://schemas.microsoft.com/office/drawing/2014/main" id="{C3B47F4F-505D-4E24-EEDF-07A3AFC31B43}"/>
                  </a:ext>
                </a:extLst>
              </p:cNvPr>
              <p:cNvSpPr/>
              <p:nvPr/>
            </p:nvSpPr>
            <p:spPr>
              <a:xfrm>
                <a:off x="642719" y="6658095"/>
                <a:ext cx="603885" cy="340995"/>
              </a:xfrm>
              <a:custGeom>
                <a:avLst/>
                <a:gdLst/>
                <a:ahLst/>
                <a:cxnLst/>
                <a:rect l="l" t="t" r="r" b="b"/>
                <a:pathLst>
                  <a:path w="603885" h="340995">
                    <a:moveTo>
                      <a:pt x="301726" y="0"/>
                    </a:moveTo>
                    <a:lnTo>
                      <a:pt x="0" y="340677"/>
                    </a:lnTo>
                    <a:lnTo>
                      <a:pt x="603478" y="340677"/>
                    </a:lnTo>
                    <a:lnTo>
                      <a:pt x="301726" y="0"/>
                    </a:lnTo>
                    <a:close/>
                  </a:path>
                </a:pathLst>
              </a:custGeom>
              <a:solidFill>
                <a:srgbClr val="A3D3E5"/>
              </a:solidFill>
            </p:spPr>
            <p:txBody>
              <a:bodyPr wrap="square" lIns="0" tIns="0" rIns="0" bIns="0" rtlCol="0"/>
              <a:lstStyle/>
              <a:p>
                <a:endParaRPr sz="1800"/>
              </a:p>
            </p:txBody>
          </p:sp>
        </p:grpSp>
      </p:grpSp>
      <p:grpSp>
        <p:nvGrpSpPr>
          <p:cNvPr id="93" name="Group 92">
            <a:extLst>
              <a:ext uri="{FF2B5EF4-FFF2-40B4-BE49-F238E27FC236}">
                <a16:creationId xmlns:a16="http://schemas.microsoft.com/office/drawing/2014/main" id="{9711F6A5-0B98-9A77-F283-CFDF61F01411}"/>
              </a:ext>
              <a:ext uri="{C183D7F6-B498-43B3-948B-1728B52AA6E4}">
                <adec:decorative xmlns:adec="http://schemas.microsoft.com/office/drawing/2017/decorative" val="1"/>
              </a:ext>
            </a:extLst>
          </p:cNvPr>
          <p:cNvGrpSpPr/>
          <p:nvPr/>
        </p:nvGrpSpPr>
        <p:grpSpPr>
          <a:xfrm>
            <a:off x="1881709" y="5025524"/>
            <a:ext cx="1208492" cy="1832476"/>
            <a:chOff x="7445736" y="5087172"/>
            <a:chExt cx="1087468" cy="1778688"/>
          </a:xfrm>
        </p:grpSpPr>
        <p:grpSp>
          <p:nvGrpSpPr>
            <p:cNvPr id="73" name="object 50">
              <a:extLst>
                <a:ext uri="{FF2B5EF4-FFF2-40B4-BE49-F238E27FC236}">
                  <a16:creationId xmlns:a16="http://schemas.microsoft.com/office/drawing/2014/main" id="{6F32235E-1AB0-6B0C-51C0-3C784F2BB0E2}"/>
                </a:ext>
              </a:extLst>
            </p:cNvPr>
            <p:cNvGrpSpPr/>
            <p:nvPr/>
          </p:nvGrpSpPr>
          <p:grpSpPr>
            <a:xfrm>
              <a:off x="7886774" y="5087172"/>
              <a:ext cx="646430" cy="1770380"/>
              <a:chOff x="9809188" y="5787681"/>
              <a:chExt cx="646430" cy="1770380"/>
            </a:xfrm>
          </p:grpSpPr>
          <p:sp>
            <p:nvSpPr>
              <p:cNvPr id="74" name="object 51">
                <a:extLst>
                  <a:ext uri="{FF2B5EF4-FFF2-40B4-BE49-F238E27FC236}">
                    <a16:creationId xmlns:a16="http://schemas.microsoft.com/office/drawing/2014/main" id="{1052824A-5090-D35E-307E-3521ABA1BE6C}"/>
                  </a:ext>
                </a:extLst>
              </p:cNvPr>
              <p:cNvSpPr/>
              <p:nvPr/>
            </p:nvSpPr>
            <p:spPr>
              <a:xfrm>
                <a:off x="9824567" y="5911037"/>
                <a:ext cx="615950" cy="1647189"/>
              </a:xfrm>
              <a:custGeom>
                <a:avLst/>
                <a:gdLst/>
                <a:ahLst/>
                <a:cxnLst/>
                <a:rect l="l" t="t" r="r" b="b"/>
                <a:pathLst>
                  <a:path w="615950" h="1647190">
                    <a:moveTo>
                      <a:pt x="615378" y="0"/>
                    </a:moveTo>
                    <a:lnTo>
                      <a:pt x="0" y="0"/>
                    </a:lnTo>
                    <a:lnTo>
                      <a:pt x="0" y="1646605"/>
                    </a:lnTo>
                    <a:lnTo>
                      <a:pt x="615378" y="1646605"/>
                    </a:lnTo>
                    <a:lnTo>
                      <a:pt x="615378" y="0"/>
                    </a:lnTo>
                    <a:close/>
                  </a:path>
                </a:pathLst>
              </a:custGeom>
              <a:solidFill>
                <a:srgbClr val="3C5C85"/>
              </a:solidFill>
            </p:spPr>
            <p:txBody>
              <a:bodyPr wrap="square" lIns="0" tIns="0" rIns="0" bIns="0" rtlCol="0"/>
              <a:lstStyle/>
              <a:p>
                <a:endParaRPr sz="1800"/>
              </a:p>
            </p:txBody>
          </p:sp>
          <p:sp>
            <p:nvSpPr>
              <p:cNvPr id="75" name="object 52">
                <a:extLst>
                  <a:ext uri="{FF2B5EF4-FFF2-40B4-BE49-F238E27FC236}">
                    <a16:creationId xmlns:a16="http://schemas.microsoft.com/office/drawing/2014/main" id="{5E8D8490-8C4F-BF92-8AFB-E42FCE8A1CAB}"/>
                  </a:ext>
                </a:extLst>
              </p:cNvPr>
              <p:cNvSpPr/>
              <p:nvPr/>
            </p:nvSpPr>
            <p:spPr>
              <a:xfrm>
                <a:off x="9942500" y="5787681"/>
                <a:ext cx="379730" cy="123825"/>
              </a:xfrm>
              <a:custGeom>
                <a:avLst/>
                <a:gdLst/>
                <a:ahLst/>
                <a:cxnLst/>
                <a:rect l="l" t="t" r="r" b="b"/>
                <a:pathLst>
                  <a:path w="379729" h="123825">
                    <a:moveTo>
                      <a:pt x="379501" y="31813"/>
                    </a:moveTo>
                    <a:lnTo>
                      <a:pt x="332524" y="31813"/>
                    </a:lnTo>
                    <a:lnTo>
                      <a:pt x="332524" y="0"/>
                    </a:lnTo>
                    <a:lnTo>
                      <a:pt x="47002" y="0"/>
                    </a:lnTo>
                    <a:lnTo>
                      <a:pt x="47002" y="31813"/>
                    </a:lnTo>
                    <a:lnTo>
                      <a:pt x="0" y="31813"/>
                    </a:lnTo>
                    <a:lnTo>
                      <a:pt x="0" y="123355"/>
                    </a:lnTo>
                    <a:lnTo>
                      <a:pt x="379501" y="123355"/>
                    </a:lnTo>
                    <a:lnTo>
                      <a:pt x="379501" y="31813"/>
                    </a:lnTo>
                    <a:close/>
                  </a:path>
                </a:pathLst>
              </a:custGeom>
              <a:solidFill>
                <a:srgbClr val="97BFC2"/>
              </a:solidFill>
            </p:spPr>
            <p:txBody>
              <a:bodyPr wrap="square" lIns="0" tIns="0" rIns="0" bIns="0" rtlCol="0"/>
              <a:lstStyle/>
              <a:p>
                <a:endParaRPr sz="1800"/>
              </a:p>
            </p:txBody>
          </p:sp>
          <p:sp>
            <p:nvSpPr>
              <p:cNvPr id="76" name="object 53">
                <a:extLst>
                  <a:ext uri="{FF2B5EF4-FFF2-40B4-BE49-F238E27FC236}">
                    <a16:creationId xmlns:a16="http://schemas.microsoft.com/office/drawing/2014/main" id="{AEB3A306-2494-6A28-52B7-2448BDD84C21}"/>
                  </a:ext>
                </a:extLst>
              </p:cNvPr>
              <p:cNvSpPr/>
              <p:nvPr/>
            </p:nvSpPr>
            <p:spPr>
              <a:xfrm>
                <a:off x="9958972" y="5866980"/>
                <a:ext cx="422909" cy="255904"/>
              </a:xfrm>
              <a:custGeom>
                <a:avLst/>
                <a:gdLst/>
                <a:ahLst/>
                <a:cxnLst/>
                <a:rect l="l" t="t" r="r" b="b"/>
                <a:pathLst>
                  <a:path w="422909" h="255904">
                    <a:moveTo>
                      <a:pt x="68529" y="0"/>
                    </a:moveTo>
                    <a:lnTo>
                      <a:pt x="0" y="0"/>
                    </a:lnTo>
                    <a:lnTo>
                      <a:pt x="0" y="44056"/>
                    </a:lnTo>
                    <a:lnTo>
                      <a:pt x="68529" y="44056"/>
                    </a:lnTo>
                    <a:lnTo>
                      <a:pt x="68529" y="0"/>
                    </a:lnTo>
                    <a:close/>
                  </a:path>
                  <a:path w="422909" h="255904">
                    <a:moveTo>
                      <a:pt x="160553" y="0"/>
                    </a:moveTo>
                    <a:lnTo>
                      <a:pt x="92024" y="0"/>
                    </a:lnTo>
                    <a:lnTo>
                      <a:pt x="92024" y="44056"/>
                    </a:lnTo>
                    <a:lnTo>
                      <a:pt x="160553" y="44056"/>
                    </a:lnTo>
                    <a:lnTo>
                      <a:pt x="160553" y="0"/>
                    </a:lnTo>
                    <a:close/>
                  </a:path>
                  <a:path w="422909" h="255904">
                    <a:moveTo>
                      <a:pt x="250634" y="0"/>
                    </a:moveTo>
                    <a:lnTo>
                      <a:pt x="182079" y="0"/>
                    </a:lnTo>
                    <a:lnTo>
                      <a:pt x="182079" y="44056"/>
                    </a:lnTo>
                    <a:lnTo>
                      <a:pt x="250634" y="44056"/>
                    </a:lnTo>
                    <a:lnTo>
                      <a:pt x="250634" y="0"/>
                    </a:lnTo>
                    <a:close/>
                  </a:path>
                  <a:path w="422909" h="255904">
                    <a:moveTo>
                      <a:pt x="346557" y="0"/>
                    </a:moveTo>
                    <a:lnTo>
                      <a:pt x="278028" y="0"/>
                    </a:lnTo>
                    <a:lnTo>
                      <a:pt x="278028" y="44056"/>
                    </a:lnTo>
                    <a:lnTo>
                      <a:pt x="346557" y="44056"/>
                    </a:lnTo>
                    <a:lnTo>
                      <a:pt x="346557" y="0"/>
                    </a:lnTo>
                    <a:close/>
                  </a:path>
                  <a:path w="422909" h="255904">
                    <a:moveTo>
                      <a:pt x="422440" y="123571"/>
                    </a:moveTo>
                    <a:lnTo>
                      <a:pt x="318655" y="123571"/>
                    </a:lnTo>
                    <a:lnTo>
                      <a:pt x="318655" y="255511"/>
                    </a:lnTo>
                    <a:lnTo>
                      <a:pt x="422440" y="255511"/>
                    </a:lnTo>
                    <a:lnTo>
                      <a:pt x="422440" y="123571"/>
                    </a:lnTo>
                    <a:close/>
                  </a:path>
                </a:pathLst>
              </a:custGeom>
              <a:solidFill>
                <a:srgbClr val="FFFFFF"/>
              </a:solidFill>
            </p:spPr>
            <p:txBody>
              <a:bodyPr wrap="square" lIns="0" tIns="0" rIns="0" bIns="0" rtlCol="0"/>
              <a:lstStyle/>
              <a:p>
                <a:endParaRPr sz="1800"/>
              </a:p>
            </p:txBody>
          </p:sp>
          <p:sp>
            <p:nvSpPr>
              <p:cNvPr id="77" name="object 54">
                <a:extLst>
                  <a:ext uri="{FF2B5EF4-FFF2-40B4-BE49-F238E27FC236}">
                    <a16:creationId xmlns:a16="http://schemas.microsoft.com/office/drawing/2014/main" id="{BE40F82F-FA26-64ED-8FFD-8782F90AC4F7}"/>
                  </a:ext>
                </a:extLst>
              </p:cNvPr>
              <p:cNvSpPr/>
              <p:nvPr/>
            </p:nvSpPr>
            <p:spPr>
              <a:xfrm>
                <a:off x="10008413" y="5990551"/>
                <a:ext cx="238125" cy="132080"/>
              </a:xfrm>
              <a:custGeom>
                <a:avLst/>
                <a:gdLst/>
                <a:ahLst/>
                <a:cxnLst/>
                <a:rect l="l" t="t" r="r" b="b"/>
                <a:pathLst>
                  <a:path w="238125" h="132079">
                    <a:moveTo>
                      <a:pt x="103771" y="0"/>
                    </a:moveTo>
                    <a:lnTo>
                      <a:pt x="0" y="0"/>
                    </a:lnTo>
                    <a:lnTo>
                      <a:pt x="0" y="131940"/>
                    </a:lnTo>
                    <a:lnTo>
                      <a:pt x="103771" y="131940"/>
                    </a:lnTo>
                    <a:lnTo>
                      <a:pt x="103771" y="0"/>
                    </a:lnTo>
                    <a:close/>
                  </a:path>
                  <a:path w="238125" h="132079">
                    <a:moveTo>
                      <a:pt x="237896" y="0"/>
                    </a:moveTo>
                    <a:lnTo>
                      <a:pt x="134124" y="0"/>
                    </a:lnTo>
                    <a:lnTo>
                      <a:pt x="134124" y="131940"/>
                    </a:lnTo>
                    <a:lnTo>
                      <a:pt x="237896" y="131940"/>
                    </a:lnTo>
                    <a:lnTo>
                      <a:pt x="237896" y="0"/>
                    </a:lnTo>
                    <a:close/>
                  </a:path>
                </a:pathLst>
              </a:custGeom>
              <a:solidFill>
                <a:srgbClr val="B2CED4"/>
              </a:solidFill>
            </p:spPr>
            <p:txBody>
              <a:bodyPr wrap="square" lIns="0" tIns="0" rIns="0" bIns="0" rtlCol="0"/>
              <a:lstStyle/>
              <a:p>
                <a:endParaRPr sz="1800"/>
              </a:p>
            </p:txBody>
          </p:sp>
          <p:sp>
            <p:nvSpPr>
              <p:cNvPr id="78" name="object 55">
                <a:extLst>
                  <a:ext uri="{FF2B5EF4-FFF2-40B4-BE49-F238E27FC236}">
                    <a16:creationId xmlns:a16="http://schemas.microsoft.com/office/drawing/2014/main" id="{CB37A8D4-DE52-CBFF-491B-8E5E32BA974F}"/>
                  </a:ext>
                </a:extLst>
              </p:cNvPr>
              <p:cNvSpPr/>
              <p:nvPr/>
            </p:nvSpPr>
            <p:spPr>
              <a:xfrm>
                <a:off x="9883102" y="5990551"/>
                <a:ext cx="104139" cy="132080"/>
              </a:xfrm>
              <a:custGeom>
                <a:avLst/>
                <a:gdLst/>
                <a:ahLst/>
                <a:cxnLst/>
                <a:rect l="l" t="t" r="r" b="b"/>
                <a:pathLst>
                  <a:path w="104140" h="132079">
                    <a:moveTo>
                      <a:pt x="103771" y="0"/>
                    </a:moveTo>
                    <a:lnTo>
                      <a:pt x="0" y="0"/>
                    </a:lnTo>
                    <a:lnTo>
                      <a:pt x="0" y="131940"/>
                    </a:lnTo>
                    <a:lnTo>
                      <a:pt x="103771" y="131940"/>
                    </a:lnTo>
                    <a:lnTo>
                      <a:pt x="103771" y="0"/>
                    </a:lnTo>
                    <a:close/>
                  </a:path>
                </a:pathLst>
              </a:custGeom>
              <a:solidFill>
                <a:srgbClr val="FFFFFF"/>
              </a:solidFill>
            </p:spPr>
            <p:txBody>
              <a:bodyPr wrap="square" lIns="0" tIns="0" rIns="0" bIns="0" rtlCol="0"/>
              <a:lstStyle/>
              <a:p>
                <a:endParaRPr sz="1800"/>
              </a:p>
            </p:txBody>
          </p:sp>
          <p:sp>
            <p:nvSpPr>
              <p:cNvPr id="79" name="object 56">
                <a:extLst>
                  <a:ext uri="{FF2B5EF4-FFF2-40B4-BE49-F238E27FC236}">
                    <a16:creationId xmlns:a16="http://schemas.microsoft.com/office/drawing/2014/main" id="{8AE53843-07DF-F848-5652-24954091A3EF}"/>
                  </a:ext>
                </a:extLst>
              </p:cNvPr>
              <p:cNvSpPr/>
              <p:nvPr/>
            </p:nvSpPr>
            <p:spPr>
              <a:xfrm>
                <a:off x="10142538" y="6195161"/>
                <a:ext cx="239395" cy="132080"/>
              </a:xfrm>
              <a:custGeom>
                <a:avLst/>
                <a:gdLst/>
                <a:ahLst/>
                <a:cxnLst/>
                <a:rect l="l" t="t" r="r" b="b"/>
                <a:pathLst>
                  <a:path w="239395" h="132079">
                    <a:moveTo>
                      <a:pt x="103771" y="0"/>
                    </a:moveTo>
                    <a:lnTo>
                      <a:pt x="0" y="0"/>
                    </a:lnTo>
                    <a:lnTo>
                      <a:pt x="0" y="131940"/>
                    </a:lnTo>
                    <a:lnTo>
                      <a:pt x="103771" y="131940"/>
                    </a:lnTo>
                    <a:lnTo>
                      <a:pt x="103771" y="0"/>
                    </a:lnTo>
                    <a:close/>
                  </a:path>
                  <a:path w="239395" h="132079">
                    <a:moveTo>
                      <a:pt x="238874" y="0"/>
                    </a:moveTo>
                    <a:lnTo>
                      <a:pt x="135089" y="0"/>
                    </a:lnTo>
                    <a:lnTo>
                      <a:pt x="135089" y="131940"/>
                    </a:lnTo>
                    <a:lnTo>
                      <a:pt x="238874" y="131940"/>
                    </a:lnTo>
                    <a:lnTo>
                      <a:pt x="238874" y="0"/>
                    </a:lnTo>
                    <a:close/>
                  </a:path>
                </a:pathLst>
              </a:custGeom>
              <a:solidFill>
                <a:srgbClr val="B2CED4"/>
              </a:solidFill>
            </p:spPr>
            <p:txBody>
              <a:bodyPr wrap="square" lIns="0" tIns="0" rIns="0" bIns="0" rtlCol="0"/>
              <a:lstStyle/>
              <a:p>
                <a:endParaRPr sz="1800"/>
              </a:p>
            </p:txBody>
          </p:sp>
          <p:sp>
            <p:nvSpPr>
              <p:cNvPr id="80" name="object 57">
                <a:extLst>
                  <a:ext uri="{FF2B5EF4-FFF2-40B4-BE49-F238E27FC236}">
                    <a16:creationId xmlns:a16="http://schemas.microsoft.com/office/drawing/2014/main" id="{36E22206-D3DE-45C9-D978-8F37E3F05790}"/>
                  </a:ext>
                </a:extLst>
              </p:cNvPr>
              <p:cNvSpPr/>
              <p:nvPr/>
            </p:nvSpPr>
            <p:spPr>
              <a:xfrm>
                <a:off x="10008412" y="6195161"/>
                <a:ext cx="104139" cy="132080"/>
              </a:xfrm>
              <a:custGeom>
                <a:avLst/>
                <a:gdLst/>
                <a:ahLst/>
                <a:cxnLst/>
                <a:rect l="l" t="t" r="r" b="b"/>
                <a:pathLst>
                  <a:path w="104140" h="132079">
                    <a:moveTo>
                      <a:pt x="103771" y="0"/>
                    </a:moveTo>
                    <a:lnTo>
                      <a:pt x="0" y="0"/>
                    </a:lnTo>
                    <a:lnTo>
                      <a:pt x="0" y="131940"/>
                    </a:lnTo>
                    <a:lnTo>
                      <a:pt x="103771" y="131940"/>
                    </a:lnTo>
                    <a:lnTo>
                      <a:pt x="103771" y="0"/>
                    </a:lnTo>
                    <a:close/>
                  </a:path>
                </a:pathLst>
              </a:custGeom>
              <a:solidFill>
                <a:srgbClr val="FFFFFF"/>
              </a:solidFill>
            </p:spPr>
            <p:txBody>
              <a:bodyPr wrap="square" lIns="0" tIns="0" rIns="0" bIns="0" rtlCol="0"/>
              <a:lstStyle/>
              <a:p>
                <a:endParaRPr sz="1800"/>
              </a:p>
            </p:txBody>
          </p:sp>
          <p:sp>
            <p:nvSpPr>
              <p:cNvPr id="81" name="object 58">
                <a:extLst>
                  <a:ext uri="{FF2B5EF4-FFF2-40B4-BE49-F238E27FC236}">
                    <a16:creationId xmlns:a16="http://schemas.microsoft.com/office/drawing/2014/main" id="{D4BF90A4-726A-6AA8-2462-546A8F85C881}"/>
                  </a:ext>
                </a:extLst>
              </p:cNvPr>
              <p:cNvSpPr/>
              <p:nvPr/>
            </p:nvSpPr>
            <p:spPr>
              <a:xfrm>
                <a:off x="9883102" y="6195161"/>
                <a:ext cx="498475" cy="332740"/>
              </a:xfrm>
              <a:custGeom>
                <a:avLst/>
                <a:gdLst/>
                <a:ahLst/>
                <a:cxnLst/>
                <a:rect l="l" t="t" r="r" b="b"/>
                <a:pathLst>
                  <a:path w="498475" h="332740">
                    <a:moveTo>
                      <a:pt x="103771" y="0"/>
                    </a:moveTo>
                    <a:lnTo>
                      <a:pt x="0" y="0"/>
                    </a:lnTo>
                    <a:lnTo>
                      <a:pt x="0" y="131940"/>
                    </a:lnTo>
                    <a:lnTo>
                      <a:pt x="103771" y="131940"/>
                    </a:lnTo>
                    <a:lnTo>
                      <a:pt x="103771" y="0"/>
                    </a:lnTo>
                    <a:close/>
                  </a:path>
                  <a:path w="498475" h="332740">
                    <a:moveTo>
                      <a:pt x="498309" y="200685"/>
                    </a:moveTo>
                    <a:lnTo>
                      <a:pt x="394525" y="200685"/>
                    </a:lnTo>
                    <a:lnTo>
                      <a:pt x="394525" y="332625"/>
                    </a:lnTo>
                    <a:lnTo>
                      <a:pt x="498309" y="332625"/>
                    </a:lnTo>
                    <a:lnTo>
                      <a:pt x="498309" y="200685"/>
                    </a:lnTo>
                    <a:close/>
                  </a:path>
                </a:pathLst>
              </a:custGeom>
              <a:solidFill>
                <a:srgbClr val="B2CED4"/>
              </a:solidFill>
            </p:spPr>
            <p:txBody>
              <a:bodyPr wrap="square" lIns="0" tIns="0" rIns="0" bIns="0" rtlCol="0"/>
              <a:lstStyle/>
              <a:p>
                <a:endParaRPr sz="1800"/>
              </a:p>
            </p:txBody>
          </p:sp>
          <p:sp>
            <p:nvSpPr>
              <p:cNvPr id="82" name="object 59">
                <a:extLst>
                  <a:ext uri="{FF2B5EF4-FFF2-40B4-BE49-F238E27FC236}">
                    <a16:creationId xmlns:a16="http://schemas.microsoft.com/office/drawing/2014/main" id="{C8B6C2B3-FA9C-5E5F-9D32-9965B7F317F3}"/>
                  </a:ext>
                </a:extLst>
              </p:cNvPr>
              <p:cNvSpPr/>
              <p:nvPr/>
            </p:nvSpPr>
            <p:spPr>
              <a:xfrm>
                <a:off x="10142537" y="6395846"/>
                <a:ext cx="104139" cy="132080"/>
              </a:xfrm>
              <a:custGeom>
                <a:avLst/>
                <a:gdLst/>
                <a:ahLst/>
                <a:cxnLst/>
                <a:rect l="l" t="t" r="r" b="b"/>
                <a:pathLst>
                  <a:path w="104140" h="132079">
                    <a:moveTo>
                      <a:pt x="103771" y="0"/>
                    </a:moveTo>
                    <a:lnTo>
                      <a:pt x="0" y="0"/>
                    </a:lnTo>
                    <a:lnTo>
                      <a:pt x="0" y="131940"/>
                    </a:lnTo>
                    <a:lnTo>
                      <a:pt x="103771" y="131940"/>
                    </a:lnTo>
                    <a:lnTo>
                      <a:pt x="103771" y="0"/>
                    </a:lnTo>
                    <a:close/>
                  </a:path>
                </a:pathLst>
              </a:custGeom>
              <a:solidFill>
                <a:srgbClr val="FFFFFF"/>
              </a:solidFill>
            </p:spPr>
            <p:txBody>
              <a:bodyPr wrap="square" lIns="0" tIns="0" rIns="0" bIns="0" rtlCol="0"/>
              <a:lstStyle/>
              <a:p>
                <a:endParaRPr sz="1800"/>
              </a:p>
            </p:txBody>
          </p:sp>
          <p:sp>
            <p:nvSpPr>
              <p:cNvPr id="83" name="object 60">
                <a:extLst>
                  <a:ext uri="{FF2B5EF4-FFF2-40B4-BE49-F238E27FC236}">
                    <a16:creationId xmlns:a16="http://schemas.microsoft.com/office/drawing/2014/main" id="{8860BD49-01DD-663F-9E82-08FF4E8BDE1D}"/>
                  </a:ext>
                </a:extLst>
              </p:cNvPr>
              <p:cNvSpPr/>
              <p:nvPr/>
            </p:nvSpPr>
            <p:spPr>
              <a:xfrm>
                <a:off x="10008412" y="6395846"/>
                <a:ext cx="104139" cy="132080"/>
              </a:xfrm>
              <a:custGeom>
                <a:avLst/>
                <a:gdLst/>
                <a:ahLst/>
                <a:cxnLst/>
                <a:rect l="l" t="t" r="r" b="b"/>
                <a:pathLst>
                  <a:path w="104140" h="132079">
                    <a:moveTo>
                      <a:pt x="103771" y="0"/>
                    </a:moveTo>
                    <a:lnTo>
                      <a:pt x="0" y="0"/>
                    </a:lnTo>
                    <a:lnTo>
                      <a:pt x="0" y="131940"/>
                    </a:lnTo>
                    <a:lnTo>
                      <a:pt x="103771" y="131940"/>
                    </a:lnTo>
                    <a:lnTo>
                      <a:pt x="103771" y="0"/>
                    </a:lnTo>
                    <a:close/>
                  </a:path>
                </a:pathLst>
              </a:custGeom>
              <a:solidFill>
                <a:srgbClr val="B2CED4"/>
              </a:solidFill>
            </p:spPr>
            <p:txBody>
              <a:bodyPr wrap="square" lIns="0" tIns="0" rIns="0" bIns="0" rtlCol="0"/>
              <a:lstStyle/>
              <a:p>
                <a:endParaRPr sz="1800"/>
              </a:p>
            </p:txBody>
          </p:sp>
          <p:sp>
            <p:nvSpPr>
              <p:cNvPr id="84" name="object 61">
                <a:extLst>
                  <a:ext uri="{FF2B5EF4-FFF2-40B4-BE49-F238E27FC236}">
                    <a16:creationId xmlns:a16="http://schemas.microsoft.com/office/drawing/2014/main" id="{A7B27D07-A03F-B164-0F06-DFFD8F64936B}"/>
                  </a:ext>
                </a:extLst>
              </p:cNvPr>
              <p:cNvSpPr/>
              <p:nvPr/>
            </p:nvSpPr>
            <p:spPr>
              <a:xfrm>
                <a:off x="9883102" y="6395846"/>
                <a:ext cx="104139" cy="132080"/>
              </a:xfrm>
              <a:custGeom>
                <a:avLst/>
                <a:gdLst/>
                <a:ahLst/>
                <a:cxnLst/>
                <a:rect l="l" t="t" r="r" b="b"/>
                <a:pathLst>
                  <a:path w="104140" h="132079">
                    <a:moveTo>
                      <a:pt x="103771" y="0"/>
                    </a:moveTo>
                    <a:lnTo>
                      <a:pt x="0" y="0"/>
                    </a:lnTo>
                    <a:lnTo>
                      <a:pt x="0" y="131940"/>
                    </a:lnTo>
                    <a:lnTo>
                      <a:pt x="103771" y="131940"/>
                    </a:lnTo>
                    <a:lnTo>
                      <a:pt x="103771" y="0"/>
                    </a:lnTo>
                    <a:close/>
                  </a:path>
                </a:pathLst>
              </a:custGeom>
              <a:solidFill>
                <a:srgbClr val="FFFFFF"/>
              </a:solidFill>
            </p:spPr>
            <p:txBody>
              <a:bodyPr wrap="square" lIns="0" tIns="0" rIns="0" bIns="0" rtlCol="0"/>
              <a:lstStyle/>
              <a:p>
                <a:endParaRPr sz="1800"/>
              </a:p>
            </p:txBody>
          </p:sp>
          <p:sp>
            <p:nvSpPr>
              <p:cNvPr id="85" name="object 62">
                <a:extLst>
                  <a:ext uri="{FF2B5EF4-FFF2-40B4-BE49-F238E27FC236}">
                    <a16:creationId xmlns:a16="http://schemas.microsoft.com/office/drawing/2014/main" id="{31783695-42CD-5C10-4039-5E3FEE25E1F2}"/>
                  </a:ext>
                </a:extLst>
              </p:cNvPr>
              <p:cNvSpPr/>
              <p:nvPr/>
            </p:nvSpPr>
            <p:spPr>
              <a:xfrm>
                <a:off x="10277627" y="6600456"/>
                <a:ext cx="104139" cy="132080"/>
              </a:xfrm>
              <a:custGeom>
                <a:avLst/>
                <a:gdLst/>
                <a:ahLst/>
                <a:cxnLst/>
                <a:rect l="l" t="t" r="r" b="b"/>
                <a:pathLst>
                  <a:path w="104140" h="132079">
                    <a:moveTo>
                      <a:pt x="103784" y="0"/>
                    </a:moveTo>
                    <a:lnTo>
                      <a:pt x="0" y="0"/>
                    </a:lnTo>
                    <a:lnTo>
                      <a:pt x="0" y="131940"/>
                    </a:lnTo>
                    <a:lnTo>
                      <a:pt x="103784" y="131940"/>
                    </a:lnTo>
                    <a:lnTo>
                      <a:pt x="103784" y="0"/>
                    </a:lnTo>
                    <a:close/>
                  </a:path>
                </a:pathLst>
              </a:custGeom>
              <a:solidFill>
                <a:srgbClr val="B2CED4"/>
              </a:solidFill>
            </p:spPr>
            <p:txBody>
              <a:bodyPr wrap="square" lIns="0" tIns="0" rIns="0" bIns="0" rtlCol="0"/>
              <a:lstStyle/>
              <a:p>
                <a:endParaRPr sz="1800"/>
              </a:p>
            </p:txBody>
          </p:sp>
          <p:sp>
            <p:nvSpPr>
              <p:cNvPr id="86" name="object 63">
                <a:extLst>
                  <a:ext uri="{FF2B5EF4-FFF2-40B4-BE49-F238E27FC236}">
                    <a16:creationId xmlns:a16="http://schemas.microsoft.com/office/drawing/2014/main" id="{7C58A8DA-3176-AFF7-80F0-F361E112F832}"/>
                  </a:ext>
                </a:extLst>
              </p:cNvPr>
              <p:cNvSpPr/>
              <p:nvPr/>
            </p:nvSpPr>
            <p:spPr>
              <a:xfrm>
                <a:off x="10008413" y="6600456"/>
                <a:ext cx="238125" cy="132080"/>
              </a:xfrm>
              <a:custGeom>
                <a:avLst/>
                <a:gdLst/>
                <a:ahLst/>
                <a:cxnLst/>
                <a:rect l="l" t="t" r="r" b="b"/>
                <a:pathLst>
                  <a:path w="238125" h="132079">
                    <a:moveTo>
                      <a:pt x="103771" y="0"/>
                    </a:moveTo>
                    <a:lnTo>
                      <a:pt x="0" y="0"/>
                    </a:lnTo>
                    <a:lnTo>
                      <a:pt x="0" y="131940"/>
                    </a:lnTo>
                    <a:lnTo>
                      <a:pt x="103771" y="131940"/>
                    </a:lnTo>
                    <a:lnTo>
                      <a:pt x="103771" y="0"/>
                    </a:lnTo>
                    <a:close/>
                  </a:path>
                  <a:path w="238125" h="132079">
                    <a:moveTo>
                      <a:pt x="237896" y="0"/>
                    </a:moveTo>
                    <a:lnTo>
                      <a:pt x="134124" y="0"/>
                    </a:lnTo>
                    <a:lnTo>
                      <a:pt x="134124" y="131940"/>
                    </a:lnTo>
                    <a:lnTo>
                      <a:pt x="237896" y="131940"/>
                    </a:lnTo>
                    <a:lnTo>
                      <a:pt x="237896" y="0"/>
                    </a:lnTo>
                    <a:close/>
                  </a:path>
                </a:pathLst>
              </a:custGeom>
              <a:solidFill>
                <a:srgbClr val="FFFFFF"/>
              </a:solidFill>
            </p:spPr>
            <p:txBody>
              <a:bodyPr wrap="square" lIns="0" tIns="0" rIns="0" bIns="0" rtlCol="0"/>
              <a:lstStyle/>
              <a:p>
                <a:endParaRPr sz="1800"/>
              </a:p>
            </p:txBody>
          </p:sp>
          <p:sp>
            <p:nvSpPr>
              <p:cNvPr id="87" name="object 64">
                <a:extLst>
                  <a:ext uri="{FF2B5EF4-FFF2-40B4-BE49-F238E27FC236}">
                    <a16:creationId xmlns:a16="http://schemas.microsoft.com/office/drawing/2014/main" id="{30CDB23E-B268-8C93-42E2-C247C02CF9AF}"/>
                  </a:ext>
                </a:extLst>
              </p:cNvPr>
              <p:cNvSpPr/>
              <p:nvPr/>
            </p:nvSpPr>
            <p:spPr>
              <a:xfrm>
                <a:off x="9883102" y="6600456"/>
                <a:ext cx="104139" cy="132080"/>
              </a:xfrm>
              <a:custGeom>
                <a:avLst/>
                <a:gdLst/>
                <a:ahLst/>
                <a:cxnLst/>
                <a:rect l="l" t="t" r="r" b="b"/>
                <a:pathLst>
                  <a:path w="104140" h="132079">
                    <a:moveTo>
                      <a:pt x="103771" y="0"/>
                    </a:moveTo>
                    <a:lnTo>
                      <a:pt x="0" y="0"/>
                    </a:lnTo>
                    <a:lnTo>
                      <a:pt x="0" y="131940"/>
                    </a:lnTo>
                    <a:lnTo>
                      <a:pt x="103771" y="131940"/>
                    </a:lnTo>
                    <a:lnTo>
                      <a:pt x="103771" y="0"/>
                    </a:lnTo>
                    <a:close/>
                  </a:path>
                </a:pathLst>
              </a:custGeom>
              <a:solidFill>
                <a:srgbClr val="B2CED4"/>
              </a:solidFill>
            </p:spPr>
            <p:txBody>
              <a:bodyPr wrap="square" lIns="0" tIns="0" rIns="0" bIns="0" rtlCol="0"/>
              <a:lstStyle/>
              <a:p>
                <a:endParaRPr sz="1800"/>
              </a:p>
            </p:txBody>
          </p:sp>
          <p:sp>
            <p:nvSpPr>
              <p:cNvPr id="88" name="object 65">
                <a:extLst>
                  <a:ext uri="{FF2B5EF4-FFF2-40B4-BE49-F238E27FC236}">
                    <a16:creationId xmlns:a16="http://schemas.microsoft.com/office/drawing/2014/main" id="{05FECE15-FBE9-E5CA-1133-2CDB99718AFA}"/>
                  </a:ext>
                </a:extLst>
              </p:cNvPr>
              <p:cNvSpPr/>
              <p:nvPr/>
            </p:nvSpPr>
            <p:spPr>
              <a:xfrm>
                <a:off x="10277627" y="6811924"/>
                <a:ext cx="104139" cy="132080"/>
              </a:xfrm>
              <a:custGeom>
                <a:avLst/>
                <a:gdLst/>
                <a:ahLst/>
                <a:cxnLst/>
                <a:rect l="l" t="t" r="r" b="b"/>
                <a:pathLst>
                  <a:path w="104140" h="132079">
                    <a:moveTo>
                      <a:pt x="103784" y="0"/>
                    </a:moveTo>
                    <a:lnTo>
                      <a:pt x="0" y="0"/>
                    </a:lnTo>
                    <a:lnTo>
                      <a:pt x="0" y="131952"/>
                    </a:lnTo>
                    <a:lnTo>
                      <a:pt x="103784" y="131952"/>
                    </a:lnTo>
                    <a:lnTo>
                      <a:pt x="103784" y="0"/>
                    </a:lnTo>
                    <a:close/>
                  </a:path>
                </a:pathLst>
              </a:custGeom>
              <a:solidFill>
                <a:srgbClr val="FFFFFF"/>
              </a:solidFill>
            </p:spPr>
            <p:txBody>
              <a:bodyPr wrap="square" lIns="0" tIns="0" rIns="0" bIns="0" rtlCol="0"/>
              <a:lstStyle/>
              <a:p>
                <a:endParaRPr sz="1800"/>
              </a:p>
            </p:txBody>
          </p:sp>
          <p:sp>
            <p:nvSpPr>
              <p:cNvPr id="89" name="object 66">
                <a:extLst>
                  <a:ext uri="{FF2B5EF4-FFF2-40B4-BE49-F238E27FC236}">
                    <a16:creationId xmlns:a16="http://schemas.microsoft.com/office/drawing/2014/main" id="{B9BB8480-5C51-9E23-8625-D8DD1904BB0B}"/>
                  </a:ext>
                </a:extLst>
              </p:cNvPr>
              <p:cNvSpPr/>
              <p:nvPr/>
            </p:nvSpPr>
            <p:spPr>
              <a:xfrm>
                <a:off x="10142537" y="6811924"/>
                <a:ext cx="104139" cy="132080"/>
              </a:xfrm>
              <a:custGeom>
                <a:avLst/>
                <a:gdLst/>
                <a:ahLst/>
                <a:cxnLst/>
                <a:rect l="l" t="t" r="r" b="b"/>
                <a:pathLst>
                  <a:path w="104140" h="132079">
                    <a:moveTo>
                      <a:pt x="103771" y="0"/>
                    </a:moveTo>
                    <a:lnTo>
                      <a:pt x="0" y="0"/>
                    </a:lnTo>
                    <a:lnTo>
                      <a:pt x="0" y="131952"/>
                    </a:lnTo>
                    <a:lnTo>
                      <a:pt x="103771" y="131952"/>
                    </a:lnTo>
                    <a:lnTo>
                      <a:pt x="103771" y="0"/>
                    </a:lnTo>
                    <a:close/>
                  </a:path>
                </a:pathLst>
              </a:custGeom>
              <a:solidFill>
                <a:srgbClr val="B2CED4"/>
              </a:solidFill>
            </p:spPr>
            <p:txBody>
              <a:bodyPr wrap="square" lIns="0" tIns="0" rIns="0" bIns="0" rtlCol="0"/>
              <a:lstStyle/>
              <a:p>
                <a:endParaRPr sz="1800"/>
              </a:p>
            </p:txBody>
          </p:sp>
          <p:sp>
            <p:nvSpPr>
              <p:cNvPr id="90" name="object 67">
                <a:extLst>
                  <a:ext uri="{FF2B5EF4-FFF2-40B4-BE49-F238E27FC236}">
                    <a16:creationId xmlns:a16="http://schemas.microsoft.com/office/drawing/2014/main" id="{3D9028B4-8DD4-98E3-3A34-986A102730D1}"/>
                  </a:ext>
                </a:extLst>
              </p:cNvPr>
              <p:cNvSpPr/>
              <p:nvPr/>
            </p:nvSpPr>
            <p:spPr>
              <a:xfrm>
                <a:off x="9883102" y="6811924"/>
                <a:ext cx="229235" cy="132080"/>
              </a:xfrm>
              <a:custGeom>
                <a:avLst/>
                <a:gdLst/>
                <a:ahLst/>
                <a:cxnLst/>
                <a:rect l="l" t="t" r="r" b="b"/>
                <a:pathLst>
                  <a:path w="229234" h="132079">
                    <a:moveTo>
                      <a:pt x="103771" y="0"/>
                    </a:moveTo>
                    <a:lnTo>
                      <a:pt x="0" y="0"/>
                    </a:lnTo>
                    <a:lnTo>
                      <a:pt x="0" y="131953"/>
                    </a:lnTo>
                    <a:lnTo>
                      <a:pt x="103771" y="131953"/>
                    </a:lnTo>
                    <a:lnTo>
                      <a:pt x="103771" y="0"/>
                    </a:lnTo>
                    <a:close/>
                  </a:path>
                  <a:path w="229234" h="132079">
                    <a:moveTo>
                      <a:pt x="229082" y="0"/>
                    </a:moveTo>
                    <a:lnTo>
                      <a:pt x="125310" y="0"/>
                    </a:lnTo>
                    <a:lnTo>
                      <a:pt x="125310" y="131953"/>
                    </a:lnTo>
                    <a:lnTo>
                      <a:pt x="229082" y="131953"/>
                    </a:lnTo>
                    <a:lnTo>
                      <a:pt x="229082" y="0"/>
                    </a:lnTo>
                    <a:close/>
                  </a:path>
                </a:pathLst>
              </a:custGeom>
              <a:solidFill>
                <a:srgbClr val="FFFFFF"/>
              </a:solidFill>
            </p:spPr>
            <p:txBody>
              <a:bodyPr wrap="square" lIns="0" tIns="0" rIns="0" bIns="0" rtlCol="0"/>
              <a:lstStyle/>
              <a:p>
                <a:endParaRPr sz="1800"/>
              </a:p>
            </p:txBody>
          </p:sp>
          <p:sp>
            <p:nvSpPr>
              <p:cNvPr id="91" name="object 68">
                <a:extLst>
                  <a:ext uri="{FF2B5EF4-FFF2-40B4-BE49-F238E27FC236}">
                    <a16:creationId xmlns:a16="http://schemas.microsoft.com/office/drawing/2014/main" id="{3F9D7FE0-1361-A4AB-85DF-F645509CA506}"/>
                  </a:ext>
                </a:extLst>
              </p:cNvPr>
              <p:cNvSpPr/>
              <p:nvPr/>
            </p:nvSpPr>
            <p:spPr>
              <a:xfrm>
                <a:off x="9809188" y="6990862"/>
                <a:ext cx="646430" cy="201930"/>
              </a:xfrm>
              <a:custGeom>
                <a:avLst/>
                <a:gdLst/>
                <a:ahLst/>
                <a:cxnLst/>
                <a:rect l="l" t="t" r="r" b="b"/>
                <a:pathLst>
                  <a:path w="646429" h="201929">
                    <a:moveTo>
                      <a:pt x="579564" y="0"/>
                    </a:moveTo>
                    <a:lnTo>
                      <a:pt x="66573" y="0"/>
                    </a:lnTo>
                    <a:lnTo>
                      <a:pt x="0" y="133921"/>
                    </a:lnTo>
                    <a:lnTo>
                      <a:pt x="0" y="201675"/>
                    </a:lnTo>
                    <a:lnTo>
                      <a:pt x="646137" y="201675"/>
                    </a:lnTo>
                    <a:lnTo>
                      <a:pt x="646137" y="133921"/>
                    </a:lnTo>
                    <a:lnTo>
                      <a:pt x="579564" y="0"/>
                    </a:lnTo>
                    <a:close/>
                  </a:path>
                </a:pathLst>
              </a:custGeom>
              <a:solidFill>
                <a:srgbClr val="97BFC2"/>
              </a:solidFill>
            </p:spPr>
            <p:txBody>
              <a:bodyPr wrap="square" lIns="0" tIns="0" rIns="0" bIns="0" rtlCol="0"/>
              <a:lstStyle/>
              <a:p>
                <a:endParaRPr sz="1800"/>
              </a:p>
            </p:txBody>
          </p:sp>
          <p:sp>
            <p:nvSpPr>
              <p:cNvPr id="92" name="object 69">
                <a:extLst>
                  <a:ext uri="{FF2B5EF4-FFF2-40B4-BE49-F238E27FC236}">
                    <a16:creationId xmlns:a16="http://schemas.microsoft.com/office/drawing/2014/main" id="{8E3FF790-0964-260F-00FD-BE0A93DD92EB}"/>
                  </a:ext>
                </a:extLst>
              </p:cNvPr>
              <p:cNvSpPr/>
              <p:nvPr/>
            </p:nvSpPr>
            <p:spPr>
              <a:xfrm>
                <a:off x="9867811" y="7192530"/>
                <a:ext cx="532765" cy="331470"/>
              </a:xfrm>
              <a:custGeom>
                <a:avLst/>
                <a:gdLst/>
                <a:ahLst/>
                <a:cxnLst/>
                <a:rect l="l" t="t" r="r" b="b"/>
                <a:pathLst>
                  <a:path w="532765" h="331470">
                    <a:moveTo>
                      <a:pt x="150761" y="0"/>
                    </a:moveTo>
                    <a:lnTo>
                      <a:pt x="0" y="0"/>
                    </a:lnTo>
                    <a:lnTo>
                      <a:pt x="0" y="330898"/>
                    </a:lnTo>
                    <a:lnTo>
                      <a:pt x="150761" y="330898"/>
                    </a:lnTo>
                    <a:lnTo>
                      <a:pt x="150761" y="0"/>
                    </a:lnTo>
                    <a:close/>
                  </a:path>
                  <a:path w="532765" h="331470">
                    <a:moveTo>
                      <a:pt x="532549" y="0"/>
                    </a:moveTo>
                    <a:lnTo>
                      <a:pt x="195783" y="0"/>
                    </a:lnTo>
                    <a:lnTo>
                      <a:pt x="195783" y="242785"/>
                    </a:lnTo>
                    <a:lnTo>
                      <a:pt x="532549" y="242785"/>
                    </a:lnTo>
                    <a:lnTo>
                      <a:pt x="532549" y="0"/>
                    </a:lnTo>
                    <a:close/>
                  </a:path>
                </a:pathLst>
              </a:custGeom>
              <a:solidFill>
                <a:srgbClr val="FFFFFF"/>
              </a:solidFill>
            </p:spPr>
            <p:txBody>
              <a:bodyPr wrap="square" lIns="0" tIns="0" rIns="0" bIns="0" rtlCol="0"/>
              <a:lstStyle/>
              <a:p>
                <a:endParaRPr sz="1800"/>
              </a:p>
            </p:txBody>
          </p:sp>
        </p:grpSp>
        <p:sp>
          <p:nvSpPr>
            <p:cNvPr id="70" name="object 45">
              <a:extLst>
                <a:ext uri="{FF2B5EF4-FFF2-40B4-BE49-F238E27FC236}">
                  <a16:creationId xmlns:a16="http://schemas.microsoft.com/office/drawing/2014/main" id="{523084FF-C8D8-B6F9-C0E7-5D11513C049F}"/>
                </a:ext>
              </a:extLst>
            </p:cNvPr>
            <p:cNvSpPr/>
            <p:nvPr/>
          </p:nvSpPr>
          <p:spPr>
            <a:xfrm>
              <a:off x="7734303" y="6460741"/>
              <a:ext cx="81915" cy="77470"/>
            </a:xfrm>
            <a:custGeom>
              <a:avLst/>
              <a:gdLst/>
              <a:ahLst/>
              <a:cxnLst/>
              <a:rect l="l" t="t" r="r" b="b"/>
              <a:pathLst>
                <a:path w="81915" h="77470">
                  <a:moveTo>
                    <a:pt x="40703" y="0"/>
                  </a:moveTo>
                  <a:lnTo>
                    <a:pt x="24860" y="3038"/>
                  </a:lnTo>
                  <a:lnTo>
                    <a:pt x="11922" y="11322"/>
                  </a:lnTo>
                  <a:lnTo>
                    <a:pt x="3198" y="23606"/>
                  </a:lnTo>
                  <a:lnTo>
                    <a:pt x="0" y="38646"/>
                  </a:lnTo>
                  <a:lnTo>
                    <a:pt x="3198" y="53685"/>
                  </a:lnTo>
                  <a:lnTo>
                    <a:pt x="11922" y="65970"/>
                  </a:lnTo>
                  <a:lnTo>
                    <a:pt x="24860" y="74254"/>
                  </a:lnTo>
                  <a:lnTo>
                    <a:pt x="40703" y="77292"/>
                  </a:lnTo>
                  <a:lnTo>
                    <a:pt x="56554" y="74254"/>
                  </a:lnTo>
                  <a:lnTo>
                    <a:pt x="69495" y="65970"/>
                  </a:lnTo>
                  <a:lnTo>
                    <a:pt x="78220" y="53685"/>
                  </a:lnTo>
                  <a:lnTo>
                    <a:pt x="81419" y="38646"/>
                  </a:lnTo>
                  <a:lnTo>
                    <a:pt x="78220" y="23606"/>
                  </a:lnTo>
                  <a:lnTo>
                    <a:pt x="69495" y="11322"/>
                  </a:lnTo>
                  <a:lnTo>
                    <a:pt x="56554" y="3038"/>
                  </a:lnTo>
                  <a:lnTo>
                    <a:pt x="40703" y="0"/>
                  </a:lnTo>
                  <a:close/>
                </a:path>
              </a:pathLst>
            </a:custGeom>
            <a:solidFill>
              <a:srgbClr val="474747"/>
            </a:solidFill>
          </p:spPr>
          <p:txBody>
            <a:bodyPr wrap="square" lIns="0" tIns="0" rIns="0" bIns="0" rtlCol="0"/>
            <a:lstStyle/>
            <a:p>
              <a:endParaRPr sz="1800"/>
            </a:p>
          </p:txBody>
        </p:sp>
        <p:sp>
          <p:nvSpPr>
            <p:cNvPr id="71" name="object 46">
              <a:extLst>
                <a:ext uri="{FF2B5EF4-FFF2-40B4-BE49-F238E27FC236}">
                  <a16:creationId xmlns:a16="http://schemas.microsoft.com/office/drawing/2014/main" id="{1B17C9CB-0BF7-3A68-889B-83D11855C50C}"/>
                </a:ext>
              </a:extLst>
            </p:cNvPr>
            <p:cNvSpPr/>
            <p:nvPr/>
          </p:nvSpPr>
          <p:spPr>
            <a:xfrm>
              <a:off x="7716247" y="6218541"/>
              <a:ext cx="212725" cy="224154"/>
            </a:xfrm>
            <a:custGeom>
              <a:avLst/>
              <a:gdLst/>
              <a:ahLst/>
              <a:cxnLst/>
              <a:rect l="l" t="t" r="r" b="b"/>
              <a:pathLst>
                <a:path w="212725" h="224154">
                  <a:moveTo>
                    <a:pt x="56248" y="176555"/>
                  </a:moveTo>
                  <a:lnTo>
                    <a:pt x="53682" y="174117"/>
                  </a:lnTo>
                  <a:lnTo>
                    <a:pt x="17360" y="174117"/>
                  </a:lnTo>
                  <a:lnTo>
                    <a:pt x="14808" y="176555"/>
                  </a:lnTo>
                  <a:lnTo>
                    <a:pt x="14808" y="196977"/>
                  </a:lnTo>
                  <a:lnTo>
                    <a:pt x="17360" y="199415"/>
                  </a:lnTo>
                  <a:lnTo>
                    <a:pt x="50533" y="199415"/>
                  </a:lnTo>
                  <a:lnTo>
                    <a:pt x="53682" y="199415"/>
                  </a:lnTo>
                  <a:lnTo>
                    <a:pt x="56248" y="196977"/>
                  </a:lnTo>
                  <a:lnTo>
                    <a:pt x="56248" y="176555"/>
                  </a:lnTo>
                  <a:close/>
                </a:path>
                <a:path w="212725" h="224154">
                  <a:moveTo>
                    <a:pt x="59944" y="130924"/>
                  </a:moveTo>
                  <a:lnTo>
                    <a:pt x="56603" y="127749"/>
                  </a:lnTo>
                  <a:lnTo>
                    <a:pt x="3352" y="127749"/>
                  </a:lnTo>
                  <a:lnTo>
                    <a:pt x="0" y="130924"/>
                  </a:lnTo>
                  <a:lnTo>
                    <a:pt x="0" y="160401"/>
                  </a:lnTo>
                  <a:lnTo>
                    <a:pt x="3352" y="163576"/>
                  </a:lnTo>
                  <a:lnTo>
                    <a:pt x="52489" y="163576"/>
                  </a:lnTo>
                  <a:lnTo>
                    <a:pt x="56603" y="163576"/>
                  </a:lnTo>
                  <a:lnTo>
                    <a:pt x="59944" y="160401"/>
                  </a:lnTo>
                  <a:lnTo>
                    <a:pt x="59944" y="130924"/>
                  </a:lnTo>
                  <a:close/>
                </a:path>
                <a:path w="212725" h="224154">
                  <a:moveTo>
                    <a:pt x="63195" y="211302"/>
                  </a:moveTo>
                  <a:lnTo>
                    <a:pt x="61772" y="209956"/>
                  </a:lnTo>
                  <a:lnTo>
                    <a:pt x="41592" y="209956"/>
                  </a:lnTo>
                  <a:lnTo>
                    <a:pt x="40170" y="211302"/>
                  </a:lnTo>
                  <a:lnTo>
                    <a:pt x="40170" y="222656"/>
                  </a:lnTo>
                  <a:lnTo>
                    <a:pt x="41592" y="224002"/>
                  </a:lnTo>
                  <a:lnTo>
                    <a:pt x="60020" y="224002"/>
                  </a:lnTo>
                  <a:lnTo>
                    <a:pt x="61772" y="224002"/>
                  </a:lnTo>
                  <a:lnTo>
                    <a:pt x="63195" y="222656"/>
                  </a:lnTo>
                  <a:lnTo>
                    <a:pt x="63195" y="211302"/>
                  </a:lnTo>
                  <a:close/>
                </a:path>
                <a:path w="212725" h="224154">
                  <a:moveTo>
                    <a:pt x="212331" y="19672"/>
                  </a:moveTo>
                  <a:lnTo>
                    <a:pt x="210705" y="12026"/>
                  </a:lnTo>
                  <a:lnTo>
                    <a:pt x="206260" y="5778"/>
                  </a:lnTo>
                  <a:lnTo>
                    <a:pt x="199669" y="1549"/>
                  </a:lnTo>
                  <a:lnTo>
                    <a:pt x="191604" y="0"/>
                  </a:lnTo>
                  <a:lnTo>
                    <a:pt x="34950" y="0"/>
                  </a:lnTo>
                  <a:lnTo>
                    <a:pt x="26885" y="1549"/>
                  </a:lnTo>
                  <a:lnTo>
                    <a:pt x="20307" y="5778"/>
                  </a:lnTo>
                  <a:lnTo>
                    <a:pt x="15849" y="12026"/>
                  </a:lnTo>
                  <a:lnTo>
                    <a:pt x="14224" y="19672"/>
                  </a:lnTo>
                  <a:lnTo>
                    <a:pt x="14224" y="97536"/>
                  </a:lnTo>
                  <a:lnTo>
                    <a:pt x="15849" y="105194"/>
                  </a:lnTo>
                  <a:lnTo>
                    <a:pt x="20307" y="111442"/>
                  </a:lnTo>
                  <a:lnTo>
                    <a:pt x="26885" y="115658"/>
                  </a:lnTo>
                  <a:lnTo>
                    <a:pt x="34950" y="117208"/>
                  </a:lnTo>
                  <a:lnTo>
                    <a:pt x="191604" y="117208"/>
                  </a:lnTo>
                  <a:lnTo>
                    <a:pt x="199669" y="115658"/>
                  </a:lnTo>
                  <a:lnTo>
                    <a:pt x="206260" y="111442"/>
                  </a:lnTo>
                  <a:lnTo>
                    <a:pt x="210705" y="105194"/>
                  </a:lnTo>
                  <a:lnTo>
                    <a:pt x="212331" y="97536"/>
                  </a:lnTo>
                  <a:lnTo>
                    <a:pt x="212331" y="19672"/>
                  </a:lnTo>
                  <a:close/>
                </a:path>
              </a:pathLst>
            </a:custGeom>
            <a:solidFill>
              <a:srgbClr val="935C8F"/>
            </a:solidFill>
          </p:spPr>
          <p:txBody>
            <a:bodyPr wrap="square" lIns="0" tIns="0" rIns="0" bIns="0" rtlCol="0"/>
            <a:lstStyle/>
            <a:p>
              <a:endParaRPr sz="1800"/>
            </a:p>
          </p:txBody>
        </p:sp>
        <p:sp>
          <p:nvSpPr>
            <p:cNvPr id="72" name="object 47">
              <a:extLst>
                <a:ext uri="{FF2B5EF4-FFF2-40B4-BE49-F238E27FC236}">
                  <a16:creationId xmlns:a16="http://schemas.microsoft.com/office/drawing/2014/main" id="{A6249601-7EF0-9458-E978-223F919E8EB3}"/>
                </a:ext>
              </a:extLst>
            </p:cNvPr>
            <p:cNvSpPr/>
            <p:nvPr/>
          </p:nvSpPr>
          <p:spPr>
            <a:xfrm>
              <a:off x="7713948" y="6478510"/>
              <a:ext cx="176530" cy="387350"/>
            </a:xfrm>
            <a:custGeom>
              <a:avLst/>
              <a:gdLst/>
              <a:ahLst/>
              <a:cxnLst/>
              <a:rect l="l" t="t" r="r" b="b"/>
              <a:pathLst>
                <a:path w="176529" h="387350">
                  <a:moveTo>
                    <a:pt x="53047" y="291922"/>
                  </a:moveTo>
                  <a:lnTo>
                    <a:pt x="40957" y="291414"/>
                  </a:lnTo>
                  <a:lnTo>
                    <a:pt x="30657" y="290576"/>
                  </a:lnTo>
                  <a:lnTo>
                    <a:pt x="21996" y="289471"/>
                  </a:lnTo>
                  <a:lnTo>
                    <a:pt x="14859" y="288124"/>
                  </a:lnTo>
                  <a:lnTo>
                    <a:pt x="9169" y="302247"/>
                  </a:lnTo>
                  <a:lnTo>
                    <a:pt x="7239" y="308914"/>
                  </a:lnTo>
                  <a:lnTo>
                    <a:pt x="6731" y="315760"/>
                  </a:lnTo>
                  <a:lnTo>
                    <a:pt x="7632" y="322554"/>
                  </a:lnTo>
                  <a:lnTo>
                    <a:pt x="9944" y="329120"/>
                  </a:lnTo>
                  <a:lnTo>
                    <a:pt x="37058" y="386791"/>
                  </a:lnTo>
                  <a:lnTo>
                    <a:pt x="53047" y="386791"/>
                  </a:lnTo>
                  <a:lnTo>
                    <a:pt x="53047" y="325907"/>
                  </a:lnTo>
                  <a:lnTo>
                    <a:pt x="48437" y="316090"/>
                  </a:lnTo>
                  <a:lnTo>
                    <a:pt x="48348" y="313194"/>
                  </a:lnTo>
                  <a:lnTo>
                    <a:pt x="53047" y="301536"/>
                  </a:lnTo>
                  <a:lnTo>
                    <a:pt x="53047" y="291922"/>
                  </a:lnTo>
                  <a:close/>
                </a:path>
                <a:path w="176529" h="387350">
                  <a:moveTo>
                    <a:pt x="98183" y="290791"/>
                  </a:moveTo>
                  <a:lnTo>
                    <a:pt x="87693" y="290791"/>
                  </a:lnTo>
                  <a:lnTo>
                    <a:pt x="87693" y="292061"/>
                  </a:lnTo>
                  <a:lnTo>
                    <a:pt x="57480" y="292061"/>
                  </a:lnTo>
                  <a:lnTo>
                    <a:pt x="57480" y="387299"/>
                  </a:lnTo>
                  <a:lnTo>
                    <a:pt x="98183" y="387299"/>
                  </a:lnTo>
                  <a:lnTo>
                    <a:pt x="98183" y="292061"/>
                  </a:lnTo>
                  <a:lnTo>
                    <a:pt x="98183" y="290791"/>
                  </a:lnTo>
                  <a:close/>
                </a:path>
                <a:path w="176529" h="387350">
                  <a:moveTo>
                    <a:pt x="112395" y="218465"/>
                  </a:moveTo>
                  <a:lnTo>
                    <a:pt x="109829" y="178269"/>
                  </a:lnTo>
                  <a:lnTo>
                    <a:pt x="92938" y="115125"/>
                  </a:lnTo>
                  <a:lnTo>
                    <a:pt x="75145" y="78244"/>
                  </a:lnTo>
                  <a:lnTo>
                    <a:pt x="65646" y="75755"/>
                  </a:lnTo>
                  <a:lnTo>
                    <a:pt x="58356" y="79857"/>
                  </a:lnTo>
                  <a:lnTo>
                    <a:pt x="51600" y="83654"/>
                  </a:lnTo>
                  <a:lnTo>
                    <a:pt x="49199" y="91770"/>
                  </a:lnTo>
                  <a:lnTo>
                    <a:pt x="52781" y="98412"/>
                  </a:lnTo>
                  <a:lnTo>
                    <a:pt x="65265" y="125133"/>
                  </a:lnTo>
                  <a:lnTo>
                    <a:pt x="74574" y="153123"/>
                  </a:lnTo>
                  <a:lnTo>
                    <a:pt x="80467" y="181889"/>
                  </a:lnTo>
                  <a:lnTo>
                    <a:pt x="82702" y="210896"/>
                  </a:lnTo>
                  <a:lnTo>
                    <a:pt x="82791" y="218643"/>
                  </a:lnTo>
                  <a:lnTo>
                    <a:pt x="89484" y="224878"/>
                  </a:lnTo>
                  <a:lnTo>
                    <a:pt x="105689" y="224739"/>
                  </a:lnTo>
                  <a:lnTo>
                    <a:pt x="112395" y="218465"/>
                  </a:lnTo>
                  <a:close/>
                </a:path>
                <a:path w="176529" h="387350">
                  <a:moveTo>
                    <a:pt x="123444" y="212940"/>
                  </a:moveTo>
                  <a:lnTo>
                    <a:pt x="121767" y="184873"/>
                  </a:lnTo>
                  <a:lnTo>
                    <a:pt x="117513" y="159283"/>
                  </a:lnTo>
                  <a:lnTo>
                    <a:pt x="110794" y="134086"/>
                  </a:lnTo>
                  <a:lnTo>
                    <a:pt x="101727" y="109588"/>
                  </a:lnTo>
                  <a:lnTo>
                    <a:pt x="101447" y="111544"/>
                  </a:lnTo>
                  <a:lnTo>
                    <a:pt x="99720" y="120472"/>
                  </a:lnTo>
                  <a:lnTo>
                    <a:pt x="105778" y="138709"/>
                  </a:lnTo>
                  <a:lnTo>
                    <a:pt x="110540" y="157200"/>
                  </a:lnTo>
                  <a:lnTo>
                    <a:pt x="113969" y="175856"/>
                  </a:lnTo>
                  <a:lnTo>
                    <a:pt x="116052" y="194576"/>
                  </a:lnTo>
                  <a:lnTo>
                    <a:pt x="121754" y="217055"/>
                  </a:lnTo>
                  <a:lnTo>
                    <a:pt x="122796" y="215125"/>
                  </a:lnTo>
                  <a:lnTo>
                    <a:pt x="123444" y="212940"/>
                  </a:lnTo>
                  <a:close/>
                </a:path>
                <a:path w="176529" h="387350">
                  <a:moveTo>
                    <a:pt x="129260" y="275539"/>
                  </a:moveTo>
                  <a:lnTo>
                    <a:pt x="125895" y="256908"/>
                  </a:lnTo>
                  <a:lnTo>
                    <a:pt x="122618" y="240588"/>
                  </a:lnTo>
                  <a:lnTo>
                    <a:pt x="119468" y="226377"/>
                  </a:lnTo>
                  <a:lnTo>
                    <a:pt x="116420" y="214058"/>
                  </a:lnTo>
                  <a:lnTo>
                    <a:pt x="115735" y="217627"/>
                  </a:lnTo>
                  <a:lnTo>
                    <a:pt x="113944" y="220916"/>
                  </a:lnTo>
                  <a:lnTo>
                    <a:pt x="107594" y="227037"/>
                  </a:lnTo>
                  <a:lnTo>
                    <a:pt x="102793" y="228968"/>
                  </a:lnTo>
                  <a:lnTo>
                    <a:pt x="97459" y="228981"/>
                  </a:lnTo>
                  <a:lnTo>
                    <a:pt x="90068" y="227571"/>
                  </a:lnTo>
                  <a:lnTo>
                    <a:pt x="83985" y="223697"/>
                  </a:lnTo>
                  <a:lnTo>
                    <a:pt x="79844" y="217970"/>
                  </a:lnTo>
                  <a:lnTo>
                    <a:pt x="78257" y="210947"/>
                  </a:lnTo>
                  <a:lnTo>
                    <a:pt x="76123" y="182727"/>
                  </a:lnTo>
                  <a:lnTo>
                    <a:pt x="70446" y="154635"/>
                  </a:lnTo>
                  <a:lnTo>
                    <a:pt x="61315" y="127038"/>
                  </a:lnTo>
                  <a:lnTo>
                    <a:pt x="48831" y="100330"/>
                  </a:lnTo>
                  <a:lnTo>
                    <a:pt x="46774" y="93624"/>
                  </a:lnTo>
                  <a:lnTo>
                    <a:pt x="62484" y="73672"/>
                  </a:lnTo>
                  <a:lnTo>
                    <a:pt x="73164" y="73672"/>
                  </a:lnTo>
                  <a:lnTo>
                    <a:pt x="79692" y="77419"/>
                  </a:lnTo>
                  <a:lnTo>
                    <a:pt x="86728" y="90665"/>
                  </a:lnTo>
                  <a:lnTo>
                    <a:pt x="93599" y="105270"/>
                  </a:lnTo>
                  <a:lnTo>
                    <a:pt x="96710" y="112674"/>
                  </a:lnTo>
                  <a:lnTo>
                    <a:pt x="97078" y="110782"/>
                  </a:lnTo>
                  <a:lnTo>
                    <a:pt x="95135" y="85775"/>
                  </a:lnTo>
                  <a:lnTo>
                    <a:pt x="81851" y="70739"/>
                  </a:lnTo>
                  <a:lnTo>
                    <a:pt x="63131" y="66675"/>
                  </a:lnTo>
                  <a:lnTo>
                    <a:pt x="44919" y="74549"/>
                  </a:lnTo>
                  <a:lnTo>
                    <a:pt x="39763" y="79921"/>
                  </a:lnTo>
                  <a:lnTo>
                    <a:pt x="35483" y="85229"/>
                  </a:lnTo>
                  <a:lnTo>
                    <a:pt x="29692" y="91262"/>
                  </a:lnTo>
                  <a:lnTo>
                    <a:pt x="20015" y="98806"/>
                  </a:lnTo>
                  <a:lnTo>
                    <a:pt x="17145" y="100825"/>
                  </a:lnTo>
                  <a:lnTo>
                    <a:pt x="15163" y="101244"/>
                  </a:lnTo>
                  <a:lnTo>
                    <a:pt x="20167" y="113538"/>
                  </a:lnTo>
                  <a:lnTo>
                    <a:pt x="24206" y="117792"/>
                  </a:lnTo>
                  <a:lnTo>
                    <a:pt x="31750" y="121920"/>
                  </a:lnTo>
                  <a:lnTo>
                    <a:pt x="31711" y="122402"/>
                  </a:lnTo>
                  <a:lnTo>
                    <a:pt x="32232" y="123901"/>
                  </a:lnTo>
                  <a:lnTo>
                    <a:pt x="34417" y="133324"/>
                  </a:lnTo>
                  <a:lnTo>
                    <a:pt x="35064" y="141325"/>
                  </a:lnTo>
                  <a:lnTo>
                    <a:pt x="34404" y="149339"/>
                  </a:lnTo>
                  <a:lnTo>
                    <a:pt x="32639" y="158788"/>
                  </a:lnTo>
                  <a:lnTo>
                    <a:pt x="27711" y="177050"/>
                  </a:lnTo>
                  <a:lnTo>
                    <a:pt x="19189" y="205181"/>
                  </a:lnTo>
                  <a:lnTo>
                    <a:pt x="9245" y="239306"/>
                  </a:lnTo>
                  <a:lnTo>
                    <a:pt x="0" y="275539"/>
                  </a:lnTo>
                  <a:lnTo>
                    <a:pt x="20205" y="284772"/>
                  </a:lnTo>
                  <a:lnTo>
                    <a:pt x="64630" y="287845"/>
                  </a:lnTo>
                  <a:lnTo>
                    <a:pt x="109067" y="284772"/>
                  </a:lnTo>
                  <a:lnTo>
                    <a:pt x="129260" y="275539"/>
                  </a:lnTo>
                  <a:close/>
                </a:path>
                <a:path w="176529" h="387350">
                  <a:moveTo>
                    <a:pt x="171958" y="80962"/>
                  </a:moveTo>
                  <a:lnTo>
                    <a:pt x="169202" y="82296"/>
                  </a:lnTo>
                  <a:lnTo>
                    <a:pt x="163220" y="83921"/>
                  </a:lnTo>
                  <a:lnTo>
                    <a:pt x="156464" y="83858"/>
                  </a:lnTo>
                  <a:lnTo>
                    <a:pt x="149961" y="82232"/>
                  </a:lnTo>
                  <a:lnTo>
                    <a:pt x="144767" y="79159"/>
                  </a:lnTo>
                  <a:lnTo>
                    <a:pt x="145910" y="84975"/>
                  </a:lnTo>
                  <a:lnTo>
                    <a:pt x="149948" y="87833"/>
                  </a:lnTo>
                  <a:lnTo>
                    <a:pt x="155702" y="89916"/>
                  </a:lnTo>
                  <a:lnTo>
                    <a:pt x="167017" y="87312"/>
                  </a:lnTo>
                  <a:lnTo>
                    <a:pt x="171958" y="80962"/>
                  </a:lnTo>
                  <a:close/>
                </a:path>
                <a:path w="176529" h="387350">
                  <a:moveTo>
                    <a:pt x="176047" y="95580"/>
                  </a:moveTo>
                  <a:lnTo>
                    <a:pt x="175577" y="94754"/>
                  </a:lnTo>
                  <a:lnTo>
                    <a:pt x="163550" y="96240"/>
                  </a:lnTo>
                  <a:lnTo>
                    <a:pt x="150329" y="92684"/>
                  </a:lnTo>
                  <a:lnTo>
                    <a:pt x="141097" y="83502"/>
                  </a:lnTo>
                  <a:lnTo>
                    <a:pt x="140982" y="68160"/>
                  </a:lnTo>
                  <a:lnTo>
                    <a:pt x="144310" y="57111"/>
                  </a:lnTo>
                  <a:lnTo>
                    <a:pt x="146253" y="46469"/>
                  </a:lnTo>
                  <a:lnTo>
                    <a:pt x="125691" y="3378"/>
                  </a:lnTo>
                  <a:lnTo>
                    <a:pt x="113639" y="0"/>
                  </a:lnTo>
                  <a:lnTo>
                    <a:pt x="101053" y="1079"/>
                  </a:lnTo>
                  <a:lnTo>
                    <a:pt x="102908" y="4419"/>
                  </a:lnTo>
                  <a:lnTo>
                    <a:pt x="104305" y="8026"/>
                  </a:lnTo>
                  <a:lnTo>
                    <a:pt x="105168" y="11823"/>
                  </a:lnTo>
                  <a:lnTo>
                    <a:pt x="108356" y="12801"/>
                  </a:lnTo>
                  <a:lnTo>
                    <a:pt x="111340" y="14173"/>
                  </a:lnTo>
                  <a:lnTo>
                    <a:pt x="113792" y="16103"/>
                  </a:lnTo>
                  <a:lnTo>
                    <a:pt x="117246" y="20243"/>
                  </a:lnTo>
                  <a:lnTo>
                    <a:pt x="119468" y="26377"/>
                  </a:lnTo>
                  <a:lnTo>
                    <a:pt x="119786" y="34315"/>
                  </a:lnTo>
                  <a:lnTo>
                    <a:pt x="117525" y="43878"/>
                  </a:lnTo>
                  <a:lnTo>
                    <a:pt x="112268" y="69735"/>
                  </a:lnTo>
                  <a:lnTo>
                    <a:pt x="116560" y="88265"/>
                  </a:lnTo>
                  <a:lnTo>
                    <a:pt x="128689" y="99606"/>
                  </a:lnTo>
                  <a:lnTo>
                    <a:pt x="146913" y="103886"/>
                  </a:lnTo>
                  <a:lnTo>
                    <a:pt x="161251" y="102577"/>
                  </a:lnTo>
                  <a:lnTo>
                    <a:pt x="171119" y="98996"/>
                  </a:lnTo>
                  <a:lnTo>
                    <a:pt x="176047" y="95580"/>
                  </a:lnTo>
                  <a:close/>
                </a:path>
              </a:pathLst>
            </a:custGeom>
            <a:solidFill>
              <a:srgbClr val="474747"/>
            </a:solidFill>
          </p:spPr>
          <p:txBody>
            <a:bodyPr wrap="square" lIns="0" tIns="0" rIns="0" bIns="0" rtlCol="0"/>
            <a:lstStyle/>
            <a:p>
              <a:endParaRPr sz="1800"/>
            </a:p>
          </p:txBody>
        </p:sp>
        <p:grpSp>
          <p:nvGrpSpPr>
            <p:cNvPr id="60" name="object 48">
              <a:extLst>
                <a:ext uri="{FF2B5EF4-FFF2-40B4-BE49-F238E27FC236}">
                  <a16:creationId xmlns:a16="http://schemas.microsoft.com/office/drawing/2014/main" id="{DB186319-90C4-B5D3-BC33-1ADC24ED6622}"/>
                </a:ext>
              </a:extLst>
            </p:cNvPr>
            <p:cNvGrpSpPr/>
            <p:nvPr/>
          </p:nvGrpSpPr>
          <p:grpSpPr>
            <a:xfrm>
              <a:off x="7502232" y="6450205"/>
              <a:ext cx="163195" cy="415290"/>
              <a:chOff x="6817074" y="7144908"/>
              <a:chExt cx="163195" cy="415290"/>
            </a:xfrm>
          </p:grpSpPr>
          <p:sp>
            <p:nvSpPr>
              <p:cNvPr id="62" name="object 49">
                <a:extLst>
                  <a:ext uri="{FF2B5EF4-FFF2-40B4-BE49-F238E27FC236}">
                    <a16:creationId xmlns:a16="http://schemas.microsoft.com/office/drawing/2014/main" id="{8D251EDA-C11A-AA7C-0B4D-F53D4765F90B}"/>
                  </a:ext>
                </a:extLst>
              </p:cNvPr>
              <p:cNvSpPr/>
              <p:nvPr/>
            </p:nvSpPr>
            <p:spPr>
              <a:xfrm>
                <a:off x="6820768" y="7232733"/>
                <a:ext cx="84455" cy="327660"/>
              </a:xfrm>
              <a:custGeom>
                <a:avLst/>
                <a:gdLst/>
                <a:ahLst/>
                <a:cxnLst/>
                <a:rect l="l" t="t" r="r" b="b"/>
                <a:pathLst>
                  <a:path w="84454" h="327659">
                    <a:moveTo>
                      <a:pt x="40716" y="0"/>
                    </a:moveTo>
                    <a:lnTo>
                      <a:pt x="37007" y="0"/>
                    </a:lnTo>
                    <a:lnTo>
                      <a:pt x="22604" y="2759"/>
                    </a:lnTo>
                    <a:lnTo>
                      <a:pt x="10841" y="10285"/>
                    </a:lnTo>
                    <a:lnTo>
                      <a:pt x="2908" y="21447"/>
                    </a:lnTo>
                    <a:lnTo>
                      <a:pt x="0" y="35115"/>
                    </a:lnTo>
                    <a:lnTo>
                      <a:pt x="0" y="75463"/>
                    </a:lnTo>
                    <a:lnTo>
                      <a:pt x="3088" y="62783"/>
                    </a:lnTo>
                    <a:lnTo>
                      <a:pt x="6981" y="50269"/>
                    </a:lnTo>
                    <a:lnTo>
                      <a:pt x="11680" y="37980"/>
                    </a:lnTo>
                    <a:lnTo>
                      <a:pt x="17183" y="25971"/>
                    </a:lnTo>
                    <a:lnTo>
                      <a:pt x="20764" y="18783"/>
                    </a:lnTo>
                    <a:lnTo>
                      <a:pt x="28536" y="14147"/>
                    </a:lnTo>
                    <a:lnTo>
                      <a:pt x="40957" y="14147"/>
                    </a:lnTo>
                    <a:lnTo>
                      <a:pt x="59034" y="36366"/>
                    </a:lnTo>
                    <a:lnTo>
                      <a:pt x="56959" y="43891"/>
                    </a:lnTo>
                    <a:lnTo>
                      <a:pt x="46352" y="70822"/>
                    </a:lnTo>
                    <a:lnTo>
                      <a:pt x="40647" y="98739"/>
                    </a:lnTo>
                    <a:lnTo>
                      <a:pt x="39955" y="126680"/>
                    </a:lnTo>
                    <a:lnTo>
                      <a:pt x="44386" y="153682"/>
                    </a:lnTo>
                    <a:lnTo>
                      <a:pt x="45847" y="159067"/>
                    </a:lnTo>
                    <a:lnTo>
                      <a:pt x="44996" y="164680"/>
                    </a:lnTo>
                    <a:lnTo>
                      <a:pt x="39001" y="174294"/>
                    </a:lnTo>
                    <a:lnTo>
                      <a:pt x="34188" y="177711"/>
                    </a:lnTo>
                    <a:lnTo>
                      <a:pt x="26669" y="179527"/>
                    </a:lnTo>
                    <a:lnTo>
                      <a:pt x="20535" y="179755"/>
                    </a:lnTo>
                    <a:lnTo>
                      <a:pt x="18173" y="179362"/>
                    </a:lnTo>
                    <a:lnTo>
                      <a:pt x="15951" y="178638"/>
                    </a:lnTo>
                    <a:lnTo>
                      <a:pt x="36956" y="248615"/>
                    </a:lnTo>
                    <a:lnTo>
                      <a:pt x="37007" y="251129"/>
                    </a:lnTo>
                    <a:lnTo>
                      <a:pt x="17754" y="323977"/>
                    </a:lnTo>
                    <a:lnTo>
                      <a:pt x="17587" y="327271"/>
                    </a:lnTo>
                    <a:lnTo>
                      <a:pt x="64572" y="327271"/>
                    </a:lnTo>
                    <a:lnTo>
                      <a:pt x="84391" y="252336"/>
                    </a:lnTo>
                    <a:lnTo>
                      <a:pt x="84289" y="246062"/>
                    </a:lnTo>
                    <a:lnTo>
                      <a:pt x="56895" y="154495"/>
                    </a:lnTo>
                    <a:lnTo>
                      <a:pt x="65347" y="149112"/>
                    </a:lnTo>
                    <a:lnTo>
                      <a:pt x="71929" y="141789"/>
                    </a:lnTo>
                    <a:lnTo>
                      <a:pt x="76201" y="132932"/>
                    </a:lnTo>
                    <a:lnTo>
                      <a:pt x="77724" y="122948"/>
                    </a:lnTo>
                    <a:lnTo>
                      <a:pt x="77724" y="35115"/>
                    </a:lnTo>
                    <a:lnTo>
                      <a:pt x="74815" y="21447"/>
                    </a:lnTo>
                    <a:lnTo>
                      <a:pt x="66882" y="10285"/>
                    </a:lnTo>
                    <a:lnTo>
                      <a:pt x="55119" y="2759"/>
                    </a:lnTo>
                    <a:lnTo>
                      <a:pt x="40716" y="0"/>
                    </a:lnTo>
                    <a:close/>
                  </a:path>
                </a:pathLst>
              </a:custGeom>
              <a:solidFill>
                <a:srgbClr val="474747"/>
              </a:solidFill>
            </p:spPr>
            <p:txBody>
              <a:bodyPr wrap="square" lIns="0" tIns="0" rIns="0" bIns="0" rtlCol="0"/>
              <a:lstStyle/>
              <a:p>
                <a:endParaRPr sz="1800"/>
              </a:p>
            </p:txBody>
          </p:sp>
          <p:pic>
            <p:nvPicPr>
              <p:cNvPr id="63" name="object 50">
                <a:extLst>
                  <a:ext uri="{FF2B5EF4-FFF2-40B4-BE49-F238E27FC236}">
                    <a16:creationId xmlns:a16="http://schemas.microsoft.com/office/drawing/2014/main" id="{4F1259E2-90B6-111C-D392-690DC0B79429}"/>
                  </a:ext>
                </a:extLst>
              </p:cNvPr>
              <p:cNvPicPr/>
              <p:nvPr/>
            </p:nvPicPr>
            <p:blipFill>
              <a:blip r:embed="rId4" cstate="print"/>
              <a:stretch>
                <a:fillRect/>
              </a:stretch>
            </p:blipFill>
            <p:spPr>
              <a:xfrm>
                <a:off x="6817074" y="7144908"/>
                <a:ext cx="85115" cy="80797"/>
              </a:xfrm>
              <a:prstGeom prst="rect">
                <a:avLst/>
              </a:prstGeom>
            </p:spPr>
          </p:pic>
          <p:sp>
            <p:nvSpPr>
              <p:cNvPr id="64" name="object 51">
                <a:extLst>
                  <a:ext uri="{FF2B5EF4-FFF2-40B4-BE49-F238E27FC236}">
                    <a16:creationId xmlns:a16="http://schemas.microsoft.com/office/drawing/2014/main" id="{0C8E6461-6EEB-53EF-F3DE-BCB3A0575103}"/>
                  </a:ext>
                </a:extLst>
              </p:cNvPr>
              <p:cNvSpPr/>
              <p:nvPr/>
            </p:nvSpPr>
            <p:spPr>
              <a:xfrm>
                <a:off x="6829290" y="7439141"/>
                <a:ext cx="24130" cy="121285"/>
              </a:xfrm>
              <a:custGeom>
                <a:avLst/>
                <a:gdLst/>
                <a:ahLst/>
                <a:cxnLst/>
                <a:rect l="l" t="t" r="r" b="b"/>
                <a:pathLst>
                  <a:path w="24129" h="121284">
                    <a:moveTo>
                      <a:pt x="11151" y="0"/>
                    </a:moveTo>
                    <a:lnTo>
                      <a:pt x="0" y="120863"/>
                    </a:lnTo>
                    <a:lnTo>
                      <a:pt x="3773" y="120863"/>
                    </a:lnTo>
                    <a:lnTo>
                      <a:pt x="23978" y="44411"/>
                    </a:lnTo>
                    <a:lnTo>
                      <a:pt x="23952" y="42646"/>
                    </a:lnTo>
                    <a:lnTo>
                      <a:pt x="11151" y="0"/>
                    </a:lnTo>
                    <a:close/>
                  </a:path>
                </a:pathLst>
              </a:custGeom>
              <a:solidFill>
                <a:srgbClr val="474747"/>
              </a:solidFill>
            </p:spPr>
            <p:txBody>
              <a:bodyPr wrap="square" lIns="0" tIns="0" rIns="0" bIns="0" rtlCol="0"/>
              <a:lstStyle/>
              <a:p>
                <a:endParaRPr sz="1800"/>
              </a:p>
            </p:txBody>
          </p:sp>
          <p:pic>
            <p:nvPicPr>
              <p:cNvPr id="65" name="object 52">
                <a:extLst>
                  <a:ext uri="{FF2B5EF4-FFF2-40B4-BE49-F238E27FC236}">
                    <a16:creationId xmlns:a16="http://schemas.microsoft.com/office/drawing/2014/main" id="{D9D53830-F91F-9D61-2037-8BEE3DDABC56}"/>
                  </a:ext>
                </a:extLst>
              </p:cNvPr>
              <p:cNvPicPr/>
              <p:nvPr/>
            </p:nvPicPr>
            <p:blipFill>
              <a:blip r:embed="rId5" cstate="print"/>
              <a:stretch>
                <a:fillRect/>
              </a:stretch>
            </p:blipFill>
            <p:spPr>
              <a:xfrm>
                <a:off x="6821216" y="7251205"/>
                <a:ext cx="158508" cy="159923"/>
              </a:xfrm>
              <a:prstGeom prst="rect">
                <a:avLst/>
              </a:prstGeom>
            </p:spPr>
          </p:pic>
        </p:grpSp>
        <p:pic>
          <p:nvPicPr>
            <p:cNvPr id="61" name="object 53">
              <a:extLst>
                <a:ext uri="{FF2B5EF4-FFF2-40B4-BE49-F238E27FC236}">
                  <a16:creationId xmlns:a16="http://schemas.microsoft.com/office/drawing/2014/main" id="{B3D93996-0427-5921-3894-AF1F296C0ACF}"/>
                </a:ext>
              </a:extLst>
            </p:cNvPr>
            <p:cNvPicPr/>
            <p:nvPr/>
          </p:nvPicPr>
          <p:blipFill>
            <a:blip r:embed="rId6" cstate="print"/>
            <a:stretch>
              <a:fillRect/>
            </a:stretch>
          </p:blipFill>
          <p:spPr>
            <a:xfrm>
              <a:off x="7445736" y="6181304"/>
              <a:ext cx="209852" cy="220612"/>
            </a:xfrm>
            <a:prstGeom prst="rect">
              <a:avLst/>
            </a:prstGeom>
          </p:spPr>
        </p:pic>
      </p:grpSp>
    </p:spTree>
    <p:extLst>
      <p:ext uri="{BB962C8B-B14F-4D97-AF65-F5344CB8AC3E}">
        <p14:creationId xmlns:p14="http://schemas.microsoft.com/office/powerpoint/2010/main" val="1574500455"/>
      </p:ext>
    </p:extLst>
  </p:cSld>
  <p:clrMapOvr>
    <a:masterClrMapping/>
  </p:clrMapOvr>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6"/>
            <a:ext cx="12192000" cy="6865561"/>
          </a:xfrm>
          <a:prstGeom prst="rect">
            <a:avLst/>
          </a:prstGeom>
        </p:spPr>
      </p:pic>
      <p:sp>
        <p:nvSpPr>
          <p:cNvPr id="21" name="Title 1">
            <a:extLst>
              <a:ext uri="{FF2B5EF4-FFF2-40B4-BE49-F238E27FC236}">
                <a16:creationId xmlns:a16="http://schemas.microsoft.com/office/drawing/2014/main" id="{A31A79AB-472F-B53A-2627-9E89967B482B}"/>
              </a:ext>
            </a:extLst>
          </p:cNvPr>
          <p:cNvSpPr txBox="1">
            <a:spLocks noGrp="1"/>
          </p:cNvSpPr>
          <p:nvPr>
            <p:ph type="title" idx="4294967295"/>
          </p:nvPr>
        </p:nvSpPr>
        <p:spPr>
          <a:xfrm>
            <a:off x="614596" y="346985"/>
            <a:ext cx="10515600" cy="6785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chemeClr val="accent5">
                    <a:lumMod val="49000"/>
                  </a:schemeClr>
                </a:solidFill>
                <a:effectLst/>
                <a:uLnTx/>
                <a:uFillTx/>
                <a:latin typeface="Calibri"/>
                <a:ea typeface="+mj-ea"/>
                <a:cs typeface="Calibri"/>
              </a:rPr>
              <a:t>Sharing learning: output</a:t>
            </a:r>
            <a:endParaRPr kumimoji="0" lang="en-US" sz="4400" b="1" i="0" u="none" strike="noStrike" kern="1200" cap="none" spc="0" normalizeH="0" baseline="0" noProof="0" dirty="0">
              <a:ln>
                <a:noFill/>
              </a:ln>
              <a:solidFill>
                <a:schemeClr val="accent5">
                  <a:lumMod val="49000"/>
                </a:schemeClr>
              </a:solidFill>
              <a:effectLst/>
              <a:uLnTx/>
              <a:uFillTx/>
              <a:latin typeface="+mj-lt"/>
              <a:ea typeface="Calibri Light" panose="020F0302020204030204"/>
              <a:cs typeface="Calibri Light"/>
            </a:endParaRPr>
          </a:p>
        </p:txBody>
      </p:sp>
      <p:sp>
        <p:nvSpPr>
          <p:cNvPr id="23" name="TextBox 22">
            <a:extLst>
              <a:ext uri="{FF2B5EF4-FFF2-40B4-BE49-F238E27FC236}">
                <a16:creationId xmlns:a16="http://schemas.microsoft.com/office/drawing/2014/main" id="{4C5DBBD8-AC54-4BBD-119B-DC92E5A82D59}"/>
              </a:ext>
            </a:extLst>
          </p:cNvPr>
          <p:cNvSpPr txBox="1"/>
          <p:nvPr/>
        </p:nvSpPr>
        <p:spPr>
          <a:xfrm>
            <a:off x="614597" y="1238368"/>
            <a:ext cx="7400820"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b="1">
              <a:cs typeface="Calibri"/>
            </a:endParaRPr>
          </a:p>
          <a:p>
            <a:pPr marL="285750" indent="-285750">
              <a:buFont typeface="Symbol"/>
              <a:buChar char="•"/>
            </a:pPr>
            <a:r>
              <a:rPr lang="en-GB" sz="2800" dirty="0">
                <a:solidFill>
                  <a:schemeClr val="accent5">
                    <a:lumMod val="49000"/>
                  </a:schemeClr>
                </a:solidFill>
                <a:cs typeface="Calibri"/>
              </a:rPr>
              <a:t>Preparation</a:t>
            </a:r>
          </a:p>
          <a:p>
            <a:pPr marL="285750" indent="-285750">
              <a:buFont typeface="Symbol"/>
              <a:buChar char="•"/>
            </a:pPr>
            <a:r>
              <a:rPr lang="en-GB" sz="2800" dirty="0">
                <a:solidFill>
                  <a:schemeClr val="accent5">
                    <a:lumMod val="49000"/>
                  </a:schemeClr>
                </a:solidFill>
                <a:cs typeface="Calibri"/>
              </a:rPr>
              <a:t>Session</a:t>
            </a:r>
            <a:endParaRPr lang="en-GB" dirty="0">
              <a:solidFill>
                <a:schemeClr val="accent5">
                  <a:lumMod val="49000"/>
                </a:schemeClr>
              </a:solidFill>
              <a:cs typeface="Calibri"/>
            </a:endParaRPr>
          </a:p>
          <a:p>
            <a:pPr marL="285750" indent="-285750">
              <a:buFont typeface="Symbol"/>
              <a:buChar char="•"/>
            </a:pPr>
            <a:r>
              <a:rPr lang="en-GB" sz="2800" dirty="0">
                <a:solidFill>
                  <a:schemeClr val="accent5">
                    <a:lumMod val="49000"/>
                  </a:schemeClr>
                </a:solidFill>
                <a:cs typeface="Calibri"/>
              </a:rPr>
              <a:t>Report</a:t>
            </a:r>
            <a:br>
              <a:rPr lang="en-GB" sz="2800" dirty="0">
                <a:solidFill>
                  <a:schemeClr val="accent5">
                    <a:lumMod val="49000"/>
                  </a:schemeClr>
                </a:solidFill>
                <a:cs typeface="Calibri"/>
              </a:rPr>
            </a:br>
            <a:r>
              <a:rPr lang="en-GB" sz="2800" dirty="0">
                <a:solidFill>
                  <a:schemeClr val="accent5">
                    <a:lumMod val="49000"/>
                  </a:schemeClr>
                </a:solidFill>
                <a:cs typeface="Calibri"/>
              </a:rPr>
              <a:t>For example the importance of RECOMMENDATIONS </a:t>
            </a:r>
            <a:endParaRPr lang="en-GB">
              <a:solidFill>
                <a:schemeClr val="accent5">
                  <a:lumMod val="49000"/>
                </a:schemeClr>
              </a:solidFill>
              <a:cs typeface="Calibri"/>
            </a:endParaRPr>
          </a:p>
          <a:p>
            <a:pPr marL="742950" lvl="1" indent="-285750">
              <a:buFont typeface="Courier New"/>
              <a:buChar char="○"/>
            </a:pPr>
            <a:r>
              <a:rPr lang="en-GB" sz="2800" dirty="0">
                <a:solidFill>
                  <a:schemeClr val="accent5">
                    <a:lumMod val="49000"/>
                  </a:schemeClr>
                </a:solidFill>
                <a:cs typeface="Calibri"/>
              </a:rPr>
              <a:t>Examples of recommendations  </a:t>
            </a:r>
          </a:p>
          <a:p>
            <a:pPr marL="285750" indent="-285750">
              <a:buFont typeface="Symbol"/>
              <a:buChar char="•"/>
            </a:pPr>
            <a:r>
              <a:rPr lang="en-GB" sz="2800" dirty="0">
                <a:solidFill>
                  <a:schemeClr val="accent5">
                    <a:lumMod val="49000"/>
                  </a:schemeClr>
                </a:solidFill>
                <a:cs typeface="Calibri"/>
              </a:rPr>
              <a:t>Assessment fits with other assessments, e.g. Integrated Impact Assessment etc</a:t>
            </a:r>
          </a:p>
          <a:p>
            <a:endParaRPr lang="en-GB" sz="2800" b="1" dirty="0">
              <a:solidFill>
                <a:schemeClr val="accent5">
                  <a:lumMod val="49000"/>
                </a:schemeClr>
              </a:solidFill>
              <a:ea typeface="Calibri"/>
              <a:cs typeface="Calibri"/>
            </a:endParaRPr>
          </a:p>
          <a:p>
            <a:pPr marL="285750" indent="-285750">
              <a:buFont typeface="Arial" panose="020B0604020202020204" pitchFamily="34" charset="0"/>
              <a:buChar char="•"/>
            </a:pPr>
            <a:endParaRPr lang="en-GB">
              <a:solidFill>
                <a:srgbClr val="000000"/>
              </a:solidFill>
              <a:ea typeface="Calibri"/>
              <a:cs typeface="Calibri"/>
            </a:endParaRPr>
          </a:p>
        </p:txBody>
      </p:sp>
      <p:pic>
        <p:nvPicPr>
          <p:cNvPr id="5" name="Picture 4" descr="Place and Wellbeing Assessment How-to Guide">
            <a:extLst>
              <a:ext uri="{FF2B5EF4-FFF2-40B4-BE49-F238E27FC236}">
                <a16:creationId xmlns:a16="http://schemas.microsoft.com/office/drawing/2014/main" id="{6AB686AE-FBBC-3459-13B1-C7CDCE26CDF2}"/>
              </a:ext>
            </a:extLst>
          </p:cNvPr>
          <p:cNvPicPr>
            <a:picLocks noChangeAspect="1"/>
          </p:cNvPicPr>
          <p:nvPr/>
        </p:nvPicPr>
        <p:blipFill>
          <a:blip r:embed="rId3"/>
          <a:stretch>
            <a:fillRect/>
          </a:stretch>
        </p:blipFill>
        <p:spPr>
          <a:xfrm>
            <a:off x="8780645" y="352168"/>
            <a:ext cx="3311334" cy="4562734"/>
          </a:xfrm>
          <a:prstGeom prst="rect">
            <a:avLst/>
          </a:prstGeom>
        </p:spPr>
      </p:pic>
    </p:spTree>
    <p:extLst>
      <p:ext uri="{BB962C8B-B14F-4D97-AF65-F5344CB8AC3E}">
        <p14:creationId xmlns:p14="http://schemas.microsoft.com/office/powerpoint/2010/main" val="4046570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6"/>
            <a:ext cx="12192000" cy="6865561"/>
          </a:xfrm>
          <a:prstGeom prst="rect">
            <a:avLst/>
          </a:prstGeom>
        </p:spPr>
      </p:pic>
      <p:sp>
        <p:nvSpPr>
          <p:cNvPr id="3" name="Title 2">
            <a:extLst>
              <a:ext uri="{FF2B5EF4-FFF2-40B4-BE49-F238E27FC236}">
                <a16:creationId xmlns:a16="http://schemas.microsoft.com/office/drawing/2014/main" id="{97160CB6-48CE-609E-2E4F-DBE9A98B87FC}"/>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chemeClr val="accent5">
                    <a:lumMod val="49000"/>
                  </a:schemeClr>
                </a:solidFill>
                <a:effectLst/>
                <a:uLnTx/>
                <a:uFillTx/>
                <a:latin typeface="Calibri"/>
                <a:ea typeface="+mj-ea"/>
                <a:cs typeface="Calibri Light"/>
              </a:rPr>
              <a:t>Shared Learning: Impact Stories </a:t>
            </a:r>
            <a:endParaRPr kumimoji="0" lang="en-GB" sz="4400" b="1" i="0" u="none" strike="noStrike" kern="1200" cap="none" spc="0" normalizeH="0" baseline="0" noProof="0" dirty="0">
              <a:ln>
                <a:noFill/>
              </a:ln>
              <a:solidFill>
                <a:schemeClr val="accent5">
                  <a:lumMod val="49000"/>
                </a:schemeClr>
              </a:solidFill>
              <a:effectLst/>
              <a:uLnTx/>
              <a:uFillTx/>
              <a:latin typeface="Calibri"/>
              <a:ea typeface="Calibri"/>
              <a:cs typeface="Calibri"/>
            </a:endParaRPr>
          </a:p>
        </p:txBody>
      </p:sp>
      <p:sp>
        <p:nvSpPr>
          <p:cNvPr id="12" name="TextBox 11">
            <a:extLst>
              <a:ext uri="{FF2B5EF4-FFF2-40B4-BE49-F238E27FC236}">
                <a16:creationId xmlns:a16="http://schemas.microsoft.com/office/drawing/2014/main" id="{A82FB4A3-35B1-61DF-731F-D16A290C62BF}"/>
              </a:ext>
            </a:extLst>
          </p:cNvPr>
          <p:cNvSpPr txBox="1"/>
          <p:nvPr/>
        </p:nvSpPr>
        <p:spPr>
          <a:xfrm>
            <a:off x="7126637" y="1960536"/>
            <a:ext cx="44092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accent5">
                    <a:lumMod val="49000"/>
                  </a:schemeClr>
                </a:solidFill>
              </a:rPr>
              <a:t>All the Project Town information and impact stories can be accessed</a:t>
            </a:r>
            <a:r>
              <a:rPr lang="en-GB"/>
              <a:t> </a:t>
            </a:r>
            <a:r>
              <a:rPr lang="en-GB" u="sng">
                <a:solidFill>
                  <a:srgbClr val="0563C1"/>
                </a:solidFill>
                <a:cs typeface="Segoe UI"/>
              </a:rPr>
              <a:t>here</a:t>
            </a:r>
            <a:endParaRPr lang="en-US"/>
          </a:p>
        </p:txBody>
      </p:sp>
      <p:pic>
        <p:nvPicPr>
          <p:cNvPr id="11" name="Picture 10" descr="Screenshot of an impact story on the IS website">
            <a:extLst>
              <a:ext uri="{FF2B5EF4-FFF2-40B4-BE49-F238E27FC236}">
                <a16:creationId xmlns:a16="http://schemas.microsoft.com/office/drawing/2014/main" id="{A7398451-BE29-2BD2-74F1-A996CE163DEA}"/>
              </a:ext>
            </a:extLst>
          </p:cNvPr>
          <p:cNvPicPr>
            <a:picLocks noChangeAspect="1"/>
          </p:cNvPicPr>
          <p:nvPr/>
        </p:nvPicPr>
        <p:blipFill>
          <a:blip r:embed="rId3"/>
          <a:stretch>
            <a:fillRect/>
          </a:stretch>
        </p:blipFill>
        <p:spPr>
          <a:xfrm>
            <a:off x="848307" y="1021337"/>
            <a:ext cx="3805799" cy="5341750"/>
          </a:xfrm>
          <a:prstGeom prst="rect">
            <a:avLst/>
          </a:prstGeom>
        </p:spPr>
      </p:pic>
      <p:pic>
        <p:nvPicPr>
          <p:cNvPr id="10" name="Picture 9" descr="Screenshot of an impact story on the IS website">
            <a:extLst>
              <a:ext uri="{FF2B5EF4-FFF2-40B4-BE49-F238E27FC236}">
                <a16:creationId xmlns:a16="http://schemas.microsoft.com/office/drawing/2014/main" id="{64B0F69E-097D-F8B1-9737-BE2C9033946D}"/>
              </a:ext>
            </a:extLst>
          </p:cNvPr>
          <p:cNvPicPr>
            <a:picLocks noChangeAspect="1"/>
          </p:cNvPicPr>
          <p:nvPr/>
        </p:nvPicPr>
        <p:blipFill>
          <a:blip r:embed="rId4"/>
          <a:stretch>
            <a:fillRect/>
          </a:stretch>
        </p:blipFill>
        <p:spPr>
          <a:xfrm>
            <a:off x="3502456" y="2280661"/>
            <a:ext cx="3193485" cy="4103434"/>
          </a:xfrm>
          <a:prstGeom prst="rect">
            <a:avLst/>
          </a:prstGeom>
        </p:spPr>
      </p:pic>
      <p:pic>
        <p:nvPicPr>
          <p:cNvPr id="8" name="Picture 7" descr="Screenshot of an impact story on the IS website">
            <a:extLst>
              <a:ext uri="{FF2B5EF4-FFF2-40B4-BE49-F238E27FC236}">
                <a16:creationId xmlns:a16="http://schemas.microsoft.com/office/drawing/2014/main" id="{4BE129FB-1DC5-AB9A-6799-E5B923091C53}"/>
              </a:ext>
            </a:extLst>
          </p:cNvPr>
          <p:cNvPicPr>
            <a:picLocks noChangeAspect="1"/>
          </p:cNvPicPr>
          <p:nvPr/>
        </p:nvPicPr>
        <p:blipFill>
          <a:blip r:embed="rId5"/>
          <a:stretch>
            <a:fillRect/>
          </a:stretch>
        </p:blipFill>
        <p:spPr>
          <a:xfrm>
            <a:off x="6812468" y="3753934"/>
            <a:ext cx="5373329" cy="2450555"/>
          </a:xfrm>
          <a:prstGeom prst="rect">
            <a:avLst/>
          </a:prstGeom>
        </p:spPr>
      </p:pic>
    </p:spTree>
    <p:extLst>
      <p:ext uri="{BB962C8B-B14F-4D97-AF65-F5344CB8AC3E}">
        <p14:creationId xmlns:p14="http://schemas.microsoft.com/office/powerpoint/2010/main" val="1048689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7F5921-11B8-46C5-EA63-1EA0855C9F80}"/>
              </a:ext>
            </a:extLst>
          </p:cNvPr>
          <p:cNvSpPr txBox="1">
            <a:spLocks noGrp="1"/>
          </p:cNvSpPr>
          <p:nvPr>
            <p:ph type="title" idx="4294967295"/>
          </p:nvPr>
        </p:nvSpPr>
        <p:spPr>
          <a:xfrm>
            <a:off x="286676" y="228041"/>
            <a:ext cx="6448861"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154272"/>
                </a:solidFill>
                <a:effectLst/>
                <a:uLnTx/>
                <a:uFillTx/>
                <a:latin typeface="+mn-lt"/>
                <a:ea typeface="+mn-ea"/>
                <a:cs typeface="+mn-cs"/>
              </a:rPr>
              <a:t>Local Project Town Activity</a:t>
            </a:r>
            <a:r>
              <a:rPr kumimoji="0" lang="en-GB" sz="4400" b="0" i="0" u="none" strike="noStrike" kern="1200" cap="none" spc="0" normalizeH="0" baseline="0" noProof="0" dirty="0">
                <a:ln>
                  <a:noFill/>
                </a:ln>
                <a:solidFill>
                  <a:schemeClr val="accent1">
                    <a:lumMod val="75000"/>
                  </a:schemeClr>
                </a:solidFill>
                <a:effectLst/>
                <a:uLnTx/>
                <a:uFillTx/>
                <a:latin typeface="+mn-lt"/>
                <a:ea typeface="+mn-ea"/>
                <a:cs typeface="+mn-cs"/>
              </a:rPr>
              <a:t> </a:t>
            </a:r>
            <a:endParaRPr kumimoji="0" lang="en-US" sz="1800" b="0" i="0" u="none" strike="noStrike" kern="1200" cap="none" spc="0" normalizeH="0" baseline="0" noProof="0" dirty="0">
              <a:ln>
                <a:noFill/>
              </a:ln>
              <a:solidFill>
                <a:schemeClr val="accent1">
                  <a:lumMod val="75000"/>
                </a:schemeClr>
              </a:solidFill>
              <a:effectLst/>
              <a:uLnTx/>
              <a:uFillTx/>
              <a:latin typeface="+mn-lt"/>
              <a:ea typeface="+mn-ea"/>
              <a:cs typeface="+mn-cs"/>
            </a:endParaRPr>
          </a:p>
        </p:txBody>
      </p:sp>
      <p:sp>
        <p:nvSpPr>
          <p:cNvPr id="15" name="Rounded Rectangle 10">
            <a:extLst>
              <a:ext uri="{FF2B5EF4-FFF2-40B4-BE49-F238E27FC236}">
                <a16:creationId xmlns:a16="http://schemas.microsoft.com/office/drawing/2014/main" id="{06539881-D955-EB29-A0E7-F82C4E7B9450}"/>
              </a:ext>
            </a:extLst>
          </p:cNvPr>
          <p:cNvSpPr/>
          <p:nvPr/>
        </p:nvSpPr>
        <p:spPr>
          <a:xfrm>
            <a:off x="220864" y="1211732"/>
            <a:ext cx="11761077" cy="4973726"/>
          </a:xfrm>
          <a:prstGeom prst="roundRect">
            <a:avLst/>
          </a:prstGeom>
          <a:ln w="57150">
            <a:solidFill>
              <a:srgbClr val="86BA27"/>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endParaRPr lang="en-GB">
              <a:cs typeface="Calibri"/>
            </a:endParaRPr>
          </a:p>
          <a:p>
            <a:endParaRPr lang="en-GB" sz="3600" b="1">
              <a:cs typeface="Calibri"/>
            </a:endParaRPr>
          </a:p>
          <a:p>
            <a:endParaRPr lang="en-GB" sz="3600" b="1">
              <a:effectLst/>
              <a:latin typeface="Calibri" panose="020F0502020204030204" pitchFamily="34" charset="0"/>
              <a:ea typeface="Times New Roman" panose="020F0502020204030204" pitchFamily="34" charset="0"/>
              <a:cs typeface="Calibri" panose="020F0502020204030204" pitchFamily="34" charset="0"/>
            </a:endParaRPr>
          </a:p>
          <a:p>
            <a:pPr lvl="1"/>
            <a:endParaRPr lang="en-GB" sz="2800" b="1">
              <a:latin typeface="Calibri" panose="020F0502020204030204" pitchFamily="34" charset="0"/>
              <a:ea typeface="Times New Roman" panose="020F0502020204030204" pitchFamily="34" charset="0"/>
              <a:cs typeface="Calibri" panose="020F0502020204030204" pitchFamily="34" charset="0"/>
            </a:endParaRPr>
          </a:p>
          <a:p>
            <a:pPr lvl="1"/>
            <a:r>
              <a:rPr lang="en-GB" sz="3200" b="1">
                <a:latin typeface="Calibri"/>
                <a:ea typeface="Times New Roman" panose="020F0502020204030204" pitchFamily="34" charset="0"/>
                <a:cs typeface="Calibri"/>
              </a:rPr>
              <a:t>"Much</a:t>
            </a:r>
            <a:r>
              <a:rPr lang="en-GB" sz="3200" b="1">
                <a:effectLst/>
                <a:latin typeface="Calibri"/>
                <a:ea typeface="Times New Roman" panose="020F0502020204030204" pitchFamily="34" charset="0"/>
                <a:cs typeface="Calibri"/>
              </a:rPr>
              <a:t> more mindful of people and communities perspective</a:t>
            </a:r>
            <a:r>
              <a:rPr lang="en-GB" sz="3200" b="1">
                <a:latin typeface="Calibri"/>
                <a:ea typeface="Times New Roman" panose="020F0502020204030204" pitchFamily="34" charset="0"/>
                <a:cs typeface="Calibri"/>
              </a:rPr>
              <a:t>; </a:t>
            </a:r>
            <a:r>
              <a:rPr lang="en-GB" sz="3200" b="1">
                <a:effectLst/>
                <a:latin typeface="Calibri"/>
                <a:ea typeface="Times New Roman" panose="020F0502020204030204" pitchFamily="34" charset="0"/>
                <a:cs typeface="Calibri"/>
              </a:rPr>
              <a:t>‘how’ people use things and how services ‘fit in</a:t>
            </a:r>
            <a:r>
              <a:rPr lang="en-GB" sz="3200" b="1">
                <a:latin typeface="Calibri"/>
                <a:ea typeface="Times New Roman" panose="020F0502020204030204" pitchFamily="34" charset="0"/>
                <a:cs typeface="Calibri"/>
              </a:rPr>
              <a:t>."</a:t>
            </a:r>
            <a:endParaRPr lang="en-GB" sz="3200" b="1">
              <a:effectLst/>
              <a:latin typeface="Calibri"/>
              <a:ea typeface="Times New Roman" panose="020F0502020204030204" pitchFamily="34" charset="0"/>
              <a:cs typeface="Calibri"/>
            </a:endParaRPr>
          </a:p>
          <a:p>
            <a:pPr lvl="1"/>
            <a:endParaRPr lang="en-GB" sz="3200" b="1">
              <a:effectLst/>
              <a:latin typeface="Calibri" panose="020F0502020204030204" pitchFamily="34" charset="0"/>
              <a:ea typeface="Calibri" panose="020F0502020204030204" pitchFamily="34" charset="0"/>
              <a:cs typeface="Calibri" panose="020F0502020204030204" pitchFamily="34" charset="0"/>
            </a:endParaRPr>
          </a:p>
          <a:p>
            <a:pPr lvl="1"/>
            <a:r>
              <a:rPr lang="en-GB" sz="3200" b="1">
                <a:latin typeface="Calibri"/>
                <a:ea typeface="Times New Roman" panose="020F0502020204030204" pitchFamily="34" charset="0"/>
                <a:cs typeface="Calibri"/>
              </a:rPr>
              <a:t>"Thinking</a:t>
            </a:r>
            <a:r>
              <a:rPr lang="en-GB" sz="3200" b="1">
                <a:effectLst/>
                <a:latin typeface="Calibri"/>
                <a:ea typeface="Times New Roman" panose="020F0502020204030204" pitchFamily="34" charset="0"/>
                <a:cs typeface="Calibri"/>
              </a:rPr>
              <a:t> internally, externally on a micro level</a:t>
            </a:r>
            <a:r>
              <a:rPr lang="en-GB" sz="3200" b="1">
                <a:latin typeface="Calibri"/>
                <a:ea typeface="Times New Roman" panose="020F0502020204030204" pitchFamily="34" charset="0"/>
                <a:cs typeface="Calibri"/>
              </a:rPr>
              <a:t>."</a:t>
            </a:r>
            <a:endParaRPr lang="en-GB" sz="3200" b="1">
              <a:effectLst/>
              <a:latin typeface="Calibri"/>
              <a:ea typeface="Times New Roman" panose="020F0502020204030204" pitchFamily="34" charset="0"/>
              <a:cs typeface="Calibri"/>
            </a:endParaRPr>
          </a:p>
          <a:p>
            <a:pPr lvl="1"/>
            <a:endParaRPr lang="en-GB" sz="3200" b="1">
              <a:effectLst/>
              <a:latin typeface="Calibri" panose="020F0502020204030204" pitchFamily="34" charset="0"/>
              <a:ea typeface="Calibri" panose="020F0502020204030204" pitchFamily="34" charset="0"/>
              <a:cs typeface="Calibri" panose="020F0502020204030204" pitchFamily="34" charset="0"/>
            </a:endParaRPr>
          </a:p>
          <a:p>
            <a:pPr lvl="1"/>
            <a:r>
              <a:rPr lang="en-GB" sz="3200" b="1">
                <a:latin typeface="Calibri"/>
                <a:ea typeface="Times New Roman" panose="020F0502020204030204" pitchFamily="34" charset="0"/>
                <a:cs typeface="Calibri"/>
              </a:rPr>
              <a:t>"</a:t>
            </a:r>
            <a:r>
              <a:rPr lang="en-GB" sz="3200" b="1">
                <a:effectLst/>
                <a:latin typeface="Calibri"/>
                <a:ea typeface="Times New Roman" panose="020F0502020204030204" pitchFamily="34" charset="0"/>
                <a:cs typeface="Calibri"/>
              </a:rPr>
              <a:t>Thinking through a different perspective</a:t>
            </a:r>
            <a:r>
              <a:rPr lang="en-GB" sz="3200" b="1">
                <a:latin typeface="Calibri"/>
                <a:ea typeface="Times New Roman" panose="020F0502020204030204" pitchFamily="34" charset="0"/>
                <a:cs typeface="Calibri"/>
              </a:rPr>
              <a:t>."</a:t>
            </a:r>
            <a:endParaRPr lang="en-GB" sz="3200" b="1">
              <a:effectLst/>
              <a:latin typeface="Times New Roman"/>
              <a:ea typeface="Calibri" panose="020F0502020204030204" pitchFamily="34" charset="0"/>
              <a:cs typeface="Calibri"/>
            </a:endParaRPr>
          </a:p>
          <a:p>
            <a:pPr lvl="1"/>
            <a:endParaRPr lang="en-GB" sz="3200" b="1">
              <a:effectLst/>
              <a:latin typeface="Calibri" panose="020F0502020204030204" pitchFamily="34" charset="0"/>
              <a:ea typeface="Calibri" panose="020F0502020204030204" pitchFamily="34" charset="0"/>
              <a:cs typeface="Calibri" panose="020F0502020204030204" pitchFamily="34" charset="0"/>
            </a:endParaRPr>
          </a:p>
          <a:p>
            <a:pPr lvl="1"/>
            <a:r>
              <a:rPr lang="en-GB" sz="3200" b="1">
                <a:latin typeface="Calibri"/>
                <a:ea typeface="Times New Roman" panose="020F0502020204030204" pitchFamily="34" charset="0"/>
                <a:cs typeface="Calibri"/>
              </a:rPr>
              <a:t>"</a:t>
            </a:r>
            <a:r>
              <a:rPr lang="en-GB" sz="3200" b="1">
                <a:effectLst/>
                <a:latin typeface="Calibri"/>
                <a:ea typeface="Times New Roman" panose="020F0502020204030204" pitchFamily="34" charset="0"/>
                <a:cs typeface="Calibri"/>
              </a:rPr>
              <a:t>I thought about things I wouldn’t normally have thought about</a:t>
            </a:r>
            <a:r>
              <a:rPr lang="en-GB" sz="3200" b="1">
                <a:latin typeface="Calibri"/>
                <a:ea typeface="Times New Roman" panose="020F0502020204030204" pitchFamily="34" charset="0"/>
                <a:cs typeface="Calibri"/>
              </a:rPr>
              <a:t>."</a:t>
            </a:r>
            <a:endParaRPr lang="en-GB" sz="3200" b="1">
              <a:effectLst/>
              <a:latin typeface="Times New Roman"/>
              <a:ea typeface="Calibri" panose="020F0502020204030204" pitchFamily="34" charset="0"/>
              <a:cs typeface="Calibri"/>
            </a:endParaRPr>
          </a:p>
          <a:p>
            <a:endParaRPr lang="en-GB" sz="3600" b="1">
              <a:cs typeface="Calibri"/>
            </a:endParaRPr>
          </a:p>
          <a:p>
            <a:endParaRPr lang="en-GB" sz="3600" b="1">
              <a:cs typeface="Calibri"/>
            </a:endParaRPr>
          </a:p>
          <a:p>
            <a:pPr algn="ctr"/>
            <a:endParaRPr lang="en-GB" sz="3600" b="1">
              <a:cs typeface="Calibri"/>
            </a:endParaRPr>
          </a:p>
          <a:p>
            <a:pPr algn="ctr"/>
            <a:endParaRPr lang="en-GB">
              <a:cs typeface="Calibri"/>
            </a:endParaRPr>
          </a:p>
        </p:txBody>
      </p:sp>
    </p:spTree>
    <p:extLst>
      <p:ext uri="{BB962C8B-B14F-4D97-AF65-F5344CB8AC3E}">
        <p14:creationId xmlns:p14="http://schemas.microsoft.com/office/powerpoint/2010/main" val="15266477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7621"/>
            <a:ext cx="12192000" cy="6865561"/>
          </a:xfrm>
          <a:prstGeom prst="rect">
            <a:avLst/>
          </a:prstGeom>
        </p:spPr>
      </p:pic>
      <p:sp>
        <p:nvSpPr>
          <p:cNvPr id="2" name="Title 1">
            <a:extLst>
              <a:ext uri="{FF2B5EF4-FFF2-40B4-BE49-F238E27FC236}">
                <a16:creationId xmlns:a16="http://schemas.microsoft.com/office/drawing/2014/main" id="{B4F06237-B492-D268-8205-C440E85A48B0}"/>
              </a:ext>
            </a:extLst>
          </p:cNvPr>
          <p:cNvSpPr txBox="1">
            <a:spLocks noGrp="1"/>
          </p:cNvSpPr>
          <p:nvPr>
            <p:ph type="title" idx="4294967295"/>
          </p:nvPr>
        </p:nvSpPr>
        <p:spPr>
          <a:xfrm>
            <a:off x="450574" y="357809"/>
            <a:ext cx="11131826"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mn-lt"/>
                <a:ea typeface="+mn-ea"/>
                <a:cs typeface="Calibri"/>
              </a:rPr>
              <a:t>Place &amp; Wellbeing Assessment: Fraserburgh Primary School Merger</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itle 3">
            <a:extLst>
              <a:ext uri="{FF2B5EF4-FFF2-40B4-BE49-F238E27FC236}">
                <a16:creationId xmlns:a16="http://schemas.microsoft.com/office/drawing/2014/main" id="{1D896D20-815B-5995-0E8E-38F3FCC072E2}"/>
              </a:ext>
            </a:extLst>
          </p:cNvPr>
          <p:cNvSpPr txBox="1">
            <a:spLocks/>
          </p:cNvSpPr>
          <p:nvPr/>
        </p:nvSpPr>
        <p:spPr>
          <a:xfrm>
            <a:off x="551117" y="1287279"/>
            <a:ext cx="11089765" cy="4741454"/>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i="1" dirty="0">
                <a:latin typeface="Calibri"/>
                <a:cs typeface="Calibri"/>
              </a:rPr>
              <a:t>“ The Place &amp; Wellbeing Assessment undertaken on the Fraserburgh Schools Merger provided an opportunity to </a:t>
            </a:r>
            <a:r>
              <a:rPr lang="en-GB" sz="2000" i="1" dirty="0">
                <a:solidFill>
                  <a:srgbClr val="212121"/>
                </a:solidFill>
                <a:latin typeface="Calibri"/>
                <a:cs typeface="Calibri"/>
              </a:rPr>
              <a:t>have a detailed discussion, with all key partners, about how the plans have considered the local communities and the impact on the town of Fraserburgh. This discussion was valuable, and it was clear to see how this process would be beneficial at the start of a project, as part of the consultation phase, to explore the intended and unintended, positive and negative consequences to communities.</a:t>
            </a:r>
            <a:endParaRPr lang="en-GB" sz="2800" b="1" dirty="0">
              <a:solidFill>
                <a:srgbClr val="154272"/>
              </a:solidFill>
              <a:latin typeface="Calibri Light" panose="020F0302020204030204"/>
              <a:cs typeface="Calibri Light"/>
            </a:endParaRPr>
          </a:p>
          <a:p>
            <a:br>
              <a:rPr lang="en-GB" sz="2000" i="1" dirty="0">
                <a:solidFill>
                  <a:srgbClr val="212121"/>
                </a:solidFill>
                <a:latin typeface="Calibri"/>
                <a:cs typeface="Calibri"/>
              </a:rPr>
            </a:br>
            <a:r>
              <a:rPr lang="en-GB" sz="2000" i="1" dirty="0">
                <a:solidFill>
                  <a:srgbClr val="C00000"/>
                </a:solidFill>
                <a:latin typeface="Calibri"/>
                <a:cs typeface="Calibri"/>
              </a:rPr>
              <a:t>I feel undertaking this type of assessment at an early stage of a project, would help to speed up the processes and provide information that would be valuable to the completion of the Integrated Impact Assessments. The assessment provides a clear and replicable place-based structure to facilitate place-based decision making. ”</a:t>
            </a:r>
            <a:br>
              <a:rPr lang="en-GB" sz="2800" dirty="0">
                <a:latin typeface="Calibri" panose="020F0502020204030204" pitchFamily="34" charset="0"/>
              </a:rPr>
            </a:br>
            <a:endParaRPr lang="en-GB" sz="2800" b="1" dirty="0">
              <a:solidFill>
                <a:srgbClr val="154272"/>
              </a:solidFill>
              <a:cs typeface="Calibri Light"/>
            </a:endParaRPr>
          </a:p>
        </p:txBody>
      </p:sp>
      <p:sp>
        <p:nvSpPr>
          <p:cNvPr id="6" name="TextBox 5">
            <a:extLst>
              <a:ext uri="{FF2B5EF4-FFF2-40B4-BE49-F238E27FC236}">
                <a16:creationId xmlns:a16="http://schemas.microsoft.com/office/drawing/2014/main" id="{2262780B-BB87-B67A-97BB-2818002CD941}"/>
              </a:ext>
            </a:extLst>
          </p:cNvPr>
          <p:cNvSpPr txBox="1"/>
          <p:nvPr/>
        </p:nvSpPr>
        <p:spPr>
          <a:xfrm>
            <a:off x="8567351" y="4551405"/>
            <a:ext cx="274319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b="1" dirty="0">
                <a:cs typeface="Calibri"/>
              </a:rPr>
              <a:t>Maxine Booth</a:t>
            </a:r>
            <a:endParaRPr lang="en-US" dirty="0">
              <a:cs typeface="Calibri"/>
            </a:endParaRPr>
          </a:p>
          <a:p>
            <a:pPr algn="r"/>
            <a:r>
              <a:rPr lang="en-GB" dirty="0">
                <a:cs typeface="Calibri"/>
              </a:rPr>
              <a:t>Quality Improvement Manager</a:t>
            </a:r>
            <a:endParaRPr lang="en-US" dirty="0">
              <a:cs typeface="Calibri"/>
            </a:endParaRPr>
          </a:p>
          <a:p>
            <a:pPr algn="r"/>
            <a:r>
              <a:rPr lang="en-GB" dirty="0">
                <a:cs typeface="Calibri"/>
              </a:rPr>
              <a:t>Education Development</a:t>
            </a:r>
            <a:endParaRPr lang="en-US" dirty="0">
              <a:cs typeface="Calibri"/>
            </a:endParaRPr>
          </a:p>
          <a:p>
            <a:pPr algn="r"/>
            <a:r>
              <a:rPr lang="en-GB" dirty="0">
                <a:cs typeface="Calibri"/>
              </a:rPr>
              <a:t>Aberdeenshire Council</a:t>
            </a:r>
            <a:endParaRPr lang="en-US" dirty="0"/>
          </a:p>
        </p:txBody>
      </p:sp>
    </p:spTree>
    <p:extLst>
      <p:ext uri="{BB962C8B-B14F-4D97-AF65-F5344CB8AC3E}">
        <p14:creationId xmlns:p14="http://schemas.microsoft.com/office/powerpoint/2010/main" val="30053918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B7EB88B6-467F-38D7-EBB6-E4D83F04C0EE}"/>
              </a:ext>
            </a:extLst>
          </p:cNvPr>
          <p:cNvSpPr>
            <a:spLocks noGrp="1"/>
          </p:cNvSpPr>
          <p:nvPr>
            <p:ph type="subTitle" idx="1"/>
          </p:nvPr>
        </p:nvSpPr>
        <p:spPr>
          <a:xfrm>
            <a:off x="551117" y="424827"/>
            <a:ext cx="11089765" cy="815250"/>
          </a:xfrm>
        </p:spPr>
        <p:txBody>
          <a:bodyPr vert="horz" lIns="91440" tIns="45720" rIns="91440" bIns="45720" rtlCol="0" anchor="t">
            <a:noAutofit/>
          </a:bodyPr>
          <a:lstStyle/>
          <a:p>
            <a:pPr algn="l"/>
            <a:r>
              <a:rPr lang="en-GB" sz="5400" b="1" i="0" u="none" strike="noStrike">
                <a:solidFill>
                  <a:srgbClr val="154272"/>
                </a:solidFill>
                <a:effectLst/>
                <a:latin typeface="Calibri"/>
                <a:ea typeface="Calibri"/>
                <a:cs typeface="Calibri"/>
              </a:rPr>
              <a:t>Impact in Project Towns </a:t>
            </a:r>
          </a:p>
          <a:p>
            <a:pPr algn="l"/>
            <a:r>
              <a:rPr lang="en-GB" sz="3600">
                <a:solidFill>
                  <a:srgbClr val="154272"/>
                </a:solidFill>
                <a:latin typeface="Calibri"/>
                <a:ea typeface="Calibri"/>
                <a:cs typeface="Calibri"/>
              </a:rPr>
              <a:t>Aberdeenshire Council rolling out approach council wide</a:t>
            </a:r>
          </a:p>
          <a:p>
            <a:pPr algn="l"/>
            <a:r>
              <a:rPr lang="en-GB" sz="3600">
                <a:solidFill>
                  <a:srgbClr val="154272"/>
                </a:solidFill>
                <a:latin typeface="Calibri"/>
                <a:ea typeface="Calibri"/>
                <a:cs typeface="Calibri"/>
              </a:rPr>
              <a:t>South Lanarkshire embedding approach into Neighbourhood Plans</a:t>
            </a:r>
          </a:p>
          <a:p>
            <a:pPr algn="l"/>
            <a:r>
              <a:rPr lang="en-GB" sz="3600">
                <a:solidFill>
                  <a:srgbClr val="154272"/>
                </a:solidFill>
                <a:latin typeface="Calibri"/>
                <a:ea typeface="Calibri"/>
                <a:cs typeface="Calibri"/>
              </a:rPr>
              <a:t>Dunoon Community Development Trust using approach to inform impending Place Plan</a:t>
            </a:r>
          </a:p>
          <a:p>
            <a:pPr algn="l"/>
            <a:endParaRPr lang="en-GB" sz="3600">
              <a:solidFill>
                <a:srgbClr val="154272"/>
              </a:solidFill>
              <a:latin typeface="Calibri"/>
              <a:ea typeface="Calibri"/>
              <a:cs typeface="Calibri"/>
            </a:endParaRPr>
          </a:p>
          <a:p>
            <a:pPr algn="l"/>
            <a:endParaRPr lang="en-GB" sz="3600">
              <a:solidFill>
                <a:srgbClr val="154272"/>
              </a:solidFill>
              <a:latin typeface="Calibri" panose="020F0502020204030204" pitchFamily="34" charset="0"/>
              <a:ea typeface="Calibri"/>
              <a:cs typeface="Calibri" panose="020F0502020204030204" pitchFamily="34" charset="0"/>
            </a:endParaRPr>
          </a:p>
          <a:p>
            <a:pPr algn="l"/>
            <a:r>
              <a:rPr lang="en-GB" sz="3600" b="0" i="0" u="none" strike="noStrike">
                <a:solidFill>
                  <a:srgbClr val="154272"/>
                </a:solidFill>
                <a:effectLst/>
                <a:latin typeface="Calibri"/>
                <a:ea typeface="Calibri"/>
                <a:cs typeface="Calibri"/>
              </a:rPr>
              <a:t>     </a:t>
            </a:r>
          </a:p>
          <a:p>
            <a:pPr algn="l"/>
            <a:endParaRPr lang="en-GB" sz="2800" b="0" i="0" u="none" strike="noStrike">
              <a:solidFill>
                <a:srgbClr val="000000"/>
              </a:solidFill>
              <a:effectLst/>
              <a:latin typeface="Calibri" panose="020F0502020204030204" pitchFamily="34" charset="0"/>
            </a:endParaRPr>
          </a:p>
        </p:txBody>
      </p:sp>
      <p:sp>
        <p:nvSpPr>
          <p:cNvPr id="4" name="Title 3"/>
          <p:cNvSpPr>
            <a:spLocks noGrp="1"/>
          </p:cNvSpPr>
          <p:nvPr>
            <p:ph type="ctrTitle"/>
          </p:nvPr>
        </p:nvSpPr>
        <p:spPr>
          <a:xfrm>
            <a:off x="388472" y="1420906"/>
            <a:ext cx="11089765" cy="3701427"/>
          </a:xfrm>
        </p:spPr>
        <p:txBody>
          <a:bodyPr>
            <a:noAutofit/>
          </a:bodyPr>
          <a:lstStyle/>
          <a:p>
            <a:r>
              <a:rPr lang="en-GB" sz="2800" b="0" i="0" u="none" strike="noStrike" dirty="0">
                <a:solidFill>
                  <a:srgbClr val="212121"/>
                </a:solidFill>
                <a:effectLst/>
                <a:latin typeface="Calibri" panose="020F0502020204030204" pitchFamily="34" charset="0"/>
              </a:rPr>
              <a:t>.</a:t>
            </a:r>
            <a:br>
              <a:rPr lang="en-GB" sz="2800" b="0" i="0" u="none" strike="noStrike" dirty="0">
                <a:solidFill>
                  <a:srgbClr val="212121"/>
                </a:solidFill>
                <a:effectLst/>
                <a:latin typeface="Calibri" panose="020F0502020204030204" pitchFamily="34" charset="0"/>
              </a:rPr>
            </a:br>
            <a:endParaRPr lang="en-GB" sz="2800" b="1" dirty="0">
              <a:solidFill>
                <a:srgbClr val="154272"/>
              </a:solidFill>
              <a:cs typeface="Calibri Light"/>
            </a:endParaRPr>
          </a:p>
        </p:txBody>
      </p:sp>
    </p:spTree>
    <p:extLst>
      <p:ext uri="{BB962C8B-B14F-4D97-AF65-F5344CB8AC3E}">
        <p14:creationId xmlns:p14="http://schemas.microsoft.com/office/powerpoint/2010/main" val="2889461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5354"/>
            <a:ext cx="12202297" cy="6852646"/>
          </a:xfrm>
          <a:prstGeom prst="rect">
            <a:avLst/>
          </a:prstGeom>
        </p:spPr>
      </p:pic>
      <p:sp>
        <p:nvSpPr>
          <p:cNvPr id="4" name="Title 3">
            <a:extLst>
              <a:ext uri="{FF2B5EF4-FFF2-40B4-BE49-F238E27FC236}">
                <a16:creationId xmlns:a16="http://schemas.microsoft.com/office/drawing/2014/main" id="{2C2E86EC-3FF7-BD49-9B9D-84637B39DCA8}"/>
              </a:ext>
            </a:extLst>
          </p:cNvPr>
          <p:cNvSpPr txBox="1">
            <a:spLocks noGrp="1"/>
          </p:cNvSpPr>
          <p:nvPr>
            <p:ph type="title" idx="4294967295"/>
          </p:nvPr>
        </p:nvSpPr>
        <p:spPr>
          <a:xfrm>
            <a:off x="457197" y="281550"/>
            <a:ext cx="11653489"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5">
                    <a:lumMod val="49000"/>
                  </a:schemeClr>
                </a:solidFill>
                <a:effectLst/>
                <a:uLnTx/>
                <a:uFillTx/>
                <a:latin typeface="Calibri"/>
                <a:ea typeface="+mn-ea"/>
                <a:cs typeface="Calibri Light"/>
              </a:rPr>
              <a:t>Place and Wellbeing Assessments and the Shaping Places for Wellbeing approach</a:t>
            </a:r>
            <a:endParaRPr kumimoji="0" lang="en-US" sz="4400" b="1" i="0" u="none" strike="noStrike" kern="1200" cap="none" spc="0" normalizeH="0" baseline="0" noProof="0" dirty="0">
              <a:ln>
                <a:noFill/>
              </a:ln>
              <a:solidFill>
                <a:schemeClr val="accent5">
                  <a:lumMod val="49000"/>
                </a:schemeClr>
              </a:solidFill>
              <a:effectLst/>
              <a:uLnTx/>
              <a:uFillTx/>
              <a:latin typeface="Calibri"/>
              <a:ea typeface="+mn-ea"/>
              <a:cs typeface="Calibri Light"/>
            </a:endParaRPr>
          </a:p>
        </p:txBody>
      </p:sp>
      <p:sp>
        <p:nvSpPr>
          <p:cNvPr id="3" name="TextBox 2">
            <a:extLst>
              <a:ext uri="{FF2B5EF4-FFF2-40B4-BE49-F238E27FC236}">
                <a16:creationId xmlns:a16="http://schemas.microsoft.com/office/drawing/2014/main" id="{425256C2-D33A-B4E3-4C55-BDE74B43DD09}"/>
              </a:ext>
            </a:extLst>
          </p:cNvPr>
          <p:cNvSpPr txBox="1"/>
          <p:nvPr/>
        </p:nvSpPr>
        <p:spPr>
          <a:xfrm>
            <a:off x="437322" y="1908313"/>
            <a:ext cx="10681252" cy="2862322"/>
          </a:xfrm>
          <a:prstGeom prst="rect">
            <a:avLst/>
          </a:prstGeom>
          <a:noFill/>
        </p:spPr>
        <p:txBody>
          <a:bodyPr wrap="square" rtlCol="0">
            <a:spAutoFit/>
          </a:bodyPr>
          <a:lstStyle/>
          <a:p>
            <a:r>
              <a:rPr lang="en-GB" sz="3600" dirty="0">
                <a:cs typeface="Calibri Light"/>
              </a:rPr>
              <a:t>✔️</a:t>
            </a:r>
            <a:r>
              <a:rPr lang="en-GB" sz="3600" dirty="0">
                <a:solidFill>
                  <a:schemeClr val="tx2"/>
                </a:solidFill>
                <a:cs typeface="Calibri Light"/>
              </a:rPr>
              <a:t>Place based approach context</a:t>
            </a:r>
          </a:p>
          <a:p>
            <a:br>
              <a:rPr lang="en-GB" sz="3600" dirty="0">
                <a:cs typeface="Calibri Light"/>
              </a:rPr>
            </a:br>
            <a:r>
              <a:rPr lang="en-GB" sz="3600" dirty="0">
                <a:cs typeface="Calibri Light"/>
              </a:rPr>
              <a:t>✔️</a:t>
            </a:r>
            <a:r>
              <a:rPr lang="en-GB" sz="3600" dirty="0">
                <a:solidFill>
                  <a:schemeClr val="bg1">
                    <a:lumMod val="65000"/>
                  </a:schemeClr>
                </a:solidFill>
                <a:cs typeface="Calibri Light"/>
              </a:rPr>
              <a:t>Why and how of a Place and Wellbeing Assessment</a:t>
            </a:r>
            <a:r>
              <a:rPr lang="en-GB" sz="3600" dirty="0">
                <a:cs typeface="Calibri Light"/>
              </a:rPr>
              <a:t> </a:t>
            </a:r>
            <a:endParaRPr lang="en-GB" sz="3600" dirty="0">
              <a:solidFill>
                <a:schemeClr val="accent5">
                  <a:lumMod val="49000"/>
                </a:schemeClr>
              </a:solidFill>
              <a:ea typeface="Calibri"/>
              <a:cs typeface="Calibri Light"/>
            </a:endParaRPr>
          </a:p>
          <a:p>
            <a:br>
              <a:rPr lang="en-GB" sz="3600" dirty="0">
                <a:cs typeface="Calibri Light"/>
              </a:rPr>
            </a:br>
            <a:r>
              <a:rPr lang="en-GB" sz="3600" dirty="0">
                <a:cs typeface="Calibri Light"/>
              </a:rPr>
              <a:t>✔️</a:t>
            </a:r>
            <a:r>
              <a:rPr lang="en-GB" sz="3600" dirty="0">
                <a:solidFill>
                  <a:schemeClr val="bg1">
                    <a:lumMod val="65000"/>
                  </a:schemeClr>
                </a:solidFill>
                <a:cs typeface="Calibri Light"/>
              </a:rPr>
              <a:t>Impact and moving forward</a:t>
            </a:r>
            <a:r>
              <a:rPr lang="en-GB" sz="3600" dirty="0">
                <a:solidFill>
                  <a:schemeClr val="tx2"/>
                </a:solidFill>
                <a:cs typeface="Calibri Light"/>
              </a:rPr>
              <a:t> </a:t>
            </a:r>
            <a:endParaRPr lang="en-US" sz="3600" dirty="0">
              <a:solidFill>
                <a:schemeClr val="tx2"/>
              </a:solidFill>
              <a:cs typeface="Calibri Light"/>
            </a:endParaRPr>
          </a:p>
        </p:txBody>
      </p:sp>
    </p:spTree>
    <p:extLst>
      <p:ext uri="{BB962C8B-B14F-4D97-AF65-F5344CB8AC3E}">
        <p14:creationId xmlns:p14="http://schemas.microsoft.com/office/powerpoint/2010/main" val="32665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6"/>
            <a:ext cx="12192000" cy="6865561"/>
          </a:xfrm>
          <a:prstGeom prst="rect">
            <a:avLst/>
          </a:prstGeom>
        </p:spPr>
      </p:pic>
      <p:sp>
        <p:nvSpPr>
          <p:cNvPr id="5" name="Title 4">
            <a:extLst>
              <a:ext uri="{FF2B5EF4-FFF2-40B4-BE49-F238E27FC236}">
                <a16:creationId xmlns:a16="http://schemas.microsoft.com/office/drawing/2014/main" id="{411CE865-D0E6-192B-363C-1459E1FD8F2C}"/>
              </a:ext>
            </a:extLst>
          </p:cNvPr>
          <p:cNvSpPr txBox="1">
            <a:spLocks noGrp="1"/>
          </p:cNvSpPr>
          <p:nvPr>
            <p:ph type="title" idx="4294967295"/>
          </p:nvPr>
        </p:nvSpPr>
        <p:spPr>
          <a:xfrm>
            <a:off x="227065" y="418918"/>
            <a:ext cx="5868607"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accent5">
                    <a:lumMod val="49000"/>
                  </a:schemeClr>
                </a:solidFill>
                <a:effectLst/>
                <a:uLnTx/>
                <a:uFillTx/>
                <a:latin typeface="+mn-lt"/>
                <a:ea typeface="Calibri"/>
                <a:cs typeface="Calibri"/>
              </a:rPr>
              <a:t>Shaping Places for Wellbeing</a:t>
            </a:r>
            <a:r>
              <a:rPr kumimoji="0" lang="en-US" sz="3600" b="1" i="0" u="none" strike="noStrike" kern="1200" cap="none" spc="0" normalizeH="0" baseline="0" noProof="0" dirty="0">
                <a:ln>
                  <a:noFill/>
                </a:ln>
                <a:solidFill>
                  <a:schemeClr val="accent5">
                    <a:lumMod val="49000"/>
                  </a:schemeClr>
                </a:solidFill>
                <a:effectLst/>
                <a:uLnTx/>
                <a:uFillTx/>
                <a:latin typeface="+mn-lt"/>
                <a:ea typeface="Calibri"/>
                <a:cs typeface="Calibri"/>
              </a:rPr>
              <a:t> Programme support sits at three levels </a:t>
            </a:r>
          </a:p>
        </p:txBody>
      </p:sp>
      <p:pic>
        <p:nvPicPr>
          <p:cNvPr id="2" name="Picture 1" descr="The three support levels are: website resources; National Learning Cohort; and bespoke support">
            <a:extLst>
              <a:ext uri="{FF2B5EF4-FFF2-40B4-BE49-F238E27FC236}">
                <a16:creationId xmlns:a16="http://schemas.microsoft.com/office/drawing/2014/main" id="{9158FBFB-2DE4-644F-CF33-5456C8B7B802}"/>
              </a:ext>
            </a:extLst>
          </p:cNvPr>
          <p:cNvPicPr>
            <a:picLocks noChangeAspect="1"/>
          </p:cNvPicPr>
          <p:nvPr/>
        </p:nvPicPr>
        <p:blipFill>
          <a:blip r:embed="rId3"/>
          <a:stretch>
            <a:fillRect/>
          </a:stretch>
        </p:blipFill>
        <p:spPr>
          <a:xfrm>
            <a:off x="3653106" y="418729"/>
            <a:ext cx="5820810" cy="5078081"/>
          </a:xfrm>
          <a:prstGeom prst="rect">
            <a:avLst/>
          </a:prstGeom>
        </p:spPr>
      </p:pic>
    </p:spTree>
    <p:extLst>
      <p:ext uri="{BB962C8B-B14F-4D97-AF65-F5344CB8AC3E}">
        <p14:creationId xmlns:p14="http://schemas.microsoft.com/office/powerpoint/2010/main" val="18430928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a:xfrm>
            <a:off x="197106" y="604165"/>
            <a:ext cx="11794927" cy="663378"/>
          </a:xfrm>
        </p:spPr>
        <p:txBody>
          <a:bodyPr>
            <a:normAutofit fontScale="90000"/>
          </a:bodyPr>
          <a:lstStyle/>
          <a:p>
            <a:pPr algn="l"/>
            <a:r>
              <a:rPr lang="en-GB" sz="2600" b="1" dirty="0">
                <a:latin typeface="Calibri"/>
                <a:cs typeface="Calibri Light"/>
              </a:rPr>
              <a:t>Bespoke support - Place and Wellbeing Assessments supported up to December 2024</a:t>
            </a:r>
            <a:br>
              <a:rPr lang="en-GB" sz="2600" b="1" dirty="0">
                <a:latin typeface="Calibri"/>
                <a:cs typeface="Calibri Light"/>
              </a:rPr>
            </a:br>
            <a:endParaRPr lang="en-GB" sz="2600" b="1" dirty="0">
              <a:latin typeface="Calibri"/>
              <a:cs typeface="Calibri Light"/>
            </a:endParaRPr>
          </a:p>
        </p:txBody>
      </p:sp>
      <p:graphicFrame>
        <p:nvGraphicFramePr>
          <p:cNvPr id="6" name="Table 5">
            <a:extLst>
              <a:ext uri="{FF2B5EF4-FFF2-40B4-BE49-F238E27FC236}">
                <a16:creationId xmlns:a16="http://schemas.microsoft.com/office/drawing/2014/main" id="{4FDF4ACC-3A67-4135-A661-0A2FEB635993}"/>
              </a:ext>
            </a:extLst>
          </p:cNvPr>
          <p:cNvGraphicFramePr>
            <a:graphicFrameLocks noGrp="1"/>
          </p:cNvGraphicFramePr>
          <p:nvPr>
            <p:extLst>
              <p:ext uri="{D42A27DB-BD31-4B8C-83A1-F6EECF244321}">
                <p14:modId xmlns:p14="http://schemas.microsoft.com/office/powerpoint/2010/main" val="2280570185"/>
              </p:ext>
            </p:extLst>
          </p:nvPr>
        </p:nvGraphicFramePr>
        <p:xfrm>
          <a:off x="317015" y="1417903"/>
          <a:ext cx="9632436" cy="3542752"/>
        </p:xfrm>
        <a:graphic>
          <a:graphicData uri="http://schemas.openxmlformats.org/drawingml/2006/table">
            <a:tbl>
              <a:tblPr firstRow="1"/>
              <a:tblGrid>
                <a:gridCol w="2880360">
                  <a:extLst>
                    <a:ext uri="{9D8B030D-6E8A-4147-A177-3AD203B41FA5}">
                      <a16:colId xmlns:a16="http://schemas.microsoft.com/office/drawing/2014/main" val="3535666696"/>
                    </a:ext>
                  </a:extLst>
                </a:gridCol>
                <a:gridCol w="4132876">
                  <a:extLst>
                    <a:ext uri="{9D8B030D-6E8A-4147-A177-3AD203B41FA5}">
                      <a16:colId xmlns:a16="http://schemas.microsoft.com/office/drawing/2014/main" val="1283488078"/>
                    </a:ext>
                  </a:extLst>
                </a:gridCol>
                <a:gridCol w="2619200">
                  <a:extLst>
                    <a:ext uri="{9D8B030D-6E8A-4147-A177-3AD203B41FA5}">
                      <a16:colId xmlns:a16="http://schemas.microsoft.com/office/drawing/2014/main" val="3290139213"/>
                    </a:ext>
                  </a:extLst>
                </a:gridCol>
              </a:tblGrid>
              <a:tr h="548640">
                <a:tc>
                  <a:txBody>
                    <a:bodyPr/>
                    <a:lstStyle/>
                    <a:p>
                      <a:pPr lvl="0" algn="ctr">
                        <a:buNone/>
                      </a:pPr>
                      <a:r>
                        <a:rPr lang="en-GB" sz="1400" b="1" i="0" dirty="0">
                          <a:solidFill>
                            <a:srgbClr val="FFFFFF"/>
                          </a:solidFill>
                          <a:effectLst/>
                          <a:latin typeface="Calibri"/>
                        </a:rPr>
                        <a:t>Local authority</a:t>
                      </a:r>
                    </a:p>
                  </a:txBody>
                  <a:tcPr marL="72673" marR="72673" marT="36337" marB="36337" anchor="ctr">
                    <a:lnL w="6350">
                      <a:solidFill>
                        <a:srgbClr val="FFFFFF"/>
                      </a:solidFill>
                    </a:lnL>
                    <a:lnR w="6350">
                      <a:solidFill>
                        <a:srgbClr val="FFFFFF"/>
                      </a:solidFill>
                    </a:lnR>
                    <a:lnT w="6350">
                      <a:solidFill>
                        <a:srgbClr val="FFFFFF"/>
                      </a:solidFill>
                    </a:lnT>
                    <a:lnB w="6350">
                      <a:solidFill>
                        <a:srgbClr val="FFFFFF"/>
                      </a:solidFill>
                    </a:lnB>
                    <a:solidFill>
                      <a:srgbClr val="4472C4"/>
                    </a:solidFill>
                  </a:tcPr>
                </a:tc>
                <a:tc>
                  <a:txBody>
                    <a:bodyPr/>
                    <a:lstStyle/>
                    <a:p>
                      <a:pPr algn="ctr" fontAlgn="base"/>
                      <a:r>
                        <a:rPr lang="en-GB" sz="1400" b="1" i="0" dirty="0">
                          <a:solidFill>
                            <a:srgbClr val="FFFFFF"/>
                          </a:solidFill>
                          <a:effectLst/>
                          <a:latin typeface="Calibri"/>
                        </a:rPr>
                        <a:t>Document assessed</a:t>
                      </a: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472C4"/>
                    </a:solidFill>
                  </a:tcPr>
                </a:tc>
                <a:tc>
                  <a:txBody>
                    <a:bodyPr/>
                    <a:lstStyle/>
                    <a:p>
                      <a:pPr algn="ctr" fontAlgn="auto"/>
                      <a:r>
                        <a:rPr lang="en-GB" sz="1400" b="1" i="0" dirty="0">
                          <a:solidFill>
                            <a:srgbClr val="FFFFFF"/>
                          </a:solidFill>
                          <a:effectLst/>
                          <a:latin typeface="Calibri"/>
                        </a:rPr>
                        <a:t>Date of assessment </a:t>
                      </a: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243499171"/>
                  </a:ext>
                </a:extLst>
              </a:tr>
              <a:tr h="748528">
                <a:tc>
                  <a:txBody>
                    <a:bodyPr/>
                    <a:lstStyle/>
                    <a:p>
                      <a:pPr lvl="0" algn="ctr">
                        <a:buNone/>
                      </a:pPr>
                      <a:r>
                        <a:rPr lang="en-GB" sz="1400" b="1" i="0" dirty="0">
                          <a:solidFill>
                            <a:srgbClr val="000000"/>
                          </a:solidFill>
                          <a:effectLst/>
                          <a:latin typeface="Calibri"/>
                        </a:rPr>
                        <a:t>Edinburgh Council </a:t>
                      </a:r>
                    </a:p>
                  </a:txBody>
                  <a:tcPr marL="72673" marR="72673" marT="36337" marB="36337" anchor="ctr">
                    <a:lnL w="6350">
                      <a:solidFill>
                        <a:srgbClr val="FFFFFF"/>
                      </a:solidFill>
                    </a:lnL>
                    <a:lnR w="6350">
                      <a:solidFill>
                        <a:srgbClr val="FFFFFF"/>
                      </a:solidFill>
                    </a:lnR>
                    <a:lnT w="6350">
                      <a:solidFill>
                        <a:srgbClr val="FFFFFF"/>
                      </a:solidFill>
                    </a:lnT>
                    <a:lnB w="635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marL="0" indent="0" algn="ctr" fontAlgn="base">
                        <a:buFontTx/>
                        <a:buNone/>
                      </a:pPr>
                      <a:r>
                        <a:rPr lang="en-GB" sz="1200" b="0" i="0" dirty="0">
                          <a:solidFill>
                            <a:srgbClr val="000000"/>
                          </a:solidFill>
                          <a:effectLst/>
                          <a:latin typeface="+mn-lt"/>
                        </a:rPr>
                        <a:t>Corporate Property Implementation Plan </a:t>
                      </a: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marL="0" indent="0" algn="ctr" fontAlgn="base">
                        <a:buFontTx/>
                        <a:buNone/>
                      </a:pPr>
                      <a:r>
                        <a:rPr lang="en-GB" sz="1200" b="0" i="0" dirty="0">
                          <a:solidFill>
                            <a:srgbClr val="000000"/>
                          </a:solidFill>
                          <a:effectLst/>
                          <a:latin typeface="+mn-lt"/>
                        </a:rPr>
                        <a:t>10 December 2024</a:t>
                      </a: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06657798"/>
                  </a:ext>
                </a:extLst>
              </a:tr>
              <a:tr h="748528">
                <a:tc>
                  <a:txBody>
                    <a:bodyPr/>
                    <a:lstStyle/>
                    <a:p>
                      <a:pPr lvl="0" algn="ctr">
                        <a:buNone/>
                      </a:pPr>
                      <a:r>
                        <a:rPr lang="en-GB" sz="1400" b="1" i="0" dirty="0">
                          <a:solidFill>
                            <a:srgbClr val="000000"/>
                          </a:solidFill>
                          <a:effectLst/>
                          <a:latin typeface="Calibri"/>
                        </a:rPr>
                        <a:t>Shetland Islands Council </a:t>
                      </a:r>
                    </a:p>
                  </a:txBody>
                  <a:tcPr marL="72672" marR="72672" marT="36337" marB="36337" anchor="ctr">
                    <a:lnL w="6350">
                      <a:solidFill>
                        <a:srgbClr val="FFFFFF"/>
                      </a:solidFill>
                    </a:lnL>
                    <a:lnR w="6350">
                      <a:solidFill>
                        <a:srgbClr val="FFFFFF"/>
                      </a:solidFill>
                    </a:lnR>
                    <a:lnT w="6350">
                      <a:solidFill>
                        <a:srgbClr val="FFFFFF"/>
                      </a:solidFill>
                    </a:lnT>
                    <a:lnB w="635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lvl="0" algn="ctr">
                        <a:lnSpc>
                          <a:spcPct val="100000"/>
                        </a:lnSpc>
                        <a:spcBef>
                          <a:spcPts val="0"/>
                        </a:spcBef>
                        <a:spcAft>
                          <a:spcPts val="0"/>
                        </a:spcAft>
                        <a:buNone/>
                      </a:pPr>
                      <a:r>
                        <a:rPr lang="en-GB" sz="1200" b="0" i="0" u="none" strike="noStrike" noProof="0" dirty="0">
                          <a:solidFill>
                            <a:srgbClr val="000000"/>
                          </a:solidFill>
                          <a:effectLst/>
                        </a:rPr>
                        <a:t>Shetland’s Partnership Plan </a:t>
                      </a:r>
                      <a:endParaRPr lang="en-US" dirty="0"/>
                    </a:p>
                    <a:p>
                      <a:pPr lvl="0" algn="ctr">
                        <a:lnSpc>
                          <a:spcPct val="100000"/>
                        </a:lnSpc>
                        <a:spcBef>
                          <a:spcPts val="0"/>
                        </a:spcBef>
                        <a:spcAft>
                          <a:spcPts val="0"/>
                        </a:spcAft>
                        <a:buNone/>
                      </a:pPr>
                      <a:r>
                        <a:rPr lang="en-GB" sz="1200" b="0" i="0" u="none" strike="noStrike" noProof="0" dirty="0">
                          <a:solidFill>
                            <a:srgbClr val="000000"/>
                          </a:solidFill>
                          <a:effectLst/>
                        </a:rPr>
                        <a:t>Place-based Programme of Change </a:t>
                      </a:r>
                      <a:endParaRPr lang="en-GB" dirty="0"/>
                    </a:p>
                    <a:p>
                      <a:pPr marL="0" lvl="0" indent="0" algn="ctr">
                        <a:buNone/>
                      </a:pPr>
                      <a:r>
                        <a:rPr lang="en-GB" sz="1200" b="0" i="0" u="none" strike="noStrike" noProof="0" dirty="0">
                          <a:solidFill>
                            <a:srgbClr val="000000"/>
                          </a:solidFill>
                          <a:effectLst/>
                        </a:rPr>
                        <a:t>public sector projects</a:t>
                      </a:r>
                      <a:endParaRPr lang="en-GB" dirty="0"/>
                    </a:p>
                  </a:txBody>
                  <a:tcPr marL="72673" marR="72673" marT="36337" marB="36337" anchor="ctr">
                    <a:lnL w="6350">
                      <a:solidFill>
                        <a:srgbClr val="FFFFFF"/>
                      </a:solidFill>
                    </a:lnL>
                    <a:lnR w="6350">
                      <a:solidFill>
                        <a:srgbClr val="FFFFFF"/>
                      </a:solidFill>
                    </a:lnR>
                    <a:lnT w="6350">
                      <a:solidFill>
                        <a:srgbClr val="FFFFFF"/>
                      </a:solidFill>
                    </a:lnT>
                    <a:lnB w="635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marL="0" lvl="0" indent="0" algn="ctr">
                        <a:buNone/>
                      </a:pPr>
                      <a:r>
                        <a:rPr lang="en-GB" sz="1200" b="0" i="0" dirty="0">
                          <a:solidFill>
                            <a:srgbClr val="000000"/>
                          </a:solidFill>
                          <a:effectLst/>
                          <a:latin typeface="+mn-lt"/>
                        </a:rPr>
                        <a:t>February 2024</a:t>
                      </a:r>
                    </a:p>
                  </a:txBody>
                  <a:tcPr marL="72673" marR="72673" marT="36337" marB="36337" anchor="ctr">
                    <a:lnL w="6350">
                      <a:solidFill>
                        <a:srgbClr val="FFFFFF"/>
                      </a:solidFill>
                    </a:lnL>
                    <a:lnR w="6350">
                      <a:solidFill>
                        <a:srgbClr val="FFFFFF"/>
                      </a:solidFill>
                    </a:lnR>
                    <a:lnT w="6350">
                      <a:solidFill>
                        <a:srgbClr val="FFFFFF"/>
                      </a:solidFill>
                    </a:lnT>
                    <a:lnB w="6350" cap="flat" cmpd="sng" algn="ctr">
                      <a:solidFill>
                        <a:srgbClr val="FFFFFF"/>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034089074"/>
                  </a:ext>
                </a:extLst>
              </a:tr>
              <a:tr h="748528">
                <a:tc>
                  <a:txBody>
                    <a:bodyPr/>
                    <a:lstStyle/>
                    <a:p>
                      <a:pPr lvl="0" algn="ctr">
                        <a:buNone/>
                      </a:pPr>
                      <a:r>
                        <a:rPr lang="en-GB" sz="1400" b="1" i="0" dirty="0">
                          <a:solidFill>
                            <a:srgbClr val="000000"/>
                          </a:solidFill>
                          <a:effectLst/>
                          <a:latin typeface="Calibri"/>
                        </a:rPr>
                        <a:t>Inverclyde Council </a:t>
                      </a:r>
                    </a:p>
                  </a:txBody>
                  <a:tcPr marL="72672" marR="72672" marT="36337" marB="36337" anchor="ctr">
                    <a:lnL w="6350">
                      <a:solidFill>
                        <a:srgbClr val="FFFFFF"/>
                      </a:solidFill>
                    </a:lnL>
                    <a:lnR w="6350">
                      <a:solidFill>
                        <a:srgbClr val="FFFFFF"/>
                      </a:solidFill>
                    </a:lnR>
                    <a:lnT w="6350">
                      <a:solidFill>
                        <a:srgbClr val="FFFFFF"/>
                      </a:solidFill>
                    </a:lnT>
                    <a:lnB w="635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marL="0" lvl="0" indent="0" algn="ctr">
                        <a:buNone/>
                      </a:pPr>
                      <a:r>
                        <a:rPr lang="en-GB" sz="1200" b="0" i="0" dirty="0">
                          <a:solidFill>
                            <a:srgbClr val="000000"/>
                          </a:solidFill>
                          <a:effectLst/>
                          <a:latin typeface="+mn-lt"/>
                        </a:rPr>
                        <a:t>TBC</a:t>
                      </a:r>
                    </a:p>
                  </a:txBody>
                  <a:tcPr marL="72672" marR="72672" marT="36337" marB="36337" anchor="ctr">
                    <a:lnL w="6350">
                      <a:solidFill>
                        <a:srgbClr val="FFFFFF"/>
                      </a:solidFill>
                    </a:lnL>
                    <a:lnR w="6350">
                      <a:solidFill>
                        <a:srgbClr val="FFFFFF"/>
                      </a:solidFill>
                    </a:lnR>
                    <a:lnT w="6350">
                      <a:solidFill>
                        <a:srgbClr val="FFFFFF"/>
                      </a:solidFill>
                    </a:lnT>
                    <a:lnB w="635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marL="0" lvl="0" indent="0" algn="ctr">
                        <a:buNone/>
                      </a:pPr>
                      <a:r>
                        <a:rPr lang="en-GB" sz="1200" b="0" i="0" dirty="0">
                          <a:solidFill>
                            <a:srgbClr val="000000"/>
                          </a:solidFill>
                          <a:effectLst/>
                          <a:latin typeface="+mn-lt"/>
                        </a:rPr>
                        <a:t>TBC</a:t>
                      </a:r>
                    </a:p>
                  </a:txBody>
                  <a:tcPr marL="72672" marR="72672" marT="36337" marB="36337" anchor="ctr">
                    <a:lnL w="6350">
                      <a:solidFill>
                        <a:srgbClr val="FFFFFF"/>
                      </a:solidFill>
                    </a:lnL>
                    <a:lnR w="6350">
                      <a:solidFill>
                        <a:srgbClr val="FFFFFF"/>
                      </a:solidFill>
                    </a:lnR>
                    <a:lnT w="6350">
                      <a:solidFill>
                        <a:srgbClr val="FFFFFF"/>
                      </a:solidFill>
                    </a:lnT>
                    <a:lnB w="6350" cap="flat" cmpd="sng" algn="ctr">
                      <a:solidFill>
                        <a:srgbClr val="FFFFFF"/>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084555367"/>
                  </a:ext>
                </a:extLst>
              </a:tr>
              <a:tr h="748528">
                <a:tc>
                  <a:txBody>
                    <a:bodyPr/>
                    <a:lstStyle/>
                    <a:p>
                      <a:pPr lvl="0" algn="ctr">
                        <a:buNone/>
                      </a:pPr>
                      <a:r>
                        <a:rPr lang="en-GB" sz="1400" b="1" i="0" dirty="0">
                          <a:solidFill>
                            <a:srgbClr val="000000"/>
                          </a:solidFill>
                          <a:effectLst/>
                          <a:latin typeface="Calibri"/>
                        </a:rPr>
                        <a:t>Scottish Government - Digital Inclusion Alliance </a:t>
                      </a:r>
                    </a:p>
                  </a:txBody>
                  <a:tcPr marL="72672" marR="72672" marT="36337" marB="36337" anchor="ctr">
                    <a:lnL w="6350">
                      <a:solidFill>
                        <a:srgbClr val="FFFFFF"/>
                      </a:solidFill>
                    </a:lnL>
                    <a:lnR w="6350">
                      <a:solidFill>
                        <a:srgbClr val="FFFFFF"/>
                      </a:solidFill>
                    </a:lnR>
                    <a:lnT w="6350">
                      <a:solidFill>
                        <a:srgbClr val="FFFFFF"/>
                      </a:solidFill>
                    </a:lnT>
                    <a:lnB w="6350">
                      <a:solidFill>
                        <a:srgbClr val="FFFFFF"/>
                      </a:solidFill>
                    </a:lnB>
                    <a:solidFill>
                      <a:schemeClr val="accent1">
                        <a:lumMod val="20000"/>
                        <a:lumOff val="80000"/>
                      </a:schemeClr>
                    </a:solidFill>
                  </a:tcPr>
                </a:tc>
                <a:tc>
                  <a:txBody>
                    <a:bodyPr/>
                    <a:lstStyle/>
                    <a:p>
                      <a:pPr marL="0" lvl="0" indent="0" algn="ctr">
                        <a:buNone/>
                      </a:pPr>
                      <a:r>
                        <a:rPr lang="en-GB" sz="1200" b="0" i="0" dirty="0">
                          <a:solidFill>
                            <a:srgbClr val="000000"/>
                          </a:solidFill>
                          <a:effectLst/>
                          <a:latin typeface="+mn-lt"/>
                        </a:rPr>
                        <a:t>Mock Place and Wellbeing Assessment of a local authority Digital Inclusion Strategy</a:t>
                      </a:r>
                    </a:p>
                  </a:txBody>
                  <a:tcPr marL="72672" marR="72672" marT="36337" marB="36337" anchor="ctr">
                    <a:lnL w="6350">
                      <a:solidFill>
                        <a:srgbClr val="FFFFFF"/>
                      </a:solidFill>
                    </a:lnL>
                    <a:lnR w="6350">
                      <a:solidFill>
                        <a:srgbClr val="FFFFFF"/>
                      </a:solidFill>
                    </a:lnR>
                    <a:lnT w="6350">
                      <a:solidFill>
                        <a:srgbClr val="FFFFFF"/>
                      </a:solidFill>
                    </a:lnT>
                    <a:lnB w="6350">
                      <a:solidFill>
                        <a:srgbClr val="FFFFFF"/>
                      </a:solidFill>
                    </a:lnB>
                    <a:solidFill>
                      <a:schemeClr val="accent1">
                        <a:lumMod val="20000"/>
                        <a:lumOff val="80000"/>
                      </a:schemeClr>
                    </a:solidFill>
                  </a:tcPr>
                </a:tc>
                <a:tc>
                  <a:txBody>
                    <a:bodyPr/>
                    <a:lstStyle/>
                    <a:p>
                      <a:pPr marL="0" lvl="0" indent="0" algn="ctr">
                        <a:buNone/>
                      </a:pPr>
                      <a:r>
                        <a:rPr lang="en-GB" sz="1200" b="0" i="0" dirty="0">
                          <a:solidFill>
                            <a:srgbClr val="000000"/>
                          </a:solidFill>
                          <a:effectLst/>
                          <a:latin typeface="+mn-lt"/>
                        </a:rPr>
                        <a:t>4 December 2024</a:t>
                      </a:r>
                    </a:p>
                  </a:txBody>
                  <a:tcPr marL="72672" marR="72672" marT="36337" marB="36337" anchor="ctr">
                    <a:lnL w="6350">
                      <a:solidFill>
                        <a:srgbClr val="FFFFFF"/>
                      </a:solidFill>
                    </a:lnL>
                    <a:lnR w="6350">
                      <a:solidFill>
                        <a:srgbClr val="FFFFFF"/>
                      </a:solidFill>
                    </a:lnR>
                    <a:lnT w="6350">
                      <a:solidFill>
                        <a:srgbClr val="FFFFFF"/>
                      </a:solidFill>
                    </a:lnT>
                    <a:lnB w="6350">
                      <a:solidFill>
                        <a:srgbClr val="FFFFFF"/>
                      </a:solidFill>
                    </a:lnB>
                    <a:solidFill>
                      <a:schemeClr val="accent1">
                        <a:lumMod val="20000"/>
                        <a:lumOff val="80000"/>
                      </a:schemeClr>
                    </a:solidFill>
                  </a:tcPr>
                </a:tc>
                <a:extLst>
                  <a:ext uri="{0D108BD9-81ED-4DB2-BD59-A6C34878D82A}">
                    <a16:rowId xmlns:a16="http://schemas.microsoft.com/office/drawing/2014/main" val="2412104841"/>
                  </a:ext>
                </a:extLst>
              </a:tr>
            </a:tbl>
          </a:graphicData>
        </a:graphic>
      </p:graphicFrame>
      <p:sp>
        <p:nvSpPr>
          <p:cNvPr id="2" name="TextBox 1">
            <a:extLst>
              <a:ext uri="{FF2B5EF4-FFF2-40B4-BE49-F238E27FC236}">
                <a16:creationId xmlns:a16="http://schemas.microsoft.com/office/drawing/2014/main" id="{04E271F1-3210-00B9-DE85-99B4BC5AA832}"/>
              </a:ext>
            </a:extLst>
          </p:cNvPr>
          <p:cNvSpPr txBox="1"/>
          <p:nvPr/>
        </p:nvSpPr>
        <p:spPr>
          <a:xfrm>
            <a:off x="8994933" y="5153003"/>
            <a:ext cx="2255773" cy="292388"/>
          </a:xfrm>
          <a:prstGeom prst="rect">
            <a:avLst/>
          </a:prstGeom>
          <a:solidFill>
            <a:schemeClr val="accent6">
              <a:lumMod val="40000"/>
              <a:lumOff val="60000"/>
            </a:schemeClr>
          </a:solidFill>
          <a:ln>
            <a:solidFill>
              <a:srgbClr val="00B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300" i="1">
                <a:solidFill>
                  <a:srgbClr val="FF0000"/>
                </a:solidFill>
                <a:cs typeface="Calibri"/>
              </a:rPr>
              <a:t>1 completed </a:t>
            </a:r>
            <a:endParaRPr lang="en-GB">
              <a:solidFill>
                <a:srgbClr val="FF0000"/>
              </a:solidFill>
            </a:endParaRPr>
          </a:p>
        </p:txBody>
      </p:sp>
    </p:spTree>
    <p:extLst>
      <p:ext uri="{BB962C8B-B14F-4D97-AF65-F5344CB8AC3E}">
        <p14:creationId xmlns:p14="http://schemas.microsoft.com/office/powerpoint/2010/main" val="9740258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6"/>
            <a:ext cx="12192000" cy="6865561"/>
          </a:xfrm>
          <a:prstGeom prst="rect">
            <a:avLst/>
          </a:prstGeom>
        </p:spPr>
      </p:pic>
      <p:sp>
        <p:nvSpPr>
          <p:cNvPr id="2" name="Title 1">
            <a:extLst>
              <a:ext uri="{FF2B5EF4-FFF2-40B4-BE49-F238E27FC236}">
                <a16:creationId xmlns:a16="http://schemas.microsoft.com/office/drawing/2014/main" id="{C82428E7-0538-1DAD-523F-B53970BCB2D8}"/>
              </a:ext>
            </a:extLst>
          </p:cNvPr>
          <p:cNvSpPr txBox="1">
            <a:spLocks noGrp="1"/>
          </p:cNvSpPr>
          <p:nvPr>
            <p:ph type="title" idx="4294967295"/>
          </p:nvPr>
        </p:nvSpPr>
        <p:spPr>
          <a:xfrm>
            <a:off x="543339" y="331304"/>
            <a:ext cx="10641496"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54272"/>
                </a:solidFill>
                <a:effectLst/>
                <a:uLnTx/>
                <a:uFillTx/>
                <a:latin typeface="+mn-lt"/>
                <a:ea typeface="+mn-ea"/>
                <a:cs typeface="Calibri"/>
              </a:rPr>
              <a:t>Masterclass series:</a:t>
            </a:r>
            <a:endParaRPr kumimoji="0" lang="en-GB" sz="4000" b="0" i="0" u="none" strike="noStrike" kern="1200" cap="none" spc="0" normalizeH="0" baseline="0" noProof="0" dirty="0">
              <a:ln>
                <a:noFill/>
              </a:ln>
              <a:solidFill>
                <a:schemeClr val="accent5">
                  <a:lumMod val="49000"/>
                </a:schemeClr>
              </a:solidFill>
              <a:effectLst/>
              <a:uLnTx/>
              <a:uFillTx/>
              <a:latin typeface="+mn-lt"/>
              <a:ea typeface="+mn-ea"/>
              <a:cs typeface="Calibri"/>
            </a:endParaRPr>
          </a:p>
        </p:txBody>
      </p:sp>
      <p:sp>
        <p:nvSpPr>
          <p:cNvPr id="6" name="Subtitle 5">
            <a:extLst>
              <a:ext uri="{FF2B5EF4-FFF2-40B4-BE49-F238E27FC236}">
                <a16:creationId xmlns:a16="http://schemas.microsoft.com/office/drawing/2014/main" id="{005E47C8-6284-6276-53AA-77C0E990A3CC}"/>
              </a:ext>
            </a:extLst>
          </p:cNvPr>
          <p:cNvSpPr txBox="1">
            <a:spLocks/>
          </p:cNvSpPr>
          <p:nvPr/>
        </p:nvSpPr>
        <p:spPr>
          <a:xfrm>
            <a:off x="551117" y="1312723"/>
            <a:ext cx="11089765" cy="472116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600" dirty="0">
                <a:solidFill>
                  <a:schemeClr val="accent5">
                    <a:lumMod val="49000"/>
                  </a:schemeClr>
                </a:solidFill>
                <a:latin typeface="Calibri"/>
                <a:ea typeface="Calibri"/>
                <a:cs typeface="Calibri"/>
              </a:rPr>
              <a:t>Place and the Shaping Places for Wellbeing Approach</a:t>
            </a:r>
          </a:p>
          <a:p>
            <a:r>
              <a:rPr lang="en-GB" sz="3600" dirty="0">
                <a:solidFill>
                  <a:schemeClr val="accent5">
                    <a:lumMod val="49000"/>
                  </a:schemeClr>
                </a:solidFill>
                <a:latin typeface="Calibri"/>
                <a:ea typeface="Calibri"/>
                <a:cs typeface="Calibri"/>
              </a:rPr>
              <a:t>Place: Place and Wellbeing Outcomes</a:t>
            </a:r>
            <a:endParaRPr lang="en-GB" dirty="0">
              <a:solidFill>
                <a:schemeClr val="accent5">
                  <a:lumMod val="49000"/>
                </a:schemeClr>
              </a:solidFill>
            </a:endParaRPr>
          </a:p>
          <a:p>
            <a:r>
              <a:rPr lang="en-GB" sz="3600" dirty="0">
                <a:solidFill>
                  <a:schemeClr val="accent5">
                    <a:lumMod val="49000"/>
                  </a:schemeClr>
                </a:solidFill>
                <a:latin typeface="Calibri"/>
                <a:ea typeface="Calibri"/>
                <a:cs typeface="Calibri"/>
              </a:rPr>
              <a:t>People: Quantitative and qualitative data</a:t>
            </a:r>
          </a:p>
          <a:p>
            <a:r>
              <a:rPr lang="en-GB" sz="3600" dirty="0">
                <a:solidFill>
                  <a:schemeClr val="accent5">
                    <a:lumMod val="49000"/>
                  </a:schemeClr>
                </a:solidFill>
                <a:latin typeface="Calibri"/>
                <a:ea typeface="Calibri"/>
                <a:cs typeface="Calibri"/>
              </a:rPr>
              <a:t>Decision making: Place and Wellbeing Assessments</a:t>
            </a:r>
          </a:p>
          <a:p>
            <a:endParaRPr lang="en-GB" sz="3600" dirty="0">
              <a:solidFill>
                <a:schemeClr val="accent5">
                  <a:lumMod val="49000"/>
                </a:schemeClr>
              </a:solidFill>
              <a:latin typeface="Calibri"/>
              <a:cs typeface="Calibri"/>
            </a:endParaRPr>
          </a:p>
          <a:p>
            <a:r>
              <a:rPr lang="en-GB" sz="3600" dirty="0">
                <a:solidFill>
                  <a:schemeClr val="accent5">
                    <a:lumMod val="49000"/>
                  </a:schemeClr>
                </a:solidFill>
                <a:latin typeface="Calibri"/>
                <a:cs typeface="Calibri"/>
              </a:rPr>
              <a:t>Place based approaches in action</a:t>
            </a:r>
            <a:r>
              <a:rPr lang="en-GB" sz="3600" dirty="0">
                <a:solidFill>
                  <a:srgbClr val="154272"/>
                </a:solidFill>
                <a:latin typeface="Calibri"/>
                <a:cs typeface="Calibri"/>
              </a:rPr>
              <a:t>   </a:t>
            </a:r>
          </a:p>
          <a:p>
            <a:endParaRPr lang="en-GB"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4449684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6"/>
            <a:ext cx="12192000" cy="6865561"/>
          </a:xfrm>
          <a:prstGeom prst="rect">
            <a:avLst/>
          </a:prstGeom>
        </p:spPr>
      </p:pic>
      <p:sp>
        <p:nvSpPr>
          <p:cNvPr id="2" name="Title 1">
            <a:extLst>
              <a:ext uri="{FF2B5EF4-FFF2-40B4-BE49-F238E27FC236}">
                <a16:creationId xmlns:a16="http://schemas.microsoft.com/office/drawing/2014/main" id="{F5444CE5-25EE-4C76-E45C-585EAEC59702}"/>
              </a:ext>
            </a:extLst>
          </p:cNvPr>
          <p:cNvSpPr txBox="1">
            <a:spLocks noGrp="1"/>
          </p:cNvSpPr>
          <p:nvPr>
            <p:ph type="title" idx="4294967295"/>
          </p:nvPr>
        </p:nvSpPr>
        <p:spPr>
          <a:xfrm>
            <a:off x="530087" y="344557"/>
            <a:ext cx="9475304"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54272"/>
                </a:solidFill>
                <a:effectLst/>
                <a:uLnTx/>
                <a:uFillTx/>
                <a:latin typeface="+mn-lt"/>
                <a:ea typeface="+mn-ea"/>
                <a:cs typeface="Calibri"/>
              </a:rPr>
              <a:t>What next? </a:t>
            </a:r>
            <a:endParaRPr kumimoji="0" lang="en-GB" sz="4000" b="0" i="0" u="none" strike="noStrike" kern="1200" cap="none" spc="0" normalizeH="0" baseline="0" noProof="0" dirty="0">
              <a:ln>
                <a:noFill/>
              </a:ln>
              <a:solidFill>
                <a:schemeClr val="accent5">
                  <a:lumMod val="49000"/>
                </a:schemeClr>
              </a:solidFill>
              <a:effectLst/>
              <a:uLnTx/>
              <a:uFillTx/>
              <a:latin typeface="+mn-lt"/>
              <a:ea typeface="Calibri"/>
              <a:cs typeface="Calibri"/>
            </a:endParaRPr>
          </a:p>
        </p:txBody>
      </p:sp>
      <p:sp>
        <p:nvSpPr>
          <p:cNvPr id="6" name="Subtitle 5">
            <a:extLst>
              <a:ext uri="{FF2B5EF4-FFF2-40B4-BE49-F238E27FC236}">
                <a16:creationId xmlns:a16="http://schemas.microsoft.com/office/drawing/2014/main" id="{005E47C8-6284-6276-53AA-77C0E990A3CC}"/>
              </a:ext>
            </a:extLst>
          </p:cNvPr>
          <p:cNvSpPr txBox="1">
            <a:spLocks/>
          </p:cNvSpPr>
          <p:nvPr/>
        </p:nvSpPr>
        <p:spPr>
          <a:xfrm>
            <a:off x="551117" y="1420906"/>
            <a:ext cx="11089765" cy="472116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600" dirty="0">
                <a:solidFill>
                  <a:schemeClr val="accent5">
                    <a:lumMod val="49000"/>
                  </a:schemeClr>
                </a:solidFill>
                <a:latin typeface="Calibri"/>
                <a:cs typeface="Calibri"/>
              </a:rPr>
              <a:t>Expand and enhance quantitative data informing decisions </a:t>
            </a:r>
            <a:endParaRPr lang="en-GB" sz="3600" dirty="0">
              <a:solidFill>
                <a:schemeClr val="accent5">
                  <a:lumMod val="49000"/>
                </a:schemeClr>
              </a:solidFill>
              <a:latin typeface="Calibri"/>
              <a:ea typeface="Calibri"/>
              <a:cs typeface="Calibri"/>
            </a:endParaRPr>
          </a:p>
          <a:p>
            <a:r>
              <a:rPr lang="en-GB" sz="3600" dirty="0">
                <a:solidFill>
                  <a:schemeClr val="accent5">
                    <a:lumMod val="49000"/>
                  </a:schemeClr>
                </a:solidFill>
                <a:latin typeface="Calibri"/>
                <a:cs typeface="Calibri"/>
              </a:rPr>
              <a:t>Place and Wellbeing Outcome Indicators</a:t>
            </a:r>
          </a:p>
          <a:p>
            <a:r>
              <a:rPr lang="en-GB" sz="3600" dirty="0">
                <a:solidFill>
                  <a:schemeClr val="accent5">
                    <a:lumMod val="49000"/>
                  </a:schemeClr>
                </a:solidFill>
                <a:latin typeface="Calibri"/>
                <a:cs typeface="Calibri"/>
              </a:rPr>
              <a:t>Capturing community insight on inequality</a:t>
            </a:r>
          </a:p>
          <a:p>
            <a:r>
              <a:rPr lang="en-GB" sz="3600" dirty="0">
                <a:solidFill>
                  <a:schemeClr val="accent5">
                    <a:lumMod val="49000"/>
                  </a:schemeClr>
                </a:solidFill>
                <a:latin typeface="Calibri"/>
                <a:ea typeface="Calibri"/>
                <a:cs typeface="Calibri"/>
              </a:rPr>
              <a:t>Capturing Assessment write up</a:t>
            </a:r>
          </a:p>
          <a:p>
            <a:r>
              <a:rPr lang="en-GB" sz="3600" dirty="0">
                <a:solidFill>
                  <a:schemeClr val="accent5">
                    <a:lumMod val="49000"/>
                  </a:schemeClr>
                </a:solidFill>
                <a:latin typeface="Calibri"/>
                <a:cs typeface="Calibri"/>
              </a:rPr>
              <a:t>Strengthened support to Planning Authorities </a:t>
            </a:r>
            <a:r>
              <a:rPr lang="en-GB" sz="3600" dirty="0">
                <a:solidFill>
                  <a:srgbClr val="154272"/>
                </a:solidFill>
                <a:latin typeface="Calibri"/>
                <a:cs typeface="Calibri"/>
              </a:rPr>
              <a:t>      </a:t>
            </a:r>
          </a:p>
          <a:p>
            <a:endParaRPr lang="en-GB"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2104671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6"/>
            <a:ext cx="12192000" cy="6865561"/>
          </a:xfrm>
          <a:prstGeom prst="rect">
            <a:avLst/>
          </a:prstGeom>
        </p:spPr>
      </p:pic>
      <p:sp>
        <p:nvSpPr>
          <p:cNvPr id="2" name="Title 1">
            <a:extLst>
              <a:ext uri="{FF2B5EF4-FFF2-40B4-BE49-F238E27FC236}">
                <a16:creationId xmlns:a16="http://schemas.microsoft.com/office/drawing/2014/main" id="{B85BCE35-A976-6A15-81B9-AE5A71256EE6}"/>
              </a:ext>
            </a:extLst>
          </p:cNvPr>
          <p:cNvSpPr txBox="1">
            <a:spLocks noGrp="1"/>
          </p:cNvSpPr>
          <p:nvPr>
            <p:ph type="title" idx="4294967295"/>
          </p:nvPr>
        </p:nvSpPr>
        <p:spPr>
          <a:xfrm>
            <a:off x="530087" y="265043"/>
            <a:ext cx="8998226"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accent5">
                    <a:lumMod val="49000"/>
                  </a:schemeClr>
                </a:solidFill>
                <a:effectLst/>
                <a:uLnTx/>
                <a:uFillTx/>
                <a:latin typeface="+mn-lt"/>
                <a:ea typeface="+mn-ea"/>
                <a:cs typeface="Segoe UI"/>
              </a:rPr>
              <a:t>Find out more!</a:t>
            </a:r>
            <a:endParaRPr kumimoji="0" lang="en-GB" sz="4000" b="1" i="0" u="none" strike="noStrike" kern="1200" cap="none" spc="0" normalizeH="0" baseline="0" noProof="0" dirty="0">
              <a:ln>
                <a:noFill/>
              </a:ln>
              <a:solidFill>
                <a:schemeClr val="accent5">
                  <a:lumMod val="49000"/>
                </a:schemeClr>
              </a:solidFill>
              <a:effectLst/>
              <a:uLnTx/>
              <a:uFillTx/>
              <a:latin typeface="+mn-lt"/>
              <a:ea typeface="Calibri"/>
              <a:cs typeface="Segoe UI"/>
            </a:endParaRPr>
          </a:p>
        </p:txBody>
      </p:sp>
      <p:sp>
        <p:nvSpPr>
          <p:cNvPr id="3" name="TextBox 2">
            <a:extLst>
              <a:ext uri="{FF2B5EF4-FFF2-40B4-BE49-F238E27FC236}">
                <a16:creationId xmlns:a16="http://schemas.microsoft.com/office/drawing/2014/main" id="{244B507F-94C5-29B2-62B2-7EBE22E494CB}"/>
              </a:ext>
            </a:extLst>
          </p:cNvPr>
          <p:cNvSpPr txBox="1"/>
          <p:nvPr/>
        </p:nvSpPr>
        <p:spPr>
          <a:xfrm>
            <a:off x="523102" y="1096354"/>
            <a:ext cx="11145795" cy="46782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chemeClr val="accent5">
                    <a:lumMod val="49000"/>
                  </a:schemeClr>
                </a:solidFill>
                <a:ea typeface="Calibri"/>
                <a:cs typeface="Segoe UI"/>
              </a:rPr>
              <a:t>Webpage links and how to contact us</a:t>
            </a:r>
            <a:endParaRPr lang="en-US" sz="5400" b="1" dirty="0">
              <a:solidFill>
                <a:schemeClr val="accent5">
                  <a:lumMod val="49000"/>
                </a:schemeClr>
              </a:solidFill>
              <a:ea typeface="Calibri"/>
              <a:cs typeface="Segoe UI"/>
            </a:endParaRPr>
          </a:p>
          <a:p>
            <a:pPr marL="457200" indent="-457200">
              <a:buFont typeface="Arial"/>
              <a:buChar char="•"/>
            </a:pPr>
            <a:r>
              <a:rPr lang="en-GB" sz="3000" dirty="0">
                <a:solidFill>
                  <a:schemeClr val="accent5">
                    <a:lumMod val="49000"/>
                  </a:schemeClr>
                </a:solidFill>
                <a:cs typeface="Segoe UI"/>
                <a:hlinkClick r:id="rId3">
                  <a:extLst>
                    <a:ext uri="{A12FA001-AC4F-418D-AE19-62706E023703}">
                      <ahyp:hlinkClr xmlns:ahyp="http://schemas.microsoft.com/office/drawing/2018/hyperlinkcolor" val="tx"/>
                    </a:ext>
                  </a:extLst>
                </a:hlinkClick>
              </a:rPr>
              <a:t>Place and Wellbeing Outcomes</a:t>
            </a:r>
            <a:endParaRPr lang="en-GB" sz="3000" dirty="0">
              <a:solidFill>
                <a:schemeClr val="accent5">
                  <a:lumMod val="49000"/>
                </a:schemeClr>
              </a:solidFill>
              <a:ea typeface="Calibri"/>
              <a:cs typeface="Segoe UI"/>
              <a:hlinkClick r:id="" action="ppaction://noaction">
                <a:extLst>
                  <a:ext uri="{A12FA001-AC4F-418D-AE19-62706E023703}">
                    <ahyp:hlinkClr xmlns:ahyp="http://schemas.microsoft.com/office/drawing/2018/hyperlinkcolor" val="tx"/>
                  </a:ext>
                </a:extLst>
              </a:hlinkClick>
            </a:endParaRPr>
          </a:p>
          <a:p>
            <a:pPr marL="457200" indent="-457200">
              <a:buFont typeface="Arial"/>
              <a:buChar char="•"/>
            </a:pPr>
            <a:r>
              <a:rPr lang="en-GB" sz="3000" dirty="0">
                <a:solidFill>
                  <a:schemeClr val="accent5">
                    <a:lumMod val="49000"/>
                  </a:schemeClr>
                </a:solidFill>
                <a:cs typeface="Segoe UI"/>
                <a:hlinkClick r:id="rId4">
                  <a:extLst>
                    <a:ext uri="{A12FA001-AC4F-418D-AE19-62706E023703}">
                      <ahyp:hlinkClr xmlns:ahyp="http://schemas.microsoft.com/office/drawing/2018/hyperlinkcolor" val="tx"/>
                    </a:ext>
                  </a:extLst>
                </a:hlinkClick>
              </a:rPr>
              <a:t>Shaping Places for Wellbeing Programme</a:t>
            </a:r>
            <a:r>
              <a:rPr lang="en-GB" sz="3000" dirty="0">
                <a:solidFill>
                  <a:schemeClr val="accent5">
                    <a:lumMod val="49000"/>
                  </a:schemeClr>
                </a:solidFill>
                <a:cs typeface="Segoe UI"/>
              </a:rPr>
              <a:t> </a:t>
            </a:r>
            <a:endParaRPr lang="en-GB" sz="3000" dirty="0">
              <a:solidFill>
                <a:schemeClr val="accent5">
                  <a:lumMod val="49000"/>
                </a:schemeClr>
              </a:solidFill>
              <a:ea typeface="Calibri"/>
              <a:cs typeface="Segoe UI"/>
            </a:endParaRPr>
          </a:p>
          <a:p>
            <a:endParaRPr lang="en-GB" sz="3200" dirty="0">
              <a:solidFill>
                <a:schemeClr val="accent5">
                  <a:lumMod val="49000"/>
                </a:schemeClr>
              </a:solidFill>
              <a:ea typeface="Calibri" panose="020F0502020204030204"/>
              <a:cs typeface="Segoe UI"/>
            </a:endParaRPr>
          </a:p>
          <a:p>
            <a:pPr marL="457200" indent="-457200">
              <a:buFont typeface="Arial"/>
              <a:buChar char="•"/>
            </a:pPr>
            <a:r>
              <a:rPr lang="en-GB" sz="3000" dirty="0">
                <a:solidFill>
                  <a:srgbClr val="154272"/>
                </a:solidFill>
                <a:cs typeface="Segoe UI"/>
              </a:rPr>
              <a:t>X (formerly Twitter) </a:t>
            </a:r>
            <a:r>
              <a:rPr lang="en-GB" sz="3000" dirty="0">
                <a:solidFill>
                  <a:schemeClr val="accent5">
                    <a:lumMod val="49000"/>
                  </a:schemeClr>
                </a:solidFill>
                <a:cs typeface="Calibri"/>
                <a:hlinkClick r:id="rId5">
                  <a:extLst>
                    <a:ext uri="{A12FA001-AC4F-418D-AE19-62706E023703}">
                      <ahyp:hlinkClr xmlns:ahyp="http://schemas.microsoft.com/office/drawing/2018/hyperlinkcolor" val="tx"/>
                    </a:ext>
                  </a:extLst>
                </a:hlinkClick>
              </a:rPr>
              <a:t>@Place4Wellbeing</a:t>
            </a:r>
            <a:r>
              <a:rPr lang="en-GB" sz="3000" dirty="0">
                <a:solidFill>
                  <a:schemeClr val="accent5">
                    <a:lumMod val="49000"/>
                  </a:schemeClr>
                </a:solidFill>
                <a:cs typeface="Segoe UI"/>
                <a:hlinkClick r:id="rId6">
                  <a:extLst>
                    <a:ext uri="{A12FA001-AC4F-418D-AE19-62706E023703}">
                      <ahyp:hlinkClr xmlns:ahyp="http://schemas.microsoft.com/office/drawing/2018/hyperlinkcolor" val="tx"/>
                    </a:ext>
                  </a:extLst>
                </a:hlinkClick>
              </a:rPr>
              <a:t> @PlaceNetworkSco</a:t>
            </a:r>
            <a:r>
              <a:rPr lang="en-GB" sz="3000" dirty="0">
                <a:solidFill>
                  <a:schemeClr val="accent5">
                    <a:lumMod val="49000"/>
                  </a:schemeClr>
                </a:solidFill>
                <a:cs typeface="Calibri"/>
              </a:rPr>
              <a:t> </a:t>
            </a:r>
            <a:r>
              <a:rPr lang="en-GB" sz="3000" dirty="0">
                <a:solidFill>
                  <a:schemeClr val="accent5">
                    <a:lumMod val="49000"/>
                  </a:schemeClr>
                </a:solidFill>
                <a:cs typeface="Calibri"/>
                <a:hlinkClick r:id="rId7">
                  <a:extLst>
                    <a:ext uri="{A12FA001-AC4F-418D-AE19-62706E023703}">
                      <ahyp:hlinkClr xmlns:ahyp="http://schemas.microsoft.com/office/drawing/2018/hyperlinkcolor" val="tx"/>
                    </a:ext>
                  </a:extLst>
                </a:hlinkClick>
              </a:rPr>
              <a:t>@IreneBeautyman</a:t>
            </a:r>
            <a:endParaRPr lang="en-GB" sz="3000" dirty="0">
              <a:solidFill>
                <a:schemeClr val="accent5">
                  <a:lumMod val="49000"/>
                </a:schemeClr>
              </a:solidFill>
              <a:cs typeface="Segoe UI"/>
            </a:endParaRPr>
          </a:p>
          <a:p>
            <a:pPr marL="457200" indent="-457200">
              <a:buFont typeface="Arial"/>
              <a:buChar char="•"/>
            </a:pPr>
            <a:r>
              <a:rPr lang="en-GB" sz="3000" dirty="0">
                <a:solidFill>
                  <a:schemeClr val="accent5">
                    <a:lumMod val="49000"/>
                  </a:schemeClr>
                </a:solidFill>
                <a:ea typeface="Calibri"/>
                <a:cs typeface="Calibri" panose="020F0502020204030204"/>
                <a:hlinkClick r:id="rId8">
                  <a:extLst>
                    <a:ext uri="{A12FA001-AC4F-418D-AE19-62706E023703}">
                      <ahyp:hlinkClr xmlns:ahyp="http://schemas.microsoft.com/office/drawing/2018/hyperlinkcolor" val="tx"/>
                    </a:ext>
                  </a:extLst>
                </a:hlinkClick>
              </a:rPr>
              <a:t>Planning and Place Based Approaches LinkedIn</a:t>
            </a:r>
          </a:p>
          <a:p>
            <a:pPr marL="457200" indent="-457200">
              <a:buFont typeface="Arial"/>
              <a:buChar char="•"/>
            </a:pPr>
            <a:r>
              <a:rPr lang="en-GB" sz="3000" dirty="0">
                <a:solidFill>
                  <a:schemeClr val="accent5">
                    <a:lumMod val="49000"/>
                  </a:schemeClr>
                </a:solidFill>
                <a:ea typeface="Calibri" panose="020F0502020204030204"/>
                <a:cs typeface="Calibri" panose="020F0502020204030204"/>
              </a:rPr>
              <a:t>Email: </a:t>
            </a:r>
            <a:r>
              <a:rPr lang="en-GB" sz="3000" dirty="0">
                <a:solidFill>
                  <a:schemeClr val="accent5">
                    <a:lumMod val="49000"/>
                  </a:schemeClr>
                </a:solidFill>
                <a:ea typeface="+mn-lt"/>
                <a:cs typeface="+mn-lt"/>
                <a:hlinkClick r:id="rId9">
                  <a:extLst>
                    <a:ext uri="{A12FA001-AC4F-418D-AE19-62706E023703}">
                      <ahyp:hlinkClr xmlns:ahyp="http://schemas.microsoft.com/office/drawing/2018/hyperlinkcolor" val="tx"/>
                    </a:ext>
                  </a:extLst>
                </a:hlinkClick>
              </a:rPr>
              <a:t>placeandwellbeing@improvementservice.org.uk</a:t>
            </a:r>
            <a:endParaRPr lang="en-GB" sz="3000" dirty="0">
              <a:solidFill>
                <a:schemeClr val="accent5">
                  <a:lumMod val="49000"/>
                </a:schemeClr>
              </a:solidFill>
              <a:ea typeface="Calibri" panose="020F0502020204030204"/>
              <a:cs typeface="Calibri" panose="020F0502020204030204"/>
            </a:endParaRPr>
          </a:p>
          <a:p>
            <a:pPr marL="457200" indent="-457200">
              <a:buFont typeface="Arial"/>
              <a:buChar char="•"/>
            </a:pPr>
            <a:endParaRPr lang="en-GB" dirty="0">
              <a:ea typeface="Calibri" panose="020F0502020204030204"/>
              <a:cs typeface="Calibri" panose="020F0502020204030204"/>
            </a:endParaRPr>
          </a:p>
          <a:p>
            <a:r>
              <a:rPr lang="en-US" sz="3600" dirty="0">
                <a:cs typeface="Segoe UI"/>
              </a:rPr>
              <a:t>​</a:t>
            </a:r>
          </a:p>
        </p:txBody>
      </p:sp>
    </p:spTree>
    <p:extLst>
      <p:ext uri="{BB962C8B-B14F-4D97-AF65-F5344CB8AC3E}">
        <p14:creationId xmlns:p14="http://schemas.microsoft.com/office/powerpoint/2010/main" val="29291396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6"/>
            <a:ext cx="12192000" cy="6865561"/>
          </a:xfrm>
          <a:prstGeom prst="rect">
            <a:avLst/>
          </a:prstGeom>
        </p:spPr>
      </p:pic>
      <p:sp>
        <p:nvSpPr>
          <p:cNvPr id="3" name="Title 2">
            <a:extLst>
              <a:ext uri="{FF2B5EF4-FFF2-40B4-BE49-F238E27FC236}">
                <a16:creationId xmlns:a16="http://schemas.microsoft.com/office/drawing/2014/main" id="{244B507F-94C5-29B2-62B2-7EBE22E494CB}"/>
              </a:ext>
            </a:extLst>
          </p:cNvPr>
          <p:cNvSpPr txBox="1">
            <a:spLocks noGrp="1"/>
          </p:cNvSpPr>
          <p:nvPr>
            <p:ph type="title" idx="4294967295"/>
          </p:nvPr>
        </p:nvSpPr>
        <p:spPr>
          <a:xfrm>
            <a:off x="1604320" y="2603158"/>
            <a:ext cx="11145795" cy="166199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chemeClr val="accent5">
                    <a:lumMod val="49000"/>
                  </a:schemeClr>
                </a:solidFill>
                <a:effectLst/>
                <a:uLnTx/>
                <a:uFillTx/>
                <a:latin typeface="+mn-lt"/>
                <a:ea typeface="+mn-ea"/>
                <a:cs typeface="Segoe UI"/>
              </a:rPr>
              <a:t>Thank you for your time!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n-lt"/>
                <a:ea typeface="+mn-ea"/>
                <a:cs typeface="Segoe UI"/>
              </a:rPr>
              <a:t>​</a:t>
            </a:r>
            <a:endParaRPr kumimoji="0" lang="en-US" sz="3600" b="0" i="0" u="none" strike="noStrike" kern="1200" cap="none" spc="0" normalizeH="0" baseline="0" noProof="0" dirty="0">
              <a:ln>
                <a:noFill/>
              </a:ln>
              <a:solidFill>
                <a:schemeClr val="tx1"/>
              </a:solidFill>
              <a:effectLst/>
              <a:uLnTx/>
              <a:uFillTx/>
              <a:latin typeface="+mn-lt"/>
              <a:ea typeface="Calibri"/>
              <a:cs typeface="Segoe UI"/>
            </a:endParaRPr>
          </a:p>
        </p:txBody>
      </p:sp>
    </p:spTree>
    <p:extLst>
      <p:ext uri="{BB962C8B-B14F-4D97-AF65-F5344CB8AC3E}">
        <p14:creationId xmlns:p14="http://schemas.microsoft.com/office/powerpoint/2010/main" val="3663719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A11E73-3CCE-A83F-A6EF-920CD639E15B}"/>
              </a:ext>
            </a:extLst>
          </p:cNvPr>
          <p:cNvSpPr txBox="1">
            <a:spLocks noGrp="1"/>
          </p:cNvSpPr>
          <p:nvPr>
            <p:ph type="title" idx="4294967295"/>
          </p:nvPr>
        </p:nvSpPr>
        <p:spPr>
          <a:xfrm>
            <a:off x="346572" y="5475914"/>
            <a:ext cx="2156748"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chemeClr val="tx2"/>
                </a:solidFill>
                <a:effectLst/>
                <a:uLnTx/>
                <a:uFillTx/>
                <a:latin typeface="+mn-lt"/>
                <a:ea typeface="+mn-ea"/>
                <a:cs typeface="+mn-cs"/>
              </a:rPr>
              <a:t>Who?</a:t>
            </a:r>
            <a:endParaRPr kumimoji="0" lang="en-US" sz="5400" b="1" i="0" u="none" strike="noStrike" kern="1200" cap="none" spc="0" normalizeH="0" baseline="0" noProof="0" dirty="0">
              <a:ln>
                <a:noFill/>
              </a:ln>
              <a:solidFill>
                <a:schemeClr val="tx2"/>
              </a:solidFill>
              <a:effectLst/>
              <a:uLnTx/>
              <a:uFillTx/>
              <a:latin typeface="+mn-lt"/>
              <a:ea typeface="+mn-ea"/>
              <a:cs typeface="+mn-cs"/>
            </a:endParaRPr>
          </a:p>
        </p:txBody>
      </p:sp>
      <p:sp>
        <p:nvSpPr>
          <p:cNvPr id="13" name="Oval 12">
            <a:extLst>
              <a:ext uri="{FF2B5EF4-FFF2-40B4-BE49-F238E27FC236}">
                <a16:creationId xmlns:a16="http://schemas.microsoft.com/office/drawing/2014/main" id="{95A8B684-3EC6-C4CA-3485-BA4539E17446}"/>
              </a:ext>
            </a:extLst>
          </p:cNvPr>
          <p:cNvSpPr/>
          <p:nvPr/>
        </p:nvSpPr>
        <p:spPr>
          <a:xfrm>
            <a:off x="1330960" y="284480"/>
            <a:ext cx="9448800" cy="6167120"/>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v</a:t>
            </a:r>
          </a:p>
        </p:txBody>
      </p:sp>
      <p:sp>
        <p:nvSpPr>
          <p:cNvPr id="12" name="Rectangle: Rounded Corners 11">
            <a:extLst>
              <a:ext uri="{FF2B5EF4-FFF2-40B4-BE49-F238E27FC236}">
                <a16:creationId xmlns:a16="http://schemas.microsoft.com/office/drawing/2014/main" id="{6C91CA00-014E-73C5-75FC-FD9AD1597E02}"/>
              </a:ext>
            </a:extLst>
          </p:cNvPr>
          <p:cNvSpPr/>
          <p:nvPr/>
        </p:nvSpPr>
        <p:spPr>
          <a:xfrm>
            <a:off x="9669316" y="5583880"/>
            <a:ext cx="1595120" cy="812800"/>
          </a:xfrm>
          <a:prstGeom prst="round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n w="0"/>
                <a:solidFill>
                  <a:schemeClr val="tx1"/>
                </a:solidFill>
              </a:rPr>
              <a:t>Private sector</a:t>
            </a:r>
            <a:endParaRPr lang="en-GB" dirty="0"/>
          </a:p>
        </p:txBody>
      </p:sp>
      <p:sp>
        <p:nvSpPr>
          <p:cNvPr id="31" name="TextBox 30">
            <a:extLst>
              <a:ext uri="{FF2B5EF4-FFF2-40B4-BE49-F238E27FC236}">
                <a16:creationId xmlns:a16="http://schemas.microsoft.com/office/drawing/2014/main" id="{18F57E64-89FF-9C39-D106-A6DC111A34EE}"/>
              </a:ext>
            </a:extLst>
          </p:cNvPr>
          <p:cNvSpPr txBox="1"/>
          <p:nvPr/>
        </p:nvSpPr>
        <p:spPr>
          <a:xfrm>
            <a:off x="8839837" y="763562"/>
            <a:ext cx="2252807" cy="646331"/>
          </a:xfrm>
          <a:prstGeom prst="rect">
            <a:avLst/>
          </a:prstGeom>
          <a:solidFill>
            <a:schemeClr val="bg1"/>
          </a:solidFill>
          <a:effectLst>
            <a:softEdge rad="63500"/>
          </a:effectLst>
        </p:spPr>
        <p:txBody>
          <a:bodyPr wrap="square" rtlCol="0">
            <a:spAutoFit/>
          </a:bodyPr>
          <a:lstStyle/>
          <a:p>
            <a:r>
              <a:rPr lang="en-GB" i="1" dirty="0"/>
              <a:t>Impacts on strategic decision-making</a:t>
            </a:r>
          </a:p>
        </p:txBody>
      </p:sp>
      <p:sp>
        <p:nvSpPr>
          <p:cNvPr id="19" name="Rectangle: Rounded Corners 18">
            <a:extLst>
              <a:ext uri="{FF2B5EF4-FFF2-40B4-BE49-F238E27FC236}">
                <a16:creationId xmlns:a16="http://schemas.microsoft.com/office/drawing/2014/main" id="{ECD4EC59-04A0-AE7B-4B03-10A119AB6D51}"/>
              </a:ext>
            </a:extLst>
          </p:cNvPr>
          <p:cNvSpPr/>
          <p:nvPr/>
        </p:nvSpPr>
        <p:spPr>
          <a:xfrm>
            <a:off x="909132" y="232134"/>
            <a:ext cx="1920240" cy="714704"/>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Public Health Scotland</a:t>
            </a:r>
          </a:p>
        </p:txBody>
      </p:sp>
      <p:sp>
        <p:nvSpPr>
          <p:cNvPr id="20" name="Rectangle: Rounded Corners 19">
            <a:extLst>
              <a:ext uri="{FF2B5EF4-FFF2-40B4-BE49-F238E27FC236}">
                <a16:creationId xmlns:a16="http://schemas.microsoft.com/office/drawing/2014/main" id="{C3AD651A-6A72-F6B9-88FE-7F7565281B73}"/>
              </a:ext>
            </a:extLst>
          </p:cNvPr>
          <p:cNvSpPr/>
          <p:nvPr/>
        </p:nvSpPr>
        <p:spPr>
          <a:xfrm>
            <a:off x="203909" y="1052541"/>
            <a:ext cx="1607355" cy="714704"/>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a:t>Improvement Service</a:t>
            </a:r>
          </a:p>
        </p:txBody>
      </p:sp>
      <p:sp>
        <p:nvSpPr>
          <p:cNvPr id="14" name="TextBox 13">
            <a:extLst>
              <a:ext uri="{FF2B5EF4-FFF2-40B4-BE49-F238E27FC236}">
                <a16:creationId xmlns:a16="http://schemas.microsoft.com/office/drawing/2014/main" id="{DEF041B2-10F2-024F-7C20-88D8486ED828}"/>
              </a:ext>
            </a:extLst>
          </p:cNvPr>
          <p:cNvSpPr txBox="1"/>
          <p:nvPr/>
        </p:nvSpPr>
        <p:spPr>
          <a:xfrm>
            <a:off x="5015770" y="6089749"/>
            <a:ext cx="2158604" cy="369332"/>
          </a:xfrm>
          <a:prstGeom prst="rect">
            <a:avLst/>
          </a:prstGeom>
          <a:noFill/>
        </p:spPr>
        <p:txBody>
          <a:bodyPr wrap="none" rtlCol="0">
            <a:spAutoFit/>
          </a:bodyPr>
          <a:lstStyle/>
          <a:p>
            <a:r>
              <a:rPr lang="en-GB" dirty="0"/>
              <a:t>Scottish Government</a:t>
            </a:r>
          </a:p>
        </p:txBody>
      </p:sp>
      <p:sp>
        <p:nvSpPr>
          <p:cNvPr id="2" name="Oval 1">
            <a:extLst>
              <a:ext uri="{FF2B5EF4-FFF2-40B4-BE49-F238E27FC236}">
                <a16:creationId xmlns:a16="http://schemas.microsoft.com/office/drawing/2014/main" id="{D2C0D4B7-F0A5-D254-3B71-1857BDD9FD58}"/>
              </a:ext>
            </a:extLst>
          </p:cNvPr>
          <p:cNvSpPr/>
          <p:nvPr/>
        </p:nvSpPr>
        <p:spPr>
          <a:xfrm>
            <a:off x="2038008" y="568960"/>
            <a:ext cx="8115983" cy="5549900"/>
          </a:xfrm>
          <a:prstGeom prst="ellipse">
            <a:avLst/>
          </a:prstGeom>
          <a:solidFill>
            <a:schemeClr val="accent6">
              <a:lumMod val="60000"/>
              <a:lumOff val="4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v</a:t>
            </a:r>
          </a:p>
        </p:txBody>
      </p:sp>
      <p:sp>
        <p:nvSpPr>
          <p:cNvPr id="3" name="Oval 2">
            <a:extLst>
              <a:ext uri="{FF2B5EF4-FFF2-40B4-BE49-F238E27FC236}">
                <a16:creationId xmlns:a16="http://schemas.microsoft.com/office/drawing/2014/main" id="{9C81133D-334C-4A78-E67A-6724C9F428E3}"/>
              </a:ext>
            </a:extLst>
          </p:cNvPr>
          <p:cNvSpPr/>
          <p:nvPr/>
        </p:nvSpPr>
        <p:spPr>
          <a:xfrm>
            <a:off x="4022432" y="1981461"/>
            <a:ext cx="4114800" cy="2813797"/>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v</a:t>
            </a:r>
          </a:p>
        </p:txBody>
      </p:sp>
      <p:sp>
        <p:nvSpPr>
          <p:cNvPr id="7" name="Oval 6">
            <a:extLst>
              <a:ext uri="{FF2B5EF4-FFF2-40B4-BE49-F238E27FC236}">
                <a16:creationId xmlns:a16="http://schemas.microsoft.com/office/drawing/2014/main" id="{46406652-2519-D854-4487-040C7DA8E157}"/>
              </a:ext>
            </a:extLst>
          </p:cNvPr>
          <p:cNvSpPr/>
          <p:nvPr/>
        </p:nvSpPr>
        <p:spPr>
          <a:xfrm>
            <a:off x="4901272" y="672531"/>
            <a:ext cx="1920240" cy="184981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NHS Boards</a:t>
            </a:r>
          </a:p>
        </p:txBody>
      </p:sp>
      <p:sp>
        <p:nvSpPr>
          <p:cNvPr id="8" name="Oval 7">
            <a:extLst>
              <a:ext uri="{FF2B5EF4-FFF2-40B4-BE49-F238E27FC236}">
                <a16:creationId xmlns:a16="http://schemas.microsoft.com/office/drawing/2014/main" id="{DAE36973-7189-0696-D036-3C6FF8716F13}"/>
              </a:ext>
            </a:extLst>
          </p:cNvPr>
          <p:cNvSpPr/>
          <p:nvPr/>
        </p:nvSpPr>
        <p:spPr>
          <a:xfrm>
            <a:off x="3210560" y="1025461"/>
            <a:ext cx="1920240" cy="184981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Health and social Care Partnerships</a:t>
            </a:r>
          </a:p>
        </p:txBody>
      </p:sp>
      <p:sp>
        <p:nvSpPr>
          <p:cNvPr id="9" name="Oval 8">
            <a:extLst>
              <a:ext uri="{FF2B5EF4-FFF2-40B4-BE49-F238E27FC236}">
                <a16:creationId xmlns:a16="http://schemas.microsoft.com/office/drawing/2014/main" id="{C195662F-1C87-6ACB-5897-A74739765A48}"/>
              </a:ext>
            </a:extLst>
          </p:cNvPr>
          <p:cNvSpPr/>
          <p:nvPr/>
        </p:nvSpPr>
        <p:spPr>
          <a:xfrm>
            <a:off x="2250440" y="2375031"/>
            <a:ext cx="1920240" cy="184981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Local Authorities</a:t>
            </a:r>
          </a:p>
        </p:txBody>
      </p:sp>
      <p:sp>
        <p:nvSpPr>
          <p:cNvPr id="10" name="Oval 9">
            <a:extLst>
              <a:ext uri="{FF2B5EF4-FFF2-40B4-BE49-F238E27FC236}">
                <a16:creationId xmlns:a16="http://schemas.microsoft.com/office/drawing/2014/main" id="{44A3A7C7-887D-D438-EF8E-0E569A6FB1BA}"/>
              </a:ext>
            </a:extLst>
          </p:cNvPr>
          <p:cNvSpPr/>
          <p:nvPr/>
        </p:nvSpPr>
        <p:spPr>
          <a:xfrm>
            <a:off x="3232956" y="3756441"/>
            <a:ext cx="1920240" cy="184981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Other statutory Authorities</a:t>
            </a:r>
          </a:p>
        </p:txBody>
      </p:sp>
      <p:sp>
        <p:nvSpPr>
          <p:cNvPr id="30" name="TextBox 29">
            <a:extLst>
              <a:ext uri="{FF2B5EF4-FFF2-40B4-BE49-F238E27FC236}">
                <a16:creationId xmlns:a16="http://schemas.microsoft.com/office/drawing/2014/main" id="{9951BB5C-99EF-841A-A3AE-0C813F5488F1}"/>
              </a:ext>
            </a:extLst>
          </p:cNvPr>
          <p:cNvSpPr txBox="1"/>
          <p:nvPr/>
        </p:nvSpPr>
        <p:spPr>
          <a:xfrm>
            <a:off x="7620137" y="1532092"/>
            <a:ext cx="2252807" cy="923330"/>
          </a:xfrm>
          <a:prstGeom prst="rect">
            <a:avLst/>
          </a:prstGeom>
          <a:solidFill>
            <a:schemeClr val="bg1"/>
          </a:solidFill>
          <a:effectLst>
            <a:softEdge rad="63500"/>
          </a:effectLst>
        </p:spPr>
        <p:txBody>
          <a:bodyPr wrap="square" rtlCol="0">
            <a:spAutoFit/>
          </a:bodyPr>
          <a:lstStyle/>
          <a:p>
            <a:r>
              <a:rPr lang="en-GB" i="1"/>
              <a:t>Strategic decision-making impacts on a place</a:t>
            </a:r>
          </a:p>
        </p:txBody>
      </p:sp>
      <p:sp>
        <p:nvSpPr>
          <p:cNvPr id="4" name="Rectangle: Rounded Corners 3">
            <a:extLst>
              <a:ext uri="{FF2B5EF4-FFF2-40B4-BE49-F238E27FC236}">
                <a16:creationId xmlns:a16="http://schemas.microsoft.com/office/drawing/2014/main" id="{F7AB8785-237B-7156-3449-12BA5D5A21ED}"/>
              </a:ext>
            </a:extLst>
          </p:cNvPr>
          <p:cNvSpPr/>
          <p:nvPr/>
        </p:nvSpPr>
        <p:spPr>
          <a:xfrm>
            <a:off x="5297512" y="3378199"/>
            <a:ext cx="1595120" cy="812800"/>
          </a:xfrm>
          <a:prstGeom prst="round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n w="0"/>
                <a:solidFill>
                  <a:schemeClr val="tx1"/>
                </a:solidFill>
                <a:effectLst>
                  <a:outerShdw blurRad="38100" dist="38100" dir="2700000" algn="tl">
                    <a:srgbClr val="000000">
                      <a:alpha val="43137"/>
                    </a:srgbClr>
                  </a:outerShdw>
                </a:effectLst>
              </a:rPr>
              <a:t>Communities</a:t>
            </a:r>
            <a:endParaRPr lang="en-GB">
              <a:effectLst>
                <a:outerShdw blurRad="38100" dist="38100" dir="2700000" algn="tl">
                  <a:srgbClr val="000000">
                    <a:alpha val="43137"/>
                  </a:srgbClr>
                </a:outerShdw>
              </a:effectLst>
            </a:endParaRPr>
          </a:p>
        </p:txBody>
      </p:sp>
      <p:sp>
        <p:nvSpPr>
          <p:cNvPr id="29" name="TextBox 28">
            <a:extLst>
              <a:ext uri="{FF2B5EF4-FFF2-40B4-BE49-F238E27FC236}">
                <a16:creationId xmlns:a16="http://schemas.microsoft.com/office/drawing/2014/main" id="{3994F9E3-9F1F-F828-7207-9A419198A23A}"/>
              </a:ext>
            </a:extLst>
          </p:cNvPr>
          <p:cNvSpPr txBox="1"/>
          <p:nvPr/>
        </p:nvSpPr>
        <p:spPr>
          <a:xfrm>
            <a:off x="7296671" y="2728233"/>
            <a:ext cx="1133503" cy="646331"/>
          </a:xfrm>
          <a:prstGeom prst="rect">
            <a:avLst/>
          </a:prstGeom>
          <a:solidFill>
            <a:schemeClr val="bg1"/>
          </a:solidFill>
          <a:effectLst>
            <a:softEdge rad="63500"/>
          </a:effectLst>
        </p:spPr>
        <p:txBody>
          <a:bodyPr wrap="square" rtlCol="0">
            <a:spAutoFit/>
          </a:bodyPr>
          <a:lstStyle/>
          <a:p>
            <a:r>
              <a:rPr lang="en-GB" i="1"/>
              <a:t>Impacts on a place</a:t>
            </a:r>
          </a:p>
        </p:txBody>
      </p:sp>
      <p:sp>
        <p:nvSpPr>
          <p:cNvPr id="11" name="TextBox 10">
            <a:extLst>
              <a:ext uri="{FF2B5EF4-FFF2-40B4-BE49-F238E27FC236}">
                <a16:creationId xmlns:a16="http://schemas.microsoft.com/office/drawing/2014/main" id="{D024A922-DA0F-9526-69FB-D9780CC2D016}"/>
              </a:ext>
            </a:extLst>
          </p:cNvPr>
          <p:cNvSpPr txBox="1"/>
          <p:nvPr/>
        </p:nvSpPr>
        <p:spPr>
          <a:xfrm>
            <a:off x="5357544" y="2690614"/>
            <a:ext cx="1319015" cy="369332"/>
          </a:xfrm>
          <a:prstGeom prst="rect">
            <a:avLst/>
          </a:prstGeom>
          <a:noFill/>
        </p:spPr>
        <p:txBody>
          <a:bodyPr wrap="none" rtlCol="0">
            <a:spAutoFit/>
          </a:bodyPr>
          <a:lstStyle/>
          <a:p>
            <a:r>
              <a:rPr lang="en-GB"/>
              <a:t>Third Sector</a:t>
            </a:r>
          </a:p>
        </p:txBody>
      </p:sp>
      <p:cxnSp>
        <p:nvCxnSpPr>
          <p:cNvPr id="16" name="Straight Arrow Connector 15">
            <a:extLst>
              <a:ext uri="{FF2B5EF4-FFF2-40B4-BE49-F238E27FC236}">
                <a16:creationId xmlns:a16="http://schemas.microsoft.com/office/drawing/2014/main" id="{AA639219-26EE-3E95-94FD-52B35B45E54B}"/>
              </a:ext>
              <a:ext uri="{C183D7F6-B498-43B3-948B-1728B52AA6E4}">
                <adec:decorative xmlns:adec="http://schemas.microsoft.com/office/drawing/2017/decorative" val="1"/>
              </a:ext>
            </a:extLst>
          </p:cNvPr>
          <p:cNvCxnSpPr>
            <a:stCxn id="14" idx="0"/>
          </p:cNvCxnSpPr>
          <p:nvPr/>
        </p:nvCxnSpPr>
        <p:spPr>
          <a:xfrm flipV="1">
            <a:off x="6095072" y="4531360"/>
            <a:ext cx="928" cy="1558389"/>
          </a:xfrm>
          <a:prstGeom prst="straightConnector1">
            <a:avLst/>
          </a:prstGeom>
          <a:ln w="31750">
            <a:headEnd type="triangle"/>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63788D59-7AB8-928A-4E6C-56CDBC3B5893}"/>
              </a:ext>
              <a:ext uri="{C183D7F6-B498-43B3-948B-1728B52AA6E4}">
                <adec:decorative xmlns:adec="http://schemas.microsoft.com/office/drawing/2017/decorative" val="1"/>
              </a:ext>
            </a:extLst>
          </p:cNvPr>
          <p:cNvCxnSpPr>
            <a:cxnSpLocks/>
            <a:stCxn id="12" idx="0"/>
          </p:cNvCxnSpPr>
          <p:nvPr/>
        </p:nvCxnSpPr>
        <p:spPr>
          <a:xfrm flipH="1" flipV="1">
            <a:off x="7431355" y="3920187"/>
            <a:ext cx="3035521" cy="1663693"/>
          </a:xfrm>
          <a:prstGeom prst="straightConnector1">
            <a:avLst/>
          </a:prstGeom>
          <a:ln w="31750">
            <a:headEnd type="triangle"/>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9032C00D-2EA4-FACC-DA25-5DD668F19EAB}"/>
              </a:ext>
              <a:ext uri="{C183D7F6-B498-43B3-948B-1728B52AA6E4}">
                <adec:decorative xmlns:adec="http://schemas.microsoft.com/office/drawing/2017/decorative" val="1"/>
              </a:ext>
            </a:extLst>
          </p:cNvPr>
          <p:cNvCxnSpPr>
            <a:cxnSpLocks/>
            <a:stCxn id="9" idx="1"/>
            <a:endCxn id="20" idx="3"/>
          </p:cNvCxnSpPr>
          <p:nvPr/>
        </p:nvCxnSpPr>
        <p:spPr>
          <a:xfrm flipH="1" flipV="1">
            <a:off x="1811264" y="1409893"/>
            <a:ext cx="720389" cy="1236038"/>
          </a:xfrm>
          <a:prstGeom prst="straightConnector1">
            <a:avLst/>
          </a:prstGeom>
          <a:ln w="31750">
            <a:headEnd type="triangle"/>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73A6A8E8-4789-D7BC-76A9-1F305FFB3332}"/>
              </a:ext>
              <a:ext uri="{C183D7F6-B498-43B3-948B-1728B52AA6E4}">
                <adec:decorative xmlns:adec="http://schemas.microsoft.com/office/drawing/2017/decorative" val="1"/>
              </a:ext>
            </a:extLst>
          </p:cNvPr>
          <p:cNvCxnSpPr>
            <a:cxnSpLocks/>
            <a:stCxn id="8" idx="0"/>
            <a:endCxn id="19" idx="3"/>
          </p:cNvCxnSpPr>
          <p:nvPr/>
        </p:nvCxnSpPr>
        <p:spPr>
          <a:xfrm flipH="1" flipV="1">
            <a:off x="2829372" y="589486"/>
            <a:ext cx="1341308" cy="435975"/>
          </a:xfrm>
          <a:prstGeom prst="straightConnector1">
            <a:avLst/>
          </a:prstGeom>
          <a:ln w="31750">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89003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7"/>
            <a:ext cx="12192000" cy="6852646"/>
          </a:xfrm>
          <a:prstGeom prst="rect">
            <a:avLst/>
          </a:prstGeom>
        </p:spPr>
      </p:pic>
      <p:sp>
        <p:nvSpPr>
          <p:cNvPr id="4" name="Title 3">
            <a:extLst>
              <a:ext uri="{FF2B5EF4-FFF2-40B4-BE49-F238E27FC236}">
                <a16:creationId xmlns:a16="http://schemas.microsoft.com/office/drawing/2014/main" id="{39FF2A5A-4761-2FCC-392B-0F71F2C5E84C}"/>
              </a:ext>
            </a:extLst>
          </p:cNvPr>
          <p:cNvSpPr txBox="1">
            <a:spLocks noGrp="1"/>
          </p:cNvSpPr>
          <p:nvPr>
            <p:ph type="title" idx="4294967295"/>
          </p:nvPr>
        </p:nvSpPr>
        <p:spPr>
          <a:xfrm>
            <a:off x="521566" y="319533"/>
            <a:ext cx="10981321"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accent5">
                    <a:lumMod val="49000"/>
                  </a:schemeClr>
                </a:solidFill>
                <a:effectLst/>
                <a:uLnTx/>
                <a:uFillTx/>
                <a:latin typeface="+mn-lt"/>
                <a:ea typeface="+mn-ea"/>
                <a:cs typeface="Calibri"/>
              </a:rPr>
              <a:t>National Planning Framework 4 NEW</a:t>
            </a:r>
            <a:r>
              <a:rPr kumimoji="0" lang="en-US" sz="1800" b="1" i="0" u="none" strike="noStrike" kern="1200" cap="none" spc="0" normalizeH="0" baseline="0" noProof="0" dirty="0">
                <a:ln>
                  <a:noFill/>
                </a:ln>
                <a:solidFill>
                  <a:schemeClr val="accent5">
                    <a:lumMod val="49000"/>
                  </a:schemeClr>
                </a:solidFill>
                <a:effectLst/>
                <a:uLnTx/>
                <a:uFillTx/>
                <a:latin typeface="+mn-lt"/>
                <a:ea typeface="+mn-ea"/>
                <a:cs typeface="Calibri"/>
              </a:rPr>
              <a:t> outcomes are</a:t>
            </a:r>
            <a:r>
              <a:rPr kumimoji="0" lang="en-US" sz="1800" b="0" i="0" u="none" strike="noStrike" kern="1200" cap="none" spc="0" normalizeH="0" baseline="0" noProof="0" dirty="0">
                <a:ln>
                  <a:noFill/>
                </a:ln>
                <a:solidFill>
                  <a:schemeClr val="accent5">
                    <a:lumMod val="49000"/>
                  </a:schemeClr>
                </a:solidFill>
                <a:effectLst/>
                <a:uLnTx/>
                <a:uFillTx/>
                <a:latin typeface="+mn-lt"/>
                <a:ea typeface="+mn-ea"/>
                <a:cs typeface="Calibri"/>
              </a:rPr>
              <a:t>  </a:t>
            </a:r>
          </a:p>
        </p:txBody>
      </p:sp>
      <p:sp>
        <p:nvSpPr>
          <p:cNvPr id="7" name="TextBox 6">
            <a:extLst>
              <a:ext uri="{FF2B5EF4-FFF2-40B4-BE49-F238E27FC236}">
                <a16:creationId xmlns:a16="http://schemas.microsoft.com/office/drawing/2014/main" id="{EFE54EFF-2333-E533-7F9D-FBBE23973952}"/>
              </a:ext>
            </a:extLst>
          </p:cNvPr>
          <p:cNvSpPr txBox="1"/>
          <p:nvPr/>
        </p:nvSpPr>
        <p:spPr>
          <a:xfrm>
            <a:off x="528808" y="853077"/>
            <a:ext cx="10685963"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lphaLcParenR"/>
            </a:pPr>
            <a:r>
              <a:rPr lang="en-US" sz="2400" dirty="0">
                <a:solidFill>
                  <a:schemeClr val="accent5">
                    <a:lumMod val="49000"/>
                  </a:schemeClr>
                </a:solidFill>
                <a:cs typeface="Calibri"/>
              </a:rPr>
              <a:t>Meeting the housing needs of people living in Scotland including, in particular, the housing needs for older people and disabled people,</a:t>
            </a:r>
            <a:endParaRPr lang="en-US" sz="2400" dirty="0">
              <a:solidFill>
                <a:schemeClr val="accent5">
                  <a:lumMod val="49000"/>
                </a:schemeClr>
              </a:solidFill>
              <a:ea typeface="Calibri"/>
              <a:cs typeface="Calibri"/>
            </a:endParaRPr>
          </a:p>
          <a:p>
            <a:pPr marL="457200" indent="-457200">
              <a:buAutoNum type="alphaLcParenR"/>
            </a:pPr>
            <a:r>
              <a:rPr lang="en-US" sz="2400" dirty="0">
                <a:solidFill>
                  <a:srgbClr val="C00000"/>
                </a:solidFill>
                <a:cs typeface="Calibri"/>
              </a:rPr>
              <a:t>Improving the health and wellbeing of people living in Scotland</a:t>
            </a:r>
            <a:r>
              <a:rPr lang="en-US" sz="2400" dirty="0">
                <a:solidFill>
                  <a:schemeClr val="accent5">
                    <a:lumMod val="49000"/>
                  </a:schemeClr>
                </a:solidFill>
                <a:cs typeface="Calibri"/>
              </a:rPr>
              <a:t>,</a:t>
            </a:r>
            <a:endParaRPr lang="en-US" sz="2400" dirty="0">
              <a:solidFill>
                <a:schemeClr val="accent5">
                  <a:lumMod val="49000"/>
                </a:schemeClr>
              </a:solidFill>
              <a:ea typeface="Calibri"/>
              <a:cs typeface="Calibri"/>
            </a:endParaRPr>
          </a:p>
          <a:p>
            <a:pPr marL="457200" indent="-457200">
              <a:buAutoNum type="alphaLcParenR"/>
            </a:pPr>
            <a:r>
              <a:rPr lang="en-US" sz="2400" dirty="0">
                <a:solidFill>
                  <a:schemeClr val="accent5">
                    <a:lumMod val="49000"/>
                  </a:schemeClr>
                </a:solidFill>
                <a:cs typeface="Calibri"/>
              </a:rPr>
              <a:t>Increasing the population of rural areas of Scotland,</a:t>
            </a:r>
            <a:endParaRPr lang="en-US" sz="2400" dirty="0">
              <a:solidFill>
                <a:schemeClr val="accent5">
                  <a:lumMod val="49000"/>
                </a:schemeClr>
              </a:solidFill>
              <a:ea typeface="Calibri"/>
              <a:cs typeface="Calibri"/>
            </a:endParaRPr>
          </a:p>
          <a:p>
            <a:pPr marL="457200" indent="-457200">
              <a:buAutoNum type="alphaLcParenR"/>
            </a:pPr>
            <a:r>
              <a:rPr lang="en-US" sz="2400" dirty="0">
                <a:solidFill>
                  <a:srgbClr val="C00000"/>
                </a:solidFill>
                <a:cs typeface="Calibri"/>
              </a:rPr>
              <a:t>Improving equality</a:t>
            </a:r>
            <a:r>
              <a:rPr lang="en-US" sz="2400" dirty="0">
                <a:solidFill>
                  <a:schemeClr val="accent5">
                    <a:lumMod val="49000"/>
                  </a:schemeClr>
                </a:solidFill>
                <a:cs typeface="Calibri"/>
              </a:rPr>
              <a:t> and eliminating discrimination,</a:t>
            </a:r>
            <a:endParaRPr lang="en-US" sz="2400" dirty="0">
              <a:solidFill>
                <a:schemeClr val="accent5">
                  <a:lumMod val="49000"/>
                </a:schemeClr>
              </a:solidFill>
              <a:ea typeface="Calibri"/>
              <a:cs typeface="Calibri"/>
            </a:endParaRPr>
          </a:p>
          <a:p>
            <a:pPr marL="457200" indent="-457200">
              <a:buAutoNum type="alphaLcParenR"/>
            </a:pPr>
            <a:r>
              <a:rPr lang="en-US" sz="2400" dirty="0">
                <a:solidFill>
                  <a:schemeClr val="accent5">
                    <a:lumMod val="49000"/>
                  </a:schemeClr>
                </a:solidFill>
                <a:cs typeface="Calibri"/>
              </a:rPr>
              <a:t>Meeting any targets relating to the </a:t>
            </a:r>
            <a:r>
              <a:rPr lang="en-US" sz="2400" dirty="0">
                <a:solidFill>
                  <a:srgbClr val="C00000"/>
                </a:solidFill>
                <a:cs typeface="Calibri"/>
              </a:rPr>
              <a:t>reduction of emissions of greenhouse gases</a:t>
            </a:r>
            <a:r>
              <a:rPr lang="en-US" sz="2400" dirty="0">
                <a:solidFill>
                  <a:schemeClr val="accent5">
                    <a:lumMod val="49000"/>
                  </a:schemeClr>
                </a:solidFill>
                <a:cs typeface="Calibri"/>
              </a:rPr>
              <a:t>, within the meaning of the Climate Change (Scotland) Act 2009, contained in or set by virtue of that Act, and</a:t>
            </a:r>
            <a:endParaRPr lang="en-US" sz="2400" dirty="0">
              <a:solidFill>
                <a:schemeClr val="accent5">
                  <a:lumMod val="49000"/>
                </a:schemeClr>
              </a:solidFill>
              <a:ea typeface="Calibri"/>
              <a:cs typeface="Calibri"/>
            </a:endParaRPr>
          </a:p>
          <a:p>
            <a:pPr marL="457200" indent="-457200">
              <a:buAutoNum type="alphaLcParenR"/>
            </a:pPr>
            <a:r>
              <a:rPr lang="en-US" sz="2400" dirty="0">
                <a:solidFill>
                  <a:schemeClr val="accent5">
                    <a:lumMod val="49000"/>
                  </a:schemeClr>
                </a:solidFill>
                <a:cs typeface="Calibri"/>
              </a:rPr>
              <a:t>Securing positive effects for biodiversity</a:t>
            </a:r>
            <a:endParaRPr lang="en-US" sz="2400" dirty="0">
              <a:solidFill>
                <a:schemeClr val="accent5">
                  <a:lumMod val="49000"/>
                </a:schemeClr>
              </a:solidFill>
              <a:ea typeface="Calibri"/>
              <a:cs typeface="Calibri"/>
            </a:endParaRPr>
          </a:p>
        </p:txBody>
      </p:sp>
      <p:pic>
        <p:nvPicPr>
          <p:cNvPr id="10" name="Picture 9">
            <a:extLst>
              <a:ext uri="{FF2B5EF4-FFF2-40B4-BE49-F238E27FC236}">
                <a16:creationId xmlns:a16="http://schemas.microsoft.com/office/drawing/2014/main" id="{0FFE1398-F142-B92E-55A5-A299788BF79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1566" y="4540818"/>
            <a:ext cx="1062685" cy="1065299"/>
          </a:xfrm>
          <a:prstGeom prst="rect">
            <a:avLst/>
          </a:prstGeom>
        </p:spPr>
      </p:pic>
      <p:pic>
        <p:nvPicPr>
          <p:cNvPr id="3" name="Picture 2">
            <a:extLst>
              <a:ext uri="{FF2B5EF4-FFF2-40B4-BE49-F238E27FC236}">
                <a16:creationId xmlns:a16="http://schemas.microsoft.com/office/drawing/2014/main" id="{65625832-BE65-8EFD-5186-968CC308DA0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27984" y="4296763"/>
            <a:ext cx="1098790" cy="1398737"/>
          </a:xfrm>
          <a:prstGeom prst="rect">
            <a:avLst/>
          </a:prstGeom>
        </p:spPr>
      </p:pic>
      <p:pic>
        <p:nvPicPr>
          <p:cNvPr id="6" name="Picture 5">
            <a:extLst>
              <a:ext uri="{FF2B5EF4-FFF2-40B4-BE49-F238E27FC236}">
                <a16:creationId xmlns:a16="http://schemas.microsoft.com/office/drawing/2014/main" id="{C1CAFC3B-2F13-8507-D833-05E6668714D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089352" y="4458509"/>
            <a:ext cx="1309599" cy="1218843"/>
          </a:xfrm>
          <a:prstGeom prst="rect">
            <a:avLst/>
          </a:prstGeom>
        </p:spPr>
      </p:pic>
      <p:pic>
        <p:nvPicPr>
          <p:cNvPr id="9" name="Picture 8">
            <a:extLst>
              <a:ext uri="{FF2B5EF4-FFF2-40B4-BE49-F238E27FC236}">
                <a16:creationId xmlns:a16="http://schemas.microsoft.com/office/drawing/2014/main" id="{83D82D3B-F308-730B-9662-11A437BE7D7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808382" y="4453836"/>
            <a:ext cx="1613500" cy="1123950"/>
          </a:xfrm>
          <a:prstGeom prst="rect">
            <a:avLst/>
          </a:prstGeom>
        </p:spPr>
      </p:pic>
      <p:pic>
        <p:nvPicPr>
          <p:cNvPr id="13" name="Picture 12">
            <a:extLst>
              <a:ext uri="{FF2B5EF4-FFF2-40B4-BE49-F238E27FC236}">
                <a16:creationId xmlns:a16="http://schemas.microsoft.com/office/drawing/2014/main" id="{96185E62-E743-87DD-BD13-53511788F7F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224178" y="4483578"/>
            <a:ext cx="1115684" cy="1168880"/>
          </a:xfrm>
          <a:prstGeom prst="rect">
            <a:avLst/>
          </a:prstGeom>
        </p:spPr>
      </p:pic>
      <p:pic>
        <p:nvPicPr>
          <p:cNvPr id="14" name="Picture 13">
            <a:extLst>
              <a:ext uri="{FF2B5EF4-FFF2-40B4-BE49-F238E27FC236}">
                <a16:creationId xmlns:a16="http://schemas.microsoft.com/office/drawing/2014/main" id="{E392FA92-B3CB-D568-2972-D86DB819EBC7}"/>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0073317" y="4162695"/>
            <a:ext cx="1131858" cy="1422460"/>
          </a:xfrm>
          <a:prstGeom prst="rect">
            <a:avLst/>
          </a:prstGeom>
        </p:spPr>
      </p:pic>
    </p:spTree>
    <p:extLst>
      <p:ext uri="{BB962C8B-B14F-4D97-AF65-F5344CB8AC3E}">
        <p14:creationId xmlns:p14="http://schemas.microsoft.com/office/powerpoint/2010/main" val="2034201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7"/>
            <a:ext cx="12192000" cy="6852646"/>
          </a:xfrm>
          <a:prstGeom prst="rect">
            <a:avLst/>
          </a:prstGeom>
        </p:spPr>
      </p:pic>
      <p:pic>
        <p:nvPicPr>
          <p:cNvPr id="4" name="Picture 8" descr="A close up of a keyboard&#10;&#10;Description generated with very high confidence">
            <a:extLst>
              <a:ext uri="{FF2B5EF4-FFF2-40B4-BE49-F238E27FC236}">
                <a16:creationId xmlns:a16="http://schemas.microsoft.com/office/drawing/2014/main" id="{E5078778-62FD-420B-988A-B8C5BDD0438A}"/>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2138" r="-2" b="23636"/>
          <a:stretch/>
        </p:blipFill>
        <p:spPr>
          <a:xfrm>
            <a:off x="20" y="3790950"/>
            <a:ext cx="8305780" cy="3067051"/>
          </a:xfrm>
          <a:prstGeom prst="rect">
            <a:avLst/>
          </a:prstGeom>
        </p:spPr>
      </p:pic>
      <p:pic>
        <p:nvPicPr>
          <p:cNvPr id="7" name="Picture 3">
            <a:extLst>
              <a:ext uri="{FF2B5EF4-FFF2-40B4-BE49-F238E27FC236}">
                <a16:creationId xmlns:a16="http://schemas.microsoft.com/office/drawing/2014/main" id="{38855039-AC56-2523-B90B-BEFBD53AF26E}"/>
              </a:ext>
              <a:ext uri="{C183D7F6-B498-43B3-948B-1728B52AA6E4}">
                <adec:decorative xmlns:adec="http://schemas.microsoft.com/office/drawing/2017/decorative" val="1"/>
              </a:ext>
            </a:extLst>
          </p:cNvPr>
          <p:cNvPicPr>
            <a:picLocks noChangeAspect="1"/>
          </p:cNvPicPr>
          <p:nvPr/>
        </p:nvPicPr>
        <p:blipFill rotWithShape="1">
          <a:blip r:embed="rId5"/>
          <a:srcRect l="22987" r="4572" b="-2"/>
          <a:stretch/>
        </p:blipFill>
        <p:spPr>
          <a:xfrm>
            <a:off x="6283728" y="1699214"/>
            <a:ext cx="5908273" cy="5158786"/>
          </a:xfrm>
          <a:custGeom>
            <a:avLst/>
            <a:gdLst/>
            <a:ahLst/>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p:spPr>
      </p:pic>
      <p:pic>
        <p:nvPicPr>
          <p:cNvPr id="9" name="Picture 6">
            <a:extLst>
              <a:ext uri="{FF2B5EF4-FFF2-40B4-BE49-F238E27FC236}">
                <a16:creationId xmlns:a16="http://schemas.microsoft.com/office/drawing/2014/main" id="{3E9C10A2-C9A2-E011-B646-D60BB5D0B8E3}"/>
              </a:ext>
              <a:ext uri="{C183D7F6-B498-43B3-948B-1728B52AA6E4}">
                <adec:decorative xmlns:adec="http://schemas.microsoft.com/office/drawing/2017/decorative" val="1"/>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r="2" b="6421"/>
          <a:stretch/>
        </p:blipFill>
        <p:spPr>
          <a:xfrm>
            <a:off x="2620885" y="1475156"/>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p:spPr>
      </p:pic>
      <p:pic>
        <p:nvPicPr>
          <p:cNvPr id="11" name="Picture 12" descr="A close up of a logo&#10;&#10;Description generated with high confidence">
            <a:extLst>
              <a:ext uri="{FF2B5EF4-FFF2-40B4-BE49-F238E27FC236}">
                <a16:creationId xmlns:a16="http://schemas.microsoft.com/office/drawing/2014/main" id="{B50A2144-CDBE-6EE2-1FA7-7A5D3EDF0332}"/>
              </a:ext>
            </a:extLst>
          </p:cNvPr>
          <p:cNvPicPr>
            <a:picLocks noChangeAspect="1"/>
          </p:cNvPicPr>
          <p:nvPr/>
        </p:nvPicPr>
        <p:blipFill rotWithShape="1">
          <a:blip r:embed="rId8">
            <a:extLst>
              <a:ext uri="{837473B0-CC2E-450A-ABE3-18F120FF3D39}">
                <a1611:picAttrSrcUrl xmlns:a1611="http://schemas.microsoft.com/office/drawing/2016/11/main" r:id="rId9"/>
              </a:ext>
            </a:extLst>
          </a:blip>
          <a:srcRect l="6776" r="18227" b="3"/>
          <a:stretch/>
        </p:blipFill>
        <p:spPr>
          <a:xfrm>
            <a:off x="4212853" y="2035586"/>
            <a:ext cx="4297680" cy="429768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p:spPr>
      </p:pic>
      <p:sp>
        <p:nvSpPr>
          <p:cNvPr id="15" name="Title 14">
            <a:extLst>
              <a:ext uri="{FF2B5EF4-FFF2-40B4-BE49-F238E27FC236}">
                <a16:creationId xmlns:a16="http://schemas.microsoft.com/office/drawing/2014/main" id="{50A979DF-FB4F-5E30-C58C-1ECCD0254E08}"/>
              </a:ext>
            </a:extLst>
          </p:cNvPr>
          <p:cNvSpPr txBox="1">
            <a:spLocks noGrp="1"/>
          </p:cNvSpPr>
          <p:nvPr>
            <p:ph type="title" idx="4294967295"/>
          </p:nvPr>
        </p:nvSpPr>
        <p:spPr>
          <a:xfrm>
            <a:off x="926031" y="427882"/>
            <a:ext cx="10872002" cy="16004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accent5">
                    <a:lumMod val="49000"/>
                  </a:schemeClr>
                </a:solidFill>
                <a:effectLst/>
                <a:uLnTx/>
                <a:uFillTx/>
                <a:latin typeface="Calibri"/>
                <a:ea typeface="+mn-ea"/>
                <a:cs typeface="Calibri Light"/>
              </a:rPr>
              <a:t>We ALL create places that have a positive or negative impact on wellbeing and inequality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Calibri"/>
            </a:endParaRPr>
          </a:p>
        </p:txBody>
      </p:sp>
    </p:spTree>
    <p:extLst>
      <p:ext uri="{BB962C8B-B14F-4D97-AF65-F5344CB8AC3E}">
        <p14:creationId xmlns:p14="http://schemas.microsoft.com/office/powerpoint/2010/main" val="2347961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6"/>
            <a:ext cx="12192000" cy="6865561"/>
          </a:xfrm>
          <a:prstGeom prst="rect">
            <a:avLst/>
          </a:prstGeom>
        </p:spPr>
      </p:pic>
      <p:sp>
        <p:nvSpPr>
          <p:cNvPr id="4" name="Title 3">
            <a:extLst>
              <a:ext uri="{FF2B5EF4-FFF2-40B4-BE49-F238E27FC236}">
                <a16:creationId xmlns:a16="http://schemas.microsoft.com/office/drawing/2014/main" id="{D19BC7B6-ADB7-E840-AD9E-04207074B3DC}"/>
              </a:ext>
            </a:extLst>
          </p:cNvPr>
          <p:cNvSpPr txBox="1">
            <a:spLocks noGrp="1"/>
          </p:cNvSpPr>
          <p:nvPr>
            <p:ph type="title" idx="4294967295"/>
          </p:nvPr>
        </p:nvSpPr>
        <p:spPr>
          <a:xfrm>
            <a:off x="713763" y="448235"/>
            <a:ext cx="10168394"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accent1">
                    <a:lumMod val="75000"/>
                  </a:schemeClr>
                </a:solidFill>
                <a:effectLst/>
                <a:uLnTx/>
                <a:uFillTx/>
                <a:latin typeface="+mn-lt"/>
                <a:ea typeface="+mn-ea"/>
                <a:cs typeface="+mn-cs"/>
              </a:rPr>
              <a:t>Key parts to a place-based approach</a:t>
            </a:r>
            <a:endParaRPr kumimoji="0" lang="en-US" sz="4000" b="1" i="0" u="none" strike="noStrike" kern="1200" cap="none" spc="0" normalizeH="0" baseline="0" noProof="0" dirty="0">
              <a:ln>
                <a:noFill/>
              </a:ln>
              <a:solidFill>
                <a:schemeClr val="accent1">
                  <a:lumMod val="75000"/>
                </a:schemeClr>
              </a:solidFill>
              <a:effectLst/>
              <a:uLnTx/>
              <a:uFillTx/>
              <a:latin typeface="+mn-lt"/>
              <a:ea typeface="+mn-ea"/>
              <a:cs typeface="+mn-cs"/>
            </a:endParaRPr>
          </a:p>
        </p:txBody>
      </p:sp>
      <p:pic>
        <p:nvPicPr>
          <p:cNvPr id="8" name="Graphic 7" descr="Group of women outline">
            <a:extLst>
              <a:ext uri="{FF2B5EF4-FFF2-40B4-BE49-F238E27FC236}">
                <a16:creationId xmlns:a16="http://schemas.microsoft.com/office/drawing/2014/main" id="{480DCAC5-13C8-4DF6-59D5-D127C8EA36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9780" y="1962400"/>
            <a:ext cx="1687585" cy="1687585"/>
          </a:xfrm>
          <a:prstGeom prst="rect">
            <a:avLst/>
          </a:prstGeom>
        </p:spPr>
      </p:pic>
      <p:sp>
        <p:nvSpPr>
          <p:cNvPr id="6" name="TextBox 5">
            <a:extLst>
              <a:ext uri="{FF2B5EF4-FFF2-40B4-BE49-F238E27FC236}">
                <a16:creationId xmlns:a16="http://schemas.microsoft.com/office/drawing/2014/main" id="{39870F72-C5D5-D989-AAE7-4C06DDD93E73}"/>
              </a:ext>
            </a:extLst>
          </p:cNvPr>
          <p:cNvSpPr txBox="1"/>
          <p:nvPr/>
        </p:nvSpPr>
        <p:spPr>
          <a:xfrm>
            <a:off x="989780" y="3888883"/>
            <a:ext cx="2351055" cy="1261884"/>
          </a:xfrm>
          <a:prstGeom prst="rect">
            <a:avLst/>
          </a:prstGeom>
          <a:noFill/>
        </p:spPr>
        <p:txBody>
          <a:bodyPr wrap="square" rtlCol="0">
            <a:spAutoFit/>
          </a:bodyPr>
          <a:lstStyle/>
          <a:p>
            <a:pPr algn="l"/>
            <a:r>
              <a:rPr lang="en-GB" sz="2800" b="1">
                <a:solidFill>
                  <a:schemeClr val="accent1">
                    <a:lumMod val="75000"/>
                  </a:schemeClr>
                </a:solidFill>
              </a:rPr>
              <a:t>PEOPLE</a:t>
            </a:r>
          </a:p>
          <a:p>
            <a:pPr algn="l"/>
            <a:r>
              <a:rPr lang="en-GB" sz="2400" b="1">
                <a:solidFill>
                  <a:schemeClr val="accent1">
                    <a:lumMod val="75000"/>
                  </a:schemeClr>
                </a:solidFill>
              </a:rPr>
              <a:t>What they are experiencing</a:t>
            </a:r>
            <a:endParaRPr lang="en-US" sz="2400" b="1">
              <a:solidFill>
                <a:schemeClr val="accent1">
                  <a:lumMod val="75000"/>
                </a:schemeClr>
              </a:solidFill>
            </a:endParaRPr>
          </a:p>
        </p:txBody>
      </p:sp>
      <p:pic>
        <p:nvPicPr>
          <p:cNvPr id="12" name="Picture 11" descr="Child looking at a world map">
            <a:extLst>
              <a:ext uri="{FF2B5EF4-FFF2-40B4-BE49-F238E27FC236}">
                <a16:creationId xmlns:a16="http://schemas.microsoft.com/office/drawing/2014/main" id="{17F2E759-A87F-DBF3-B278-73F19F8023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0757" y="1977680"/>
            <a:ext cx="2255566" cy="1502241"/>
          </a:xfrm>
          <a:prstGeom prst="rect">
            <a:avLst/>
          </a:prstGeom>
        </p:spPr>
      </p:pic>
      <p:sp>
        <p:nvSpPr>
          <p:cNvPr id="10" name="TextBox 9">
            <a:extLst>
              <a:ext uri="{FF2B5EF4-FFF2-40B4-BE49-F238E27FC236}">
                <a16:creationId xmlns:a16="http://schemas.microsoft.com/office/drawing/2014/main" id="{EA1AFFDB-339F-2E6A-7DFD-7D61D72F3ABA}"/>
              </a:ext>
            </a:extLst>
          </p:cNvPr>
          <p:cNvSpPr txBox="1"/>
          <p:nvPr/>
        </p:nvSpPr>
        <p:spPr>
          <a:xfrm>
            <a:off x="4870757" y="3788644"/>
            <a:ext cx="2450486" cy="1631216"/>
          </a:xfrm>
          <a:prstGeom prst="rect">
            <a:avLst/>
          </a:prstGeom>
          <a:noFill/>
        </p:spPr>
        <p:txBody>
          <a:bodyPr wrap="square" rtlCol="0">
            <a:spAutoFit/>
          </a:bodyPr>
          <a:lstStyle/>
          <a:p>
            <a:pPr algn="l"/>
            <a:r>
              <a:rPr lang="en-GB" sz="2800" b="1">
                <a:solidFill>
                  <a:schemeClr val="accent1">
                    <a:lumMod val="75000"/>
                  </a:schemeClr>
                </a:solidFill>
              </a:rPr>
              <a:t>PLACE</a:t>
            </a:r>
          </a:p>
          <a:p>
            <a:pPr algn="l"/>
            <a:r>
              <a:rPr lang="en-GB" sz="2400" b="1">
                <a:solidFill>
                  <a:schemeClr val="accent1">
                    <a:lumMod val="75000"/>
                  </a:schemeClr>
                </a:solidFill>
              </a:rPr>
              <a:t>ALL the features that have a positive impact</a:t>
            </a:r>
            <a:endParaRPr lang="en-US" sz="2400" b="1">
              <a:solidFill>
                <a:schemeClr val="accent1">
                  <a:lumMod val="75000"/>
                </a:schemeClr>
              </a:solidFill>
            </a:endParaRPr>
          </a:p>
        </p:txBody>
      </p:sp>
      <p:pic>
        <p:nvPicPr>
          <p:cNvPr id="16" name="Picture 15" descr="Hand holding piece of white puzzle on blue background">
            <a:extLst>
              <a:ext uri="{FF2B5EF4-FFF2-40B4-BE49-F238E27FC236}">
                <a16:creationId xmlns:a16="http://schemas.microsoft.com/office/drawing/2014/main" id="{1164A2CB-CC8F-2783-D288-E19E81101C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732841" y="1964981"/>
            <a:ext cx="2253165" cy="1502241"/>
          </a:xfrm>
          <a:prstGeom prst="rect">
            <a:avLst/>
          </a:prstGeom>
        </p:spPr>
      </p:pic>
      <p:sp>
        <p:nvSpPr>
          <p:cNvPr id="14" name="TextBox 13">
            <a:extLst>
              <a:ext uri="{FF2B5EF4-FFF2-40B4-BE49-F238E27FC236}">
                <a16:creationId xmlns:a16="http://schemas.microsoft.com/office/drawing/2014/main" id="{5D21E1AC-CD63-6801-D23E-300F736B92DC}"/>
              </a:ext>
            </a:extLst>
          </p:cNvPr>
          <p:cNvSpPr txBox="1"/>
          <p:nvPr/>
        </p:nvSpPr>
        <p:spPr>
          <a:xfrm>
            <a:off x="8726821" y="4025480"/>
            <a:ext cx="2684125" cy="1261884"/>
          </a:xfrm>
          <a:prstGeom prst="rect">
            <a:avLst/>
          </a:prstGeom>
          <a:noFill/>
        </p:spPr>
        <p:txBody>
          <a:bodyPr wrap="square" rtlCol="0">
            <a:spAutoFit/>
          </a:bodyPr>
          <a:lstStyle/>
          <a:p>
            <a:r>
              <a:rPr lang="en-GB" sz="2800" b="1">
                <a:solidFill>
                  <a:schemeClr val="accent1">
                    <a:lumMod val="75000"/>
                  </a:schemeClr>
                </a:solidFill>
              </a:rPr>
              <a:t>DECISIONS</a:t>
            </a:r>
            <a:endParaRPr lang="en-US" sz="2800" b="1">
              <a:solidFill>
                <a:schemeClr val="accent1">
                  <a:lumMod val="75000"/>
                </a:schemeClr>
              </a:solidFill>
            </a:endParaRPr>
          </a:p>
          <a:p>
            <a:r>
              <a:rPr lang="en-GB" sz="2400" b="1">
                <a:solidFill>
                  <a:schemeClr val="accent1">
                    <a:lumMod val="75000"/>
                  </a:schemeClr>
                </a:solidFill>
              </a:rPr>
              <a:t>How</a:t>
            </a:r>
            <a:r>
              <a:rPr lang="en-US" sz="2400" b="1">
                <a:solidFill>
                  <a:schemeClr val="accent1">
                    <a:lumMod val="75000"/>
                  </a:schemeClr>
                </a:solidFill>
              </a:rPr>
              <a:t> they impact people and place</a:t>
            </a:r>
          </a:p>
        </p:txBody>
      </p:sp>
    </p:spTree>
    <p:extLst>
      <p:ext uri="{BB962C8B-B14F-4D97-AF65-F5344CB8AC3E}">
        <p14:creationId xmlns:p14="http://schemas.microsoft.com/office/powerpoint/2010/main" val="773919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297" y="5354"/>
            <a:ext cx="12202297" cy="6852646"/>
          </a:xfrm>
          <a:prstGeom prst="rect">
            <a:avLst/>
          </a:prstGeom>
        </p:spPr>
      </p:pic>
      <p:sp>
        <p:nvSpPr>
          <p:cNvPr id="5" name="Title 4">
            <a:extLst>
              <a:ext uri="{FF2B5EF4-FFF2-40B4-BE49-F238E27FC236}">
                <a16:creationId xmlns:a16="http://schemas.microsoft.com/office/drawing/2014/main" id="{05E01FD5-A0B1-5AE4-773A-91C0FB9A8962}"/>
              </a:ext>
            </a:extLst>
          </p:cNvPr>
          <p:cNvSpPr txBox="1">
            <a:spLocks noGrp="1"/>
          </p:cNvSpPr>
          <p:nvPr>
            <p:ph type="title" idx="4294967295"/>
          </p:nvPr>
        </p:nvSpPr>
        <p:spPr>
          <a:xfrm>
            <a:off x="448982" y="237316"/>
            <a:ext cx="10931423"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accent5">
                    <a:lumMod val="50000"/>
                  </a:schemeClr>
                </a:solidFill>
                <a:effectLst/>
                <a:uLnTx/>
                <a:uFillTx/>
                <a:latin typeface="+mn-lt"/>
                <a:ea typeface="+mn-ea"/>
                <a:cs typeface="+mn-cs"/>
              </a:rPr>
              <a:t>Key parts to the Shaping Places for Wellbeing approach</a:t>
            </a:r>
            <a:endParaRPr kumimoji="0" lang="en-US" sz="3600" b="1" i="0" u="none" strike="noStrike" kern="1200" cap="none" spc="0" normalizeH="0" baseline="0" noProof="0" dirty="0">
              <a:ln>
                <a:noFill/>
              </a:ln>
              <a:solidFill>
                <a:schemeClr val="accent5">
                  <a:lumMod val="50000"/>
                </a:schemeClr>
              </a:solidFill>
              <a:effectLst/>
              <a:uLnTx/>
              <a:uFillTx/>
              <a:latin typeface="+mn-lt"/>
              <a:ea typeface="+mn-ea"/>
              <a:cs typeface="+mn-cs"/>
            </a:endParaRPr>
          </a:p>
        </p:txBody>
      </p:sp>
      <p:pic>
        <p:nvPicPr>
          <p:cNvPr id="7" name="Graphic 6" descr="Group of women outline">
            <a:extLst>
              <a:ext uri="{FF2B5EF4-FFF2-40B4-BE49-F238E27FC236}">
                <a16:creationId xmlns:a16="http://schemas.microsoft.com/office/drawing/2014/main" id="{9DF82547-0510-2A1A-BCAE-D5C57B93C9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9458" y="974265"/>
            <a:ext cx="1687585" cy="1687585"/>
          </a:xfrm>
          <a:prstGeom prst="rect">
            <a:avLst/>
          </a:prstGeom>
        </p:spPr>
      </p:pic>
      <p:sp>
        <p:nvSpPr>
          <p:cNvPr id="13" name="TextBox 12">
            <a:extLst>
              <a:ext uri="{FF2B5EF4-FFF2-40B4-BE49-F238E27FC236}">
                <a16:creationId xmlns:a16="http://schemas.microsoft.com/office/drawing/2014/main" id="{94F9356E-AF39-6934-8E8C-832251E77034}"/>
              </a:ext>
            </a:extLst>
          </p:cNvPr>
          <p:cNvSpPr txBox="1"/>
          <p:nvPr/>
        </p:nvSpPr>
        <p:spPr>
          <a:xfrm>
            <a:off x="989780" y="2524889"/>
            <a:ext cx="2351055" cy="3108543"/>
          </a:xfrm>
          <a:prstGeom prst="rect">
            <a:avLst/>
          </a:prstGeom>
          <a:noFill/>
        </p:spPr>
        <p:txBody>
          <a:bodyPr wrap="square" lIns="91440" tIns="45720" rIns="91440" bIns="45720" rtlCol="0" anchor="t">
            <a:spAutoFit/>
          </a:bodyPr>
          <a:lstStyle/>
          <a:p>
            <a:pPr algn="l"/>
            <a:r>
              <a:rPr lang="en-GB" sz="2800" b="1">
                <a:solidFill>
                  <a:schemeClr val="accent1">
                    <a:lumMod val="75000"/>
                  </a:schemeClr>
                </a:solidFill>
              </a:rPr>
              <a:t>PEOPLE</a:t>
            </a:r>
          </a:p>
          <a:p>
            <a:r>
              <a:rPr lang="en-GB" sz="2400" b="1">
                <a:solidFill>
                  <a:schemeClr val="accent1">
                    <a:lumMod val="75000"/>
                  </a:schemeClr>
                </a:solidFill>
              </a:rPr>
              <a:t>What they are experiencing –</a:t>
            </a:r>
          </a:p>
          <a:p>
            <a:pPr algn="l"/>
            <a:r>
              <a:rPr lang="en-GB" sz="2400" b="1">
                <a:solidFill>
                  <a:schemeClr val="accent1">
                    <a:lumMod val="75000"/>
                  </a:schemeClr>
                </a:solidFill>
              </a:rPr>
              <a:t>inequality</a:t>
            </a:r>
          </a:p>
          <a:p>
            <a:pPr algn="l"/>
            <a:endParaRPr lang="en-GB" sz="2400" b="1">
              <a:solidFill>
                <a:schemeClr val="accent1">
                  <a:lumMod val="75000"/>
                </a:schemeClr>
              </a:solidFill>
            </a:endParaRPr>
          </a:p>
          <a:p>
            <a:pPr algn="l"/>
            <a:r>
              <a:rPr lang="en-GB" sz="2400" b="1">
                <a:solidFill>
                  <a:schemeClr val="accent1">
                    <a:lumMod val="75000"/>
                  </a:schemeClr>
                </a:solidFill>
              </a:rPr>
              <a:t>Inequality data</a:t>
            </a:r>
            <a:endParaRPr lang="en-GB" sz="2400" b="1">
              <a:solidFill>
                <a:schemeClr val="accent1">
                  <a:lumMod val="75000"/>
                </a:schemeClr>
              </a:solidFill>
              <a:cs typeface="Calibri"/>
            </a:endParaRPr>
          </a:p>
          <a:p>
            <a:pPr algn="l"/>
            <a:r>
              <a:rPr lang="en-GB" sz="2400" b="1">
                <a:solidFill>
                  <a:schemeClr val="accent1">
                    <a:lumMod val="75000"/>
                  </a:schemeClr>
                </a:solidFill>
                <a:cs typeface="Calibri"/>
              </a:rPr>
              <a:t>Quantitative</a:t>
            </a:r>
          </a:p>
          <a:p>
            <a:pPr algn="l"/>
            <a:r>
              <a:rPr lang="en-GB" sz="2400" b="1">
                <a:solidFill>
                  <a:schemeClr val="accent1">
                    <a:lumMod val="75000"/>
                  </a:schemeClr>
                </a:solidFill>
              </a:rPr>
              <a:t>Qualitative</a:t>
            </a:r>
            <a:endParaRPr lang="en-US" sz="2400" b="1">
              <a:solidFill>
                <a:schemeClr val="accent1">
                  <a:lumMod val="75000"/>
                </a:schemeClr>
              </a:solidFill>
            </a:endParaRPr>
          </a:p>
        </p:txBody>
      </p:sp>
      <p:pic>
        <p:nvPicPr>
          <p:cNvPr id="9" name="Picture 8" descr="Child looking at a world map">
            <a:extLst>
              <a:ext uri="{FF2B5EF4-FFF2-40B4-BE49-F238E27FC236}">
                <a16:creationId xmlns:a16="http://schemas.microsoft.com/office/drawing/2014/main" id="{27849141-B185-947B-F49B-AB04D32DD6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1843" y="1073506"/>
            <a:ext cx="2255566" cy="1502241"/>
          </a:xfrm>
          <a:prstGeom prst="rect">
            <a:avLst/>
          </a:prstGeom>
        </p:spPr>
      </p:pic>
      <p:sp>
        <p:nvSpPr>
          <p:cNvPr id="15" name="TextBox 14">
            <a:extLst>
              <a:ext uri="{FF2B5EF4-FFF2-40B4-BE49-F238E27FC236}">
                <a16:creationId xmlns:a16="http://schemas.microsoft.com/office/drawing/2014/main" id="{595F29D6-6714-3501-BE75-B162347D3D93}"/>
              </a:ext>
            </a:extLst>
          </p:cNvPr>
          <p:cNvSpPr txBox="1"/>
          <p:nvPr/>
        </p:nvSpPr>
        <p:spPr>
          <a:xfrm>
            <a:off x="4843436" y="2591614"/>
            <a:ext cx="2450486" cy="3108543"/>
          </a:xfrm>
          <a:prstGeom prst="rect">
            <a:avLst/>
          </a:prstGeom>
          <a:noFill/>
        </p:spPr>
        <p:txBody>
          <a:bodyPr wrap="square" rtlCol="0">
            <a:spAutoFit/>
          </a:bodyPr>
          <a:lstStyle/>
          <a:p>
            <a:pPr algn="l"/>
            <a:r>
              <a:rPr lang="en-GB" sz="2800" b="1">
                <a:solidFill>
                  <a:schemeClr val="accent1">
                    <a:lumMod val="75000"/>
                  </a:schemeClr>
                </a:solidFill>
              </a:rPr>
              <a:t>PLACE</a:t>
            </a:r>
          </a:p>
          <a:p>
            <a:pPr algn="l"/>
            <a:r>
              <a:rPr lang="en-GB" sz="2400" b="1">
                <a:solidFill>
                  <a:schemeClr val="accent1">
                    <a:lumMod val="75000"/>
                  </a:schemeClr>
                </a:solidFill>
              </a:rPr>
              <a:t>All the features that have a positive impact</a:t>
            </a:r>
          </a:p>
          <a:p>
            <a:pPr algn="l"/>
            <a:endParaRPr lang="en-GB" sz="2400" b="1">
              <a:solidFill>
                <a:schemeClr val="accent1">
                  <a:lumMod val="75000"/>
                </a:schemeClr>
              </a:solidFill>
            </a:endParaRPr>
          </a:p>
          <a:p>
            <a:pPr algn="l"/>
            <a:r>
              <a:rPr lang="en-GB" sz="2400" b="1">
                <a:solidFill>
                  <a:schemeClr val="accent1">
                    <a:lumMod val="75000"/>
                  </a:schemeClr>
                </a:solidFill>
              </a:rPr>
              <a:t>Place and Wellbeing Outcomes</a:t>
            </a:r>
            <a:endParaRPr lang="en-US" sz="2400" b="1">
              <a:solidFill>
                <a:schemeClr val="accent1">
                  <a:lumMod val="75000"/>
                </a:schemeClr>
              </a:solidFill>
            </a:endParaRPr>
          </a:p>
        </p:txBody>
      </p:sp>
      <p:pic>
        <p:nvPicPr>
          <p:cNvPr id="11" name="Picture 10" descr="Hand holding piece of white puzzle on blue background">
            <a:extLst>
              <a:ext uri="{FF2B5EF4-FFF2-40B4-BE49-F238E27FC236}">
                <a16:creationId xmlns:a16="http://schemas.microsoft.com/office/drawing/2014/main" id="{C277CF51-7FE5-A876-C6F0-3407EC8B31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698417" y="1066936"/>
            <a:ext cx="2253165" cy="1502241"/>
          </a:xfrm>
          <a:prstGeom prst="rect">
            <a:avLst/>
          </a:prstGeom>
        </p:spPr>
      </p:pic>
      <p:sp>
        <p:nvSpPr>
          <p:cNvPr id="17" name="TextBox 16">
            <a:extLst>
              <a:ext uri="{FF2B5EF4-FFF2-40B4-BE49-F238E27FC236}">
                <a16:creationId xmlns:a16="http://schemas.microsoft.com/office/drawing/2014/main" id="{2517F844-6CA2-ABB3-B6C3-10F054E868EB}"/>
              </a:ext>
            </a:extLst>
          </p:cNvPr>
          <p:cNvSpPr txBox="1"/>
          <p:nvPr/>
        </p:nvSpPr>
        <p:spPr>
          <a:xfrm>
            <a:off x="8698417" y="2524889"/>
            <a:ext cx="2684125" cy="3108543"/>
          </a:xfrm>
          <a:prstGeom prst="rect">
            <a:avLst/>
          </a:prstGeom>
          <a:noFill/>
        </p:spPr>
        <p:txBody>
          <a:bodyPr wrap="square" lIns="91440" tIns="45720" rIns="91440" bIns="45720" rtlCol="0" anchor="t">
            <a:spAutoFit/>
          </a:bodyPr>
          <a:lstStyle/>
          <a:p>
            <a:r>
              <a:rPr lang="en-GB" sz="2800" b="1">
                <a:solidFill>
                  <a:schemeClr val="accent1">
                    <a:lumMod val="75000"/>
                  </a:schemeClr>
                </a:solidFill>
              </a:rPr>
              <a:t>DECISIONS</a:t>
            </a:r>
            <a:endParaRPr lang="en-US" sz="2800" b="1">
              <a:solidFill>
                <a:schemeClr val="accent1">
                  <a:lumMod val="75000"/>
                </a:schemeClr>
              </a:solidFill>
            </a:endParaRPr>
          </a:p>
          <a:p>
            <a:r>
              <a:rPr lang="en-GB" sz="2400" b="1">
                <a:solidFill>
                  <a:schemeClr val="accent1">
                    <a:lumMod val="75000"/>
                  </a:schemeClr>
                </a:solidFill>
              </a:rPr>
              <a:t>How</a:t>
            </a:r>
            <a:r>
              <a:rPr lang="en-US" sz="2400" b="1">
                <a:solidFill>
                  <a:schemeClr val="accent1">
                    <a:lumMod val="75000"/>
                  </a:schemeClr>
                </a:solidFill>
              </a:rPr>
              <a:t> they impact people and place</a:t>
            </a:r>
            <a:endParaRPr lang="en-GB" sz="2400" b="1">
              <a:solidFill>
                <a:schemeClr val="accent1">
                  <a:lumMod val="75000"/>
                </a:schemeClr>
              </a:solidFill>
            </a:endParaRPr>
          </a:p>
          <a:p>
            <a:endParaRPr lang="en-GB" sz="2400" b="1">
              <a:solidFill>
                <a:schemeClr val="accent1">
                  <a:lumMod val="75000"/>
                </a:schemeClr>
              </a:solidFill>
            </a:endParaRPr>
          </a:p>
          <a:p>
            <a:endParaRPr lang="en-GB" sz="2400" b="1">
              <a:solidFill>
                <a:schemeClr val="accent1">
                  <a:lumMod val="75000"/>
                </a:schemeClr>
              </a:solidFill>
            </a:endParaRPr>
          </a:p>
          <a:p>
            <a:r>
              <a:rPr lang="en-GB" sz="2400" b="1">
                <a:solidFill>
                  <a:schemeClr val="accent1">
                    <a:lumMod val="75000"/>
                  </a:schemeClr>
                </a:solidFill>
              </a:rPr>
              <a:t>Place &amp; Wellbeing Assessments</a:t>
            </a:r>
            <a:endParaRPr lang="en-GB" sz="2400" b="1">
              <a:solidFill>
                <a:schemeClr val="accent1">
                  <a:lumMod val="75000"/>
                </a:schemeClr>
              </a:solidFill>
              <a:cs typeface="Calibri"/>
            </a:endParaRPr>
          </a:p>
          <a:p>
            <a:r>
              <a:rPr lang="en-GB" sz="2400" b="1">
                <a:solidFill>
                  <a:schemeClr val="accent1">
                    <a:lumMod val="75000"/>
                  </a:schemeClr>
                </a:solidFill>
              </a:rPr>
              <a:t>Briefing Papers</a:t>
            </a:r>
            <a:endParaRPr lang="en-GB" sz="2400" b="1">
              <a:solidFill>
                <a:schemeClr val="accent1">
                  <a:lumMod val="75000"/>
                </a:schemeClr>
              </a:solidFill>
              <a:cs typeface="Calibri"/>
            </a:endParaRPr>
          </a:p>
        </p:txBody>
      </p:sp>
      <p:pic>
        <p:nvPicPr>
          <p:cNvPr id="4" name="Picture 3">
            <a:extLst>
              <a:ext uri="{FF2B5EF4-FFF2-40B4-BE49-F238E27FC236}">
                <a16:creationId xmlns:a16="http://schemas.microsoft.com/office/drawing/2014/main" id="{0D78ADCA-1711-59C1-8FCE-E882360C44B2}"/>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92565" y="5271209"/>
            <a:ext cx="1032416" cy="1026569"/>
          </a:xfrm>
          <a:prstGeom prst="rect">
            <a:avLst/>
          </a:prstGeom>
        </p:spPr>
      </p:pic>
      <p:pic>
        <p:nvPicPr>
          <p:cNvPr id="8" name="Picture 7">
            <a:extLst>
              <a:ext uri="{FF2B5EF4-FFF2-40B4-BE49-F238E27FC236}">
                <a16:creationId xmlns:a16="http://schemas.microsoft.com/office/drawing/2014/main" id="{8A39EAD9-0375-359F-0D64-1B50F63FAB0C}"/>
              </a:ext>
              <a:ext uri="{C183D7F6-B498-43B3-948B-1728B52AA6E4}">
                <adec:decorative xmlns:adec="http://schemas.microsoft.com/office/drawing/2017/decorative" val="1"/>
              </a:ext>
            </a:extLst>
          </p:cNvPr>
          <p:cNvPicPr>
            <a:picLocks noChangeAspect="1"/>
          </p:cNvPicPr>
          <p:nvPr/>
        </p:nvPicPr>
        <p:blipFill rotWithShape="1">
          <a:blip r:embed="rId8"/>
          <a:srcRect l="8709" t="13725" r="11111" b="14286"/>
          <a:stretch/>
        </p:blipFill>
        <p:spPr>
          <a:xfrm>
            <a:off x="6351350" y="4446317"/>
            <a:ext cx="1394902" cy="1347195"/>
          </a:xfrm>
          <a:prstGeom prst="rect">
            <a:avLst/>
          </a:prstGeom>
        </p:spPr>
      </p:pic>
    </p:spTree>
    <p:extLst>
      <p:ext uri="{BB962C8B-B14F-4D97-AF65-F5344CB8AC3E}">
        <p14:creationId xmlns:p14="http://schemas.microsoft.com/office/powerpoint/2010/main" val="3244800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202297" cy="6852646"/>
          </a:xfrm>
          <a:prstGeom prst="rect">
            <a:avLst/>
          </a:prstGeom>
        </p:spPr>
      </p:pic>
      <p:sp>
        <p:nvSpPr>
          <p:cNvPr id="5" name="Title 4">
            <a:extLst>
              <a:ext uri="{FF2B5EF4-FFF2-40B4-BE49-F238E27FC236}">
                <a16:creationId xmlns:a16="http://schemas.microsoft.com/office/drawing/2014/main" id="{05E01FD5-A0B1-5AE4-773A-91C0FB9A8962}"/>
              </a:ext>
            </a:extLst>
          </p:cNvPr>
          <p:cNvSpPr txBox="1">
            <a:spLocks noGrp="1"/>
          </p:cNvSpPr>
          <p:nvPr>
            <p:ph type="title" idx="4294967295"/>
          </p:nvPr>
        </p:nvSpPr>
        <p:spPr>
          <a:xfrm>
            <a:off x="448982" y="237316"/>
            <a:ext cx="7193566"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accent5">
                    <a:lumMod val="50000"/>
                  </a:schemeClr>
                </a:solidFill>
                <a:effectLst/>
                <a:uLnTx/>
                <a:uFillTx/>
                <a:latin typeface="+mn-lt"/>
                <a:ea typeface="+mn-ea"/>
                <a:cs typeface="+mn-cs"/>
              </a:rPr>
              <a:t>Focus for this Masterclass</a:t>
            </a:r>
            <a:endParaRPr kumimoji="0" lang="en-GB" sz="3600" b="1" i="0" u="none" strike="noStrike" kern="1200" cap="none" spc="0" normalizeH="0" baseline="0" noProof="0" dirty="0">
              <a:ln>
                <a:noFill/>
              </a:ln>
              <a:solidFill>
                <a:schemeClr val="accent5">
                  <a:lumMod val="50000"/>
                </a:schemeClr>
              </a:solidFill>
              <a:effectLst/>
              <a:uLnTx/>
              <a:uFillTx/>
              <a:latin typeface="+mn-lt"/>
              <a:ea typeface="+mn-ea"/>
              <a:cs typeface="Calibri"/>
            </a:endParaRPr>
          </a:p>
        </p:txBody>
      </p:sp>
      <p:pic>
        <p:nvPicPr>
          <p:cNvPr id="7" name="Graphic 6" descr="Group of women outline">
            <a:extLst>
              <a:ext uri="{FF2B5EF4-FFF2-40B4-BE49-F238E27FC236}">
                <a16:creationId xmlns:a16="http://schemas.microsoft.com/office/drawing/2014/main" id="{9DF82547-0510-2A1A-BCAE-D5C57B93C9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9458" y="974265"/>
            <a:ext cx="1687585" cy="1687585"/>
          </a:xfrm>
          <a:prstGeom prst="rect">
            <a:avLst/>
          </a:prstGeom>
        </p:spPr>
      </p:pic>
      <p:sp>
        <p:nvSpPr>
          <p:cNvPr id="13" name="TextBox 12">
            <a:extLst>
              <a:ext uri="{FF2B5EF4-FFF2-40B4-BE49-F238E27FC236}">
                <a16:creationId xmlns:a16="http://schemas.microsoft.com/office/drawing/2014/main" id="{94F9356E-AF39-6934-8E8C-832251E77034}"/>
              </a:ext>
            </a:extLst>
          </p:cNvPr>
          <p:cNvSpPr txBox="1"/>
          <p:nvPr/>
        </p:nvSpPr>
        <p:spPr>
          <a:xfrm>
            <a:off x="989780" y="2524889"/>
            <a:ext cx="2351055" cy="3108543"/>
          </a:xfrm>
          <a:prstGeom prst="rect">
            <a:avLst/>
          </a:prstGeom>
          <a:noFill/>
        </p:spPr>
        <p:txBody>
          <a:bodyPr wrap="square" lIns="91440" tIns="45720" rIns="91440" bIns="45720" rtlCol="0" anchor="t">
            <a:spAutoFit/>
          </a:bodyPr>
          <a:lstStyle/>
          <a:p>
            <a:pPr algn="l"/>
            <a:r>
              <a:rPr lang="en-GB" sz="2800" b="1">
                <a:solidFill>
                  <a:schemeClr val="accent1">
                    <a:lumMod val="75000"/>
                  </a:schemeClr>
                </a:solidFill>
              </a:rPr>
              <a:t>PEOPLE</a:t>
            </a:r>
          </a:p>
          <a:p>
            <a:r>
              <a:rPr lang="en-GB" sz="2400" b="1">
                <a:solidFill>
                  <a:schemeClr val="accent1">
                    <a:lumMod val="75000"/>
                  </a:schemeClr>
                </a:solidFill>
              </a:rPr>
              <a:t>What they are experiencing –</a:t>
            </a:r>
          </a:p>
          <a:p>
            <a:pPr algn="l"/>
            <a:r>
              <a:rPr lang="en-GB" sz="2400" b="1">
                <a:solidFill>
                  <a:schemeClr val="accent1">
                    <a:lumMod val="75000"/>
                  </a:schemeClr>
                </a:solidFill>
              </a:rPr>
              <a:t>inequality</a:t>
            </a:r>
          </a:p>
          <a:p>
            <a:pPr algn="l"/>
            <a:endParaRPr lang="en-GB" sz="2400" b="1">
              <a:solidFill>
                <a:schemeClr val="accent1">
                  <a:lumMod val="75000"/>
                </a:schemeClr>
              </a:solidFill>
            </a:endParaRPr>
          </a:p>
          <a:p>
            <a:pPr algn="l"/>
            <a:r>
              <a:rPr lang="en-GB" sz="2400" b="1">
                <a:solidFill>
                  <a:schemeClr val="accent1">
                    <a:lumMod val="75000"/>
                  </a:schemeClr>
                </a:solidFill>
              </a:rPr>
              <a:t>Inequality data</a:t>
            </a:r>
            <a:endParaRPr lang="en-GB" sz="2400" b="1">
              <a:solidFill>
                <a:schemeClr val="accent1">
                  <a:lumMod val="75000"/>
                </a:schemeClr>
              </a:solidFill>
              <a:cs typeface="Calibri"/>
            </a:endParaRPr>
          </a:p>
          <a:p>
            <a:pPr algn="l"/>
            <a:r>
              <a:rPr lang="en-GB" sz="2400" b="1">
                <a:solidFill>
                  <a:schemeClr val="accent1">
                    <a:lumMod val="75000"/>
                  </a:schemeClr>
                </a:solidFill>
                <a:cs typeface="Calibri"/>
              </a:rPr>
              <a:t>Quantitative</a:t>
            </a:r>
          </a:p>
          <a:p>
            <a:pPr algn="l"/>
            <a:r>
              <a:rPr lang="en-GB" sz="2400" b="1">
                <a:solidFill>
                  <a:schemeClr val="accent1">
                    <a:lumMod val="75000"/>
                  </a:schemeClr>
                </a:solidFill>
              </a:rPr>
              <a:t>Qualitative</a:t>
            </a:r>
            <a:endParaRPr lang="en-US" sz="2400" b="1">
              <a:solidFill>
                <a:schemeClr val="accent1">
                  <a:lumMod val="75000"/>
                </a:schemeClr>
              </a:solidFill>
            </a:endParaRPr>
          </a:p>
        </p:txBody>
      </p:sp>
      <p:pic>
        <p:nvPicPr>
          <p:cNvPr id="9" name="Picture 8" descr="Child looking at a world map">
            <a:extLst>
              <a:ext uri="{FF2B5EF4-FFF2-40B4-BE49-F238E27FC236}">
                <a16:creationId xmlns:a16="http://schemas.microsoft.com/office/drawing/2014/main" id="{27849141-B185-947B-F49B-AB04D32DD6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1843" y="1073506"/>
            <a:ext cx="2255566" cy="1502241"/>
          </a:xfrm>
          <a:prstGeom prst="rect">
            <a:avLst/>
          </a:prstGeom>
        </p:spPr>
      </p:pic>
      <p:sp>
        <p:nvSpPr>
          <p:cNvPr id="15" name="TextBox 14">
            <a:extLst>
              <a:ext uri="{FF2B5EF4-FFF2-40B4-BE49-F238E27FC236}">
                <a16:creationId xmlns:a16="http://schemas.microsoft.com/office/drawing/2014/main" id="{595F29D6-6714-3501-BE75-B162347D3D93}"/>
              </a:ext>
            </a:extLst>
          </p:cNvPr>
          <p:cNvSpPr txBox="1"/>
          <p:nvPr/>
        </p:nvSpPr>
        <p:spPr>
          <a:xfrm>
            <a:off x="4843436" y="2591614"/>
            <a:ext cx="2450486" cy="3108543"/>
          </a:xfrm>
          <a:prstGeom prst="rect">
            <a:avLst/>
          </a:prstGeom>
          <a:noFill/>
        </p:spPr>
        <p:txBody>
          <a:bodyPr wrap="square" rtlCol="0">
            <a:spAutoFit/>
          </a:bodyPr>
          <a:lstStyle/>
          <a:p>
            <a:pPr algn="l"/>
            <a:r>
              <a:rPr lang="en-GB" sz="2800" b="1">
                <a:solidFill>
                  <a:schemeClr val="accent1">
                    <a:lumMod val="75000"/>
                  </a:schemeClr>
                </a:solidFill>
              </a:rPr>
              <a:t>PLACE</a:t>
            </a:r>
          </a:p>
          <a:p>
            <a:pPr algn="l"/>
            <a:r>
              <a:rPr lang="en-GB" sz="2400" b="1">
                <a:solidFill>
                  <a:schemeClr val="accent1">
                    <a:lumMod val="75000"/>
                  </a:schemeClr>
                </a:solidFill>
              </a:rPr>
              <a:t>All the features that have a positive impact</a:t>
            </a:r>
          </a:p>
          <a:p>
            <a:pPr algn="l"/>
            <a:endParaRPr lang="en-GB" sz="2400" b="1">
              <a:solidFill>
                <a:schemeClr val="accent1">
                  <a:lumMod val="75000"/>
                </a:schemeClr>
              </a:solidFill>
            </a:endParaRPr>
          </a:p>
          <a:p>
            <a:pPr algn="l"/>
            <a:r>
              <a:rPr lang="en-GB" sz="2400" b="1">
                <a:solidFill>
                  <a:schemeClr val="accent1">
                    <a:lumMod val="75000"/>
                  </a:schemeClr>
                </a:solidFill>
              </a:rPr>
              <a:t>Place and Wellbeing Outcomes</a:t>
            </a:r>
            <a:endParaRPr lang="en-US" sz="2400" b="1">
              <a:solidFill>
                <a:schemeClr val="accent1">
                  <a:lumMod val="75000"/>
                </a:schemeClr>
              </a:solidFill>
            </a:endParaRPr>
          </a:p>
        </p:txBody>
      </p:sp>
      <p:pic>
        <p:nvPicPr>
          <p:cNvPr id="11" name="Picture 10" descr="Hand holding piece of white puzzle on blue background">
            <a:extLst>
              <a:ext uri="{FF2B5EF4-FFF2-40B4-BE49-F238E27FC236}">
                <a16:creationId xmlns:a16="http://schemas.microsoft.com/office/drawing/2014/main" id="{C277CF51-7FE5-A876-C6F0-3407EC8B31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698417" y="1066936"/>
            <a:ext cx="2253165" cy="1502241"/>
          </a:xfrm>
          <a:prstGeom prst="rect">
            <a:avLst/>
          </a:prstGeom>
        </p:spPr>
      </p:pic>
      <p:sp>
        <p:nvSpPr>
          <p:cNvPr id="17" name="TextBox 16">
            <a:extLst>
              <a:ext uri="{FF2B5EF4-FFF2-40B4-BE49-F238E27FC236}">
                <a16:creationId xmlns:a16="http://schemas.microsoft.com/office/drawing/2014/main" id="{2517F844-6CA2-ABB3-B6C3-10F054E868EB}"/>
              </a:ext>
            </a:extLst>
          </p:cNvPr>
          <p:cNvSpPr txBox="1"/>
          <p:nvPr/>
        </p:nvSpPr>
        <p:spPr>
          <a:xfrm>
            <a:off x="8698417" y="2524889"/>
            <a:ext cx="2684125" cy="3108543"/>
          </a:xfrm>
          <a:prstGeom prst="rect">
            <a:avLst/>
          </a:prstGeom>
          <a:noFill/>
        </p:spPr>
        <p:txBody>
          <a:bodyPr wrap="square" lIns="91440" tIns="45720" rIns="91440" bIns="45720" rtlCol="0" anchor="t">
            <a:spAutoFit/>
          </a:bodyPr>
          <a:lstStyle/>
          <a:p>
            <a:r>
              <a:rPr lang="en-GB" sz="2800" b="1" dirty="0">
                <a:solidFill>
                  <a:srgbClr val="C00000"/>
                </a:solidFill>
              </a:rPr>
              <a:t>DECISIONS</a:t>
            </a:r>
            <a:endParaRPr lang="en-US" sz="2800" b="1" dirty="0">
              <a:solidFill>
                <a:srgbClr val="C00000"/>
              </a:solidFill>
              <a:cs typeface="Calibri"/>
            </a:endParaRPr>
          </a:p>
          <a:p>
            <a:r>
              <a:rPr lang="en-GB" sz="2400" b="1" dirty="0">
                <a:solidFill>
                  <a:srgbClr val="C00000"/>
                </a:solidFill>
              </a:rPr>
              <a:t>How</a:t>
            </a:r>
            <a:r>
              <a:rPr lang="en-US" sz="2400" b="1" dirty="0">
                <a:solidFill>
                  <a:srgbClr val="C00000"/>
                </a:solidFill>
              </a:rPr>
              <a:t> they impact people and place</a:t>
            </a:r>
            <a:endParaRPr lang="en-GB" sz="2400" b="1" dirty="0">
              <a:solidFill>
                <a:srgbClr val="C00000"/>
              </a:solidFill>
              <a:cs typeface="Calibri"/>
            </a:endParaRPr>
          </a:p>
          <a:p>
            <a:endParaRPr lang="en-GB" sz="2400" b="1">
              <a:solidFill>
                <a:srgbClr val="C00000"/>
              </a:solidFill>
              <a:cs typeface="Calibri"/>
            </a:endParaRPr>
          </a:p>
          <a:p>
            <a:endParaRPr lang="en-GB" sz="2400" b="1">
              <a:solidFill>
                <a:srgbClr val="C00000"/>
              </a:solidFill>
              <a:cs typeface="Calibri"/>
            </a:endParaRPr>
          </a:p>
          <a:p>
            <a:r>
              <a:rPr lang="en-GB" sz="2400" b="1" dirty="0">
                <a:solidFill>
                  <a:srgbClr val="C00000"/>
                </a:solidFill>
              </a:rPr>
              <a:t>Place &amp; Wellbeing Assessments</a:t>
            </a:r>
            <a:endParaRPr lang="en-GB" sz="2400" b="1" dirty="0">
              <a:solidFill>
                <a:srgbClr val="C00000"/>
              </a:solidFill>
              <a:cs typeface="Calibri"/>
            </a:endParaRPr>
          </a:p>
          <a:p>
            <a:r>
              <a:rPr lang="en-GB" sz="2400" b="1" dirty="0">
                <a:solidFill>
                  <a:schemeClr val="accent5">
                    <a:lumMod val="49000"/>
                  </a:schemeClr>
                </a:solidFill>
                <a:cs typeface="Calibri"/>
              </a:rPr>
              <a:t>Briefing Papers</a:t>
            </a:r>
          </a:p>
        </p:txBody>
      </p:sp>
      <p:pic>
        <p:nvPicPr>
          <p:cNvPr id="4" name="Picture 3">
            <a:extLst>
              <a:ext uri="{FF2B5EF4-FFF2-40B4-BE49-F238E27FC236}">
                <a16:creationId xmlns:a16="http://schemas.microsoft.com/office/drawing/2014/main" id="{0D78ADCA-1711-59C1-8FCE-E882360C44B2}"/>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92565" y="5271209"/>
            <a:ext cx="1032416" cy="1026569"/>
          </a:xfrm>
          <a:prstGeom prst="rect">
            <a:avLst/>
          </a:prstGeom>
        </p:spPr>
      </p:pic>
      <p:pic>
        <p:nvPicPr>
          <p:cNvPr id="8" name="Picture 7">
            <a:extLst>
              <a:ext uri="{FF2B5EF4-FFF2-40B4-BE49-F238E27FC236}">
                <a16:creationId xmlns:a16="http://schemas.microsoft.com/office/drawing/2014/main" id="{8A39EAD9-0375-359F-0D64-1B50F63FAB0C}"/>
              </a:ext>
              <a:ext uri="{C183D7F6-B498-43B3-948B-1728B52AA6E4}">
                <adec:decorative xmlns:adec="http://schemas.microsoft.com/office/drawing/2017/decorative" val="1"/>
              </a:ext>
            </a:extLst>
          </p:cNvPr>
          <p:cNvPicPr>
            <a:picLocks noChangeAspect="1"/>
          </p:cNvPicPr>
          <p:nvPr/>
        </p:nvPicPr>
        <p:blipFill rotWithShape="1">
          <a:blip r:embed="rId8"/>
          <a:srcRect l="8709" t="13725" r="11111" b="14286"/>
          <a:stretch/>
        </p:blipFill>
        <p:spPr>
          <a:xfrm>
            <a:off x="6351350" y="4446317"/>
            <a:ext cx="1394902" cy="1347195"/>
          </a:xfrm>
          <a:prstGeom prst="rect">
            <a:avLst/>
          </a:prstGeom>
        </p:spPr>
      </p:pic>
    </p:spTree>
    <p:extLst>
      <p:ext uri="{BB962C8B-B14F-4D97-AF65-F5344CB8AC3E}">
        <p14:creationId xmlns:p14="http://schemas.microsoft.com/office/powerpoint/2010/main" val="39695004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543e12e-b41e-4b3f-8a83-41e12152c6a2">
      <Terms xmlns="http://schemas.microsoft.com/office/infopath/2007/PartnerControls"/>
    </lcf76f155ced4ddcb4097134ff3c332f>
    <TaxCatchAll xmlns="4ea622ab-6d0b-4c8a-8736-27bd26b1fd54" xsi:nil="true"/>
    <SharedWithUsers xmlns="4ea622ab-6d0b-4c8a-8736-27bd26b1fd54">
      <UserInfo>
        <DisplayName>Irene Beautyman</DisplayName>
        <AccountId>24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D8B37618F89864ABE738DE1DBF7EE19" ma:contentTypeVersion="18" ma:contentTypeDescription="Create a new document." ma:contentTypeScope="" ma:versionID="a8f73f53609a50f038a7a30f15c336c6">
  <xsd:schema xmlns:xsd="http://www.w3.org/2001/XMLSchema" xmlns:xs="http://www.w3.org/2001/XMLSchema" xmlns:p="http://schemas.microsoft.com/office/2006/metadata/properties" xmlns:ns2="1543e12e-b41e-4b3f-8a83-41e12152c6a2" xmlns:ns3="4ea622ab-6d0b-4c8a-8736-27bd26b1fd54" targetNamespace="http://schemas.microsoft.com/office/2006/metadata/properties" ma:root="true" ma:fieldsID="d8591a57001aab622ca53eec3b275654" ns2:_="" ns3:_="">
    <xsd:import namespace="1543e12e-b41e-4b3f-8a83-41e12152c6a2"/>
    <xsd:import namespace="4ea622ab-6d0b-4c8a-8736-27bd26b1fd5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43e12e-b41e-4b3f-8a83-41e12152c6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68f511a-55f6-4a17-bf66-50620cb4ac5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ea622ab-6d0b-4c8a-8736-27bd26b1fd5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0d32ef1-88e9-423d-8931-ac66733720bd}" ma:internalName="TaxCatchAll" ma:showField="CatchAllData" ma:web="4ea622ab-6d0b-4c8a-8736-27bd26b1fd5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A84F3B5-6F7B-48C8-A5F9-624F64CEB278}">
  <ds:schemaRefs>
    <ds:schemaRef ds:uri="http://schemas.microsoft.com/office/2006/metadata/properties"/>
    <ds:schemaRef ds:uri="http://schemas.microsoft.com/office/2006/documentManagement/types"/>
    <ds:schemaRef ds:uri="http://purl.org/dc/elements/1.1/"/>
    <ds:schemaRef ds:uri="http://purl.org/dc/dcmitype/"/>
    <ds:schemaRef ds:uri="http://purl.org/dc/terms/"/>
    <ds:schemaRef ds:uri="1543e12e-b41e-4b3f-8a83-41e12152c6a2"/>
    <ds:schemaRef ds:uri="http://schemas.microsoft.com/office/infopath/2007/PartnerControls"/>
    <ds:schemaRef ds:uri="http://schemas.openxmlformats.org/package/2006/metadata/core-properties"/>
    <ds:schemaRef ds:uri="4ea622ab-6d0b-4c8a-8736-27bd26b1fd54"/>
    <ds:schemaRef ds:uri="http://www.w3.org/XML/1998/namespace"/>
  </ds:schemaRefs>
</ds:datastoreItem>
</file>

<file path=customXml/itemProps2.xml><?xml version="1.0" encoding="utf-8"?>
<ds:datastoreItem xmlns:ds="http://schemas.openxmlformats.org/officeDocument/2006/customXml" ds:itemID="{EC682CAD-3797-4295-9ED3-4EDA9E44C9B5}">
  <ds:schemaRefs>
    <ds:schemaRef ds:uri="http://schemas.microsoft.com/sharepoint/v3/contenttype/forms"/>
  </ds:schemaRefs>
</ds:datastoreItem>
</file>

<file path=customXml/itemProps3.xml><?xml version="1.0" encoding="utf-8"?>
<ds:datastoreItem xmlns:ds="http://schemas.openxmlformats.org/officeDocument/2006/customXml" ds:itemID="{0C5AD12D-E49A-4A63-8417-975871652C84}">
  <ds:schemaRefs>
    <ds:schemaRef ds:uri="1543e12e-b41e-4b3f-8a83-41e12152c6a2"/>
    <ds:schemaRef ds:uri="4ea622ab-6d0b-4c8a-8736-27bd26b1fd5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53</TotalTime>
  <Words>2077</Words>
  <Application>Microsoft Macintosh PowerPoint</Application>
  <PresentationFormat>Widescreen</PresentationFormat>
  <Paragraphs>369</Paragraphs>
  <Slides>35</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Calibri</vt:lpstr>
      <vt:lpstr>Calibri Light</vt:lpstr>
      <vt:lpstr>Courier New</vt:lpstr>
      <vt:lpstr>Segoe UI</vt:lpstr>
      <vt:lpstr>Symbol</vt:lpstr>
      <vt:lpstr>Times New Roman</vt:lpstr>
      <vt:lpstr>Wingdings</vt:lpstr>
      <vt:lpstr>Office Theme</vt:lpstr>
      <vt:lpstr>Place and Wellbeing Assessments and the Shaping Places for Wellbeing Approach Masterclass</vt:lpstr>
      <vt:lpstr>Place and Wellbeing Assessments and the Shaping Places for Wellbeing approach</vt:lpstr>
      <vt:lpstr>Place and Wellbeing Assessments and the Shaping Places for Wellbeing approach</vt:lpstr>
      <vt:lpstr>Who?</vt:lpstr>
      <vt:lpstr>National Planning Framework 4 NEW outcomes are  </vt:lpstr>
      <vt:lpstr>We ALL create places that have a positive or negative impact on wellbeing and inequality </vt:lpstr>
      <vt:lpstr>Key parts to a place-based approach</vt:lpstr>
      <vt:lpstr>Key parts to the Shaping Places for Wellbeing approach</vt:lpstr>
      <vt:lpstr>Focus for this Masterclass</vt:lpstr>
      <vt:lpstr>Place and Wellbeing Assessments and the Shaping Places for Wellbeing approach</vt:lpstr>
      <vt:lpstr>PowerPoint Presentation</vt:lpstr>
      <vt:lpstr>Three activities:</vt:lpstr>
      <vt:lpstr>Focus for this Masterclass</vt:lpstr>
      <vt:lpstr>Project Town Activity - Future ambitions </vt:lpstr>
      <vt:lpstr>Decisions: Place and Wellbeing Assessments</vt:lpstr>
      <vt:lpstr>Dunoon Active Travel Hub</vt:lpstr>
      <vt:lpstr>All Project Towns - Completed Place and Wellbeing Assessments – 2022 - 2024    </vt:lpstr>
      <vt:lpstr>Decisions: Place and Wellbeing Assessments</vt:lpstr>
      <vt:lpstr>Decisions: Place and Wellbeing Assessments</vt:lpstr>
      <vt:lpstr>Local Project Town Activity </vt:lpstr>
      <vt:lpstr>Place and Wellbeing Assessments and the Shaping Places for Wellbeing approach</vt:lpstr>
      <vt:lpstr>Mechanisms of change</vt:lpstr>
      <vt:lpstr>Using Place and Wellbeing Assessments</vt:lpstr>
      <vt:lpstr>Embedding recommendations from a Place and Wellbeing Assessment</vt:lpstr>
      <vt:lpstr>Sharing learning: output</vt:lpstr>
      <vt:lpstr>Shared Learning: Impact Stories </vt:lpstr>
      <vt:lpstr>Local Project Town Activity </vt:lpstr>
      <vt:lpstr>Place &amp; Wellbeing Assessment: Fraserburgh Primary School Merger</vt:lpstr>
      <vt:lpstr>. </vt:lpstr>
      <vt:lpstr>Shaping Places for Wellbeing Programme support sits at three levels </vt:lpstr>
      <vt:lpstr>Bespoke support - Place and Wellbeing Assessments supported up to December 2024 </vt:lpstr>
      <vt:lpstr>Masterclass series:</vt:lpstr>
      <vt:lpstr>What next? </vt:lpstr>
      <vt:lpstr>Find out more!</vt:lpstr>
      <vt:lpstr>Thank you for your time!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Wilde, Alex</dc:creator>
  <cp:lastModifiedBy>Louise Jenkins</cp:lastModifiedBy>
  <cp:revision>200</cp:revision>
  <dcterms:created xsi:type="dcterms:W3CDTF">2022-05-25T11:39:29Z</dcterms:created>
  <dcterms:modified xsi:type="dcterms:W3CDTF">2024-11-25T16:09:54Z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0x0101008D8B37618F89864ABE738DE1DBF7EE19</vt:lpwstr>
  </property>
  <property fmtid="{D5CDD505-2E9C-101B-9397-08002B2CF9AE}" pid="3" name="MediaServiceImageTags">
    <vt:lpwstr/>
  </property>
</Properties>
</file>