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84" r:id="rId5"/>
    <p:sldMasterId id="2147483686" r:id="rId6"/>
    <p:sldMasterId id="2147483688" r:id="rId7"/>
  </p:sldMasterIdLst>
  <p:notesMasterIdLst>
    <p:notesMasterId r:id="rId45"/>
  </p:notesMasterIdLst>
  <p:sldIdLst>
    <p:sldId id="1243" r:id="rId8"/>
    <p:sldId id="12965" r:id="rId9"/>
    <p:sldId id="1304" r:id="rId10"/>
    <p:sldId id="12964" r:id="rId11"/>
    <p:sldId id="258" r:id="rId12"/>
    <p:sldId id="324" r:id="rId13"/>
    <p:sldId id="294" r:id="rId14"/>
    <p:sldId id="319" r:id="rId15"/>
    <p:sldId id="326" r:id="rId16"/>
    <p:sldId id="307" r:id="rId17"/>
    <p:sldId id="308" r:id="rId18"/>
    <p:sldId id="309" r:id="rId19"/>
    <p:sldId id="310" r:id="rId20"/>
    <p:sldId id="311" r:id="rId21"/>
    <p:sldId id="313" r:id="rId22"/>
    <p:sldId id="312" r:id="rId23"/>
    <p:sldId id="331" r:id="rId24"/>
    <p:sldId id="332" r:id="rId25"/>
    <p:sldId id="256" r:id="rId26"/>
    <p:sldId id="276" r:id="rId27"/>
    <p:sldId id="260" r:id="rId28"/>
    <p:sldId id="257" r:id="rId29"/>
    <p:sldId id="12966" r:id="rId30"/>
    <p:sldId id="259" r:id="rId31"/>
    <p:sldId id="261" r:id="rId32"/>
    <p:sldId id="262" r:id="rId33"/>
    <p:sldId id="273" r:id="rId34"/>
    <p:sldId id="263" r:id="rId35"/>
    <p:sldId id="264" r:id="rId36"/>
    <p:sldId id="265" r:id="rId37"/>
    <p:sldId id="267" r:id="rId38"/>
    <p:sldId id="268" r:id="rId39"/>
    <p:sldId id="270" r:id="rId40"/>
    <p:sldId id="274" r:id="rId41"/>
    <p:sldId id="275" r:id="rId42"/>
    <p:sldId id="271" r:id="rId43"/>
    <p:sldId id="272" r:id="rId44"/>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DE857C-DE76-43F0-A77E-BDA7B87788DF}" v="13" dt="2025-06-19T15:39:13.0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9" d="100"/>
          <a:sy n="99" d="100"/>
        </p:scale>
        <p:origin x="84" y="2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theme" Target="theme/theme1.xml"/><Relationship Id="rId8" Type="http://schemas.openxmlformats.org/officeDocument/2006/relationships/slide" Target="slides/slide1.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cie Thyne" userId="242cf69d-32b9-4733-9673-78c85cdf7d30" providerId="ADAL" clId="{35DE857C-DE76-43F0-A77E-BDA7B87788DF}"/>
    <pc:docChg chg="addSld delSld modSld delMainMaster">
      <pc:chgData name="Lucie Thyne" userId="242cf69d-32b9-4733-9673-78c85cdf7d30" providerId="ADAL" clId="{35DE857C-DE76-43F0-A77E-BDA7B87788DF}" dt="2025-06-19T15:38:46.382" v="2" actId="47"/>
      <pc:docMkLst>
        <pc:docMk/>
      </pc:docMkLst>
      <pc:sldChg chg="del">
        <pc:chgData name="Lucie Thyne" userId="242cf69d-32b9-4733-9673-78c85cdf7d30" providerId="ADAL" clId="{35DE857C-DE76-43F0-A77E-BDA7B87788DF}" dt="2025-06-19T15:38:46.382" v="2" actId="47"/>
        <pc:sldMkLst>
          <pc:docMk/>
          <pc:sldMk cId="109857222" sldId="256"/>
        </pc:sldMkLst>
      </pc:sldChg>
      <pc:sldChg chg="add del setBg">
        <pc:chgData name="Lucie Thyne" userId="242cf69d-32b9-4733-9673-78c85cdf7d30" providerId="ADAL" clId="{35DE857C-DE76-43F0-A77E-BDA7B87788DF}" dt="2025-06-19T15:36:51.460" v="1"/>
        <pc:sldMkLst>
          <pc:docMk/>
          <pc:sldMk cId="4262495208" sldId="1243"/>
        </pc:sldMkLst>
      </pc:sldChg>
      <pc:sldChg chg="add del">
        <pc:chgData name="Lucie Thyne" userId="242cf69d-32b9-4733-9673-78c85cdf7d30" providerId="ADAL" clId="{35DE857C-DE76-43F0-A77E-BDA7B87788DF}" dt="2025-06-19T15:36:51.460" v="1"/>
        <pc:sldMkLst>
          <pc:docMk/>
          <pc:sldMk cId="773919128" sldId="1304"/>
        </pc:sldMkLst>
      </pc:sldChg>
      <pc:sldChg chg="add del setBg">
        <pc:chgData name="Lucie Thyne" userId="242cf69d-32b9-4733-9673-78c85cdf7d30" providerId="ADAL" clId="{35DE857C-DE76-43F0-A77E-BDA7B87788DF}" dt="2025-06-19T15:36:51.460" v="1"/>
        <pc:sldMkLst>
          <pc:docMk/>
          <pc:sldMk cId="1812447396" sldId="12964"/>
        </pc:sldMkLst>
      </pc:sldChg>
      <pc:sldChg chg="add del setBg">
        <pc:chgData name="Lucie Thyne" userId="242cf69d-32b9-4733-9673-78c85cdf7d30" providerId="ADAL" clId="{35DE857C-DE76-43F0-A77E-BDA7B87788DF}" dt="2025-06-19T15:36:51.460" v="1"/>
        <pc:sldMkLst>
          <pc:docMk/>
          <pc:sldMk cId="2155680516" sldId="12965"/>
        </pc:sldMkLst>
      </pc:sldChg>
      <pc:sldMasterChg chg="del delSldLayout">
        <pc:chgData name="Lucie Thyne" userId="242cf69d-32b9-4733-9673-78c85cdf7d30" providerId="ADAL" clId="{35DE857C-DE76-43F0-A77E-BDA7B87788DF}" dt="2025-06-19T15:38:46.382" v="2" actId="47"/>
        <pc:sldMasterMkLst>
          <pc:docMk/>
          <pc:sldMasterMk cId="2460954070" sldId="2147483660"/>
        </pc:sldMasterMkLst>
        <pc:sldLayoutChg chg="del">
          <pc:chgData name="Lucie Thyne" userId="242cf69d-32b9-4733-9673-78c85cdf7d30" providerId="ADAL" clId="{35DE857C-DE76-43F0-A77E-BDA7B87788DF}" dt="2025-06-19T15:38:46.382" v="2" actId="47"/>
          <pc:sldLayoutMkLst>
            <pc:docMk/>
            <pc:sldMasterMk cId="2460954070" sldId="2147483660"/>
            <pc:sldLayoutMk cId="2385387890" sldId="2147483661"/>
          </pc:sldLayoutMkLst>
        </pc:sldLayoutChg>
        <pc:sldLayoutChg chg="del">
          <pc:chgData name="Lucie Thyne" userId="242cf69d-32b9-4733-9673-78c85cdf7d30" providerId="ADAL" clId="{35DE857C-DE76-43F0-A77E-BDA7B87788DF}" dt="2025-06-19T15:38:46.382" v="2" actId="47"/>
          <pc:sldLayoutMkLst>
            <pc:docMk/>
            <pc:sldMasterMk cId="2460954070" sldId="2147483660"/>
            <pc:sldLayoutMk cId="949138452" sldId="2147483662"/>
          </pc:sldLayoutMkLst>
        </pc:sldLayoutChg>
        <pc:sldLayoutChg chg="del">
          <pc:chgData name="Lucie Thyne" userId="242cf69d-32b9-4733-9673-78c85cdf7d30" providerId="ADAL" clId="{35DE857C-DE76-43F0-A77E-BDA7B87788DF}" dt="2025-06-19T15:38:46.382" v="2" actId="47"/>
          <pc:sldLayoutMkLst>
            <pc:docMk/>
            <pc:sldMasterMk cId="2460954070" sldId="2147483660"/>
            <pc:sldLayoutMk cId="2591524520" sldId="2147483663"/>
          </pc:sldLayoutMkLst>
        </pc:sldLayoutChg>
        <pc:sldLayoutChg chg="del">
          <pc:chgData name="Lucie Thyne" userId="242cf69d-32b9-4733-9673-78c85cdf7d30" providerId="ADAL" clId="{35DE857C-DE76-43F0-A77E-BDA7B87788DF}" dt="2025-06-19T15:38:46.382" v="2" actId="47"/>
          <pc:sldLayoutMkLst>
            <pc:docMk/>
            <pc:sldMasterMk cId="2460954070" sldId="2147483660"/>
            <pc:sldLayoutMk cId="1203092039" sldId="2147483664"/>
          </pc:sldLayoutMkLst>
        </pc:sldLayoutChg>
        <pc:sldLayoutChg chg="del">
          <pc:chgData name="Lucie Thyne" userId="242cf69d-32b9-4733-9673-78c85cdf7d30" providerId="ADAL" clId="{35DE857C-DE76-43F0-A77E-BDA7B87788DF}" dt="2025-06-19T15:38:46.382" v="2" actId="47"/>
          <pc:sldLayoutMkLst>
            <pc:docMk/>
            <pc:sldMasterMk cId="2460954070" sldId="2147483660"/>
            <pc:sldLayoutMk cId="3733172339" sldId="2147483665"/>
          </pc:sldLayoutMkLst>
        </pc:sldLayoutChg>
        <pc:sldLayoutChg chg="del">
          <pc:chgData name="Lucie Thyne" userId="242cf69d-32b9-4733-9673-78c85cdf7d30" providerId="ADAL" clId="{35DE857C-DE76-43F0-A77E-BDA7B87788DF}" dt="2025-06-19T15:38:46.382" v="2" actId="47"/>
          <pc:sldLayoutMkLst>
            <pc:docMk/>
            <pc:sldMasterMk cId="2460954070" sldId="2147483660"/>
            <pc:sldLayoutMk cId="3210312558" sldId="2147483666"/>
          </pc:sldLayoutMkLst>
        </pc:sldLayoutChg>
        <pc:sldLayoutChg chg="del">
          <pc:chgData name="Lucie Thyne" userId="242cf69d-32b9-4733-9673-78c85cdf7d30" providerId="ADAL" clId="{35DE857C-DE76-43F0-A77E-BDA7B87788DF}" dt="2025-06-19T15:38:46.382" v="2" actId="47"/>
          <pc:sldLayoutMkLst>
            <pc:docMk/>
            <pc:sldMasterMk cId="2460954070" sldId="2147483660"/>
            <pc:sldLayoutMk cId="3146388984" sldId="2147483667"/>
          </pc:sldLayoutMkLst>
        </pc:sldLayoutChg>
        <pc:sldLayoutChg chg="del">
          <pc:chgData name="Lucie Thyne" userId="242cf69d-32b9-4733-9673-78c85cdf7d30" providerId="ADAL" clId="{35DE857C-DE76-43F0-A77E-BDA7B87788DF}" dt="2025-06-19T15:38:46.382" v="2" actId="47"/>
          <pc:sldLayoutMkLst>
            <pc:docMk/>
            <pc:sldMasterMk cId="2460954070" sldId="2147483660"/>
            <pc:sldLayoutMk cId="3171841454" sldId="2147483668"/>
          </pc:sldLayoutMkLst>
        </pc:sldLayoutChg>
        <pc:sldLayoutChg chg="del">
          <pc:chgData name="Lucie Thyne" userId="242cf69d-32b9-4733-9673-78c85cdf7d30" providerId="ADAL" clId="{35DE857C-DE76-43F0-A77E-BDA7B87788DF}" dt="2025-06-19T15:38:46.382" v="2" actId="47"/>
          <pc:sldLayoutMkLst>
            <pc:docMk/>
            <pc:sldMasterMk cId="2460954070" sldId="2147483660"/>
            <pc:sldLayoutMk cId="1718958274" sldId="2147483669"/>
          </pc:sldLayoutMkLst>
        </pc:sldLayoutChg>
        <pc:sldLayoutChg chg="del">
          <pc:chgData name="Lucie Thyne" userId="242cf69d-32b9-4733-9673-78c85cdf7d30" providerId="ADAL" clId="{35DE857C-DE76-43F0-A77E-BDA7B87788DF}" dt="2025-06-19T15:38:46.382" v="2" actId="47"/>
          <pc:sldLayoutMkLst>
            <pc:docMk/>
            <pc:sldMasterMk cId="2460954070" sldId="2147483660"/>
            <pc:sldLayoutMk cId="2202905451" sldId="2147483670"/>
          </pc:sldLayoutMkLst>
        </pc:sldLayoutChg>
        <pc:sldLayoutChg chg="del">
          <pc:chgData name="Lucie Thyne" userId="242cf69d-32b9-4733-9673-78c85cdf7d30" providerId="ADAL" clId="{35DE857C-DE76-43F0-A77E-BDA7B87788DF}" dt="2025-06-19T15:38:46.382" v="2" actId="47"/>
          <pc:sldLayoutMkLst>
            <pc:docMk/>
            <pc:sldMasterMk cId="2460954070" sldId="2147483660"/>
            <pc:sldLayoutMk cId="3479445657" sldId="2147483671"/>
          </pc:sldLayoutMkLst>
        </pc:sldLayoutChg>
      </pc:sldMaster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diagrams/_rels/drawing1.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C226A9-1EF6-444D-9814-E1B66595104A}"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47B437F0-EDDA-40A8-B441-1C94845C9E46}">
      <dgm:prSet custT="1"/>
      <dgm:spPr/>
      <dgm:t>
        <a:bodyPr/>
        <a:lstStyle/>
        <a:p>
          <a:r>
            <a:rPr lang="en-GB" sz="1400" b="1" dirty="0"/>
            <a:t>Understanding assets, issues and needs of a ‘Place’</a:t>
          </a:r>
          <a:endParaRPr lang="en-US" sz="1400" dirty="0"/>
        </a:p>
      </dgm:t>
    </dgm:pt>
    <dgm:pt modelId="{240D8EEB-C564-40FB-BD79-55CF8B192208}" type="parTrans" cxnId="{4285FA3C-C498-488E-82AD-588AFD40C34D}">
      <dgm:prSet/>
      <dgm:spPr/>
      <dgm:t>
        <a:bodyPr/>
        <a:lstStyle/>
        <a:p>
          <a:endParaRPr lang="en-US" sz="1400"/>
        </a:p>
      </dgm:t>
    </dgm:pt>
    <dgm:pt modelId="{61B08935-C564-462C-BB55-7E2C1FE7602B}" type="sibTrans" cxnId="{4285FA3C-C498-488E-82AD-588AFD40C34D}">
      <dgm:prSet/>
      <dgm:spPr/>
      <dgm:t>
        <a:bodyPr/>
        <a:lstStyle/>
        <a:p>
          <a:endParaRPr lang="en-US" sz="1400"/>
        </a:p>
      </dgm:t>
    </dgm:pt>
    <dgm:pt modelId="{5272B18B-1EF9-4C2C-BCFD-0BCE62F11136}">
      <dgm:prSet custT="1"/>
      <dgm:spPr/>
      <dgm:t>
        <a:bodyPr/>
        <a:lstStyle/>
        <a:p>
          <a:r>
            <a:rPr lang="en-GB" sz="1400" b="1"/>
            <a:t>Working collaboratively with partners and stakeholders to develop the ‘place’ to deliver better outcomes for people that live there</a:t>
          </a:r>
          <a:endParaRPr lang="en-US" sz="1400"/>
        </a:p>
      </dgm:t>
    </dgm:pt>
    <dgm:pt modelId="{7B995161-F71F-4200-923C-4B79A4208EE4}" type="parTrans" cxnId="{C8E8E215-4B01-4AC1-AFFE-97C6D6449D4E}">
      <dgm:prSet/>
      <dgm:spPr/>
      <dgm:t>
        <a:bodyPr/>
        <a:lstStyle/>
        <a:p>
          <a:endParaRPr lang="en-US" sz="1400"/>
        </a:p>
      </dgm:t>
    </dgm:pt>
    <dgm:pt modelId="{D3DA629D-6078-4C0F-8F09-8B184D41E424}" type="sibTrans" cxnId="{C8E8E215-4B01-4AC1-AFFE-97C6D6449D4E}">
      <dgm:prSet/>
      <dgm:spPr/>
      <dgm:t>
        <a:bodyPr/>
        <a:lstStyle/>
        <a:p>
          <a:endParaRPr lang="en-US" sz="1400"/>
        </a:p>
      </dgm:t>
    </dgm:pt>
    <dgm:pt modelId="{65B4A958-CDEE-44DB-A397-8C60F4FFE3A8}">
      <dgm:prSet custT="1"/>
      <dgm:spPr/>
      <dgm:t>
        <a:bodyPr/>
        <a:lstStyle/>
        <a:p>
          <a:r>
            <a:rPr lang="en-GB" sz="1400" b="1"/>
            <a:t>Involves all relevant agencies (Health, Council , Emergency Services) in and to co-ordinate services to best meet Place Outcomes</a:t>
          </a:r>
          <a:endParaRPr lang="en-US" sz="1400"/>
        </a:p>
      </dgm:t>
    </dgm:pt>
    <dgm:pt modelId="{9FDD24AF-0AD8-4A1A-9977-05493250B396}" type="parTrans" cxnId="{1012E7E7-DD66-4464-BAF4-C1BDC6580AC0}">
      <dgm:prSet/>
      <dgm:spPr/>
      <dgm:t>
        <a:bodyPr/>
        <a:lstStyle/>
        <a:p>
          <a:endParaRPr lang="en-US" sz="1400"/>
        </a:p>
      </dgm:t>
    </dgm:pt>
    <dgm:pt modelId="{B9BB26C8-EC7B-40F7-B544-ACD84DE6B90B}" type="sibTrans" cxnId="{1012E7E7-DD66-4464-BAF4-C1BDC6580AC0}">
      <dgm:prSet/>
      <dgm:spPr/>
      <dgm:t>
        <a:bodyPr/>
        <a:lstStyle/>
        <a:p>
          <a:endParaRPr lang="en-US" sz="1400"/>
        </a:p>
      </dgm:t>
    </dgm:pt>
    <dgm:pt modelId="{7BE76DEC-D87F-464C-BC90-D39D4C9D40C6}">
      <dgm:prSet custT="1"/>
      <dgm:spPr/>
      <dgm:t>
        <a:bodyPr/>
        <a:lstStyle/>
        <a:p>
          <a:r>
            <a:rPr lang="en-GB" sz="1400" b="1"/>
            <a:t>Be influenced and led by local people and stakeholder organisations</a:t>
          </a:r>
          <a:endParaRPr lang="en-US" sz="1400"/>
        </a:p>
      </dgm:t>
    </dgm:pt>
    <dgm:pt modelId="{B417DE39-34C4-4246-BD90-4C1198579A5F}" type="parTrans" cxnId="{1F8B741E-5094-4ACF-A596-D9524F4EF41D}">
      <dgm:prSet/>
      <dgm:spPr/>
      <dgm:t>
        <a:bodyPr/>
        <a:lstStyle/>
        <a:p>
          <a:endParaRPr lang="en-US" sz="1400"/>
        </a:p>
      </dgm:t>
    </dgm:pt>
    <dgm:pt modelId="{3F3AB78E-236F-4DE0-807E-7084184E7ED0}" type="sibTrans" cxnId="{1F8B741E-5094-4ACF-A596-D9524F4EF41D}">
      <dgm:prSet/>
      <dgm:spPr/>
      <dgm:t>
        <a:bodyPr/>
        <a:lstStyle/>
        <a:p>
          <a:endParaRPr lang="en-US" sz="1400"/>
        </a:p>
      </dgm:t>
    </dgm:pt>
    <dgm:pt modelId="{A5B6B0E1-6225-4546-B521-AB50396066B6}">
      <dgm:prSet custT="1"/>
      <dgm:spPr/>
      <dgm:t>
        <a:bodyPr/>
        <a:lstStyle/>
        <a:p>
          <a:r>
            <a:rPr lang="en-GB" sz="1400" b="1" dirty="0"/>
            <a:t>Links to Community Wealth building</a:t>
          </a:r>
          <a:endParaRPr lang="en-US" sz="1400" dirty="0"/>
        </a:p>
      </dgm:t>
    </dgm:pt>
    <dgm:pt modelId="{ABBC9423-429E-484F-8B9B-95AAA9326043}" type="parTrans" cxnId="{F1E40EF1-23B4-4605-B4A8-1E94717DEB79}">
      <dgm:prSet/>
      <dgm:spPr/>
      <dgm:t>
        <a:bodyPr/>
        <a:lstStyle/>
        <a:p>
          <a:endParaRPr lang="en-US" sz="1400"/>
        </a:p>
      </dgm:t>
    </dgm:pt>
    <dgm:pt modelId="{1F763211-C056-49F3-9A31-E6C7D9126250}" type="sibTrans" cxnId="{F1E40EF1-23B4-4605-B4A8-1E94717DEB79}">
      <dgm:prSet/>
      <dgm:spPr/>
      <dgm:t>
        <a:bodyPr/>
        <a:lstStyle/>
        <a:p>
          <a:endParaRPr lang="en-US" sz="1400"/>
        </a:p>
      </dgm:t>
    </dgm:pt>
    <dgm:pt modelId="{2EEF6097-E00C-4B40-A94A-2D6AE1AE1FE9}" type="pres">
      <dgm:prSet presAssocID="{48C226A9-1EF6-444D-9814-E1B66595104A}" presName="root" presStyleCnt="0">
        <dgm:presLayoutVars>
          <dgm:dir/>
          <dgm:resizeHandles val="exact"/>
        </dgm:presLayoutVars>
      </dgm:prSet>
      <dgm:spPr/>
    </dgm:pt>
    <dgm:pt modelId="{3BBB7D81-F498-48C0-A2F0-DCCA7EDCB91D}" type="pres">
      <dgm:prSet presAssocID="{47B437F0-EDDA-40A8-B441-1C94845C9E46}" presName="compNode" presStyleCnt="0"/>
      <dgm:spPr/>
    </dgm:pt>
    <dgm:pt modelId="{3343AEE1-A877-4A90-828A-B11BD0519714}" type="pres">
      <dgm:prSet presAssocID="{47B437F0-EDDA-40A8-B441-1C94845C9E46}"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ilding"/>
        </a:ext>
      </dgm:extLst>
    </dgm:pt>
    <dgm:pt modelId="{E8D6243B-D47F-4CFC-91B4-5F99E78A6FAB}" type="pres">
      <dgm:prSet presAssocID="{47B437F0-EDDA-40A8-B441-1C94845C9E46}" presName="spaceRect" presStyleCnt="0"/>
      <dgm:spPr/>
    </dgm:pt>
    <dgm:pt modelId="{F4B123DF-C631-4BBA-8472-B292CB548CD9}" type="pres">
      <dgm:prSet presAssocID="{47B437F0-EDDA-40A8-B441-1C94845C9E46}" presName="textRect" presStyleLbl="revTx" presStyleIdx="0" presStyleCnt="5">
        <dgm:presLayoutVars>
          <dgm:chMax val="1"/>
          <dgm:chPref val="1"/>
        </dgm:presLayoutVars>
      </dgm:prSet>
      <dgm:spPr/>
    </dgm:pt>
    <dgm:pt modelId="{D1973F01-9E0C-4005-AA60-841A968959EF}" type="pres">
      <dgm:prSet presAssocID="{61B08935-C564-462C-BB55-7E2C1FE7602B}" presName="sibTrans" presStyleCnt="0"/>
      <dgm:spPr/>
    </dgm:pt>
    <dgm:pt modelId="{5B0ABDA1-A15F-4EAE-B23A-2D5BF5D85BEC}" type="pres">
      <dgm:prSet presAssocID="{5272B18B-1EF9-4C2C-BCFD-0BCE62F11136}" presName="compNode" presStyleCnt="0"/>
      <dgm:spPr/>
    </dgm:pt>
    <dgm:pt modelId="{7C047F0F-84C3-4525-98D7-9EB18F965C81}" type="pres">
      <dgm:prSet presAssocID="{5272B18B-1EF9-4C2C-BCFD-0BCE62F11136}"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nnections"/>
        </a:ext>
      </dgm:extLst>
    </dgm:pt>
    <dgm:pt modelId="{7DAD01E3-84A6-4B51-BD90-842BCCC3C72E}" type="pres">
      <dgm:prSet presAssocID="{5272B18B-1EF9-4C2C-BCFD-0BCE62F11136}" presName="spaceRect" presStyleCnt="0"/>
      <dgm:spPr/>
    </dgm:pt>
    <dgm:pt modelId="{0D01FE47-842F-4C58-924C-934F807A0786}" type="pres">
      <dgm:prSet presAssocID="{5272B18B-1EF9-4C2C-BCFD-0BCE62F11136}" presName="textRect" presStyleLbl="revTx" presStyleIdx="1" presStyleCnt="5">
        <dgm:presLayoutVars>
          <dgm:chMax val="1"/>
          <dgm:chPref val="1"/>
        </dgm:presLayoutVars>
      </dgm:prSet>
      <dgm:spPr/>
    </dgm:pt>
    <dgm:pt modelId="{FCD905C3-62E4-4197-B57E-E2A103B34E89}" type="pres">
      <dgm:prSet presAssocID="{D3DA629D-6078-4C0F-8F09-8B184D41E424}" presName="sibTrans" presStyleCnt="0"/>
      <dgm:spPr/>
    </dgm:pt>
    <dgm:pt modelId="{804C8E16-09DE-4675-9E77-9AC208C8455B}" type="pres">
      <dgm:prSet presAssocID="{65B4A958-CDEE-44DB-A397-8C60F4FFE3A8}" presName="compNode" presStyleCnt="0"/>
      <dgm:spPr/>
    </dgm:pt>
    <dgm:pt modelId="{FF95ACC3-D761-4781-938E-910BB8AE2B5A}" type="pres">
      <dgm:prSet presAssocID="{65B4A958-CDEE-44DB-A397-8C60F4FFE3A8}"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Ambulance"/>
        </a:ext>
      </dgm:extLst>
    </dgm:pt>
    <dgm:pt modelId="{150577B9-DFE8-46DB-899C-5761240BF5C5}" type="pres">
      <dgm:prSet presAssocID="{65B4A958-CDEE-44DB-A397-8C60F4FFE3A8}" presName="spaceRect" presStyleCnt="0"/>
      <dgm:spPr/>
    </dgm:pt>
    <dgm:pt modelId="{9ACDADB4-1E4E-4540-921D-A77EB20804C4}" type="pres">
      <dgm:prSet presAssocID="{65B4A958-CDEE-44DB-A397-8C60F4FFE3A8}" presName="textRect" presStyleLbl="revTx" presStyleIdx="2" presStyleCnt="5">
        <dgm:presLayoutVars>
          <dgm:chMax val="1"/>
          <dgm:chPref val="1"/>
        </dgm:presLayoutVars>
      </dgm:prSet>
      <dgm:spPr/>
    </dgm:pt>
    <dgm:pt modelId="{6289D98D-7E94-4653-8A1D-355A41EA4F77}" type="pres">
      <dgm:prSet presAssocID="{B9BB26C8-EC7B-40F7-B544-ACD84DE6B90B}" presName="sibTrans" presStyleCnt="0"/>
      <dgm:spPr/>
    </dgm:pt>
    <dgm:pt modelId="{B464E8DE-71B6-48BB-AFB5-6625E53395AE}" type="pres">
      <dgm:prSet presAssocID="{7BE76DEC-D87F-464C-BC90-D39D4C9D40C6}" presName="compNode" presStyleCnt="0"/>
      <dgm:spPr/>
    </dgm:pt>
    <dgm:pt modelId="{9F6845A9-D029-4D5F-B162-E9E3275C3902}" type="pres">
      <dgm:prSet presAssocID="{7BE76DEC-D87F-464C-BC90-D39D4C9D40C6}"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roup"/>
        </a:ext>
      </dgm:extLst>
    </dgm:pt>
    <dgm:pt modelId="{DB7A13E4-2FB1-433E-8CB2-810458E4B4B0}" type="pres">
      <dgm:prSet presAssocID="{7BE76DEC-D87F-464C-BC90-D39D4C9D40C6}" presName="spaceRect" presStyleCnt="0"/>
      <dgm:spPr/>
    </dgm:pt>
    <dgm:pt modelId="{EDAADC41-A066-4EF1-8544-BB18AB056DCC}" type="pres">
      <dgm:prSet presAssocID="{7BE76DEC-D87F-464C-BC90-D39D4C9D40C6}" presName="textRect" presStyleLbl="revTx" presStyleIdx="3" presStyleCnt="5">
        <dgm:presLayoutVars>
          <dgm:chMax val="1"/>
          <dgm:chPref val="1"/>
        </dgm:presLayoutVars>
      </dgm:prSet>
      <dgm:spPr/>
    </dgm:pt>
    <dgm:pt modelId="{F0DF3B22-F5CA-4110-A586-F783CD32E2E7}" type="pres">
      <dgm:prSet presAssocID="{3F3AB78E-236F-4DE0-807E-7084184E7ED0}" presName="sibTrans" presStyleCnt="0"/>
      <dgm:spPr/>
    </dgm:pt>
    <dgm:pt modelId="{ED2EF998-0EF7-4803-8834-0D0B08242354}" type="pres">
      <dgm:prSet presAssocID="{A5B6B0E1-6225-4546-B521-AB50396066B6}" presName="compNode" presStyleCnt="0"/>
      <dgm:spPr/>
    </dgm:pt>
    <dgm:pt modelId="{19E31FCE-B677-4452-8714-4A3705BA77C7}" type="pres">
      <dgm:prSet presAssocID="{A5B6B0E1-6225-4546-B521-AB50396066B6}"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andshake"/>
        </a:ext>
      </dgm:extLst>
    </dgm:pt>
    <dgm:pt modelId="{618BF17D-A26B-4DF8-9177-8797B4F40C3F}" type="pres">
      <dgm:prSet presAssocID="{A5B6B0E1-6225-4546-B521-AB50396066B6}" presName="spaceRect" presStyleCnt="0"/>
      <dgm:spPr/>
    </dgm:pt>
    <dgm:pt modelId="{AD8A9DC9-255A-4829-B66F-3CFC6A845D46}" type="pres">
      <dgm:prSet presAssocID="{A5B6B0E1-6225-4546-B521-AB50396066B6}" presName="textRect" presStyleLbl="revTx" presStyleIdx="4" presStyleCnt="5">
        <dgm:presLayoutVars>
          <dgm:chMax val="1"/>
          <dgm:chPref val="1"/>
        </dgm:presLayoutVars>
      </dgm:prSet>
      <dgm:spPr/>
    </dgm:pt>
  </dgm:ptLst>
  <dgm:cxnLst>
    <dgm:cxn modelId="{C8E8E215-4B01-4AC1-AFFE-97C6D6449D4E}" srcId="{48C226A9-1EF6-444D-9814-E1B66595104A}" destId="{5272B18B-1EF9-4C2C-BCFD-0BCE62F11136}" srcOrd="1" destOrd="0" parTransId="{7B995161-F71F-4200-923C-4B79A4208EE4}" sibTransId="{D3DA629D-6078-4C0F-8F09-8B184D41E424}"/>
    <dgm:cxn modelId="{1F8B741E-5094-4ACF-A596-D9524F4EF41D}" srcId="{48C226A9-1EF6-444D-9814-E1B66595104A}" destId="{7BE76DEC-D87F-464C-BC90-D39D4C9D40C6}" srcOrd="3" destOrd="0" parTransId="{B417DE39-34C4-4246-BD90-4C1198579A5F}" sibTransId="{3F3AB78E-236F-4DE0-807E-7084184E7ED0}"/>
    <dgm:cxn modelId="{5E153130-3279-43DF-BED3-80FC15CDACFD}" type="presOf" srcId="{A5B6B0E1-6225-4546-B521-AB50396066B6}" destId="{AD8A9DC9-255A-4829-B66F-3CFC6A845D46}" srcOrd="0" destOrd="0" presId="urn:microsoft.com/office/officeart/2018/2/layout/IconLabelList"/>
    <dgm:cxn modelId="{4285FA3C-C498-488E-82AD-588AFD40C34D}" srcId="{48C226A9-1EF6-444D-9814-E1B66595104A}" destId="{47B437F0-EDDA-40A8-B441-1C94845C9E46}" srcOrd="0" destOrd="0" parTransId="{240D8EEB-C564-40FB-BD79-55CF8B192208}" sibTransId="{61B08935-C564-462C-BB55-7E2C1FE7602B}"/>
    <dgm:cxn modelId="{F2828C64-17D6-4B2F-B35C-D3D1FFB4E0A3}" type="presOf" srcId="{65B4A958-CDEE-44DB-A397-8C60F4FFE3A8}" destId="{9ACDADB4-1E4E-4540-921D-A77EB20804C4}" srcOrd="0" destOrd="0" presId="urn:microsoft.com/office/officeart/2018/2/layout/IconLabelList"/>
    <dgm:cxn modelId="{AF8E11AD-BDB7-4D4F-A774-9595ECECDC6C}" type="presOf" srcId="{5272B18B-1EF9-4C2C-BCFD-0BCE62F11136}" destId="{0D01FE47-842F-4C58-924C-934F807A0786}" srcOrd="0" destOrd="0" presId="urn:microsoft.com/office/officeart/2018/2/layout/IconLabelList"/>
    <dgm:cxn modelId="{C459F4B7-8DAA-4E41-AA58-BDD00F02A4B1}" type="presOf" srcId="{7BE76DEC-D87F-464C-BC90-D39D4C9D40C6}" destId="{EDAADC41-A066-4EF1-8544-BB18AB056DCC}" srcOrd="0" destOrd="0" presId="urn:microsoft.com/office/officeart/2018/2/layout/IconLabelList"/>
    <dgm:cxn modelId="{65D160CF-AFD4-4BA8-8C27-04528D380FB6}" type="presOf" srcId="{48C226A9-1EF6-444D-9814-E1B66595104A}" destId="{2EEF6097-E00C-4B40-A94A-2D6AE1AE1FE9}" srcOrd="0" destOrd="0" presId="urn:microsoft.com/office/officeart/2018/2/layout/IconLabelList"/>
    <dgm:cxn modelId="{093EB0E2-FFC0-472F-B495-0492C462EC0C}" type="presOf" srcId="{47B437F0-EDDA-40A8-B441-1C94845C9E46}" destId="{F4B123DF-C631-4BBA-8472-B292CB548CD9}" srcOrd="0" destOrd="0" presId="urn:microsoft.com/office/officeart/2018/2/layout/IconLabelList"/>
    <dgm:cxn modelId="{1012E7E7-DD66-4464-BAF4-C1BDC6580AC0}" srcId="{48C226A9-1EF6-444D-9814-E1B66595104A}" destId="{65B4A958-CDEE-44DB-A397-8C60F4FFE3A8}" srcOrd="2" destOrd="0" parTransId="{9FDD24AF-0AD8-4A1A-9977-05493250B396}" sibTransId="{B9BB26C8-EC7B-40F7-B544-ACD84DE6B90B}"/>
    <dgm:cxn modelId="{F1E40EF1-23B4-4605-B4A8-1E94717DEB79}" srcId="{48C226A9-1EF6-444D-9814-E1B66595104A}" destId="{A5B6B0E1-6225-4546-B521-AB50396066B6}" srcOrd="4" destOrd="0" parTransId="{ABBC9423-429E-484F-8B9B-95AAA9326043}" sibTransId="{1F763211-C056-49F3-9A31-E6C7D9126250}"/>
    <dgm:cxn modelId="{D3894EE3-4A37-4D1A-91D6-49113E39A064}" type="presParOf" srcId="{2EEF6097-E00C-4B40-A94A-2D6AE1AE1FE9}" destId="{3BBB7D81-F498-48C0-A2F0-DCCA7EDCB91D}" srcOrd="0" destOrd="0" presId="urn:microsoft.com/office/officeart/2018/2/layout/IconLabelList"/>
    <dgm:cxn modelId="{2B3ED66D-0E57-4636-8C09-01A08F40F6B5}" type="presParOf" srcId="{3BBB7D81-F498-48C0-A2F0-DCCA7EDCB91D}" destId="{3343AEE1-A877-4A90-828A-B11BD0519714}" srcOrd="0" destOrd="0" presId="urn:microsoft.com/office/officeart/2018/2/layout/IconLabelList"/>
    <dgm:cxn modelId="{172FCF0B-397E-45DB-BB85-91E4D9AB8BE2}" type="presParOf" srcId="{3BBB7D81-F498-48C0-A2F0-DCCA7EDCB91D}" destId="{E8D6243B-D47F-4CFC-91B4-5F99E78A6FAB}" srcOrd="1" destOrd="0" presId="urn:microsoft.com/office/officeart/2018/2/layout/IconLabelList"/>
    <dgm:cxn modelId="{66A20B03-4133-4718-B517-422F6CF3A175}" type="presParOf" srcId="{3BBB7D81-F498-48C0-A2F0-DCCA7EDCB91D}" destId="{F4B123DF-C631-4BBA-8472-B292CB548CD9}" srcOrd="2" destOrd="0" presId="urn:microsoft.com/office/officeart/2018/2/layout/IconLabelList"/>
    <dgm:cxn modelId="{0AA2AD29-17D3-4E60-914F-F29F657F8BE3}" type="presParOf" srcId="{2EEF6097-E00C-4B40-A94A-2D6AE1AE1FE9}" destId="{D1973F01-9E0C-4005-AA60-841A968959EF}" srcOrd="1" destOrd="0" presId="urn:microsoft.com/office/officeart/2018/2/layout/IconLabelList"/>
    <dgm:cxn modelId="{4C318561-E5A8-4678-9F46-0149D6A3ADEE}" type="presParOf" srcId="{2EEF6097-E00C-4B40-A94A-2D6AE1AE1FE9}" destId="{5B0ABDA1-A15F-4EAE-B23A-2D5BF5D85BEC}" srcOrd="2" destOrd="0" presId="urn:microsoft.com/office/officeart/2018/2/layout/IconLabelList"/>
    <dgm:cxn modelId="{90ADD57A-5A01-47B4-A9B1-493C14099DE4}" type="presParOf" srcId="{5B0ABDA1-A15F-4EAE-B23A-2D5BF5D85BEC}" destId="{7C047F0F-84C3-4525-98D7-9EB18F965C81}" srcOrd="0" destOrd="0" presId="urn:microsoft.com/office/officeart/2018/2/layout/IconLabelList"/>
    <dgm:cxn modelId="{4C86546B-3D56-4ABE-A1C4-4607F6D54D17}" type="presParOf" srcId="{5B0ABDA1-A15F-4EAE-B23A-2D5BF5D85BEC}" destId="{7DAD01E3-84A6-4B51-BD90-842BCCC3C72E}" srcOrd="1" destOrd="0" presId="urn:microsoft.com/office/officeart/2018/2/layout/IconLabelList"/>
    <dgm:cxn modelId="{FD24D0F2-BBD7-4D02-B40D-091E042A4768}" type="presParOf" srcId="{5B0ABDA1-A15F-4EAE-B23A-2D5BF5D85BEC}" destId="{0D01FE47-842F-4C58-924C-934F807A0786}" srcOrd="2" destOrd="0" presId="urn:microsoft.com/office/officeart/2018/2/layout/IconLabelList"/>
    <dgm:cxn modelId="{24059C8F-39D0-43AA-912D-275FD968F164}" type="presParOf" srcId="{2EEF6097-E00C-4B40-A94A-2D6AE1AE1FE9}" destId="{FCD905C3-62E4-4197-B57E-E2A103B34E89}" srcOrd="3" destOrd="0" presId="urn:microsoft.com/office/officeart/2018/2/layout/IconLabelList"/>
    <dgm:cxn modelId="{7ACABEB5-8344-4A2E-AA4B-49590373DAB7}" type="presParOf" srcId="{2EEF6097-E00C-4B40-A94A-2D6AE1AE1FE9}" destId="{804C8E16-09DE-4675-9E77-9AC208C8455B}" srcOrd="4" destOrd="0" presId="urn:microsoft.com/office/officeart/2018/2/layout/IconLabelList"/>
    <dgm:cxn modelId="{5BC30D0C-B254-4DCB-A02F-44C5B1482B89}" type="presParOf" srcId="{804C8E16-09DE-4675-9E77-9AC208C8455B}" destId="{FF95ACC3-D761-4781-938E-910BB8AE2B5A}" srcOrd="0" destOrd="0" presId="urn:microsoft.com/office/officeart/2018/2/layout/IconLabelList"/>
    <dgm:cxn modelId="{D1185614-6064-44CA-8ACE-E9A1C6F85D27}" type="presParOf" srcId="{804C8E16-09DE-4675-9E77-9AC208C8455B}" destId="{150577B9-DFE8-46DB-899C-5761240BF5C5}" srcOrd="1" destOrd="0" presId="urn:microsoft.com/office/officeart/2018/2/layout/IconLabelList"/>
    <dgm:cxn modelId="{27A926B4-B37F-46EC-886D-A32AC3DE0B07}" type="presParOf" srcId="{804C8E16-09DE-4675-9E77-9AC208C8455B}" destId="{9ACDADB4-1E4E-4540-921D-A77EB20804C4}" srcOrd="2" destOrd="0" presId="urn:microsoft.com/office/officeart/2018/2/layout/IconLabelList"/>
    <dgm:cxn modelId="{400EF1E4-183E-48E2-A84E-E79F2815D14B}" type="presParOf" srcId="{2EEF6097-E00C-4B40-A94A-2D6AE1AE1FE9}" destId="{6289D98D-7E94-4653-8A1D-355A41EA4F77}" srcOrd="5" destOrd="0" presId="urn:microsoft.com/office/officeart/2018/2/layout/IconLabelList"/>
    <dgm:cxn modelId="{8FA2890D-BB80-4AD6-B4A8-5DC0E3267A2C}" type="presParOf" srcId="{2EEF6097-E00C-4B40-A94A-2D6AE1AE1FE9}" destId="{B464E8DE-71B6-48BB-AFB5-6625E53395AE}" srcOrd="6" destOrd="0" presId="urn:microsoft.com/office/officeart/2018/2/layout/IconLabelList"/>
    <dgm:cxn modelId="{8A85FD7C-C499-40F9-9B0B-A509D5F1B021}" type="presParOf" srcId="{B464E8DE-71B6-48BB-AFB5-6625E53395AE}" destId="{9F6845A9-D029-4D5F-B162-E9E3275C3902}" srcOrd="0" destOrd="0" presId="urn:microsoft.com/office/officeart/2018/2/layout/IconLabelList"/>
    <dgm:cxn modelId="{04D2637F-22C5-4F69-8DF8-739C471AF560}" type="presParOf" srcId="{B464E8DE-71B6-48BB-AFB5-6625E53395AE}" destId="{DB7A13E4-2FB1-433E-8CB2-810458E4B4B0}" srcOrd="1" destOrd="0" presId="urn:microsoft.com/office/officeart/2018/2/layout/IconLabelList"/>
    <dgm:cxn modelId="{2BA706E9-0A45-46D1-AF31-251A20C3E4B8}" type="presParOf" srcId="{B464E8DE-71B6-48BB-AFB5-6625E53395AE}" destId="{EDAADC41-A066-4EF1-8544-BB18AB056DCC}" srcOrd="2" destOrd="0" presId="urn:microsoft.com/office/officeart/2018/2/layout/IconLabelList"/>
    <dgm:cxn modelId="{957D3A66-690F-447C-8E8A-AF1EA426903F}" type="presParOf" srcId="{2EEF6097-E00C-4B40-A94A-2D6AE1AE1FE9}" destId="{F0DF3B22-F5CA-4110-A586-F783CD32E2E7}" srcOrd="7" destOrd="0" presId="urn:microsoft.com/office/officeart/2018/2/layout/IconLabelList"/>
    <dgm:cxn modelId="{257171BE-52D9-4D56-B83A-40C1F30ACA8F}" type="presParOf" srcId="{2EEF6097-E00C-4B40-A94A-2D6AE1AE1FE9}" destId="{ED2EF998-0EF7-4803-8834-0D0B08242354}" srcOrd="8" destOrd="0" presId="urn:microsoft.com/office/officeart/2018/2/layout/IconLabelList"/>
    <dgm:cxn modelId="{EED2328F-613C-4100-9824-29F1BFDCF5DA}" type="presParOf" srcId="{ED2EF998-0EF7-4803-8834-0D0B08242354}" destId="{19E31FCE-B677-4452-8714-4A3705BA77C7}" srcOrd="0" destOrd="0" presId="urn:microsoft.com/office/officeart/2018/2/layout/IconLabelList"/>
    <dgm:cxn modelId="{2C764F96-0B26-4766-90C2-E66CE146E142}" type="presParOf" srcId="{ED2EF998-0EF7-4803-8834-0D0B08242354}" destId="{618BF17D-A26B-4DF8-9177-8797B4F40C3F}" srcOrd="1" destOrd="0" presId="urn:microsoft.com/office/officeart/2018/2/layout/IconLabelList"/>
    <dgm:cxn modelId="{C3BABE1F-7A77-43DA-8667-01D8FD1AA997}" type="presParOf" srcId="{ED2EF998-0EF7-4803-8834-0D0B08242354}" destId="{AD8A9DC9-255A-4829-B66F-3CFC6A845D46}"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43AEE1-A877-4A90-828A-B11BD0519714}">
      <dsp:nvSpPr>
        <dsp:cNvPr id="0" name=""/>
        <dsp:cNvSpPr/>
      </dsp:nvSpPr>
      <dsp:spPr>
        <a:xfrm>
          <a:off x="382370" y="299289"/>
          <a:ext cx="623320" cy="6233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4B123DF-C631-4BBA-8472-B292CB548CD9}">
      <dsp:nvSpPr>
        <dsp:cNvPr id="0" name=""/>
        <dsp:cNvSpPr/>
      </dsp:nvSpPr>
      <dsp:spPr>
        <a:xfrm>
          <a:off x="1452" y="1234304"/>
          <a:ext cx="1385156" cy="11427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pPr>
          <a:r>
            <a:rPr lang="en-GB" sz="1400" b="1" kern="1200" dirty="0"/>
            <a:t>Understanding assets, issues and needs of a ‘Place’</a:t>
          </a:r>
          <a:endParaRPr lang="en-US" sz="1400" kern="1200" dirty="0"/>
        </a:p>
      </dsp:txBody>
      <dsp:txXfrm>
        <a:off x="1452" y="1234304"/>
        <a:ext cx="1385156" cy="1142753"/>
      </dsp:txXfrm>
    </dsp:sp>
    <dsp:sp modelId="{7C047F0F-84C3-4525-98D7-9EB18F965C81}">
      <dsp:nvSpPr>
        <dsp:cNvPr id="0" name=""/>
        <dsp:cNvSpPr/>
      </dsp:nvSpPr>
      <dsp:spPr>
        <a:xfrm>
          <a:off x="2009929" y="299289"/>
          <a:ext cx="623320" cy="6233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D01FE47-842F-4C58-924C-934F807A0786}">
      <dsp:nvSpPr>
        <dsp:cNvPr id="0" name=""/>
        <dsp:cNvSpPr/>
      </dsp:nvSpPr>
      <dsp:spPr>
        <a:xfrm>
          <a:off x="1629011" y="1234304"/>
          <a:ext cx="1385156" cy="11427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pPr>
          <a:r>
            <a:rPr lang="en-GB" sz="1400" b="1" kern="1200"/>
            <a:t>Working collaboratively with partners and stakeholders to develop the ‘place’ to deliver better outcomes for people that live there</a:t>
          </a:r>
          <a:endParaRPr lang="en-US" sz="1400" kern="1200"/>
        </a:p>
      </dsp:txBody>
      <dsp:txXfrm>
        <a:off x="1629011" y="1234304"/>
        <a:ext cx="1385156" cy="1142753"/>
      </dsp:txXfrm>
    </dsp:sp>
    <dsp:sp modelId="{FF95ACC3-D761-4781-938E-910BB8AE2B5A}">
      <dsp:nvSpPr>
        <dsp:cNvPr id="0" name=""/>
        <dsp:cNvSpPr/>
      </dsp:nvSpPr>
      <dsp:spPr>
        <a:xfrm>
          <a:off x="3637487" y="299289"/>
          <a:ext cx="623320" cy="6233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ACDADB4-1E4E-4540-921D-A77EB20804C4}">
      <dsp:nvSpPr>
        <dsp:cNvPr id="0" name=""/>
        <dsp:cNvSpPr/>
      </dsp:nvSpPr>
      <dsp:spPr>
        <a:xfrm>
          <a:off x="3256569" y="1234304"/>
          <a:ext cx="1385156" cy="11427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pPr>
          <a:r>
            <a:rPr lang="en-GB" sz="1400" b="1" kern="1200"/>
            <a:t>Involves all relevant agencies (Health, Council , Emergency Services) in and to co-ordinate services to best meet Place Outcomes</a:t>
          </a:r>
          <a:endParaRPr lang="en-US" sz="1400" kern="1200"/>
        </a:p>
      </dsp:txBody>
      <dsp:txXfrm>
        <a:off x="3256569" y="1234304"/>
        <a:ext cx="1385156" cy="1142753"/>
      </dsp:txXfrm>
    </dsp:sp>
    <dsp:sp modelId="{9F6845A9-D029-4D5F-B162-E9E3275C3902}">
      <dsp:nvSpPr>
        <dsp:cNvPr id="0" name=""/>
        <dsp:cNvSpPr/>
      </dsp:nvSpPr>
      <dsp:spPr>
        <a:xfrm>
          <a:off x="5265046" y="299289"/>
          <a:ext cx="623320" cy="6233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DAADC41-A066-4EF1-8544-BB18AB056DCC}">
      <dsp:nvSpPr>
        <dsp:cNvPr id="0" name=""/>
        <dsp:cNvSpPr/>
      </dsp:nvSpPr>
      <dsp:spPr>
        <a:xfrm>
          <a:off x="4884128" y="1234304"/>
          <a:ext cx="1385156" cy="11427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pPr>
          <a:r>
            <a:rPr lang="en-GB" sz="1400" b="1" kern="1200"/>
            <a:t>Be influenced and led by local people and stakeholder organisations</a:t>
          </a:r>
          <a:endParaRPr lang="en-US" sz="1400" kern="1200"/>
        </a:p>
      </dsp:txBody>
      <dsp:txXfrm>
        <a:off x="4884128" y="1234304"/>
        <a:ext cx="1385156" cy="1142753"/>
      </dsp:txXfrm>
    </dsp:sp>
    <dsp:sp modelId="{19E31FCE-B677-4452-8714-4A3705BA77C7}">
      <dsp:nvSpPr>
        <dsp:cNvPr id="0" name=""/>
        <dsp:cNvSpPr/>
      </dsp:nvSpPr>
      <dsp:spPr>
        <a:xfrm>
          <a:off x="6892605" y="299289"/>
          <a:ext cx="623320" cy="62332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D8A9DC9-255A-4829-B66F-3CFC6A845D46}">
      <dsp:nvSpPr>
        <dsp:cNvPr id="0" name=""/>
        <dsp:cNvSpPr/>
      </dsp:nvSpPr>
      <dsp:spPr>
        <a:xfrm>
          <a:off x="6511687" y="1234304"/>
          <a:ext cx="1385156" cy="11427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pPr>
          <a:r>
            <a:rPr lang="en-GB" sz="1400" b="1" kern="1200" dirty="0"/>
            <a:t>Links to Community Wealth building</a:t>
          </a:r>
          <a:endParaRPr lang="en-US" sz="1400" kern="1200" dirty="0"/>
        </a:p>
      </dsp:txBody>
      <dsp:txXfrm>
        <a:off x="6511687" y="1234304"/>
        <a:ext cx="1385156" cy="1142753"/>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4665A1-2ECD-451E-9A4B-5FAC92F08572}" type="datetimeFigureOut">
              <a:rPr lang="en-GB" smtClean="0"/>
              <a:t>14/07/2025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1CA77C-03E9-44AA-B70B-1C58930A6900}" type="slidenum">
              <a:rPr lang="en-GB" smtClean="0"/>
              <a:t>‹#›</a:t>
            </a:fld>
            <a:endParaRPr lang="en-GB"/>
          </a:p>
        </p:txBody>
      </p:sp>
    </p:spTree>
    <p:extLst>
      <p:ext uri="{BB962C8B-B14F-4D97-AF65-F5344CB8AC3E}">
        <p14:creationId xmlns:p14="http://schemas.microsoft.com/office/powerpoint/2010/main" val="8554101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400" i="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02C49-A1E2-401A-8CDB-F552304FD6F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24620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7DEF77-CB40-22ED-B38A-610A468619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B64CF2-9011-7BD7-C2FC-39E773DE58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3A1642-2210-7DBF-6E4B-7A1CECA2BF78}"/>
              </a:ext>
            </a:extLst>
          </p:cNvPr>
          <p:cNvSpPr>
            <a:spLocks noGrp="1"/>
          </p:cNvSpPr>
          <p:nvPr>
            <p:ph type="body" idx="1"/>
          </p:nvPr>
        </p:nvSpPr>
        <p:spPr/>
        <p:txBody>
          <a:bodyPr/>
          <a:lstStyle/>
          <a:p>
            <a:pPr>
              <a:lnSpc>
                <a:spcPct val="107000"/>
              </a:lnSpc>
              <a:spcAft>
                <a:spcPts val="793"/>
              </a:spcAft>
            </a:pPr>
            <a:endParaRPr lang="en-GB"/>
          </a:p>
        </p:txBody>
      </p:sp>
      <p:sp>
        <p:nvSpPr>
          <p:cNvPr id="4" name="Slide Number Placeholder 3">
            <a:extLst>
              <a:ext uri="{FF2B5EF4-FFF2-40B4-BE49-F238E27FC236}">
                <a16:creationId xmlns:a16="http://schemas.microsoft.com/office/drawing/2014/main" id="{E8C80B92-4AD8-75D1-D1C1-A237BA6934F9}"/>
              </a:ext>
            </a:extLst>
          </p:cNvPr>
          <p:cNvSpPr>
            <a:spLocks noGrp="1"/>
          </p:cNvSpPr>
          <p:nvPr>
            <p:ph type="sldNum" sz="quarter" idx="5"/>
          </p:nvPr>
        </p:nvSpPr>
        <p:spPr>
          <a:xfrm>
            <a:off x="1358303" y="9150534"/>
            <a:ext cx="2918831" cy="495028"/>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77D9AE-F573-4291-B427-839EE1B603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5617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400" i="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02C49-A1E2-401A-8CDB-F552304FD6F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2462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77D9AE-F573-4291-B427-839EE1B603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6387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F29721-C35F-F0E1-49BE-96B1AAA910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DEB75B-5B25-4471-EA70-8C157F6272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BFF3A1-BE3C-356E-DF7A-8EAB79D8C0A3}"/>
              </a:ext>
            </a:extLst>
          </p:cNvPr>
          <p:cNvSpPr>
            <a:spLocks noGrp="1"/>
          </p:cNvSpPr>
          <p:nvPr>
            <p:ph type="body" idx="1"/>
          </p:nvPr>
        </p:nvSpPr>
        <p:spPr>
          <a:xfrm>
            <a:off x="673577" y="4748163"/>
            <a:ext cx="5388610" cy="4623123"/>
          </a:xfrm>
        </p:spPr>
        <p:txBody>
          <a:bodyPr/>
          <a:lstStyle/>
          <a:p>
            <a:endParaRPr lang="en-GB"/>
          </a:p>
        </p:txBody>
      </p:sp>
      <p:sp>
        <p:nvSpPr>
          <p:cNvPr id="4" name="Slide Number Placeholder 3">
            <a:extLst>
              <a:ext uri="{FF2B5EF4-FFF2-40B4-BE49-F238E27FC236}">
                <a16:creationId xmlns:a16="http://schemas.microsoft.com/office/drawing/2014/main" id="{ED0EC554-FEF5-8AE8-F914-05B600FB308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77D9AE-F573-4291-B427-839EE1B603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7011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793"/>
              </a:spcAft>
            </a:pPr>
            <a:endParaRPr lang="en-GB"/>
          </a:p>
        </p:txBody>
      </p:sp>
      <p:sp>
        <p:nvSpPr>
          <p:cNvPr id="4" name="Slide Number Placeholder 3"/>
          <p:cNvSpPr>
            <a:spLocks noGrp="1"/>
          </p:cNvSpPr>
          <p:nvPr>
            <p:ph type="sldNum" sz="quarter" idx="5"/>
          </p:nvPr>
        </p:nvSpPr>
        <p:spPr>
          <a:xfrm>
            <a:off x="1358303" y="9150534"/>
            <a:ext cx="2918831" cy="495028"/>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77D9AE-F573-4291-B427-839EE1B603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5372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77D9AE-F573-4291-B427-839EE1B603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2933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77D9AE-F573-4291-B427-839EE1B603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1255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77D9AE-F573-4291-B427-839EE1B603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6485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13DC3-2388-5CDA-2DAA-3B726E4D35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1B5BFF-7E27-927C-845C-AD9F49F98B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69DC75-73C2-ACB3-1690-67312258623D}"/>
              </a:ext>
            </a:extLst>
          </p:cNvPr>
          <p:cNvSpPr>
            <a:spLocks noGrp="1"/>
          </p:cNvSpPr>
          <p:nvPr>
            <p:ph type="body" idx="1"/>
          </p:nvPr>
        </p:nvSpPr>
        <p:spPr/>
        <p:txBody>
          <a:bodyPr/>
          <a:lstStyle/>
          <a:p>
            <a:pPr>
              <a:lnSpc>
                <a:spcPct val="107000"/>
              </a:lnSpc>
              <a:spcAft>
                <a:spcPts val="793"/>
              </a:spcAft>
            </a:pPr>
            <a:endParaRPr lang="en-GB"/>
          </a:p>
        </p:txBody>
      </p:sp>
      <p:sp>
        <p:nvSpPr>
          <p:cNvPr id="4" name="Slide Number Placeholder 3">
            <a:extLst>
              <a:ext uri="{FF2B5EF4-FFF2-40B4-BE49-F238E27FC236}">
                <a16:creationId xmlns:a16="http://schemas.microsoft.com/office/drawing/2014/main" id="{3CD731A1-C57D-9B73-77EC-545C55027B89}"/>
              </a:ext>
            </a:extLst>
          </p:cNvPr>
          <p:cNvSpPr>
            <a:spLocks noGrp="1"/>
          </p:cNvSpPr>
          <p:nvPr>
            <p:ph type="sldNum" sz="quarter" idx="5"/>
          </p:nvPr>
        </p:nvSpPr>
        <p:spPr>
          <a:xfrm>
            <a:off x="1358303" y="9150534"/>
            <a:ext cx="2918831" cy="495028"/>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77D9AE-F573-4291-B427-839EE1B603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4716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38FC6-27B2-F24A-965F-19943304FCE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8BEB025-DD00-3648-A95A-0238C9364B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AD0C74E-D3B9-5A47-93DA-4D7DD78787CD}"/>
              </a:ext>
            </a:extLst>
          </p:cNvPr>
          <p:cNvSpPr>
            <a:spLocks noGrp="1"/>
          </p:cNvSpPr>
          <p:nvPr>
            <p:ph type="dt" sz="half" idx="10"/>
          </p:nvPr>
        </p:nvSpPr>
        <p:spPr/>
        <p:txBody>
          <a:bodyPr/>
          <a:lstStyle/>
          <a:p>
            <a:fld id="{684BEC3A-2B96-6548-B45C-0C8C07D3EDA3}" type="datetimeFigureOut">
              <a:rPr lang="en-US" smtClean="0"/>
              <a:t>7/14/2025</a:t>
            </a:fld>
            <a:endParaRPr lang="en-US"/>
          </a:p>
        </p:txBody>
      </p:sp>
      <p:sp>
        <p:nvSpPr>
          <p:cNvPr id="5" name="Footer Placeholder 4">
            <a:extLst>
              <a:ext uri="{FF2B5EF4-FFF2-40B4-BE49-F238E27FC236}">
                <a16:creationId xmlns:a16="http://schemas.microsoft.com/office/drawing/2014/main" id="{4FBBFADA-0BE7-6B47-990C-FA2EF1F2F2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0081DC-E8D9-0048-8951-DB1DBF0B5C33}"/>
              </a:ext>
            </a:extLst>
          </p:cNvPr>
          <p:cNvSpPr>
            <a:spLocks noGrp="1"/>
          </p:cNvSpPr>
          <p:nvPr>
            <p:ph type="sldNum" sz="quarter" idx="12"/>
          </p:nvPr>
        </p:nvSpPr>
        <p:spPr/>
        <p:txBody>
          <a:bodyPr/>
          <a:lstStyle/>
          <a:p>
            <a:fld id="{E8FBF5F8-4270-E643-B1E9-25C1F97BF96F}" type="slidenum">
              <a:rPr lang="en-US" smtClean="0"/>
              <a:t>‹#›</a:t>
            </a:fld>
            <a:endParaRPr lang="en-US"/>
          </a:p>
        </p:txBody>
      </p:sp>
    </p:spTree>
    <p:extLst>
      <p:ext uri="{BB962C8B-B14F-4D97-AF65-F5344CB8AC3E}">
        <p14:creationId xmlns:p14="http://schemas.microsoft.com/office/powerpoint/2010/main" val="1678190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8FE18-640D-D542-B5A4-C705F8728A4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06EC6ED-F81D-7349-B68A-46A4B654B57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7D938B1-C5E5-CF42-A674-029B2EF1DEA1}"/>
              </a:ext>
            </a:extLst>
          </p:cNvPr>
          <p:cNvSpPr>
            <a:spLocks noGrp="1"/>
          </p:cNvSpPr>
          <p:nvPr>
            <p:ph type="dt" sz="half" idx="10"/>
          </p:nvPr>
        </p:nvSpPr>
        <p:spPr/>
        <p:txBody>
          <a:bodyPr/>
          <a:lstStyle/>
          <a:p>
            <a:fld id="{684BEC3A-2B96-6548-B45C-0C8C07D3EDA3}" type="datetimeFigureOut">
              <a:rPr lang="en-US" smtClean="0"/>
              <a:t>7/14/2025</a:t>
            </a:fld>
            <a:endParaRPr lang="en-US"/>
          </a:p>
        </p:txBody>
      </p:sp>
      <p:sp>
        <p:nvSpPr>
          <p:cNvPr id="5" name="Footer Placeholder 4">
            <a:extLst>
              <a:ext uri="{FF2B5EF4-FFF2-40B4-BE49-F238E27FC236}">
                <a16:creationId xmlns:a16="http://schemas.microsoft.com/office/drawing/2014/main" id="{968518A5-A4AC-584B-82CF-1C677F0106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E633D8-E9F6-2E42-BC3F-29F169016346}"/>
              </a:ext>
            </a:extLst>
          </p:cNvPr>
          <p:cNvSpPr>
            <a:spLocks noGrp="1"/>
          </p:cNvSpPr>
          <p:nvPr>
            <p:ph type="sldNum" sz="quarter" idx="12"/>
          </p:nvPr>
        </p:nvSpPr>
        <p:spPr/>
        <p:txBody>
          <a:bodyPr/>
          <a:lstStyle/>
          <a:p>
            <a:fld id="{E8FBF5F8-4270-E643-B1E9-25C1F97BF96F}" type="slidenum">
              <a:rPr lang="en-US" smtClean="0"/>
              <a:t>‹#›</a:t>
            </a:fld>
            <a:endParaRPr lang="en-US"/>
          </a:p>
        </p:txBody>
      </p:sp>
    </p:spTree>
    <p:extLst>
      <p:ext uri="{BB962C8B-B14F-4D97-AF65-F5344CB8AC3E}">
        <p14:creationId xmlns:p14="http://schemas.microsoft.com/office/powerpoint/2010/main" val="2978632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C63DDE-74F9-F94F-8961-095D89C4149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A22432C-2F9E-D74D-80A3-803B46E18D5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2D354DF-B153-B046-8FDE-C920BA01E83D}"/>
              </a:ext>
            </a:extLst>
          </p:cNvPr>
          <p:cNvSpPr>
            <a:spLocks noGrp="1"/>
          </p:cNvSpPr>
          <p:nvPr>
            <p:ph type="dt" sz="half" idx="10"/>
          </p:nvPr>
        </p:nvSpPr>
        <p:spPr/>
        <p:txBody>
          <a:bodyPr/>
          <a:lstStyle/>
          <a:p>
            <a:fld id="{684BEC3A-2B96-6548-B45C-0C8C07D3EDA3}" type="datetimeFigureOut">
              <a:rPr lang="en-US" smtClean="0"/>
              <a:t>7/14/2025</a:t>
            </a:fld>
            <a:endParaRPr lang="en-US"/>
          </a:p>
        </p:txBody>
      </p:sp>
      <p:sp>
        <p:nvSpPr>
          <p:cNvPr id="5" name="Footer Placeholder 4">
            <a:extLst>
              <a:ext uri="{FF2B5EF4-FFF2-40B4-BE49-F238E27FC236}">
                <a16:creationId xmlns:a16="http://schemas.microsoft.com/office/drawing/2014/main" id="{43AF22FD-5009-B04F-B324-25A07C50EC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7F5E84-5C93-8348-901E-C2F356B3949A}"/>
              </a:ext>
            </a:extLst>
          </p:cNvPr>
          <p:cNvSpPr>
            <a:spLocks noGrp="1"/>
          </p:cNvSpPr>
          <p:nvPr>
            <p:ph type="sldNum" sz="quarter" idx="12"/>
          </p:nvPr>
        </p:nvSpPr>
        <p:spPr/>
        <p:txBody>
          <a:bodyPr/>
          <a:lstStyle/>
          <a:p>
            <a:fld id="{E8FBF5F8-4270-E643-B1E9-25C1F97BF96F}" type="slidenum">
              <a:rPr lang="en-US" smtClean="0"/>
              <a:t>‹#›</a:t>
            </a:fld>
            <a:endParaRPr lang="en-US"/>
          </a:p>
        </p:txBody>
      </p:sp>
    </p:spTree>
    <p:extLst>
      <p:ext uri="{BB962C8B-B14F-4D97-AF65-F5344CB8AC3E}">
        <p14:creationId xmlns:p14="http://schemas.microsoft.com/office/powerpoint/2010/main" val="33609852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99543" y="3805620"/>
            <a:ext cx="4280343" cy="971118"/>
          </a:xfrm>
          <a:prstGeom prst="rect">
            <a:avLst/>
          </a:prstGeom>
        </p:spPr>
        <p:txBody>
          <a:bodyPr/>
          <a:lstStyle>
            <a:lvl1pPr algn="l">
              <a:defRPr sz="2800" b="1">
                <a:solidFill>
                  <a:srgbClr val="FFFFFF"/>
                </a:solidFill>
              </a:defRPr>
            </a:lvl1pPr>
          </a:lstStyle>
          <a:p>
            <a:r>
              <a:rPr lang="en-GB"/>
              <a:t>Click to edit Master title style</a:t>
            </a:r>
            <a:endParaRPr lang="en-US"/>
          </a:p>
        </p:txBody>
      </p:sp>
      <p:sp>
        <p:nvSpPr>
          <p:cNvPr id="3" name="Subtitle 2"/>
          <p:cNvSpPr>
            <a:spLocks noGrp="1"/>
          </p:cNvSpPr>
          <p:nvPr>
            <p:ph type="subTitle" idx="1"/>
          </p:nvPr>
        </p:nvSpPr>
        <p:spPr>
          <a:xfrm>
            <a:off x="799543" y="4890518"/>
            <a:ext cx="4734101" cy="446480"/>
          </a:xfrm>
          <a:prstGeom prst="rect">
            <a:avLst/>
          </a:prstGeom>
        </p:spPr>
        <p:txBody>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Tree>
    <p:extLst>
      <p:ext uri="{BB962C8B-B14F-4D97-AF65-F5344CB8AC3E}">
        <p14:creationId xmlns:p14="http://schemas.microsoft.com/office/powerpoint/2010/main" val="27681555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8651" y="1744911"/>
            <a:ext cx="10363200" cy="537939"/>
          </a:xfrm>
          <a:prstGeom prst="rect">
            <a:avLst/>
          </a:prstGeom>
        </p:spPr>
        <p:txBody>
          <a:bodyPr/>
          <a:lstStyle>
            <a:lvl1pPr algn="l">
              <a:defRPr sz="2400" b="1">
                <a:solidFill>
                  <a:schemeClr val="tx2"/>
                </a:solidFill>
              </a:defRPr>
            </a:lvl1pPr>
          </a:lstStyle>
          <a:p>
            <a:r>
              <a:rPr lang="en-GB"/>
              <a:t>Click to edit Master title style</a:t>
            </a:r>
            <a:endParaRPr lang="en-US"/>
          </a:p>
        </p:txBody>
      </p:sp>
      <p:sp>
        <p:nvSpPr>
          <p:cNvPr id="3" name="Subtitle 2"/>
          <p:cNvSpPr>
            <a:spLocks noGrp="1"/>
          </p:cNvSpPr>
          <p:nvPr>
            <p:ph type="subTitle" idx="1"/>
          </p:nvPr>
        </p:nvSpPr>
        <p:spPr>
          <a:xfrm>
            <a:off x="488651" y="2162724"/>
            <a:ext cx="8534400" cy="513201"/>
          </a:xfrm>
          <a:prstGeom prst="rect">
            <a:avLst/>
          </a:prstGeom>
        </p:spPr>
        <p:txBody>
          <a:bodyPr/>
          <a:lstStyle>
            <a:lvl1pPr marL="0" indent="0" algn="l">
              <a:buNone/>
              <a:defRPr sz="2400">
                <a:solidFill>
                  <a:srgbClr val="1F497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9" name="Text Placeholder 8"/>
          <p:cNvSpPr>
            <a:spLocks noGrp="1"/>
          </p:cNvSpPr>
          <p:nvPr>
            <p:ph type="body" sz="quarter" idx="10"/>
          </p:nvPr>
        </p:nvSpPr>
        <p:spPr>
          <a:xfrm>
            <a:off x="488951" y="3038475"/>
            <a:ext cx="10363200" cy="3462338"/>
          </a:xfrm>
          <a:prstGeom prst="rect">
            <a:avLst/>
          </a:prstGeom>
        </p:spPr>
        <p:txBody>
          <a:bodyPr vert="horz"/>
          <a:lstStyle>
            <a:lvl1pPr marL="0" indent="0">
              <a:buNone/>
              <a:defRPr sz="1800">
                <a:solidFill>
                  <a:schemeClr val="tx1">
                    <a:lumMod val="50000"/>
                    <a:lumOff val="50000"/>
                  </a:schemeClr>
                </a:solidFill>
              </a:defRPr>
            </a:lvl1pPr>
          </a:lstStyle>
          <a:p>
            <a:pPr lvl="0"/>
            <a:r>
              <a:rPr lang="en-GB"/>
              <a:t>Click to edit Master text styles</a:t>
            </a:r>
          </a:p>
        </p:txBody>
      </p:sp>
    </p:spTree>
    <p:extLst>
      <p:ext uri="{BB962C8B-B14F-4D97-AF65-F5344CB8AC3E}">
        <p14:creationId xmlns:p14="http://schemas.microsoft.com/office/powerpoint/2010/main" val="38758670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F6CDD-C34B-4F1A-9E5F-2F51A9B401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8EAF3A3-3D15-4885-8C9D-3132DB7C12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6D68AD5-9573-4114-A379-D5C241874BA2}"/>
              </a:ext>
            </a:extLst>
          </p:cNvPr>
          <p:cNvSpPr>
            <a:spLocks noGrp="1"/>
          </p:cNvSpPr>
          <p:nvPr>
            <p:ph type="dt" sz="half" idx="10"/>
          </p:nvPr>
        </p:nvSpPr>
        <p:spPr/>
        <p:txBody>
          <a:bodyPr/>
          <a:lstStyle/>
          <a:p>
            <a:fld id="{4BCAF8C1-DB9A-462C-9BF7-C3988B1E3917}" type="datetimeFigureOut">
              <a:rPr lang="en-GB" smtClean="0"/>
              <a:t>14/07/2025</a:t>
            </a:fld>
            <a:endParaRPr lang="en-GB"/>
          </a:p>
        </p:txBody>
      </p:sp>
      <p:sp>
        <p:nvSpPr>
          <p:cNvPr id="5" name="Footer Placeholder 4">
            <a:extLst>
              <a:ext uri="{FF2B5EF4-FFF2-40B4-BE49-F238E27FC236}">
                <a16:creationId xmlns:a16="http://schemas.microsoft.com/office/drawing/2014/main" id="{9A868B9D-8079-428A-B552-84D564FDB5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0D700FE-37D4-48E0-9E4C-47A7BDDA056F}"/>
              </a:ext>
            </a:extLst>
          </p:cNvPr>
          <p:cNvSpPr>
            <a:spLocks noGrp="1"/>
          </p:cNvSpPr>
          <p:nvPr>
            <p:ph type="sldNum" sz="quarter" idx="12"/>
          </p:nvPr>
        </p:nvSpPr>
        <p:spPr/>
        <p:txBody>
          <a:bodyPr/>
          <a:lstStyle/>
          <a:p>
            <a:fld id="{98F471F2-2D54-45C3-9920-F522AD76EA2E}" type="slidenum">
              <a:rPr lang="en-GB" smtClean="0"/>
              <a:t>‹#›</a:t>
            </a:fld>
            <a:endParaRPr lang="en-GB"/>
          </a:p>
        </p:txBody>
      </p:sp>
    </p:spTree>
    <p:extLst>
      <p:ext uri="{BB962C8B-B14F-4D97-AF65-F5344CB8AC3E}">
        <p14:creationId xmlns:p14="http://schemas.microsoft.com/office/powerpoint/2010/main" val="17740178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4E406-B97A-4ADF-82F2-A76C4344368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4B1D41C-2C2A-48EB-8EC8-7CA0AD64FB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B712C7B-A89E-43B1-A684-7B2BFD5A3D23}"/>
              </a:ext>
            </a:extLst>
          </p:cNvPr>
          <p:cNvSpPr>
            <a:spLocks noGrp="1"/>
          </p:cNvSpPr>
          <p:nvPr>
            <p:ph type="dt" sz="half" idx="10"/>
          </p:nvPr>
        </p:nvSpPr>
        <p:spPr/>
        <p:txBody>
          <a:bodyPr/>
          <a:lstStyle/>
          <a:p>
            <a:fld id="{4BCAF8C1-DB9A-462C-9BF7-C3988B1E3917}" type="datetimeFigureOut">
              <a:rPr lang="en-GB" smtClean="0"/>
              <a:t>14/07/2025</a:t>
            </a:fld>
            <a:endParaRPr lang="en-GB"/>
          </a:p>
        </p:txBody>
      </p:sp>
      <p:sp>
        <p:nvSpPr>
          <p:cNvPr id="5" name="Footer Placeholder 4">
            <a:extLst>
              <a:ext uri="{FF2B5EF4-FFF2-40B4-BE49-F238E27FC236}">
                <a16:creationId xmlns:a16="http://schemas.microsoft.com/office/drawing/2014/main" id="{4FCE5591-F5FC-4879-8659-28E2F1099C3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EBBB7A3-145B-49CA-978D-62AC24C45F43}"/>
              </a:ext>
            </a:extLst>
          </p:cNvPr>
          <p:cNvSpPr>
            <a:spLocks noGrp="1"/>
          </p:cNvSpPr>
          <p:nvPr>
            <p:ph type="sldNum" sz="quarter" idx="12"/>
          </p:nvPr>
        </p:nvSpPr>
        <p:spPr/>
        <p:txBody>
          <a:bodyPr/>
          <a:lstStyle/>
          <a:p>
            <a:fld id="{98F471F2-2D54-45C3-9920-F522AD76EA2E}" type="slidenum">
              <a:rPr lang="en-GB" smtClean="0"/>
              <a:t>‹#›</a:t>
            </a:fld>
            <a:endParaRPr lang="en-GB"/>
          </a:p>
        </p:txBody>
      </p:sp>
    </p:spTree>
    <p:extLst>
      <p:ext uri="{BB962C8B-B14F-4D97-AF65-F5344CB8AC3E}">
        <p14:creationId xmlns:p14="http://schemas.microsoft.com/office/powerpoint/2010/main" val="29803910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BB9FA-D925-4FA2-98D9-AAC75DECEF9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F103362-9DE5-41DB-A9F9-6AAAEBAF57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051CCFA-0F38-4EC5-9BFA-6C2829D1C79E}"/>
              </a:ext>
            </a:extLst>
          </p:cNvPr>
          <p:cNvSpPr>
            <a:spLocks noGrp="1"/>
          </p:cNvSpPr>
          <p:nvPr>
            <p:ph type="dt" sz="half" idx="10"/>
          </p:nvPr>
        </p:nvSpPr>
        <p:spPr/>
        <p:txBody>
          <a:bodyPr/>
          <a:lstStyle/>
          <a:p>
            <a:fld id="{4BCAF8C1-DB9A-462C-9BF7-C3988B1E3917}" type="datetimeFigureOut">
              <a:rPr lang="en-GB" smtClean="0"/>
              <a:t>14/07/2025</a:t>
            </a:fld>
            <a:endParaRPr lang="en-GB"/>
          </a:p>
        </p:txBody>
      </p:sp>
      <p:sp>
        <p:nvSpPr>
          <p:cNvPr id="5" name="Footer Placeholder 4">
            <a:extLst>
              <a:ext uri="{FF2B5EF4-FFF2-40B4-BE49-F238E27FC236}">
                <a16:creationId xmlns:a16="http://schemas.microsoft.com/office/drawing/2014/main" id="{9BA57F50-A243-4F3A-8CB1-B97F455A10D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6E5A82-C2B7-4CAC-9B1F-BE4364259720}"/>
              </a:ext>
            </a:extLst>
          </p:cNvPr>
          <p:cNvSpPr>
            <a:spLocks noGrp="1"/>
          </p:cNvSpPr>
          <p:nvPr>
            <p:ph type="sldNum" sz="quarter" idx="12"/>
          </p:nvPr>
        </p:nvSpPr>
        <p:spPr/>
        <p:txBody>
          <a:bodyPr/>
          <a:lstStyle/>
          <a:p>
            <a:fld id="{98F471F2-2D54-45C3-9920-F522AD76EA2E}" type="slidenum">
              <a:rPr lang="en-GB" smtClean="0"/>
              <a:t>‹#›</a:t>
            </a:fld>
            <a:endParaRPr lang="en-GB"/>
          </a:p>
        </p:txBody>
      </p:sp>
    </p:spTree>
    <p:extLst>
      <p:ext uri="{BB962C8B-B14F-4D97-AF65-F5344CB8AC3E}">
        <p14:creationId xmlns:p14="http://schemas.microsoft.com/office/powerpoint/2010/main" val="12482833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2CE68-ACA4-4F5A-B52C-9B1301900F4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84B19C6-70D5-413B-8B5F-FAB7874522D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749E143-6961-49F9-B65E-E70691A1751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49699A4-E3A9-45FE-B4CF-2819BA000CD1}"/>
              </a:ext>
            </a:extLst>
          </p:cNvPr>
          <p:cNvSpPr>
            <a:spLocks noGrp="1"/>
          </p:cNvSpPr>
          <p:nvPr>
            <p:ph type="dt" sz="half" idx="10"/>
          </p:nvPr>
        </p:nvSpPr>
        <p:spPr/>
        <p:txBody>
          <a:bodyPr/>
          <a:lstStyle/>
          <a:p>
            <a:fld id="{4BCAF8C1-DB9A-462C-9BF7-C3988B1E3917}" type="datetimeFigureOut">
              <a:rPr lang="en-GB" smtClean="0"/>
              <a:t>14/07/2025</a:t>
            </a:fld>
            <a:endParaRPr lang="en-GB"/>
          </a:p>
        </p:txBody>
      </p:sp>
      <p:sp>
        <p:nvSpPr>
          <p:cNvPr id="6" name="Footer Placeholder 5">
            <a:extLst>
              <a:ext uri="{FF2B5EF4-FFF2-40B4-BE49-F238E27FC236}">
                <a16:creationId xmlns:a16="http://schemas.microsoft.com/office/drawing/2014/main" id="{0814772D-CA1C-4D76-A022-E93D4F9A585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8804C88-19C7-4B91-B562-F366A4B6F1D6}"/>
              </a:ext>
            </a:extLst>
          </p:cNvPr>
          <p:cNvSpPr>
            <a:spLocks noGrp="1"/>
          </p:cNvSpPr>
          <p:nvPr>
            <p:ph type="sldNum" sz="quarter" idx="12"/>
          </p:nvPr>
        </p:nvSpPr>
        <p:spPr/>
        <p:txBody>
          <a:bodyPr/>
          <a:lstStyle/>
          <a:p>
            <a:fld id="{98F471F2-2D54-45C3-9920-F522AD76EA2E}" type="slidenum">
              <a:rPr lang="en-GB" smtClean="0"/>
              <a:t>‹#›</a:t>
            </a:fld>
            <a:endParaRPr lang="en-GB"/>
          </a:p>
        </p:txBody>
      </p:sp>
    </p:spTree>
    <p:extLst>
      <p:ext uri="{BB962C8B-B14F-4D97-AF65-F5344CB8AC3E}">
        <p14:creationId xmlns:p14="http://schemas.microsoft.com/office/powerpoint/2010/main" val="33281804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77061-C78C-4030-BBB2-3A45E910C15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FEFD470-905D-4055-BE42-13C34DB1B8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9DB36A7-A25F-41D0-8040-AA917CDCBB4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33B3B53-254C-4970-968F-6F579537CC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FC8ED54-8A33-4056-A038-2FDA53784CC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7B703D7-F49B-4D20-BB3C-5416B489F049}"/>
              </a:ext>
            </a:extLst>
          </p:cNvPr>
          <p:cNvSpPr>
            <a:spLocks noGrp="1"/>
          </p:cNvSpPr>
          <p:nvPr>
            <p:ph type="dt" sz="half" idx="10"/>
          </p:nvPr>
        </p:nvSpPr>
        <p:spPr/>
        <p:txBody>
          <a:bodyPr/>
          <a:lstStyle/>
          <a:p>
            <a:fld id="{4BCAF8C1-DB9A-462C-9BF7-C3988B1E3917}" type="datetimeFigureOut">
              <a:rPr lang="en-GB" smtClean="0"/>
              <a:t>14/07/2025</a:t>
            </a:fld>
            <a:endParaRPr lang="en-GB"/>
          </a:p>
        </p:txBody>
      </p:sp>
      <p:sp>
        <p:nvSpPr>
          <p:cNvPr id="8" name="Footer Placeholder 7">
            <a:extLst>
              <a:ext uri="{FF2B5EF4-FFF2-40B4-BE49-F238E27FC236}">
                <a16:creationId xmlns:a16="http://schemas.microsoft.com/office/drawing/2014/main" id="{7D584299-4C0F-4722-87F4-6FA1EEEB7D0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C622F65-ED55-46F2-84BC-37CD0540833F}"/>
              </a:ext>
            </a:extLst>
          </p:cNvPr>
          <p:cNvSpPr>
            <a:spLocks noGrp="1"/>
          </p:cNvSpPr>
          <p:nvPr>
            <p:ph type="sldNum" sz="quarter" idx="12"/>
          </p:nvPr>
        </p:nvSpPr>
        <p:spPr/>
        <p:txBody>
          <a:bodyPr/>
          <a:lstStyle/>
          <a:p>
            <a:fld id="{98F471F2-2D54-45C3-9920-F522AD76EA2E}" type="slidenum">
              <a:rPr lang="en-GB" smtClean="0"/>
              <a:t>‹#›</a:t>
            </a:fld>
            <a:endParaRPr lang="en-GB"/>
          </a:p>
        </p:txBody>
      </p:sp>
    </p:spTree>
    <p:extLst>
      <p:ext uri="{BB962C8B-B14F-4D97-AF65-F5344CB8AC3E}">
        <p14:creationId xmlns:p14="http://schemas.microsoft.com/office/powerpoint/2010/main" val="4584213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1F64F-52AD-4289-B0A0-58F46C9D508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B16BC75-22E5-48C7-BEAE-D0C205E600F0}"/>
              </a:ext>
            </a:extLst>
          </p:cNvPr>
          <p:cNvSpPr>
            <a:spLocks noGrp="1"/>
          </p:cNvSpPr>
          <p:nvPr>
            <p:ph type="dt" sz="half" idx="10"/>
          </p:nvPr>
        </p:nvSpPr>
        <p:spPr/>
        <p:txBody>
          <a:bodyPr/>
          <a:lstStyle/>
          <a:p>
            <a:fld id="{4BCAF8C1-DB9A-462C-9BF7-C3988B1E3917}" type="datetimeFigureOut">
              <a:rPr lang="en-GB" smtClean="0"/>
              <a:t>14/07/2025</a:t>
            </a:fld>
            <a:endParaRPr lang="en-GB"/>
          </a:p>
        </p:txBody>
      </p:sp>
      <p:sp>
        <p:nvSpPr>
          <p:cNvPr id="4" name="Footer Placeholder 3">
            <a:extLst>
              <a:ext uri="{FF2B5EF4-FFF2-40B4-BE49-F238E27FC236}">
                <a16:creationId xmlns:a16="http://schemas.microsoft.com/office/drawing/2014/main" id="{2E92C65A-6645-4969-ADBC-FC22419E94C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74E066B-8A5E-46FB-90C3-D5A1B22BEF49}"/>
              </a:ext>
            </a:extLst>
          </p:cNvPr>
          <p:cNvSpPr>
            <a:spLocks noGrp="1"/>
          </p:cNvSpPr>
          <p:nvPr>
            <p:ph type="sldNum" sz="quarter" idx="12"/>
          </p:nvPr>
        </p:nvSpPr>
        <p:spPr/>
        <p:txBody>
          <a:bodyPr/>
          <a:lstStyle/>
          <a:p>
            <a:fld id="{98F471F2-2D54-45C3-9920-F522AD76EA2E}" type="slidenum">
              <a:rPr lang="en-GB" smtClean="0"/>
              <a:t>‹#›</a:t>
            </a:fld>
            <a:endParaRPr lang="en-GB"/>
          </a:p>
        </p:txBody>
      </p:sp>
    </p:spTree>
    <p:extLst>
      <p:ext uri="{BB962C8B-B14F-4D97-AF65-F5344CB8AC3E}">
        <p14:creationId xmlns:p14="http://schemas.microsoft.com/office/powerpoint/2010/main" val="3232073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7A291-B44D-B240-ACEA-E6FC61E331B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D3BF35A-A202-B548-9735-CEF7AB98B85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684C40D-29AC-764F-B9DA-F68ACEA5808F}"/>
              </a:ext>
            </a:extLst>
          </p:cNvPr>
          <p:cNvSpPr>
            <a:spLocks noGrp="1"/>
          </p:cNvSpPr>
          <p:nvPr>
            <p:ph type="dt" sz="half" idx="10"/>
          </p:nvPr>
        </p:nvSpPr>
        <p:spPr/>
        <p:txBody>
          <a:bodyPr/>
          <a:lstStyle/>
          <a:p>
            <a:fld id="{684BEC3A-2B96-6548-B45C-0C8C07D3EDA3}" type="datetimeFigureOut">
              <a:rPr lang="en-US" smtClean="0"/>
              <a:t>7/14/2025</a:t>
            </a:fld>
            <a:endParaRPr lang="en-US"/>
          </a:p>
        </p:txBody>
      </p:sp>
      <p:sp>
        <p:nvSpPr>
          <p:cNvPr id="5" name="Footer Placeholder 4">
            <a:extLst>
              <a:ext uri="{FF2B5EF4-FFF2-40B4-BE49-F238E27FC236}">
                <a16:creationId xmlns:a16="http://schemas.microsoft.com/office/drawing/2014/main" id="{291A3C4F-9DEC-A541-84C4-6BA0344F0C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D45591-E044-A647-93A1-6270549D3491}"/>
              </a:ext>
            </a:extLst>
          </p:cNvPr>
          <p:cNvSpPr>
            <a:spLocks noGrp="1"/>
          </p:cNvSpPr>
          <p:nvPr>
            <p:ph type="sldNum" sz="quarter" idx="12"/>
          </p:nvPr>
        </p:nvSpPr>
        <p:spPr/>
        <p:txBody>
          <a:bodyPr/>
          <a:lstStyle/>
          <a:p>
            <a:fld id="{E8FBF5F8-4270-E643-B1E9-25C1F97BF96F}" type="slidenum">
              <a:rPr lang="en-US" smtClean="0"/>
              <a:t>‹#›</a:t>
            </a:fld>
            <a:endParaRPr lang="en-US"/>
          </a:p>
        </p:txBody>
      </p:sp>
    </p:spTree>
    <p:extLst>
      <p:ext uri="{BB962C8B-B14F-4D97-AF65-F5344CB8AC3E}">
        <p14:creationId xmlns:p14="http://schemas.microsoft.com/office/powerpoint/2010/main" val="33184792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AAD1C0-DB4A-436C-AF4F-46B3EBBFC00D}"/>
              </a:ext>
            </a:extLst>
          </p:cNvPr>
          <p:cNvSpPr>
            <a:spLocks noGrp="1"/>
          </p:cNvSpPr>
          <p:nvPr>
            <p:ph type="dt" sz="half" idx="10"/>
          </p:nvPr>
        </p:nvSpPr>
        <p:spPr/>
        <p:txBody>
          <a:bodyPr/>
          <a:lstStyle/>
          <a:p>
            <a:fld id="{4BCAF8C1-DB9A-462C-9BF7-C3988B1E3917}" type="datetimeFigureOut">
              <a:rPr lang="en-GB" smtClean="0"/>
              <a:t>14/07/2025</a:t>
            </a:fld>
            <a:endParaRPr lang="en-GB"/>
          </a:p>
        </p:txBody>
      </p:sp>
      <p:sp>
        <p:nvSpPr>
          <p:cNvPr id="3" name="Footer Placeholder 2">
            <a:extLst>
              <a:ext uri="{FF2B5EF4-FFF2-40B4-BE49-F238E27FC236}">
                <a16:creationId xmlns:a16="http://schemas.microsoft.com/office/drawing/2014/main" id="{76EDDBE0-8CA2-47AE-89D0-FD661C0C4E8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83C3961-2880-4D15-9957-68587C9114CE}"/>
              </a:ext>
            </a:extLst>
          </p:cNvPr>
          <p:cNvSpPr>
            <a:spLocks noGrp="1"/>
          </p:cNvSpPr>
          <p:nvPr>
            <p:ph type="sldNum" sz="quarter" idx="12"/>
          </p:nvPr>
        </p:nvSpPr>
        <p:spPr/>
        <p:txBody>
          <a:bodyPr/>
          <a:lstStyle/>
          <a:p>
            <a:fld id="{98F471F2-2D54-45C3-9920-F522AD76EA2E}" type="slidenum">
              <a:rPr lang="en-GB" smtClean="0"/>
              <a:t>‹#›</a:t>
            </a:fld>
            <a:endParaRPr lang="en-GB"/>
          </a:p>
        </p:txBody>
      </p:sp>
    </p:spTree>
    <p:extLst>
      <p:ext uri="{BB962C8B-B14F-4D97-AF65-F5344CB8AC3E}">
        <p14:creationId xmlns:p14="http://schemas.microsoft.com/office/powerpoint/2010/main" val="39567224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7EC0E-3D54-4B67-A1EC-4B73989C25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67E58FE-3B1C-4BF3-94D0-61CE70A9FF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2441B53-5B99-497F-B908-B624C53494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36DACD5-593A-442C-85A0-BE75A874FEC9}"/>
              </a:ext>
            </a:extLst>
          </p:cNvPr>
          <p:cNvSpPr>
            <a:spLocks noGrp="1"/>
          </p:cNvSpPr>
          <p:nvPr>
            <p:ph type="dt" sz="half" idx="10"/>
          </p:nvPr>
        </p:nvSpPr>
        <p:spPr/>
        <p:txBody>
          <a:bodyPr/>
          <a:lstStyle/>
          <a:p>
            <a:fld id="{4BCAF8C1-DB9A-462C-9BF7-C3988B1E3917}" type="datetimeFigureOut">
              <a:rPr lang="en-GB" smtClean="0"/>
              <a:t>14/07/2025</a:t>
            </a:fld>
            <a:endParaRPr lang="en-GB"/>
          </a:p>
        </p:txBody>
      </p:sp>
      <p:sp>
        <p:nvSpPr>
          <p:cNvPr id="6" name="Footer Placeholder 5">
            <a:extLst>
              <a:ext uri="{FF2B5EF4-FFF2-40B4-BE49-F238E27FC236}">
                <a16:creationId xmlns:a16="http://schemas.microsoft.com/office/drawing/2014/main" id="{057CED0B-C854-4CA0-ACE6-B1E681C498B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80DAD9E-8703-4C51-99AF-373F04DE2419}"/>
              </a:ext>
            </a:extLst>
          </p:cNvPr>
          <p:cNvSpPr>
            <a:spLocks noGrp="1"/>
          </p:cNvSpPr>
          <p:nvPr>
            <p:ph type="sldNum" sz="quarter" idx="12"/>
          </p:nvPr>
        </p:nvSpPr>
        <p:spPr/>
        <p:txBody>
          <a:bodyPr/>
          <a:lstStyle/>
          <a:p>
            <a:fld id="{98F471F2-2D54-45C3-9920-F522AD76EA2E}" type="slidenum">
              <a:rPr lang="en-GB" smtClean="0"/>
              <a:t>‹#›</a:t>
            </a:fld>
            <a:endParaRPr lang="en-GB"/>
          </a:p>
        </p:txBody>
      </p:sp>
    </p:spTree>
    <p:extLst>
      <p:ext uri="{BB962C8B-B14F-4D97-AF65-F5344CB8AC3E}">
        <p14:creationId xmlns:p14="http://schemas.microsoft.com/office/powerpoint/2010/main" val="32625636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1D0B0-16B9-4002-B15A-D51C338952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AB77806-06A4-4E25-A161-A1EAD5AD16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D9A5056-87B3-4B8F-BFA4-60A26F883F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2788518-42C7-45BE-9E64-0A0382CB6E56}"/>
              </a:ext>
            </a:extLst>
          </p:cNvPr>
          <p:cNvSpPr>
            <a:spLocks noGrp="1"/>
          </p:cNvSpPr>
          <p:nvPr>
            <p:ph type="dt" sz="half" idx="10"/>
          </p:nvPr>
        </p:nvSpPr>
        <p:spPr/>
        <p:txBody>
          <a:bodyPr/>
          <a:lstStyle/>
          <a:p>
            <a:fld id="{4BCAF8C1-DB9A-462C-9BF7-C3988B1E3917}" type="datetimeFigureOut">
              <a:rPr lang="en-GB" smtClean="0"/>
              <a:t>14/07/2025</a:t>
            </a:fld>
            <a:endParaRPr lang="en-GB"/>
          </a:p>
        </p:txBody>
      </p:sp>
      <p:sp>
        <p:nvSpPr>
          <p:cNvPr id="6" name="Footer Placeholder 5">
            <a:extLst>
              <a:ext uri="{FF2B5EF4-FFF2-40B4-BE49-F238E27FC236}">
                <a16:creationId xmlns:a16="http://schemas.microsoft.com/office/drawing/2014/main" id="{23CEE70E-50FC-467F-8EDF-D6F4F61A963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5AB24AA-909B-4D86-8828-B316CEB4D9CC}"/>
              </a:ext>
            </a:extLst>
          </p:cNvPr>
          <p:cNvSpPr>
            <a:spLocks noGrp="1"/>
          </p:cNvSpPr>
          <p:nvPr>
            <p:ph type="sldNum" sz="quarter" idx="12"/>
          </p:nvPr>
        </p:nvSpPr>
        <p:spPr/>
        <p:txBody>
          <a:bodyPr/>
          <a:lstStyle/>
          <a:p>
            <a:fld id="{98F471F2-2D54-45C3-9920-F522AD76EA2E}" type="slidenum">
              <a:rPr lang="en-GB" smtClean="0"/>
              <a:t>‹#›</a:t>
            </a:fld>
            <a:endParaRPr lang="en-GB"/>
          </a:p>
        </p:txBody>
      </p:sp>
    </p:spTree>
    <p:extLst>
      <p:ext uri="{BB962C8B-B14F-4D97-AF65-F5344CB8AC3E}">
        <p14:creationId xmlns:p14="http://schemas.microsoft.com/office/powerpoint/2010/main" val="6878764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075AE-3715-4789-ACF1-7890537C556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7C2C6C8-B10F-4586-8BC8-010FB9C64CB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E43F83A-6972-46D8-B9C7-85CCD7A4AAA3}"/>
              </a:ext>
            </a:extLst>
          </p:cNvPr>
          <p:cNvSpPr>
            <a:spLocks noGrp="1"/>
          </p:cNvSpPr>
          <p:nvPr>
            <p:ph type="dt" sz="half" idx="10"/>
          </p:nvPr>
        </p:nvSpPr>
        <p:spPr/>
        <p:txBody>
          <a:bodyPr/>
          <a:lstStyle/>
          <a:p>
            <a:fld id="{4BCAF8C1-DB9A-462C-9BF7-C3988B1E3917}" type="datetimeFigureOut">
              <a:rPr lang="en-GB" smtClean="0"/>
              <a:t>14/07/2025</a:t>
            </a:fld>
            <a:endParaRPr lang="en-GB"/>
          </a:p>
        </p:txBody>
      </p:sp>
      <p:sp>
        <p:nvSpPr>
          <p:cNvPr id="5" name="Footer Placeholder 4">
            <a:extLst>
              <a:ext uri="{FF2B5EF4-FFF2-40B4-BE49-F238E27FC236}">
                <a16:creationId xmlns:a16="http://schemas.microsoft.com/office/drawing/2014/main" id="{37351E97-A134-4BED-837E-DC1BEC507BA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BFB34AD-33C0-4B71-9D79-4D9F6540C85A}"/>
              </a:ext>
            </a:extLst>
          </p:cNvPr>
          <p:cNvSpPr>
            <a:spLocks noGrp="1"/>
          </p:cNvSpPr>
          <p:nvPr>
            <p:ph type="sldNum" sz="quarter" idx="12"/>
          </p:nvPr>
        </p:nvSpPr>
        <p:spPr/>
        <p:txBody>
          <a:bodyPr/>
          <a:lstStyle/>
          <a:p>
            <a:fld id="{98F471F2-2D54-45C3-9920-F522AD76EA2E}" type="slidenum">
              <a:rPr lang="en-GB" smtClean="0"/>
              <a:t>‹#›</a:t>
            </a:fld>
            <a:endParaRPr lang="en-GB"/>
          </a:p>
        </p:txBody>
      </p:sp>
    </p:spTree>
    <p:extLst>
      <p:ext uri="{BB962C8B-B14F-4D97-AF65-F5344CB8AC3E}">
        <p14:creationId xmlns:p14="http://schemas.microsoft.com/office/powerpoint/2010/main" val="438837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7B6E66-9E2B-4542-935F-72C154D2C6E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4B021B5-F185-426D-959C-3BA1AA75313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A904EBE-385F-4D18-BA19-9C88C3347BAA}"/>
              </a:ext>
            </a:extLst>
          </p:cNvPr>
          <p:cNvSpPr>
            <a:spLocks noGrp="1"/>
          </p:cNvSpPr>
          <p:nvPr>
            <p:ph type="dt" sz="half" idx="10"/>
          </p:nvPr>
        </p:nvSpPr>
        <p:spPr/>
        <p:txBody>
          <a:bodyPr/>
          <a:lstStyle/>
          <a:p>
            <a:fld id="{4BCAF8C1-DB9A-462C-9BF7-C3988B1E3917}" type="datetimeFigureOut">
              <a:rPr lang="en-GB" smtClean="0"/>
              <a:t>14/07/2025</a:t>
            </a:fld>
            <a:endParaRPr lang="en-GB"/>
          </a:p>
        </p:txBody>
      </p:sp>
      <p:sp>
        <p:nvSpPr>
          <p:cNvPr id="5" name="Footer Placeholder 4">
            <a:extLst>
              <a:ext uri="{FF2B5EF4-FFF2-40B4-BE49-F238E27FC236}">
                <a16:creationId xmlns:a16="http://schemas.microsoft.com/office/drawing/2014/main" id="{BF491065-780D-4FC5-B619-2CE7897C3AD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623CA2F-7C46-459D-972B-B2CF2D30CEB7}"/>
              </a:ext>
            </a:extLst>
          </p:cNvPr>
          <p:cNvSpPr>
            <a:spLocks noGrp="1"/>
          </p:cNvSpPr>
          <p:nvPr>
            <p:ph type="sldNum" sz="quarter" idx="12"/>
          </p:nvPr>
        </p:nvSpPr>
        <p:spPr/>
        <p:txBody>
          <a:bodyPr/>
          <a:lstStyle/>
          <a:p>
            <a:fld id="{98F471F2-2D54-45C3-9920-F522AD76EA2E}" type="slidenum">
              <a:rPr lang="en-GB" smtClean="0"/>
              <a:t>‹#›</a:t>
            </a:fld>
            <a:endParaRPr lang="en-GB"/>
          </a:p>
        </p:txBody>
      </p:sp>
    </p:spTree>
    <p:extLst>
      <p:ext uri="{BB962C8B-B14F-4D97-AF65-F5344CB8AC3E}">
        <p14:creationId xmlns:p14="http://schemas.microsoft.com/office/powerpoint/2010/main" val="27733073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F1165-B9F5-5C4B-BC47-F07A7167A8C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4E9341D-22F1-8147-9158-DBB948166C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227E988-5E10-B944-BDF3-2446EE4DB81D}"/>
              </a:ext>
            </a:extLst>
          </p:cNvPr>
          <p:cNvSpPr>
            <a:spLocks noGrp="1"/>
          </p:cNvSpPr>
          <p:nvPr>
            <p:ph type="dt" sz="half" idx="10"/>
          </p:nvPr>
        </p:nvSpPr>
        <p:spPr/>
        <p:txBody>
          <a:bodyPr/>
          <a:lstStyle/>
          <a:p>
            <a:fld id="{684BEC3A-2B96-6548-B45C-0C8C07D3EDA3}" type="datetimeFigureOut">
              <a:rPr lang="en-US" smtClean="0"/>
              <a:t>7/14/2025</a:t>
            </a:fld>
            <a:endParaRPr lang="en-US"/>
          </a:p>
        </p:txBody>
      </p:sp>
      <p:sp>
        <p:nvSpPr>
          <p:cNvPr id="5" name="Footer Placeholder 4">
            <a:extLst>
              <a:ext uri="{FF2B5EF4-FFF2-40B4-BE49-F238E27FC236}">
                <a16:creationId xmlns:a16="http://schemas.microsoft.com/office/drawing/2014/main" id="{FB42AA27-1523-1A40-BC0A-8014EC695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45C86D-5C48-D64D-9DA5-6ED11FB952CA}"/>
              </a:ext>
            </a:extLst>
          </p:cNvPr>
          <p:cNvSpPr>
            <a:spLocks noGrp="1"/>
          </p:cNvSpPr>
          <p:nvPr>
            <p:ph type="sldNum" sz="quarter" idx="12"/>
          </p:nvPr>
        </p:nvSpPr>
        <p:spPr/>
        <p:txBody>
          <a:bodyPr/>
          <a:lstStyle/>
          <a:p>
            <a:fld id="{E8FBF5F8-4270-E643-B1E9-25C1F97BF96F}" type="slidenum">
              <a:rPr lang="en-US" smtClean="0"/>
              <a:t>‹#›</a:t>
            </a:fld>
            <a:endParaRPr lang="en-US"/>
          </a:p>
        </p:txBody>
      </p:sp>
    </p:spTree>
    <p:extLst>
      <p:ext uri="{BB962C8B-B14F-4D97-AF65-F5344CB8AC3E}">
        <p14:creationId xmlns:p14="http://schemas.microsoft.com/office/powerpoint/2010/main" val="3173424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1A805-30B4-6647-A0EB-2361C4AF9C8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9EDFCB3-C8B6-E44C-80B4-A119975DB0F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914C4E14-452A-4A4D-8383-5EB1A4F081C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C754233C-C46E-C64B-AF9D-C313343B2856}"/>
              </a:ext>
            </a:extLst>
          </p:cNvPr>
          <p:cNvSpPr>
            <a:spLocks noGrp="1"/>
          </p:cNvSpPr>
          <p:nvPr>
            <p:ph type="dt" sz="half" idx="10"/>
          </p:nvPr>
        </p:nvSpPr>
        <p:spPr/>
        <p:txBody>
          <a:bodyPr/>
          <a:lstStyle/>
          <a:p>
            <a:fld id="{684BEC3A-2B96-6548-B45C-0C8C07D3EDA3}" type="datetimeFigureOut">
              <a:rPr lang="en-US" smtClean="0"/>
              <a:t>7/14/2025</a:t>
            </a:fld>
            <a:endParaRPr lang="en-US"/>
          </a:p>
        </p:txBody>
      </p:sp>
      <p:sp>
        <p:nvSpPr>
          <p:cNvPr id="6" name="Footer Placeholder 5">
            <a:extLst>
              <a:ext uri="{FF2B5EF4-FFF2-40B4-BE49-F238E27FC236}">
                <a16:creationId xmlns:a16="http://schemas.microsoft.com/office/drawing/2014/main" id="{C17BF2C5-1597-124C-95DC-ACEA4B5540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01744C-DE1E-8F48-BC3F-F46D0771F369}"/>
              </a:ext>
            </a:extLst>
          </p:cNvPr>
          <p:cNvSpPr>
            <a:spLocks noGrp="1"/>
          </p:cNvSpPr>
          <p:nvPr>
            <p:ph type="sldNum" sz="quarter" idx="12"/>
          </p:nvPr>
        </p:nvSpPr>
        <p:spPr/>
        <p:txBody>
          <a:bodyPr/>
          <a:lstStyle/>
          <a:p>
            <a:fld id="{E8FBF5F8-4270-E643-B1E9-25C1F97BF96F}" type="slidenum">
              <a:rPr lang="en-US" smtClean="0"/>
              <a:t>‹#›</a:t>
            </a:fld>
            <a:endParaRPr lang="en-US"/>
          </a:p>
        </p:txBody>
      </p:sp>
    </p:spTree>
    <p:extLst>
      <p:ext uri="{BB962C8B-B14F-4D97-AF65-F5344CB8AC3E}">
        <p14:creationId xmlns:p14="http://schemas.microsoft.com/office/powerpoint/2010/main" val="2347439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DD5F4-05E4-9941-8599-1E4896E0D3D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D75FCDF-7C75-0140-B091-0B8BAE3C44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3DC28DA-68B6-1343-AF4C-49E149E1417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D4C73F04-F8AE-A541-BE47-CDB972A803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A8E9D0B-C0CF-1845-A846-37FF1D16B92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919E71B5-4E2B-2A40-AE75-7DC7B31C4BF9}"/>
              </a:ext>
            </a:extLst>
          </p:cNvPr>
          <p:cNvSpPr>
            <a:spLocks noGrp="1"/>
          </p:cNvSpPr>
          <p:nvPr>
            <p:ph type="dt" sz="half" idx="10"/>
          </p:nvPr>
        </p:nvSpPr>
        <p:spPr/>
        <p:txBody>
          <a:bodyPr/>
          <a:lstStyle/>
          <a:p>
            <a:fld id="{684BEC3A-2B96-6548-B45C-0C8C07D3EDA3}" type="datetimeFigureOut">
              <a:rPr lang="en-US" smtClean="0"/>
              <a:t>7/14/2025</a:t>
            </a:fld>
            <a:endParaRPr lang="en-US"/>
          </a:p>
        </p:txBody>
      </p:sp>
      <p:sp>
        <p:nvSpPr>
          <p:cNvPr id="8" name="Footer Placeholder 7">
            <a:extLst>
              <a:ext uri="{FF2B5EF4-FFF2-40B4-BE49-F238E27FC236}">
                <a16:creationId xmlns:a16="http://schemas.microsoft.com/office/drawing/2014/main" id="{917AF87C-EDFE-0247-B87A-0D82C35229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1C14E43-9C12-3940-9479-EC647BE12B51}"/>
              </a:ext>
            </a:extLst>
          </p:cNvPr>
          <p:cNvSpPr>
            <a:spLocks noGrp="1"/>
          </p:cNvSpPr>
          <p:nvPr>
            <p:ph type="sldNum" sz="quarter" idx="12"/>
          </p:nvPr>
        </p:nvSpPr>
        <p:spPr/>
        <p:txBody>
          <a:bodyPr/>
          <a:lstStyle/>
          <a:p>
            <a:fld id="{E8FBF5F8-4270-E643-B1E9-25C1F97BF96F}" type="slidenum">
              <a:rPr lang="en-US" smtClean="0"/>
              <a:t>‹#›</a:t>
            </a:fld>
            <a:endParaRPr lang="en-US"/>
          </a:p>
        </p:txBody>
      </p:sp>
    </p:spTree>
    <p:extLst>
      <p:ext uri="{BB962C8B-B14F-4D97-AF65-F5344CB8AC3E}">
        <p14:creationId xmlns:p14="http://schemas.microsoft.com/office/powerpoint/2010/main" val="1521455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5D0A2-FCB4-1940-95AB-BF3289C21007}"/>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DA98E54-1D94-C247-B504-B244FC4B9AFA}"/>
              </a:ext>
            </a:extLst>
          </p:cNvPr>
          <p:cNvSpPr>
            <a:spLocks noGrp="1"/>
          </p:cNvSpPr>
          <p:nvPr>
            <p:ph type="dt" sz="half" idx="10"/>
          </p:nvPr>
        </p:nvSpPr>
        <p:spPr/>
        <p:txBody>
          <a:bodyPr/>
          <a:lstStyle/>
          <a:p>
            <a:fld id="{684BEC3A-2B96-6548-B45C-0C8C07D3EDA3}" type="datetimeFigureOut">
              <a:rPr lang="en-US" smtClean="0"/>
              <a:t>7/14/2025</a:t>
            </a:fld>
            <a:endParaRPr lang="en-US"/>
          </a:p>
        </p:txBody>
      </p:sp>
      <p:sp>
        <p:nvSpPr>
          <p:cNvPr id="4" name="Footer Placeholder 3">
            <a:extLst>
              <a:ext uri="{FF2B5EF4-FFF2-40B4-BE49-F238E27FC236}">
                <a16:creationId xmlns:a16="http://schemas.microsoft.com/office/drawing/2014/main" id="{4CF8F341-89B8-DA43-A66F-18E4D4890A1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144C0A1-8592-EB44-BC44-C9F8875B60DD}"/>
              </a:ext>
            </a:extLst>
          </p:cNvPr>
          <p:cNvSpPr>
            <a:spLocks noGrp="1"/>
          </p:cNvSpPr>
          <p:nvPr>
            <p:ph type="sldNum" sz="quarter" idx="12"/>
          </p:nvPr>
        </p:nvSpPr>
        <p:spPr/>
        <p:txBody>
          <a:bodyPr/>
          <a:lstStyle/>
          <a:p>
            <a:fld id="{E8FBF5F8-4270-E643-B1E9-25C1F97BF96F}" type="slidenum">
              <a:rPr lang="en-US" smtClean="0"/>
              <a:t>‹#›</a:t>
            </a:fld>
            <a:endParaRPr lang="en-US"/>
          </a:p>
        </p:txBody>
      </p:sp>
    </p:spTree>
    <p:extLst>
      <p:ext uri="{BB962C8B-B14F-4D97-AF65-F5344CB8AC3E}">
        <p14:creationId xmlns:p14="http://schemas.microsoft.com/office/powerpoint/2010/main" val="3343194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7EB18F-3E87-4E47-8895-971BCFD6A6DF}"/>
              </a:ext>
            </a:extLst>
          </p:cNvPr>
          <p:cNvSpPr>
            <a:spLocks noGrp="1"/>
          </p:cNvSpPr>
          <p:nvPr>
            <p:ph type="dt" sz="half" idx="10"/>
          </p:nvPr>
        </p:nvSpPr>
        <p:spPr/>
        <p:txBody>
          <a:bodyPr/>
          <a:lstStyle/>
          <a:p>
            <a:fld id="{684BEC3A-2B96-6548-B45C-0C8C07D3EDA3}" type="datetimeFigureOut">
              <a:rPr lang="en-US" smtClean="0"/>
              <a:t>7/14/2025</a:t>
            </a:fld>
            <a:endParaRPr lang="en-US"/>
          </a:p>
        </p:txBody>
      </p:sp>
      <p:sp>
        <p:nvSpPr>
          <p:cNvPr id="3" name="Footer Placeholder 2">
            <a:extLst>
              <a:ext uri="{FF2B5EF4-FFF2-40B4-BE49-F238E27FC236}">
                <a16:creationId xmlns:a16="http://schemas.microsoft.com/office/drawing/2014/main" id="{868F0F68-710A-9D4E-9859-A1BB9572B87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4A1F831-DF6E-3C43-8777-0AD474B3EB17}"/>
              </a:ext>
            </a:extLst>
          </p:cNvPr>
          <p:cNvSpPr>
            <a:spLocks noGrp="1"/>
          </p:cNvSpPr>
          <p:nvPr>
            <p:ph type="sldNum" sz="quarter" idx="12"/>
          </p:nvPr>
        </p:nvSpPr>
        <p:spPr/>
        <p:txBody>
          <a:bodyPr/>
          <a:lstStyle/>
          <a:p>
            <a:fld id="{E8FBF5F8-4270-E643-B1E9-25C1F97BF96F}" type="slidenum">
              <a:rPr lang="en-US" smtClean="0"/>
              <a:t>‹#›</a:t>
            </a:fld>
            <a:endParaRPr lang="en-US"/>
          </a:p>
        </p:txBody>
      </p:sp>
    </p:spTree>
    <p:extLst>
      <p:ext uri="{BB962C8B-B14F-4D97-AF65-F5344CB8AC3E}">
        <p14:creationId xmlns:p14="http://schemas.microsoft.com/office/powerpoint/2010/main" val="3558619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7A355-3567-CA47-B95E-8CDF73C8A12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305560A-F2E6-9D41-BEC1-CFFD228950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FC4C567F-09ED-F34A-A169-2DB00CA533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A656931-99D8-6749-8210-41A60A738874}"/>
              </a:ext>
            </a:extLst>
          </p:cNvPr>
          <p:cNvSpPr>
            <a:spLocks noGrp="1"/>
          </p:cNvSpPr>
          <p:nvPr>
            <p:ph type="dt" sz="half" idx="10"/>
          </p:nvPr>
        </p:nvSpPr>
        <p:spPr/>
        <p:txBody>
          <a:bodyPr/>
          <a:lstStyle/>
          <a:p>
            <a:fld id="{684BEC3A-2B96-6548-B45C-0C8C07D3EDA3}" type="datetimeFigureOut">
              <a:rPr lang="en-US" smtClean="0"/>
              <a:t>7/14/2025</a:t>
            </a:fld>
            <a:endParaRPr lang="en-US"/>
          </a:p>
        </p:txBody>
      </p:sp>
      <p:sp>
        <p:nvSpPr>
          <p:cNvPr id="6" name="Footer Placeholder 5">
            <a:extLst>
              <a:ext uri="{FF2B5EF4-FFF2-40B4-BE49-F238E27FC236}">
                <a16:creationId xmlns:a16="http://schemas.microsoft.com/office/drawing/2014/main" id="{BE534D7E-A7C7-DC47-9FE0-01573C25E0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707E52-23F4-5046-8AD4-B6E5ECF020D6}"/>
              </a:ext>
            </a:extLst>
          </p:cNvPr>
          <p:cNvSpPr>
            <a:spLocks noGrp="1"/>
          </p:cNvSpPr>
          <p:nvPr>
            <p:ph type="sldNum" sz="quarter" idx="12"/>
          </p:nvPr>
        </p:nvSpPr>
        <p:spPr/>
        <p:txBody>
          <a:bodyPr/>
          <a:lstStyle/>
          <a:p>
            <a:fld id="{E8FBF5F8-4270-E643-B1E9-25C1F97BF96F}" type="slidenum">
              <a:rPr lang="en-US" smtClean="0"/>
              <a:t>‹#›</a:t>
            </a:fld>
            <a:endParaRPr lang="en-US"/>
          </a:p>
        </p:txBody>
      </p:sp>
    </p:spTree>
    <p:extLst>
      <p:ext uri="{BB962C8B-B14F-4D97-AF65-F5344CB8AC3E}">
        <p14:creationId xmlns:p14="http://schemas.microsoft.com/office/powerpoint/2010/main" val="562278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22220-111D-0742-AC7D-B6FCCD732E2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38BECA77-B53D-8F4B-BDC5-25861FBC2B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2F42FD2-AC77-BC4A-936C-90AE1AE395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50BEEA1-A227-3448-8328-E2404490F5F9}"/>
              </a:ext>
            </a:extLst>
          </p:cNvPr>
          <p:cNvSpPr>
            <a:spLocks noGrp="1"/>
          </p:cNvSpPr>
          <p:nvPr>
            <p:ph type="dt" sz="half" idx="10"/>
          </p:nvPr>
        </p:nvSpPr>
        <p:spPr/>
        <p:txBody>
          <a:bodyPr/>
          <a:lstStyle/>
          <a:p>
            <a:fld id="{684BEC3A-2B96-6548-B45C-0C8C07D3EDA3}" type="datetimeFigureOut">
              <a:rPr lang="en-US" smtClean="0"/>
              <a:t>7/14/2025</a:t>
            </a:fld>
            <a:endParaRPr lang="en-US"/>
          </a:p>
        </p:txBody>
      </p:sp>
      <p:sp>
        <p:nvSpPr>
          <p:cNvPr id="6" name="Footer Placeholder 5">
            <a:extLst>
              <a:ext uri="{FF2B5EF4-FFF2-40B4-BE49-F238E27FC236}">
                <a16:creationId xmlns:a16="http://schemas.microsoft.com/office/drawing/2014/main" id="{9D0617B1-7335-7340-AAB0-A52A731296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8654A2-4024-E148-956C-22FC577EA406}"/>
              </a:ext>
            </a:extLst>
          </p:cNvPr>
          <p:cNvSpPr>
            <a:spLocks noGrp="1"/>
          </p:cNvSpPr>
          <p:nvPr>
            <p:ph type="sldNum" sz="quarter" idx="12"/>
          </p:nvPr>
        </p:nvSpPr>
        <p:spPr/>
        <p:txBody>
          <a:bodyPr/>
          <a:lstStyle/>
          <a:p>
            <a:fld id="{E8FBF5F8-4270-E643-B1E9-25C1F97BF96F}" type="slidenum">
              <a:rPr lang="en-US" smtClean="0"/>
              <a:t>‹#›</a:t>
            </a:fld>
            <a:endParaRPr lang="en-US"/>
          </a:p>
        </p:txBody>
      </p:sp>
    </p:spTree>
    <p:extLst>
      <p:ext uri="{BB962C8B-B14F-4D97-AF65-F5344CB8AC3E}">
        <p14:creationId xmlns:p14="http://schemas.microsoft.com/office/powerpoint/2010/main" val="3411332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7F7304-1672-D746-AE3E-203034A7E8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F8E5595-344A-6A49-AF1B-8ED93D3812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A88F664-63D0-0A4F-9D36-F07A742426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4BEC3A-2B96-6548-B45C-0C8C07D3EDA3}" type="datetimeFigureOut">
              <a:rPr lang="en-US" smtClean="0"/>
              <a:t>7/14/2025</a:t>
            </a:fld>
            <a:endParaRPr lang="en-US"/>
          </a:p>
        </p:txBody>
      </p:sp>
      <p:sp>
        <p:nvSpPr>
          <p:cNvPr id="5" name="Footer Placeholder 4">
            <a:extLst>
              <a:ext uri="{FF2B5EF4-FFF2-40B4-BE49-F238E27FC236}">
                <a16:creationId xmlns:a16="http://schemas.microsoft.com/office/drawing/2014/main" id="{ADB2460D-7D09-C142-8738-024A196BCC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741DBC6-83B3-E648-94B7-443EA0BDB2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FBF5F8-4270-E643-B1E9-25C1F97BF96F}" type="slidenum">
              <a:rPr lang="en-US" smtClean="0"/>
              <a:t>‹#›</a:t>
            </a:fld>
            <a:endParaRPr lang="en-US"/>
          </a:p>
        </p:txBody>
      </p:sp>
    </p:spTree>
    <p:extLst>
      <p:ext uri="{BB962C8B-B14F-4D97-AF65-F5344CB8AC3E}">
        <p14:creationId xmlns:p14="http://schemas.microsoft.com/office/powerpoint/2010/main" val="308581358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5" descr="AC_Powerpoint_front_cover.jp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5717623"/>
      </p:ext>
    </p:extLst>
  </p:cSld>
  <p:clrMap bg1="lt1" tx1="dk1" bg2="lt2" tx2="dk2" accent1="accent1" accent2="accent2" accent3="accent3" accent4="accent4" accent5="accent5" accent6="accent6" hlink="hlink" folHlink="folHlink"/>
  <p:sldLayoutIdLst>
    <p:sldLayoutId id="2147483685"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C_Powerpoint_Master_Base.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7464"/>
          </a:xfrm>
          <a:prstGeom prst="rect">
            <a:avLst/>
          </a:prstGeom>
        </p:spPr>
      </p:pic>
    </p:spTree>
    <p:extLst>
      <p:ext uri="{BB962C8B-B14F-4D97-AF65-F5344CB8AC3E}">
        <p14:creationId xmlns:p14="http://schemas.microsoft.com/office/powerpoint/2010/main" val="888771286"/>
      </p:ext>
    </p:extLst>
  </p:cSld>
  <p:clrMap bg1="lt1" tx1="dk1" bg2="lt2" tx2="dk2" accent1="accent1" accent2="accent2" accent3="accent3" accent4="accent4" accent5="accent5" accent6="accent6" hlink="hlink" folHlink="folHlink"/>
  <p:sldLayoutIdLst>
    <p:sldLayoutId id="214748368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D2C9F2-8A86-4A3F-B6FC-493DF76960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EBEBB10-65F7-4345-AFDA-CC40E31102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19BBE8-2719-4D8A-89BF-E1FBBC453E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CAF8C1-DB9A-462C-9BF7-C3988B1E3917}" type="datetimeFigureOut">
              <a:rPr lang="en-GB" smtClean="0"/>
              <a:t>14/07/2025</a:t>
            </a:fld>
            <a:endParaRPr lang="en-GB"/>
          </a:p>
        </p:txBody>
      </p:sp>
      <p:sp>
        <p:nvSpPr>
          <p:cNvPr id="5" name="Footer Placeholder 4">
            <a:extLst>
              <a:ext uri="{FF2B5EF4-FFF2-40B4-BE49-F238E27FC236}">
                <a16:creationId xmlns:a16="http://schemas.microsoft.com/office/drawing/2014/main" id="{376B33AC-D417-408D-9002-9B5CE69DCD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715517C-4001-4C72-B537-CC186E3018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F471F2-2D54-45C3-9920-F522AD76EA2E}" type="slidenum">
              <a:rPr lang="en-GB" smtClean="0"/>
              <a:t>‹#›</a:t>
            </a:fld>
            <a:endParaRPr lang="en-GB"/>
          </a:p>
        </p:txBody>
      </p:sp>
    </p:spTree>
    <p:extLst>
      <p:ext uri="{BB962C8B-B14F-4D97-AF65-F5344CB8AC3E}">
        <p14:creationId xmlns:p14="http://schemas.microsoft.com/office/powerpoint/2010/main" val="7811589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hyperlink" Target="https://www.internetgovernance.org/2021/03/04/call-for-papers-on-comparative-analysis-of-platform-governance-in-the-u-s-and-china/" TargetMode="External"/><Relationship Id="rId2" Type="http://schemas.openxmlformats.org/officeDocument/2006/relationships/image" Target="../media/image18.jpeg"/><Relationship Id="rId1" Type="http://schemas.openxmlformats.org/officeDocument/2006/relationships/slideLayout" Target="../slideLayouts/slideLayout13.xml"/><Relationship Id="rId4" Type="http://schemas.openxmlformats.org/officeDocument/2006/relationships/hyperlink" Target="https://creativecommons.org/licenses/by-nc-nd/3.0/"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electronics-lab.com/top-funding-platforms-hardware-based-projects/" TargetMode="External"/><Relationship Id="rId2" Type="http://schemas.openxmlformats.org/officeDocument/2006/relationships/image" Target="../media/image19.jpeg"/><Relationship Id="rId1" Type="http://schemas.openxmlformats.org/officeDocument/2006/relationships/slideLayout" Target="../slideLayouts/slideLayout13.xml"/><Relationship Id="rId4" Type="http://schemas.openxmlformats.org/officeDocument/2006/relationships/hyperlink" Target="https://creativecommons.org/licenses/by-sa/3.0/"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thelearnersway.net/ideas/2016/10/9/change-culture-and-cultural-change-in-education" TargetMode="External"/><Relationship Id="rId2" Type="http://schemas.openxmlformats.org/officeDocument/2006/relationships/image" Target="../media/image20.jpeg"/><Relationship Id="rId1" Type="http://schemas.openxmlformats.org/officeDocument/2006/relationships/slideLayout" Target="../slideLayouts/slideLayout13.xml"/><Relationship Id="rId4" Type="http://schemas.openxmlformats.org/officeDocument/2006/relationships/hyperlink" Target="https://creativecommons.org/licenses/by-sa/3.0/"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geobrava.wordpress.com/page/3/" TargetMode="External"/><Relationship Id="rId2" Type="http://schemas.openxmlformats.org/officeDocument/2006/relationships/image" Target="../media/image21.jpeg"/><Relationship Id="rId1" Type="http://schemas.openxmlformats.org/officeDocument/2006/relationships/slideLayout" Target="../slideLayouts/slideLayout13.xml"/><Relationship Id="rId4" Type="http://schemas.openxmlformats.org/officeDocument/2006/relationships/hyperlink" Target="https://creativecommons.org/licenses/by-sa/3.0/"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flickr.com/photos/153724200@N07/27774351928/" TargetMode="External"/><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14.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childpovertydashboard.co.uk/app/" TargetMode="Externa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0.xml"/><Relationship Id="rId5" Type="http://schemas.openxmlformats.org/officeDocument/2006/relationships/image" Target="../media/image47.jpeg"/><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svg"/></Relationships>
</file>

<file path=ppt/slides/_rels/slide3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0.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emf"/><Relationship Id="rId1" Type="http://schemas.openxmlformats.org/officeDocument/2006/relationships/slideLayout" Target="../slideLayouts/slideLayout20.xml"/><Relationship Id="rId6" Type="http://schemas.openxmlformats.org/officeDocument/2006/relationships/image" Target="../media/image57.emf"/><Relationship Id="rId5" Type="http://schemas.openxmlformats.org/officeDocument/2006/relationships/image" Target="../media/image56.png"/><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5.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rgbClr val="CAE5E8"/>
            </a:gs>
            <a:gs pos="83000">
              <a:srgbClr val="CAE5E8"/>
            </a:gs>
            <a:gs pos="100000">
              <a:srgbClr val="CAE5E8"/>
            </a:gs>
          </a:gsLst>
          <a:path path="circle">
            <a:fillToRect l="50000" t="50000" r="50000" b="50000"/>
          </a:path>
        </a:gradFill>
        <a:effectLst/>
      </p:bgPr>
    </p:bg>
    <p:spTree>
      <p:nvGrpSpPr>
        <p:cNvPr id="1" name=""/>
        <p:cNvGrpSpPr/>
        <p:nvPr/>
      </p:nvGrpSpPr>
      <p:grpSpPr>
        <a:xfrm>
          <a:off x="0" y="0"/>
          <a:ext cx="0" cy="0"/>
          <a:chOff x="0" y="0"/>
          <a:chExt cx="0" cy="0"/>
        </a:xfrm>
      </p:grpSpPr>
      <p:pic>
        <p:nvPicPr>
          <p:cNvPr id="5" name="Picture 4" descr="Planning for Place">
            <a:extLst>
              <a:ext uri="{FF2B5EF4-FFF2-40B4-BE49-F238E27FC236}">
                <a16:creationId xmlns:a16="http://schemas.microsoft.com/office/drawing/2014/main" id="{74502B77-A02B-F915-F010-89A0693941E5}"/>
              </a:ext>
            </a:extLst>
          </p:cNvPr>
          <p:cNvPicPr>
            <a:picLocks noChangeAspect="1"/>
          </p:cNvPicPr>
          <p:nvPr/>
        </p:nvPicPr>
        <p:blipFill>
          <a:blip r:embed="rId3"/>
          <a:stretch>
            <a:fillRect/>
          </a:stretch>
        </p:blipFill>
        <p:spPr>
          <a:xfrm>
            <a:off x="-14452" y="12530"/>
            <a:ext cx="12206452" cy="2617425"/>
          </a:xfrm>
          <a:prstGeom prst="rect">
            <a:avLst/>
          </a:prstGeom>
        </p:spPr>
      </p:pic>
      <p:sp>
        <p:nvSpPr>
          <p:cNvPr id="6" name="Title 5">
            <a:extLst>
              <a:ext uri="{FF2B5EF4-FFF2-40B4-BE49-F238E27FC236}">
                <a16:creationId xmlns:a16="http://schemas.microsoft.com/office/drawing/2014/main" id="{6708C4F2-8A54-8032-2305-CC625DE38BB1}"/>
              </a:ext>
            </a:extLst>
          </p:cNvPr>
          <p:cNvSpPr txBox="1">
            <a:spLocks noGrp="1"/>
          </p:cNvSpPr>
          <p:nvPr>
            <p:ph type="title" idx="4294967295"/>
          </p:nvPr>
        </p:nvSpPr>
        <p:spPr>
          <a:xfrm>
            <a:off x="309135" y="3429000"/>
            <a:ext cx="11333016" cy="1938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70AD47">
                    <a:lumMod val="75000"/>
                  </a:srgbClr>
                </a:solidFill>
                <a:effectLst/>
                <a:uLnTx/>
                <a:uFillTx/>
                <a:latin typeface="Calibri Light"/>
                <a:ea typeface="Calibri" panose="020F0502020204030204"/>
                <a:cs typeface="Calibri" panose="020F0502020204030204"/>
              </a:rPr>
              <a:t>Place based approaches Masterclass: examples</a:t>
            </a:r>
            <a:endParaRPr kumimoji="0" lang="en-GB" sz="1800" b="0" i="0" u="none" strike="noStrike" kern="1200" cap="none" spc="0" normalizeH="0" baseline="0" noProof="0" dirty="0">
              <a:ln>
                <a:noFill/>
              </a:ln>
              <a:solidFill>
                <a:srgbClr val="70AD47">
                  <a:lumMod val="75000"/>
                </a:srgbClr>
              </a:solidFill>
              <a:effectLst/>
              <a:uLnTx/>
              <a:uFillTx/>
              <a:latin typeface="Calibri" panose="020F0502020204030204"/>
              <a:ea typeface="Calibri" panose="020F0502020204030204"/>
              <a:cs typeface="Calibri" panose="020F0502020204030204"/>
            </a:endParaRPr>
          </a:p>
        </p:txBody>
      </p:sp>
    </p:spTree>
    <p:extLst>
      <p:ext uri="{BB962C8B-B14F-4D97-AF65-F5344CB8AC3E}">
        <p14:creationId xmlns:p14="http://schemas.microsoft.com/office/powerpoint/2010/main" val="42624952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FF510D-B252-F29A-1EC9-476A95E6EB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BAEA5D-4A36-B400-B70A-F86EFEE81E9C}"/>
              </a:ext>
            </a:extLst>
          </p:cNvPr>
          <p:cNvSpPr>
            <a:spLocks noGrp="1"/>
          </p:cNvSpPr>
          <p:nvPr>
            <p:ph type="ctrTitle"/>
          </p:nvPr>
        </p:nvSpPr>
        <p:spPr>
          <a:xfrm>
            <a:off x="1890488" y="4183980"/>
            <a:ext cx="7772400" cy="537939"/>
          </a:xfrm>
        </p:spPr>
        <p:txBody>
          <a:bodyPr/>
          <a:lstStyle/>
          <a:p>
            <a:r>
              <a:rPr lang="en-GB">
                <a:solidFill>
                  <a:srgbClr val="002060"/>
                </a:solidFill>
                <a:latin typeface="Aptos" panose="020B0004020202020204" pitchFamily="34" charset="0"/>
              </a:rPr>
              <a:t>Place Workstreams</a:t>
            </a:r>
          </a:p>
        </p:txBody>
      </p:sp>
      <p:sp>
        <p:nvSpPr>
          <p:cNvPr id="4" name="Text Placeholder 3">
            <a:extLst>
              <a:ext uri="{FF2B5EF4-FFF2-40B4-BE49-F238E27FC236}">
                <a16:creationId xmlns:a16="http://schemas.microsoft.com/office/drawing/2014/main" id="{7F276305-FA13-08E5-A0BD-A08B61C56A48}"/>
              </a:ext>
            </a:extLst>
          </p:cNvPr>
          <p:cNvSpPr>
            <a:spLocks noGrp="1"/>
          </p:cNvSpPr>
          <p:nvPr>
            <p:ph type="body" sz="quarter" idx="10"/>
          </p:nvPr>
        </p:nvSpPr>
        <p:spPr>
          <a:xfrm>
            <a:off x="1890489" y="4743875"/>
            <a:ext cx="3969605" cy="2013577"/>
          </a:xfrm>
        </p:spPr>
        <p:txBody>
          <a:bodyPr/>
          <a:lstStyle/>
          <a:p>
            <a:r>
              <a:rPr lang="en-GB" sz="2800">
                <a:solidFill>
                  <a:srgbClr val="002060"/>
                </a:solidFill>
                <a:latin typeface="Aptos" panose="020B0004020202020204" pitchFamily="34" charset="0"/>
              </a:rPr>
              <a:t>6 Areas of Focus:</a:t>
            </a:r>
          </a:p>
          <a:p>
            <a:pPr marL="342900" indent="-342900" algn="just">
              <a:lnSpc>
                <a:spcPct val="107000"/>
              </a:lnSpc>
              <a:buFont typeface="+mj-lt"/>
              <a:buAutoNum type="arabicPeriod"/>
            </a:pPr>
            <a:r>
              <a:rPr lang="en-GB" sz="2400" kern="100">
                <a:solidFill>
                  <a:srgbClr val="002060"/>
                </a:solidFill>
                <a:latin typeface="Aptos" panose="020B0004020202020204" pitchFamily="34" charset="0"/>
                <a:ea typeface="Aptos" panose="020B0004020202020204" pitchFamily="34" charset="0"/>
                <a:cs typeface="Times New Roman" panose="02020603050405020304" pitchFamily="18" charset="0"/>
              </a:rPr>
              <a:t>  Governance</a:t>
            </a:r>
          </a:p>
          <a:p>
            <a:pPr marL="342900" indent="-342900" algn="just">
              <a:lnSpc>
                <a:spcPct val="107000"/>
              </a:lnSpc>
              <a:buFont typeface="+mj-lt"/>
              <a:buAutoNum type="arabicPeriod"/>
            </a:pPr>
            <a:r>
              <a:rPr lang="en-GB" sz="2400" kern="100">
                <a:solidFill>
                  <a:srgbClr val="002060"/>
                </a:solidFill>
                <a:latin typeface="Aptos" panose="020B0004020202020204" pitchFamily="34" charset="0"/>
                <a:ea typeface="Aptos" panose="020B0004020202020204" pitchFamily="34" charset="0"/>
                <a:cs typeface="Times New Roman" panose="02020603050405020304" pitchFamily="18" charset="0"/>
              </a:rPr>
              <a:t>  Funding and Resource</a:t>
            </a:r>
          </a:p>
          <a:p>
            <a:pPr marL="342900" indent="-342900" algn="just">
              <a:lnSpc>
                <a:spcPct val="107000"/>
              </a:lnSpc>
              <a:buFont typeface="+mj-lt"/>
              <a:buAutoNum type="arabicPeriod"/>
            </a:pPr>
            <a:r>
              <a:rPr lang="en-GB" sz="2400" kern="100">
                <a:solidFill>
                  <a:srgbClr val="002060"/>
                </a:solidFill>
                <a:latin typeface="Aptos" panose="020B0004020202020204" pitchFamily="34" charset="0"/>
                <a:ea typeface="Aptos" panose="020B0004020202020204" pitchFamily="34" charset="0"/>
                <a:cs typeface="Times New Roman" panose="02020603050405020304" pitchFamily="18" charset="0"/>
              </a:rPr>
              <a:t>  Training and Culture </a:t>
            </a:r>
          </a:p>
          <a:p>
            <a:endParaRPr lang="en-GB">
              <a:latin typeface="Aptos" panose="020B0004020202020204" pitchFamily="34" charset="0"/>
            </a:endParaRPr>
          </a:p>
        </p:txBody>
      </p:sp>
      <p:sp>
        <p:nvSpPr>
          <p:cNvPr id="5" name="Text Placeholder 3">
            <a:extLst>
              <a:ext uri="{FF2B5EF4-FFF2-40B4-BE49-F238E27FC236}">
                <a16:creationId xmlns:a16="http://schemas.microsoft.com/office/drawing/2014/main" id="{852585B5-7D49-F62A-4DD9-06AEC4D16529}"/>
              </a:ext>
            </a:extLst>
          </p:cNvPr>
          <p:cNvSpPr txBox="1">
            <a:spLocks/>
          </p:cNvSpPr>
          <p:nvPr/>
        </p:nvSpPr>
        <p:spPr>
          <a:xfrm>
            <a:off x="5860094" y="5281813"/>
            <a:ext cx="4441419" cy="1475638"/>
          </a:xfrm>
          <a:prstGeom prst="rect">
            <a:avLst/>
          </a:prstGeom>
        </p:spPr>
        <p:txBody>
          <a:bodyPr vert="horz"/>
          <a:lstStyle>
            <a:lvl1pPr marL="0" indent="0" algn="l" defTabSz="457200" rtl="0" eaLnBrk="1" latinLnBrk="0" hangingPunct="1">
              <a:spcBef>
                <a:spcPct val="20000"/>
              </a:spcBef>
              <a:buFont typeface="Arial"/>
              <a:buNone/>
              <a:defRPr sz="1800" kern="1200">
                <a:solidFill>
                  <a:schemeClr val="tx1">
                    <a:lumMod val="50000"/>
                    <a:lumOff val="50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lgn="just">
              <a:lnSpc>
                <a:spcPct val="107000"/>
              </a:lnSpc>
              <a:buFont typeface="+mj-lt"/>
              <a:buAutoNum type="arabicPeriod" startAt="4"/>
            </a:pPr>
            <a:r>
              <a:rPr lang="en-GB" sz="2400" kern="100">
                <a:solidFill>
                  <a:srgbClr val="002060"/>
                </a:solidFill>
                <a:latin typeface="Aptos" panose="020B0004020202020204" pitchFamily="34" charset="0"/>
                <a:ea typeface="Aptos" panose="020B0004020202020204" pitchFamily="34" charset="0"/>
                <a:cs typeface="Times New Roman" panose="02020603050405020304" pitchFamily="18" charset="0"/>
              </a:rPr>
              <a:t>Community Engagement</a:t>
            </a:r>
          </a:p>
          <a:p>
            <a:pPr marL="342900" indent="-342900" algn="just">
              <a:lnSpc>
                <a:spcPct val="107000"/>
              </a:lnSpc>
              <a:buFont typeface="+mj-lt"/>
              <a:buAutoNum type="arabicPeriod" startAt="4"/>
            </a:pPr>
            <a:r>
              <a:rPr lang="en-GB" sz="2400" kern="100">
                <a:solidFill>
                  <a:srgbClr val="002060"/>
                </a:solidFill>
                <a:latin typeface="Aptos" panose="020B0004020202020204" pitchFamily="34" charset="0"/>
                <a:ea typeface="Aptos" panose="020B0004020202020204" pitchFamily="34" charset="0"/>
                <a:cs typeface="Times New Roman" panose="02020603050405020304" pitchFamily="18" charset="0"/>
              </a:rPr>
              <a:t>  Data and Performance</a:t>
            </a:r>
          </a:p>
          <a:p>
            <a:pPr marL="342900" indent="-342900" algn="just">
              <a:lnSpc>
                <a:spcPct val="107000"/>
              </a:lnSpc>
              <a:spcAft>
                <a:spcPts val="800"/>
              </a:spcAft>
              <a:buFont typeface="+mj-lt"/>
              <a:buAutoNum type="arabicPeriod" startAt="4"/>
            </a:pPr>
            <a:r>
              <a:rPr lang="en-GB" sz="2400" kern="100">
                <a:solidFill>
                  <a:srgbClr val="002060"/>
                </a:solidFill>
                <a:latin typeface="Aptos" panose="020B0004020202020204" pitchFamily="34" charset="0"/>
                <a:ea typeface="Aptos" panose="020B0004020202020204" pitchFamily="34" charset="0"/>
                <a:cs typeface="Times New Roman" panose="02020603050405020304" pitchFamily="18" charset="0"/>
              </a:rPr>
              <a:t>  Toolkit</a:t>
            </a:r>
          </a:p>
          <a:p>
            <a:pPr marL="285750" indent="-285750">
              <a:buFont typeface="Wingdings" panose="05000000000000000000" pitchFamily="2" charset="2"/>
              <a:buChar char="q"/>
            </a:pPr>
            <a:endParaRPr lang="en-GB">
              <a:solidFill>
                <a:prstClr val="black">
                  <a:lumMod val="50000"/>
                  <a:lumOff val="50000"/>
                </a:prstClr>
              </a:solidFill>
              <a:latin typeface="Aptos" panose="020B0004020202020204" pitchFamily="34" charset="0"/>
            </a:endParaRPr>
          </a:p>
          <a:p>
            <a:pPr marL="285750" indent="-285750">
              <a:buFont typeface="Wingdings" panose="05000000000000000000" pitchFamily="2" charset="2"/>
              <a:buChar char="q"/>
            </a:pPr>
            <a:endParaRPr lang="en-GB">
              <a:solidFill>
                <a:prstClr val="black">
                  <a:lumMod val="50000"/>
                  <a:lumOff val="50000"/>
                </a:prstClr>
              </a:solidFill>
              <a:latin typeface="Aptos" panose="020B0004020202020204" pitchFamily="34" charset="0"/>
            </a:endParaRPr>
          </a:p>
        </p:txBody>
      </p:sp>
      <p:sp>
        <p:nvSpPr>
          <p:cNvPr id="6" name="Title 1">
            <a:extLst>
              <a:ext uri="{FF2B5EF4-FFF2-40B4-BE49-F238E27FC236}">
                <a16:creationId xmlns:a16="http://schemas.microsoft.com/office/drawing/2014/main" id="{6F021824-AAE5-F3AD-7820-3BDCAB2DBC2C}"/>
              </a:ext>
            </a:extLst>
          </p:cNvPr>
          <p:cNvSpPr txBox="1">
            <a:spLocks/>
          </p:cNvSpPr>
          <p:nvPr/>
        </p:nvSpPr>
        <p:spPr>
          <a:xfrm>
            <a:off x="1890488" y="1744912"/>
            <a:ext cx="7772400" cy="537939"/>
          </a:xfrm>
          <a:prstGeom prst="rect">
            <a:avLst/>
          </a:prstGeom>
        </p:spPr>
        <p:txBody>
          <a:bodyPr/>
          <a:lstStyle>
            <a:lvl1pPr algn="l" defTabSz="457200" rtl="0" eaLnBrk="1" latinLnBrk="0" hangingPunct="1">
              <a:spcBef>
                <a:spcPct val="0"/>
              </a:spcBef>
              <a:buNone/>
              <a:defRPr sz="2400" b="1" kern="1200">
                <a:solidFill>
                  <a:schemeClr val="tx2"/>
                </a:solidFill>
                <a:latin typeface="+mj-lt"/>
                <a:ea typeface="+mj-ea"/>
                <a:cs typeface="+mj-cs"/>
              </a:defRPr>
            </a:lvl1pPr>
          </a:lstStyle>
          <a:p>
            <a:r>
              <a:rPr lang="en-GB">
                <a:solidFill>
                  <a:srgbClr val="002060"/>
                </a:solidFill>
                <a:latin typeface="Aptos" panose="020B0004020202020204" pitchFamily="34" charset="0"/>
              </a:rPr>
              <a:t>Place Toolkit</a:t>
            </a:r>
          </a:p>
        </p:txBody>
      </p:sp>
      <p:pic>
        <p:nvPicPr>
          <p:cNvPr id="7" name="Picture 6" descr="Work tools and supplies">
            <a:extLst>
              <a:ext uri="{FF2B5EF4-FFF2-40B4-BE49-F238E27FC236}">
                <a16:creationId xmlns:a16="http://schemas.microsoft.com/office/drawing/2014/main" id="{1515BEEA-6DF8-B62F-ECB0-08C2B92662B9}"/>
              </a:ext>
            </a:extLst>
          </p:cNvPr>
          <p:cNvPicPr>
            <a:picLocks noChangeAspect="1"/>
          </p:cNvPicPr>
          <p:nvPr/>
        </p:nvPicPr>
        <p:blipFill>
          <a:blip r:embed="rId3"/>
          <a:stretch>
            <a:fillRect/>
          </a:stretch>
        </p:blipFill>
        <p:spPr>
          <a:xfrm>
            <a:off x="4356688" y="2021676"/>
            <a:ext cx="2840000" cy="1893334"/>
          </a:xfrm>
          <a:prstGeom prst="rect">
            <a:avLst/>
          </a:prstGeom>
        </p:spPr>
      </p:pic>
    </p:spTree>
    <p:extLst>
      <p:ext uri="{BB962C8B-B14F-4D97-AF65-F5344CB8AC3E}">
        <p14:creationId xmlns:p14="http://schemas.microsoft.com/office/powerpoint/2010/main" val="30388173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A612E5-ADAA-F394-A0AD-A2E1596B51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F4AA31-9448-FEE4-814D-CE80F76ABCA4}"/>
              </a:ext>
            </a:extLst>
          </p:cNvPr>
          <p:cNvSpPr>
            <a:spLocks noGrp="1"/>
          </p:cNvSpPr>
          <p:nvPr>
            <p:ph type="ctrTitle"/>
          </p:nvPr>
        </p:nvSpPr>
        <p:spPr>
          <a:xfrm>
            <a:off x="1665020" y="1527031"/>
            <a:ext cx="7772400" cy="537939"/>
          </a:xfrm>
        </p:spPr>
        <p:txBody>
          <a:bodyPr/>
          <a:lstStyle/>
          <a:p>
            <a:r>
              <a:rPr lang="en-GB">
                <a:latin typeface="Aptos" panose="020B0004020202020204" pitchFamily="34" charset="0"/>
              </a:rPr>
              <a:t>1. Governance </a:t>
            </a:r>
          </a:p>
        </p:txBody>
      </p:sp>
      <p:sp>
        <p:nvSpPr>
          <p:cNvPr id="4" name="Text Placeholder 3">
            <a:extLst>
              <a:ext uri="{FF2B5EF4-FFF2-40B4-BE49-F238E27FC236}">
                <a16:creationId xmlns:a16="http://schemas.microsoft.com/office/drawing/2014/main" id="{719C2222-D736-15AB-F8E0-580B0C7444CE}"/>
              </a:ext>
            </a:extLst>
          </p:cNvPr>
          <p:cNvSpPr>
            <a:spLocks noGrp="1"/>
          </p:cNvSpPr>
          <p:nvPr>
            <p:ph type="body" sz="quarter" idx="10"/>
          </p:nvPr>
        </p:nvSpPr>
        <p:spPr>
          <a:xfrm>
            <a:off x="1665020" y="2064969"/>
            <a:ext cx="9002980" cy="3752184"/>
          </a:xfrm>
        </p:spPr>
        <p:txBody>
          <a:bodyPr/>
          <a:lstStyle/>
          <a:p>
            <a:pPr marL="285750" indent="-285750">
              <a:buFont typeface="Wingdings" panose="05000000000000000000" pitchFamily="2" charset="2"/>
              <a:buChar char="§"/>
            </a:pPr>
            <a:r>
              <a:rPr lang="en-GB">
                <a:solidFill>
                  <a:srgbClr val="002060"/>
                </a:solidFill>
                <a:latin typeface="Aptos" panose="020B0004020202020204" pitchFamily="34" charset="0"/>
              </a:rPr>
              <a:t>Alignment with CPP Governance Framework</a:t>
            </a:r>
          </a:p>
          <a:p>
            <a:pPr marL="285750" indent="-285750">
              <a:buFont typeface="Wingdings" panose="05000000000000000000" pitchFamily="2" charset="2"/>
              <a:buChar char="§"/>
            </a:pPr>
            <a:r>
              <a:rPr lang="en-GB">
                <a:solidFill>
                  <a:srgbClr val="002060"/>
                </a:solidFill>
                <a:latin typeface="Aptos" panose="020B0004020202020204" pitchFamily="34" charset="0"/>
              </a:rPr>
              <a:t>Structure </a:t>
            </a:r>
          </a:p>
          <a:p>
            <a:pPr marL="285750" indent="-285750">
              <a:buFont typeface="Wingdings" panose="05000000000000000000" pitchFamily="2" charset="2"/>
              <a:buChar char="§"/>
            </a:pPr>
            <a:r>
              <a:rPr lang="en-GB">
                <a:solidFill>
                  <a:srgbClr val="002060"/>
                </a:solidFill>
                <a:latin typeface="Aptos" panose="020B0004020202020204" pitchFamily="34" charset="0"/>
              </a:rPr>
              <a:t>Terms of Reference for groups/teams in toolkit process</a:t>
            </a:r>
          </a:p>
          <a:p>
            <a:pPr marL="285750" indent="-285750">
              <a:buFont typeface="Wingdings" panose="05000000000000000000" pitchFamily="2" charset="2"/>
              <a:buChar char="§"/>
            </a:pPr>
            <a:r>
              <a:rPr lang="en-GB">
                <a:solidFill>
                  <a:srgbClr val="002060"/>
                </a:solidFill>
                <a:latin typeface="Aptos" panose="020B0004020202020204" pitchFamily="34" charset="0"/>
              </a:rPr>
              <a:t>Terminology, language and comms (link with workstream 3)</a:t>
            </a:r>
          </a:p>
          <a:p>
            <a:pPr marL="285750" indent="-285750">
              <a:buFont typeface="Wingdings" panose="05000000000000000000" pitchFamily="2" charset="2"/>
              <a:buChar char="§"/>
            </a:pPr>
            <a:r>
              <a:rPr lang="en-GB">
                <a:solidFill>
                  <a:srgbClr val="002060"/>
                </a:solidFill>
                <a:latin typeface="Aptos" panose="020B0004020202020204" pitchFamily="34" charset="0"/>
              </a:rPr>
              <a:t>Council Governance –  including Area Committee remit and Scheme of Governance</a:t>
            </a:r>
          </a:p>
          <a:p>
            <a:pPr marL="285750" indent="-285750">
              <a:buFont typeface="Wingdings" panose="05000000000000000000" pitchFamily="2" charset="2"/>
              <a:buChar char="§"/>
            </a:pPr>
            <a:r>
              <a:rPr lang="en-GB">
                <a:solidFill>
                  <a:srgbClr val="002060"/>
                </a:solidFill>
                <a:latin typeface="Aptos" panose="020B0004020202020204" pitchFamily="34" charset="0"/>
              </a:rPr>
              <a:t>Governance to support funding requirements (link with workstream 2)</a:t>
            </a:r>
          </a:p>
          <a:p>
            <a:pPr marL="285750" indent="-285750">
              <a:buFont typeface="Wingdings" panose="05000000000000000000" pitchFamily="2" charset="2"/>
              <a:buChar char="§"/>
            </a:pPr>
            <a:r>
              <a:rPr lang="en-GB">
                <a:solidFill>
                  <a:srgbClr val="002060"/>
                </a:solidFill>
                <a:latin typeface="Aptos" panose="020B0004020202020204" pitchFamily="34" charset="0"/>
              </a:rPr>
              <a:t>Link with workstream 2 – procurement governance </a:t>
            </a:r>
          </a:p>
          <a:p>
            <a:pPr marL="285750" indent="-285750">
              <a:buFont typeface="Wingdings" panose="05000000000000000000" pitchFamily="2" charset="2"/>
              <a:buChar char="§"/>
            </a:pPr>
            <a:r>
              <a:rPr lang="en-GB">
                <a:solidFill>
                  <a:srgbClr val="002060"/>
                </a:solidFill>
                <a:latin typeface="Aptos" panose="020B0004020202020204" pitchFamily="34" charset="0"/>
              </a:rPr>
              <a:t>‘Place’ in the IIA </a:t>
            </a:r>
          </a:p>
          <a:p>
            <a:pPr marL="285750" indent="-285750">
              <a:buFont typeface="Wingdings" panose="05000000000000000000" pitchFamily="2" charset="2"/>
              <a:buChar char="§"/>
            </a:pPr>
            <a:r>
              <a:rPr lang="en-GB">
                <a:solidFill>
                  <a:srgbClr val="002060"/>
                </a:solidFill>
                <a:latin typeface="Aptos" panose="020B0004020202020204" pitchFamily="34" charset="0"/>
              </a:rPr>
              <a:t>Reporting schedule – Council and CPP</a:t>
            </a:r>
          </a:p>
        </p:txBody>
      </p:sp>
      <p:pic>
        <p:nvPicPr>
          <p:cNvPr id="8" name="Picture 7" descr="A close up of gears with each gear having a word written on it - law, rule, standard, guideline, regulation, authority.">
            <a:extLst>
              <a:ext uri="{FF2B5EF4-FFF2-40B4-BE49-F238E27FC236}">
                <a16:creationId xmlns:a16="http://schemas.microsoft.com/office/drawing/2014/main" id="{7E8EE7C8-3CC1-85CF-0DC5-823FC303563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096000" y="5053638"/>
            <a:ext cx="4581090" cy="1527030"/>
          </a:xfrm>
          <a:prstGeom prst="rect">
            <a:avLst/>
          </a:prstGeom>
        </p:spPr>
      </p:pic>
      <p:sp>
        <p:nvSpPr>
          <p:cNvPr id="9" name="TextBox 8">
            <a:extLst>
              <a:ext uri="{FF2B5EF4-FFF2-40B4-BE49-F238E27FC236}">
                <a16:creationId xmlns:a16="http://schemas.microsoft.com/office/drawing/2014/main" id="{11AAFF63-29D1-ED64-8230-1E0E8778F923}"/>
              </a:ext>
            </a:extLst>
          </p:cNvPr>
          <p:cNvSpPr txBox="1"/>
          <p:nvPr/>
        </p:nvSpPr>
        <p:spPr>
          <a:xfrm>
            <a:off x="6096000" y="6627168"/>
            <a:ext cx="4581090" cy="230832"/>
          </a:xfrm>
          <a:prstGeom prst="rect">
            <a:avLst/>
          </a:prstGeom>
          <a:noFill/>
        </p:spPr>
        <p:txBody>
          <a:bodyPr wrap="square" rtlCol="0">
            <a:spAutoFit/>
          </a:bodyPr>
          <a:lstStyle/>
          <a:p>
            <a:pPr defTabSz="457200"/>
            <a:r>
              <a:rPr lang="en-GB" sz="900">
                <a:solidFill>
                  <a:prstClr val="black"/>
                </a:solidFill>
                <a:latin typeface="Arial"/>
                <a:hlinkClick r:id="rId3" tooltip="https://www.internetgovernance.org/2021/03/04/call-for-papers-on-comparative-analysis-of-platform-governance-in-the-u-s-and-china/"/>
              </a:rPr>
              <a:t>This Photo</a:t>
            </a:r>
            <a:r>
              <a:rPr lang="en-GB" sz="900">
                <a:solidFill>
                  <a:prstClr val="black"/>
                </a:solidFill>
                <a:latin typeface="Arial"/>
              </a:rPr>
              <a:t> by Unknown Author is licensed under </a:t>
            </a:r>
            <a:r>
              <a:rPr lang="en-GB" sz="900">
                <a:solidFill>
                  <a:prstClr val="black"/>
                </a:solidFill>
                <a:latin typeface="Arial"/>
                <a:hlinkClick r:id="rId4" tooltip="https://creativecommons.org/licenses/by-nc-nd/3.0/"/>
              </a:rPr>
              <a:t>CC BY-NC-ND</a:t>
            </a:r>
            <a:endParaRPr lang="en-GB" sz="900">
              <a:solidFill>
                <a:prstClr val="black"/>
              </a:solidFill>
              <a:latin typeface="Arial"/>
            </a:endParaRPr>
          </a:p>
        </p:txBody>
      </p:sp>
    </p:spTree>
    <p:extLst>
      <p:ext uri="{BB962C8B-B14F-4D97-AF65-F5344CB8AC3E}">
        <p14:creationId xmlns:p14="http://schemas.microsoft.com/office/powerpoint/2010/main" val="31514870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2D7486-9F5A-3EB4-C321-F152D19511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B7576D-5D1B-4ACD-DD7D-5A0CFB836BDE}"/>
              </a:ext>
            </a:extLst>
          </p:cNvPr>
          <p:cNvSpPr>
            <a:spLocks noGrp="1"/>
          </p:cNvSpPr>
          <p:nvPr>
            <p:ph type="ctrTitle"/>
          </p:nvPr>
        </p:nvSpPr>
        <p:spPr>
          <a:xfrm>
            <a:off x="1690072" y="1531969"/>
            <a:ext cx="7772400" cy="537939"/>
          </a:xfrm>
        </p:spPr>
        <p:txBody>
          <a:bodyPr/>
          <a:lstStyle/>
          <a:p>
            <a:r>
              <a:rPr lang="en-GB">
                <a:latin typeface="Aptos" panose="020B0004020202020204" pitchFamily="34" charset="0"/>
              </a:rPr>
              <a:t>2. Funding and Resource</a:t>
            </a:r>
          </a:p>
        </p:txBody>
      </p:sp>
      <p:sp>
        <p:nvSpPr>
          <p:cNvPr id="4" name="Text Placeholder 3">
            <a:extLst>
              <a:ext uri="{FF2B5EF4-FFF2-40B4-BE49-F238E27FC236}">
                <a16:creationId xmlns:a16="http://schemas.microsoft.com/office/drawing/2014/main" id="{3A7C8BF3-E1A1-812A-8005-2EC57028F94C}"/>
              </a:ext>
            </a:extLst>
          </p:cNvPr>
          <p:cNvSpPr>
            <a:spLocks noGrp="1"/>
          </p:cNvSpPr>
          <p:nvPr>
            <p:ph type="body" sz="quarter" idx="10"/>
          </p:nvPr>
        </p:nvSpPr>
        <p:spPr>
          <a:xfrm>
            <a:off x="1690072" y="2069907"/>
            <a:ext cx="8977928" cy="3462338"/>
          </a:xfrm>
        </p:spPr>
        <p:txBody>
          <a:bodyPr/>
          <a:lstStyle/>
          <a:p>
            <a:pPr marL="285750" indent="-285750">
              <a:buFont typeface="Wingdings" panose="05000000000000000000" pitchFamily="2" charset="2"/>
              <a:buChar char="§"/>
            </a:pPr>
            <a:r>
              <a:rPr lang="en-GB">
                <a:solidFill>
                  <a:srgbClr val="002060"/>
                </a:solidFill>
                <a:latin typeface="Aptos" panose="020B0004020202020204" pitchFamily="34" charset="0"/>
              </a:rPr>
              <a:t>Working with the Budget/resource/capacity gaps </a:t>
            </a:r>
          </a:p>
          <a:p>
            <a:pPr marL="285750" indent="-285750">
              <a:buFont typeface="Wingdings" panose="05000000000000000000" pitchFamily="2" charset="2"/>
              <a:buChar char="§"/>
            </a:pPr>
            <a:r>
              <a:rPr lang="en-GB">
                <a:solidFill>
                  <a:srgbClr val="002060"/>
                </a:solidFill>
                <a:latin typeface="Aptos" panose="020B0004020202020204" pitchFamily="34" charset="0"/>
              </a:rPr>
              <a:t>Place Fund/Reserve – how to make decisions in an equitable way (if/when available)</a:t>
            </a:r>
          </a:p>
          <a:p>
            <a:pPr marL="285750" indent="-285750">
              <a:buFont typeface="Wingdings" panose="05000000000000000000" pitchFamily="2" charset="2"/>
              <a:buChar char="§"/>
            </a:pPr>
            <a:r>
              <a:rPr lang="en-GB">
                <a:solidFill>
                  <a:srgbClr val="002060"/>
                </a:solidFill>
                <a:latin typeface="Aptos" panose="020B0004020202020204" pitchFamily="34" charset="0"/>
              </a:rPr>
              <a:t>External Funding opportunities</a:t>
            </a:r>
          </a:p>
          <a:p>
            <a:pPr marL="285750" indent="-285750">
              <a:buFont typeface="Wingdings" panose="05000000000000000000" pitchFamily="2" charset="2"/>
              <a:buChar char="§"/>
            </a:pPr>
            <a:r>
              <a:rPr lang="en-GB">
                <a:solidFill>
                  <a:srgbClr val="002060"/>
                </a:solidFill>
                <a:latin typeface="Aptos" panose="020B0004020202020204" pitchFamily="34" charset="0"/>
              </a:rPr>
              <a:t>Alignment with Council’s procurement governance (link with workstream 1)</a:t>
            </a:r>
          </a:p>
          <a:p>
            <a:pPr marL="285750" indent="-285750">
              <a:buFont typeface="Wingdings" panose="05000000000000000000" pitchFamily="2" charset="2"/>
              <a:buChar char="§"/>
            </a:pPr>
            <a:r>
              <a:rPr lang="en-GB" err="1">
                <a:solidFill>
                  <a:srgbClr val="002060"/>
                </a:solidFill>
                <a:latin typeface="Aptos" panose="020B0004020202020204" pitchFamily="34" charset="0"/>
              </a:rPr>
              <a:t>HoS</a:t>
            </a:r>
            <a:r>
              <a:rPr lang="en-GB">
                <a:solidFill>
                  <a:srgbClr val="002060"/>
                </a:solidFill>
                <a:latin typeface="Aptos" panose="020B0004020202020204" pitchFamily="34" charset="0"/>
              </a:rPr>
              <a:t> Operational plans – the two-way flow</a:t>
            </a:r>
          </a:p>
          <a:p>
            <a:pPr marL="285750" indent="-285750">
              <a:buFont typeface="Wingdings" panose="05000000000000000000" pitchFamily="2" charset="2"/>
              <a:buChar char="§"/>
            </a:pPr>
            <a:r>
              <a:rPr lang="en-GB">
                <a:solidFill>
                  <a:srgbClr val="002060"/>
                </a:solidFill>
                <a:latin typeface="Aptos" panose="020B0004020202020204" pitchFamily="34" charset="0"/>
              </a:rPr>
              <a:t>Link with CPP financial governance</a:t>
            </a:r>
          </a:p>
          <a:p>
            <a:pPr marL="285750" indent="-285750">
              <a:buFont typeface="Wingdings" panose="05000000000000000000" pitchFamily="2" charset="2"/>
              <a:buChar char="§"/>
            </a:pPr>
            <a:r>
              <a:rPr lang="en-GB">
                <a:solidFill>
                  <a:srgbClr val="002060"/>
                </a:solidFill>
                <a:latin typeface="Aptos" panose="020B0004020202020204" pitchFamily="34" charset="0"/>
              </a:rPr>
              <a:t>Cost of community planning across the Council</a:t>
            </a:r>
          </a:p>
          <a:p>
            <a:pPr marL="285750" indent="-285750">
              <a:buFont typeface="Wingdings" panose="05000000000000000000" pitchFamily="2" charset="2"/>
              <a:buChar char="§"/>
            </a:pPr>
            <a:endParaRPr lang="en-GB">
              <a:latin typeface="Aptos" panose="020B0004020202020204" pitchFamily="34" charset="0"/>
            </a:endParaRPr>
          </a:p>
          <a:p>
            <a:pPr marL="285750" indent="-285750">
              <a:buFont typeface="Wingdings" panose="05000000000000000000" pitchFamily="2" charset="2"/>
              <a:buChar char="§"/>
            </a:pPr>
            <a:endParaRPr lang="en-GB">
              <a:latin typeface="Aptos" panose="020B0004020202020204" pitchFamily="34" charset="0"/>
            </a:endParaRPr>
          </a:p>
          <a:p>
            <a:pPr marL="285750" indent="-285750">
              <a:buFont typeface="Wingdings" panose="05000000000000000000" pitchFamily="2" charset="2"/>
              <a:buChar char="§"/>
            </a:pPr>
            <a:endParaRPr lang="en-GB">
              <a:latin typeface="Aptos" panose="020B0004020202020204" pitchFamily="34" charset="0"/>
            </a:endParaRPr>
          </a:p>
          <a:p>
            <a:pPr marL="285750" indent="-285750">
              <a:buFont typeface="Wingdings" panose="05000000000000000000" pitchFamily="2" charset="2"/>
              <a:buChar char="§"/>
            </a:pPr>
            <a:endParaRPr lang="en-GB">
              <a:latin typeface="Aptos" panose="020B0004020202020204" pitchFamily="34" charset="0"/>
            </a:endParaRPr>
          </a:p>
          <a:p>
            <a:pPr marL="285750" indent="-285750">
              <a:buFont typeface="Wingdings" panose="05000000000000000000" pitchFamily="2" charset="2"/>
              <a:buChar char="§"/>
            </a:pPr>
            <a:endParaRPr lang="en-GB">
              <a:latin typeface="Aptos" panose="020B0004020202020204" pitchFamily="34" charset="0"/>
            </a:endParaRPr>
          </a:p>
          <a:p>
            <a:pPr marL="285750" indent="-285750">
              <a:buFont typeface="Wingdings" panose="05000000000000000000" pitchFamily="2" charset="2"/>
              <a:buChar char="§"/>
            </a:pPr>
            <a:endParaRPr lang="en-GB">
              <a:latin typeface="Aptos" panose="020B0004020202020204" pitchFamily="34" charset="0"/>
            </a:endParaRPr>
          </a:p>
          <a:p>
            <a:pPr marL="285750" indent="-285750">
              <a:buFont typeface="Wingdings" panose="05000000000000000000" pitchFamily="2" charset="2"/>
              <a:buChar char="§"/>
            </a:pPr>
            <a:endParaRPr lang="en-GB">
              <a:latin typeface="Aptos" panose="020B0004020202020204" pitchFamily="34" charset="0"/>
            </a:endParaRPr>
          </a:p>
          <a:p>
            <a:pPr marL="285750" indent="-285750">
              <a:buFont typeface="Wingdings" panose="05000000000000000000" pitchFamily="2" charset="2"/>
              <a:buChar char="§"/>
            </a:pPr>
            <a:endParaRPr lang="en-GB">
              <a:latin typeface="Aptos" panose="020B0004020202020204" pitchFamily="34" charset="0"/>
            </a:endParaRPr>
          </a:p>
        </p:txBody>
      </p:sp>
      <p:pic>
        <p:nvPicPr>
          <p:cNvPr id="8" name="Picture 7" descr="A group of scrabble tiles on a table, spelling out 'funding'.">
            <a:extLst>
              <a:ext uri="{FF2B5EF4-FFF2-40B4-BE49-F238E27FC236}">
                <a16:creationId xmlns:a16="http://schemas.microsoft.com/office/drawing/2014/main" id="{DF5B6DCB-87EA-E7E3-711A-554690A22B8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858942" y="3801077"/>
            <a:ext cx="3642986" cy="2428657"/>
          </a:xfrm>
          <a:prstGeom prst="rect">
            <a:avLst/>
          </a:prstGeom>
        </p:spPr>
      </p:pic>
      <p:sp>
        <p:nvSpPr>
          <p:cNvPr id="9" name="TextBox 8">
            <a:extLst>
              <a:ext uri="{FF2B5EF4-FFF2-40B4-BE49-F238E27FC236}">
                <a16:creationId xmlns:a16="http://schemas.microsoft.com/office/drawing/2014/main" id="{E2BF9A2E-33D2-E199-E337-48C5EFB531AF}"/>
              </a:ext>
            </a:extLst>
          </p:cNvPr>
          <p:cNvSpPr txBox="1"/>
          <p:nvPr/>
        </p:nvSpPr>
        <p:spPr>
          <a:xfrm>
            <a:off x="6858942" y="6342550"/>
            <a:ext cx="3642986" cy="230832"/>
          </a:xfrm>
          <a:prstGeom prst="rect">
            <a:avLst/>
          </a:prstGeom>
          <a:noFill/>
        </p:spPr>
        <p:txBody>
          <a:bodyPr wrap="square" rtlCol="0">
            <a:spAutoFit/>
          </a:bodyPr>
          <a:lstStyle/>
          <a:p>
            <a:pPr defTabSz="457200"/>
            <a:r>
              <a:rPr lang="en-GB" sz="900">
                <a:solidFill>
                  <a:prstClr val="black"/>
                </a:solidFill>
                <a:latin typeface="Arial"/>
                <a:hlinkClick r:id="rId3" tooltip="https://www.electronics-lab.com/top-funding-platforms-hardware-based-projects/"/>
              </a:rPr>
              <a:t>This Photo</a:t>
            </a:r>
            <a:r>
              <a:rPr lang="en-GB" sz="900">
                <a:solidFill>
                  <a:prstClr val="black"/>
                </a:solidFill>
                <a:latin typeface="Arial"/>
              </a:rPr>
              <a:t> by Unknown Author is licensed under </a:t>
            </a:r>
            <a:r>
              <a:rPr lang="en-GB" sz="900">
                <a:solidFill>
                  <a:prstClr val="black"/>
                </a:solidFill>
                <a:latin typeface="Arial"/>
                <a:hlinkClick r:id="rId4" tooltip="https://creativecommons.org/licenses/by-sa/3.0/"/>
              </a:rPr>
              <a:t>CC BY-SA</a:t>
            </a:r>
            <a:endParaRPr lang="en-GB" sz="900">
              <a:solidFill>
                <a:prstClr val="black"/>
              </a:solidFill>
              <a:latin typeface="Arial"/>
            </a:endParaRPr>
          </a:p>
        </p:txBody>
      </p:sp>
    </p:spTree>
    <p:extLst>
      <p:ext uri="{BB962C8B-B14F-4D97-AF65-F5344CB8AC3E}">
        <p14:creationId xmlns:p14="http://schemas.microsoft.com/office/powerpoint/2010/main" val="14086541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D50C6-32EC-0D86-E33D-17EA119CC2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4D3907-2CD4-DC47-EC92-C00A4232A4C7}"/>
              </a:ext>
            </a:extLst>
          </p:cNvPr>
          <p:cNvSpPr>
            <a:spLocks noGrp="1"/>
          </p:cNvSpPr>
          <p:nvPr>
            <p:ph type="ctrTitle"/>
          </p:nvPr>
        </p:nvSpPr>
        <p:spPr/>
        <p:txBody>
          <a:bodyPr/>
          <a:lstStyle/>
          <a:p>
            <a:r>
              <a:rPr lang="en-GB">
                <a:latin typeface="Aptos" panose="020B0004020202020204" pitchFamily="34" charset="0"/>
              </a:rPr>
              <a:t>3. Training and Culture</a:t>
            </a:r>
          </a:p>
        </p:txBody>
      </p:sp>
      <p:sp>
        <p:nvSpPr>
          <p:cNvPr id="4" name="Text Placeholder 3">
            <a:extLst>
              <a:ext uri="{FF2B5EF4-FFF2-40B4-BE49-F238E27FC236}">
                <a16:creationId xmlns:a16="http://schemas.microsoft.com/office/drawing/2014/main" id="{176F3180-7FFC-688A-0019-7D67E1A2860E}"/>
              </a:ext>
            </a:extLst>
          </p:cNvPr>
          <p:cNvSpPr>
            <a:spLocks noGrp="1"/>
          </p:cNvSpPr>
          <p:nvPr>
            <p:ph type="body" sz="quarter" idx="10"/>
          </p:nvPr>
        </p:nvSpPr>
        <p:spPr>
          <a:xfrm>
            <a:off x="1890488" y="2260912"/>
            <a:ext cx="8564570" cy="4068523"/>
          </a:xfrm>
        </p:spPr>
        <p:txBody>
          <a:bodyPr/>
          <a:lstStyle/>
          <a:p>
            <a:pPr marL="285750" indent="-285750">
              <a:buFont typeface="Wingdings" panose="05000000000000000000" pitchFamily="2" charset="2"/>
              <a:buChar char="§"/>
            </a:pPr>
            <a:r>
              <a:rPr lang="en-GB">
                <a:solidFill>
                  <a:srgbClr val="002060"/>
                </a:solidFill>
                <a:latin typeface="Aptos" panose="020B0004020202020204" pitchFamily="34" charset="0"/>
              </a:rPr>
              <a:t>Leadership and Direction from the top to set Place Based Culture</a:t>
            </a:r>
          </a:p>
          <a:p>
            <a:pPr marL="285750" indent="-285750">
              <a:buFont typeface="Wingdings" panose="05000000000000000000" pitchFamily="2" charset="2"/>
              <a:buChar char="§"/>
            </a:pPr>
            <a:r>
              <a:rPr lang="en-GB">
                <a:solidFill>
                  <a:srgbClr val="002060"/>
                </a:solidFill>
                <a:latin typeface="Aptos" panose="020B0004020202020204" pitchFamily="34" charset="0"/>
              </a:rPr>
              <a:t>Training focus on LCPG/Place Group, Place Teams/Networks</a:t>
            </a:r>
          </a:p>
          <a:p>
            <a:pPr marL="285750" indent="-285750">
              <a:buFont typeface="Wingdings" panose="05000000000000000000" pitchFamily="2" charset="2"/>
              <a:buChar char="§"/>
            </a:pPr>
            <a:r>
              <a:rPr lang="en-GB">
                <a:solidFill>
                  <a:srgbClr val="002060"/>
                </a:solidFill>
                <a:latin typeface="Aptos" panose="020B0004020202020204" pitchFamily="34" charset="0"/>
              </a:rPr>
              <a:t>Bespoke training and awareness of approaches to Communities </a:t>
            </a:r>
          </a:p>
          <a:p>
            <a:pPr marL="285750" indent="-285750">
              <a:buFont typeface="Wingdings" panose="05000000000000000000" pitchFamily="2" charset="2"/>
              <a:buChar char="§"/>
            </a:pPr>
            <a:r>
              <a:rPr lang="en-GB">
                <a:solidFill>
                  <a:srgbClr val="002060"/>
                </a:solidFill>
                <a:latin typeface="Aptos" panose="020B0004020202020204" pitchFamily="34" charset="0"/>
              </a:rPr>
              <a:t>Shaping Places for Wellbeing – embedding into Business as Usual for Service delivery as per Place Policy</a:t>
            </a:r>
          </a:p>
          <a:p>
            <a:pPr marL="285750" indent="-285750">
              <a:buFont typeface="Wingdings" panose="05000000000000000000" pitchFamily="2" charset="2"/>
              <a:buChar char="§"/>
            </a:pPr>
            <a:r>
              <a:rPr lang="en-GB">
                <a:solidFill>
                  <a:srgbClr val="002060"/>
                </a:solidFill>
                <a:latin typeface="Aptos" panose="020B0004020202020204" pitchFamily="34" charset="0"/>
              </a:rPr>
              <a:t>Internal and External comms to support move to place-based approach</a:t>
            </a:r>
          </a:p>
          <a:p>
            <a:pPr marL="285750" indent="-285750">
              <a:buFont typeface="Wingdings" panose="05000000000000000000" pitchFamily="2" charset="2"/>
              <a:buChar char="§"/>
            </a:pPr>
            <a:r>
              <a:rPr lang="en-GB">
                <a:solidFill>
                  <a:srgbClr val="002060"/>
                </a:solidFill>
                <a:latin typeface="Aptos" panose="020B0004020202020204" pitchFamily="34" charset="0"/>
              </a:rPr>
              <a:t>Link with Future Aberdeenshire and transformation themes</a:t>
            </a:r>
          </a:p>
          <a:p>
            <a:pPr marL="285750" indent="-285750">
              <a:buFont typeface="Wingdings" panose="05000000000000000000" pitchFamily="2" charset="2"/>
              <a:buChar char="§"/>
            </a:pPr>
            <a:r>
              <a:rPr lang="en-GB">
                <a:solidFill>
                  <a:srgbClr val="002060"/>
                </a:solidFill>
                <a:latin typeface="Aptos" panose="020B0004020202020204" pitchFamily="34" charset="0"/>
              </a:rPr>
              <a:t>Good news stories, examples of how </a:t>
            </a:r>
            <a:r>
              <a:rPr lang="en-GB" err="1">
                <a:solidFill>
                  <a:srgbClr val="002060"/>
                </a:solidFill>
                <a:latin typeface="Aptos" panose="020B0004020202020204" pitchFamily="34" charset="0"/>
              </a:rPr>
              <a:t>SPfW</a:t>
            </a:r>
            <a:r>
              <a:rPr lang="en-GB">
                <a:solidFill>
                  <a:srgbClr val="002060"/>
                </a:solidFill>
                <a:latin typeface="Aptos" panose="020B0004020202020204" pitchFamily="34" charset="0"/>
              </a:rPr>
              <a:t> and Place based activities are having a positive impact. </a:t>
            </a:r>
          </a:p>
          <a:p>
            <a:pPr marL="285750" indent="-285750">
              <a:buFont typeface="Wingdings" panose="05000000000000000000" pitchFamily="2" charset="2"/>
              <a:buChar char="§"/>
            </a:pPr>
            <a:endParaRPr lang="en-GB">
              <a:latin typeface="Aptos" panose="020B0004020202020204" pitchFamily="34" charset="0"/>
            </a:endParaRPr>
          </a:p>
          <a:p>
            <a:pPr marL="285750" indent="-285750">
              <a:buFont typeface="Wingdings" panose="05000000000000000000" pitchFamily="2" charset="2"/>
              <a:buChar char="§"/>
            </a:pPr>
            <a:endParaRPr lang="en-GB">
              <a:latin typeface="Aptos" panose="020B0004020202020204" pitchFamily="34" charset="0"/>
            </a:endParaRPr>
          </a:p>
          <a:p>
            <a:pPr marL="285750" indent="-285750">
              <a:buFont typeface="Wingdings" panose="05000000000000000000" pitchFamily="2" charset="2"/>
              <a:buChar char="§"/>
            </a:pPr>
            <a:endParaRPr lang="en-GB">
              <a:latin typeface="Aptos" panose="020B0004020202020204" pitchFamily="34" charset="0"/>
            </a:endParaRPr>
          </a:p>
        </p:txBody>
      </p:sp>
      <p:pic>
        <p:nvPicPr>
          <p:cNvPr id="8" name="Picture 7" descr="A highway sign with text that reads: Cultural Change next exit">
            <a:extLst>
              <a:ext uri="{FF2B5EF4-FFF2-40B4-BE49-F238E27FC236}">
                <a16:creationId xmlns:a16="http://schemas.microsoft.com/office/drawing/2014/main" id="{C278B44B-14BB-2513-C5E7-63C4EBC7121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897666" y="4886921"/>
            <a:ext cx="3770334" cy="1713619"/>
          </a:xfrm>
          <a:prstGeom prst="rect">
            <a:avLst/>
          </a:prstGeom>
        </p:spPr>
      </p:pic>
      <p:sp>
        <p:nvSpPr>
          <p:cNvPr id="9" name="TextBox 8">
            <a:extLst>
              <a:ext uri="{FF2B5EF4-FFF2-40B4-BE49-F238E27FC236}">
                <a16:creationId xmlns:a16="http://schemas.microsoft.com/office/drawing/2014/main" id="{4B50931B-FCE8-AA56-DAB1-CE0FD8374D49}"/>
              </a:ext>
            </a:extLst>
          </p:cNvPr>
          <p:cNvSpPr txBox="1"/>
          <p:nvPr/>
        </p:nvSpPr>
        <p:spPr>
          <a:xfrm>
            <a:off x="6999389" y="6614602"/>
            <a:ext cx="3566888" cy="230832"/>
          </a:xfrm>
          <a:prstGeom prst="rect">
            <a:avLst/>
          </a:prstGeom>
          <a:noFill/>
        </p:spPr>
        <p:txBody>
          <a:bodyPr wrap="square" rtlCol="0">
            <a:spAutoFit/>
          </a:bodyPr>
          <a:lstStyle/>
          <a:p>
            <a:pPr defTabSz="457200"/>
            <a:r>
              <a:rPr lang="en-GB" sz="900">
                <a:solidFill>
                  <a:prstClr val="black"/>
                </a:solidFill>
                <a:latin typeface="Arial"/>
                <a:hlinkClick r:id="rId3" tooltip="https://thelearnersway.net/ideas/2016/10/9/change-culture-and-cultural-change-in-education"/>
              </a:rPr>
              <a:t>This Photo</a:t>
            </a:r>
            <a:r>
              <a:rPr lang="en-GB" sz="900">
                <a:solidFill>
                  <a:prstClr val="black"/>
                </a:solidFill>
                <a:latin typeface="Arial"/>
              </a:rPr>
              <a:t> by Unknown Author is licensed under </a:t>
            </a:r>
            <a:r>
              <a:rPr lang="en-GB" sz="900">
                <a:solidFill>
                  <a:prstClr val="black"/>
                </a:solidFill>
                <a:latin typeface="Arial"/>
                <a:hlinkClick r:id="rId4" tooltip="https://creativecommons.org/licenses/by-sa/3.0/"/>
              </a:rPr>
              <a:t>CC BY-SA</a:t>
            </a:r>
            <a:endParaRPr lang="en-GB" sz="900">
              <a:solidFill>
                <a:prstClr val="black"/>
              </a:solidFill>
              <a:latin typeface="Arial"/>
            </a:endParaRPr>
          </a:p>
        </p:txBody>
      </p:sp>
    </p:spTree>
    <p:extLst>
      <p:ext uri="{BB962C8B-B14F-4D97-AF65-F5344CB8AC3E}">
        <p14:creationId xmlns:p14="http://schemas.microsoft.com/office/powerpoint/2010/main" val="29829389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2A34BD-BAF9-C07E-F9FD-7F4988C4F8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52DCDD-3CA9-CB59-6A76-BBD152C35C46}"/>
              </a:ext>
            </a:extLst>
          </p:cNvPr>
          <p:cNvSpPr>
            <a:spLocks noGrp="1"/>
          </p:cNvSpPr>
          <p:nvPr>
            <p:ph type="ctrTitle"/>
          </p:nvPr>
        </p:nvSpPr>
        <p:spPr/>
        <p:txBody>
          <a:bodyPr/>
          <a:lstStyle/>
          <a:p>
            <a:r>
              <a:rPr lang="en-GB">
                <a:latin typeface="Aptos" panose="020B0004020202020204" pitchFamily="34" charset="0"/>
              </a:rPr>
              <a:t>4. Community Engagement </a:t>
            </a:r>
          </a:p>
        </p:txBody>
      </p:sp>
      <p:sp>
        <p:nvSpPr>
          <p:cNvPr id="4" name="Text Placeholder 3">
            <a:extLst>
              <a:ext uri="{FF2B5EF4-FFF2-40B4-BE49-F238E27FC236}">
                <a16:creationId xmlns:a16="http://schemas.microsoft.com/office/drawing/2014/main" id="{1F3EDC97-A8F9-2F0E-282E-04054BF193C6}"/>
              </a:ext>
            </a:extLst>
          </p:cNvPr>
          <p:cNvSpPr>
            <a:spLocks noGrp="1"/>
          </p:cNvSpPr>
          <p:nvPr>
            <p:ph type="body" sz="quarter" idx="10"/>
          </p:nvPr>
        </p:nvSpPr>
        <p:spPr>
          <a:xfrm>
            <a:off x="1890488" y="2282850"/>
            <a:ext cx="7772400" cy="3462338"/>
          </a:xfrm>
        </p:spPr>
        <p:txBody>
          <a:bodyPr/>
          <a:lstStyle/>
          <a:p>
            <a:pPr marL="285750" indent="-285750">
              <a:buFont typeface="Wingdings" panose="05000000000000000000" pitchFamily="2" charset="2"/>
              <a:buChar char="§"/>
            </a:pPr>
            <a:r>
              <a:rPr lang="en-GB">
                <a:solidFill>
                  <a:srgbClr val="002060"/>
                </a:solidFill>
                <a:latin typeface="Aptos" panose="020B0004020202020204" pitchFamily="34" charset="0"/>
              </a:rPr>
              <a:t>Review work of sub-group</a:t>
            </a:r>
          </a:p>
          <a:p>
            <a:pPr marL="285750" indent="-285750">
              <a:buFont typeface="Wingdings" panose="05000000000000000000" pitchFamily="2" charset="2"/>
              <a:buChar char="§"/>
            </a:pPr>
            <a:r>
              <a:rPr lang="en-GB">
                <a:solidFill>
                  <a:srgbClr val="002060"/>
                </a:solidFill>
                <a:latin typeface="Aptos" panose="020B0004020202020204" pitchFamily="34" charset="0"/>
              </a:rPr>
              <a:t>Test feasibility</a:t>
            </a:r>
          </a:p>
          <a:p>
            <a:pPr marL="285750" indent="-285750">
              <a:buFont typeface="Wingdings" panose="05000000000000000000" pitchFamily="2" charset="2"/>
              <a:buChar char="§"/>
            </a:pPr>
            <a:r>
              <a:rPr lang="en-GB">
                <a:solidFill>
                  <a:srgbClr val="002060"/>
                </a:solidFill>
                <a:latin typeface="Aptos" panose="020B0004020202020204" pitchFamily="34" charset="0"/>
              </a:rPr>
              <a:t>Support package including Training (link with workstream 3)</a:t>
            </a:r>
          </a:p>
          <a:p>
            <a:pPr marL="285750" indent="-285750">
              <a:buFont typeface="Wingdings" panose="05000000000000000000" pitchFamily="2" charset="2"/>
              <a:buChar char="§"/>
            </a:pPr>
            <a:r>
              <a:rPr lang="en-GB">
                <a:solidFill>
                  <a:srgbClr val="002060"/>
                </a:solidFill>
                <a:latin typeface="Aptos" panose="020B0004020202020204" pitchFamily="34" charset="0"/>
              </a:rPr>
              <a:t>Cost/resource implications (link with workstream 2)</a:t>
            </a:r>
          </a:p>
          <a:p>
            <a:pPr marL="285750" indent="-285750">
              <a:buFont typeface="Wingdings" panose="05000000000000000000" pitchFamily="2" charset="2"/>
              <a:buChar char="§"/>
            </a:pPr>
            <a:r>
              <a:rPr lang="en-GB">
                <a:solidFill>
                  <a:srgbClr val="002060"/>
                </a:solidFill>
                <a:latin typeface="Aptos" panose="020B0004020202020204" pitchFamily="34" charset="0"/>
              </a:rPr>
              <a:t>Comms for Communities </a:t>
            </a:r>
          </a:p>
          <a:p>
            <a:pPr marL="285750" indent="-285750">
              <a:buFont typeface="Wingdings" panose="05000000000000000000" pitchFamily="2" charset="2"/>
              <a:buChar char="§"/>
            </a:pPr>
            <a:r>
              <a:rPr lang="en-GB">
                <a:solidFill>
                  <a:srgbClr val="002060"/>
                </a:solidFill>
                <a:latin typeface="Aptos" panose="020B0004020202020204" pitchFamily="34" charset="0"/>
              </a:rPr>
              <a:t>Local Development Plan – how to engage together</a:t>
            </a:r>
          </a:p>
          <a:p>
            <a:pPr marL="285750" indent="-285750">
              <a:buFont typeface="Wingdings" panose="05000000000000000000" pitchFamily="2" charset="2"/>
              <a:buChar char="§"/>
            </a:pPr>
            <a:endParaRPr lang="en-GB">
              <a:latin typeface="Aptos" panose="020B0004020202020204" pitchFamily="34" charset="0"/>
            </a:endParaRPr>
          </a:p>
          <a:p>
            <a:pPr marL="285750" indent="-285750">
              <a:buFont typeface="Wingdings" panose="05000000000000000000" pitchFamily="2" charset="2"/>
              <a:buChar char="§"/>
            </a:pPr>
            <a:endParaRPr lang="en-GB">
              <a:latin typeface="Aptos" panose="020B0004020202020204" pitchFamily="34" charset="0"/>
            </a:endParaRPr>
          </a:p>
          <a:p>
            <a:pPr marL="285750" indent="-285750">
              <a:buFont typeface="Wingdings" panose="05000000000000000000" pitchFamily="2" charset="2"/>
              <a:buChar char="§"/>
            </a:pPr>
            <a:endParaRPr lang="en-GB">
              <a:latin typeface="Aptos" panose="020B0004020202020204" pitchFamily="34" charset="0"/>
            </a:endParaRPr>
          </a:p>
          <a:p>
            <a:pPr marL="285750" indent="-285750">
              <a:buFont typeface="Wingdings" panose="05000000000000000000" pitchFamily="2" charset="2"/>
              <a:buChar char="§"/>
            </a:pPr>
            <a:endParaRPr lang="en-GB">
              <a:latin typeface="Aptos" panose="020B0004020202020204" pitchFamily="34" charset="0"/>
            </a:endParaRPr>
          </a:p>
        </p:txBody>
      </p:sp>
      <p:pic>
        <p:nvPicPr>
          <p:cNvPr id="16" name="Picture 15" descr="A group of people with speech bubbles">
            <a:extLst>
              <a:ext uri="{FF2B5EF4-FFF2-40B4-BE49-F238E27FC236}">
                <a16:creationId xmlns:a16="http://schemas.microsoft.com/office/drawing/2014/main" id="{63F2404C-6530-85CA-F9DF-6D0DFCA77037}"/>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290376" y="4029791"/>
            <a:ext cx="3123765" cy="2201751"/>
          </a:xfrm>
          <a:prstGeom prst="rect">
            <a:avLst/>
          </a:prstGeom>
        </p:spPr>
      </p:pic>
      <p:sp>
        <p:nvSpPr>
          <p:cNvPr id="17" name="TextBox 16">
            <a:extLst>
              <a:ext uri="{FF2B5EF4-FFF2-40B4-BE49-F238E27FC236}">
                <a16:creationId xmlns:a16="http://schemas.microsoft.com/office/drawing/2014/main" id="{B0F0D466-6A79-A77F-C5C3-31F35087DDB2}"/>
              </a:ext>
            </a:extLst>
          </p:cNvPr>
          <p:cNvSpPr txBox="1"/>
          <p:nvPr/>
        </p:nvSpPr>
        <p:spPr>
          <a:xfrm>
            <a:off x="7301838" y="6370809"/>
            <a:ext cx="3366163" cy="230832"/>
          </a:xfrm>
          <a:prstGeom prst="rect">
            <a:avLst/>
          </a:prstGeom>
          <a:noFill/>
        </p:spPr>
        <p:txBody>
          <a:bodyPr wrap="square" rtlCol="0">
            <a:spAutoFit/>
          </a:bodyPr>
          <a:lstStyle/>
          <a:p>
            <a:pPr defTabSz="457200"/>
            <a:r>
              <a:rPr lang="en-GB" sz="900">
                <a:solidFill>
                  <a:prstClr val="black"/>
                </a:solidFill>
                <a:latin typeface="Arial"/>
                <a:hlinkClick r:id="rId3" tooltip="https://geobrava.wordpress.com/page/3/"/>
              </a:rPr>
              <a:t>This Photo</a:t>
            </a:r>
            <a:r>
              <a:rPr lang="en-GB" sz="900">
                <a:solidFill>
                  <a:prstClr val="black"/>
                </a:solidFill>
                <a:latin typeface="Arial"/>
              </a:rPr>
              <a:t> by Unknown Author is licensed under </a:t>
            </a:r>
            <a:r>
              <a:rPr lang="en-GB" sz="900">
                <a:solidFill>
                  <a:prstClr val="black"/>
                </a:solidFill>
                <a:latin typeface="Arial"/>
                <a:hlinkClick r:id="rId4" tooltip="https://creativecommons.org/licenses/by-sa/3.0/"/>
              </a:rPr>
              <a:t>CC BY-SA</a:t>
            </a:r>
            <a:endParaRPr lang="en-GB" sz="900">
              <a:solidFill>
                <a:prstClr val="black"/>
              </a:solidFill>
              <a:latin typeface="Arial"/>
            </a:endParaRPr>
          </a:p>
        </p:txBody>
      </p:sp>
    </p:spTree>
    <p:extLst>
      <p:ext uri="{BB962C8B-B14F-4D97-AF65-F5344CB8AC3E}">
        <p14:creationId xmlns:p14="http://schemas.microsoft.com/office/powerpoint/2010/main" val="6752673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CB5C4D-12E3-02CD-232E-38AE29FBDE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346037-C34D-29D8-A2D0-142DA135837C}"/>
              </a:ext>
            </a:extLst>
          </p:cNvPr>
          <p:cNvSpPr>
            <a:spLocks noGrp="1"/>
          </p:cNvSpPr>
          <p:nvPr>
            <p:ph type="ctrTitle"/>
          </p:nvPr>
        </p:nvSpPr>
        <p:spPr/>
        <p:txBody>
          <a:bodyPr/>
          <a:lstStyle/>
          <a:p>
            <a:r>
              <a:rPr lang="en-GB">
                <a:latin typeface="Aptos" panose="020B0004020202020204" pitchFamily="34" charset="0"/>
              </a:rPr>
              <a:t>5. Data and Performance</a:t>
            </a:r>
          </a:p>
        </p:txBody>
      </p:sp>
      <p:sp>
        <p:nvSpPr>
          <p:cNvPr id="4" name="Text Placeholder 3">
            <a:extLst>
              <a:ext uri="{FF2B5EF4-FFF2-40B4-BE49-F238E27FC236}">
                <a16:creationId xmlns:a16="http://schemas.microsoft.com/office/drawing/2014/main" id="{ADD36290-A491-3E78-F1E8-C7E150C6F39C}"/>
              </a:ext>
            </a:extLst>
          </p:cNvPr>
          <p:cNvSpPr>
            <a:spLocks noGrp="1"/>
          </p:cNvSpPr>
          <p:nvPr>
            <p:ph type="body" sz="quarter" idx="10"/>
          </p:nvPr>
        </p:nvSpPr>
        <p:spPr>
          <a:xfrm>
            <a:off x="1890488" y="2282851"/>
            <a:ext cx="7772400" cy="3930735"/>
          </a:xfrm>
        </p:spPr>
        <p:txBody>
          <a:bodyPr/>
          <a:lstStyle/>
          <a:p>
            <a:pPr marL="285750" indent="-285750">
              <a:buFont typeface="Wingdings" panose="05000000000000000000" pitchFamily="2" charset="2"/>
              <a:buChar char="§"/>
            </a:pPr>
            <a:r>
              <a:rPr lang="en-GB">
                <a:solidFill>
                  <a:srgbClr val="002060"/>
                </a:solidFill>
                <a:latin typeface="Aptos" panose="020B0004020202020204" pitchFamily="34" charset="0"/>
              </a:rPr>
              <a:t>Geographical coverage for a Place Plan - GIS requirement</a:t>
            </a:r>
          </a:p>
          <a:p>
            <a:pPr marL="285750" indent="-285750">
              <a:buFont typeface="Wingdings" panose="05000000000000000000" pitchFamily="2" charset="2"/>
              <a:buChar char="§"/>
            </a:pPr>
            <a:r>
              <a:rPr lang="en-GB">
                <a:solidFill>
                  <a:srgbClr val="002060"/>
                </a:solidFill>
                <a:latin typeface="Aptos" panose="020B0004020202020204" pitchFamily="34" charset="0"/>
              </a:rPr>
              <a:t>What does success look like for a Place Plan?</a:t>
            </a:r>
          </a:p>
          <a:p>
            <a:pPr marL="285750" indent="-285750">
              <a:buFont typeface="Wingdings" panose="05000000000000000000" pitchFamily="2" charset="2"/>
              <a:buChar char="§"/>
            </a:pPr>
            <a:r>
              <a:rPr lang="en-GB">
                <a:solidFill>
                  <a:srgbClr val="002060"/>
                </a:solidFill>
                <a:latin typeface="Aptos" panose="020B0004020202020204" pitchFamily="34" charset="0"/>
              </a:rPr>
              <a:t>How to record, monitor and report?</a:t>
            </a:r>
          </a:p>
          <a:p>
            <a:pPr marL="285750" indent="-285750">
              <a:buFont typeface="Wingdings" panose="05000000000000000000" pitchFamily="2" charset="2"/>
              <a:buChar char="§"/>
            </a:pPr>
            <a:r>
              <a:rPr lang="en-GB">
                <a:solidFill>
                  <a:srgbClr val="002060"/>
                </a:solidFill>
                <a:latin typeface="Aptos" panose="020B0004020202020204" pitchFamily="34" charset="0"/>
              </a:rPr>
              <a:t>Place and Wellbeing Outcomes embedded</a:t>
            </a:r>
          </a:p>
          <a:p>
            <a:pPr marL="285750" indent="-285750">
              <a:buFont typeface="Wingdings" panose="05000000000000000000" pitchFamily="2" charset="2"/>
              <a:buChar char="§"/>
            </a:pPr>
            <a:r>
              <a:rPr lang="en-GB">
                <a:solidFill>
                  <a:srgbClr val="002060"/>
                </a:solidFill>
                <a:latin typeface="Aptos" panose="020B0004020202020204" pitchFamily="34" charset="0"/>
              </a:rPr>
              <a:t>Link to Council Plan, Priorities and Performance – including </a:t>
            </a:r>
            <a:r>
              <a:rPr lang="en-GB" err="1">
                <a:solidFill>
                  <a:srgbClr val="002060"/>
                </a:solidFill>
                <a:latin typeface="Aptos" panose="020B0004020202020204" pitchFamily="34" charset="0"/>
              </a:rPr>
              <a:t>HoS</a:t>
            </a:r>
            <a:r>
              <a:rPr lang="en-GB">
                <a:solidFill>
                  <a:srgbClr val="002060"/>
                </a:solidFill>
                <a:latin typeface="Aptos" panose="020B0004020202020204" pitchFamily="34" charset="0"/>
              </a:rPr>
              <a:t> Plans</a:t>
            </a:r>
          </a:p>
          <a:p>
            <a:pPr marL="285750" indent="-285750">
              <a:buFont typeface="Wingdings" panose="05000000000000000000" pitchFamily="2" charset="2"/>
              <a:buChar char="§"/>
            </a:pPr>
            <a:r>
              <a:rPr lang="en-GB">
                <a:solidFill>
                  <a:srgbClr val="002060"/>
                </a:solidFill>
                <a:latin typeface="Aptos" panose="020B0004020202020204" pitchFamily="34" charset="0"/>
              </a:rPr>
              <a:t>Link to Tackling Poverty &amp; Inequalities LOIP</a:t>
            </a:r>
          </a:p>
          <a:p>
            <a:pPr marL="285750" indent="-285750">
              <a:buFont typeface="Wingdings" panose="05000000000000000000" pitchFamily="2" charset="2"/>
              <a:buChar char="§"/>
            </a:pPr>
            <a:r>
              <a:rPr lang="en-GB">
                <a:solidFill>
                  <a:srgbClr val="002060"/>
                </a:solidFill>
                <a:latin typeface="Aptos" panose="020B0004020202020204" pitchFamily="34" charset="0"/>
              </a:rPr>
              <a:t>Place LOIP</a:t>
            </a:r>
          </a:p>
          <a:p>
            <a:pPr marL="285750" indent="-285750">
              <a:buFont typeface="Wingdings" panose="05000000000000000000" pitchFamily="2" charset="2"/>
              <a:buChar char="§"/>
            </a:pPr>
            <a:r>
              <a:rPr lang="en-GB">
                <a:solidFill>
                  <a:srgbClr val="002060"/>
                </a:solidFill>
                <a:latin typeface="Aptos" panose="020B0004020202020204" pitchFamily="34" charset="0"/>
              </a:rPr>
              <a:t>CP Partners’ Priorities </a:t>
            </a:r>
          </a:p>
          <a:p>
            <a:pPr marL="285750" indent="-285750">
              <a:buFont typeface="Wingdings" panose="05000000000000000000" pitchFamily="2" charset="2"/>
              <a:buChar char="§"/>
            </a:pPr>
            <a:r>
              <a:rPr lang="en-GB">
                <a:solidFill>
                  <a:srgbClr val="002060"/>
                </a:solidFill>
                <a:latin typeface="Aptos" panose="020B0004020202020204" pitchFamily="34" charset="0"/>
              </a:rPr>
              <a:t>Data Hub</a:t>
            </a:r>
          </a:p>
          <a:p>
            <a:pPr marL="285750" indent="-285750">
              <a:buFont typeface="Wingdings" panose="05000000000000000000" pitchFamily="2" charset="2"/>
              <a:buChar char="§"/>
            </a:pPr>
            <a:r>
              <a:rPr lang="en-GB">
                <a:solidFill>
                  <a:srgbClr val="002060"/>
                </a:solidFill>
                <a:latin typeface="Aptos" panose="020B0004020202020204" pitchFamily="34" charset="0"/>
              </a:rPr>
              <a:t>Place data </a:t>
            </a:r>
          </a:p>
          <a:p>
            <a:pPr marL="285750" indent="-285750">
              <a:buFont typeface="Wingdings" panose="05000000000000000000" pitchFamily="2" charset="2"/>
              <a:buChar char="§"/>
            </a:pPr>
            <a:r>
              <a:rPr lang="en-GB">
                <a:solidFill>
                  <a:srgbClr val="002060"/>
                </a:solidFill>
                <a:latin typeface="Aptos" panose="020B0004020202020204" pitchFamily="34" charset="0"/>
              </a:rPr>
              <a:t>Access to partner data – and vice versa</a:t>
            </a:r>
          </a:p>
          <a:p>
            <a:pPr marL="285750" indent="-285750">
              <a:buFont typeface="Wingdings" panose="05000000000000000000" pitchFamily="2" charset="2"/>
              <a:buChar char="§"/>
            </a:pPr>
            <a:r>
              <a:rPr lang="en-GB">
                <a:solidFill>
                  <a:srgbClr val="002060"/>
                </a:solidFill>
                <a:latin typeface="Aptos" panose="020B0004020202020204" pitchFamily="34" charset="0"/>
              </a:rPr>
              <a:t>Data provision in place plans</a:t>
            </a:r>
          </a:p>
          <a:p>
            <a:pPr marL="285750" indent="-285750">
              <a:buFont typeface="Wingdings" panose="05000000000000000000" pitchFamily="2" charset="2"/>
              <a:buChar char="§"/>
            </a:pPr>
            <a:endParaRPr lang="en-GB">
              <a:latin typeface="Aptos" panose="020B0004020202020204" pitchFamily="34" charset="0"/>
            </a:endParaRPr>
          </a:p>
          <a:p>
            <a:pPr marL="285750" indent="-285750">
              <a:buFont typeface="Wingdings" panose="05000000000000000000" pitchFamily="2" charset="2"/>
              <a:buChar char="§"/>
            </a:pPr>
            <a:endParaRPr lang="en-GB">
              <a:latin typeface="Aptos" panose="020B0004020202020204" pitchFamily="34" charset="0"/>
            </a:endParaRPr>
          </a:p>
          <a:p>
            <a:pPr marL="285750" indent="-285750">
              <a:buFont typeface="Wingdings" panose="05000000000000000000" pitchFamily="2" charset="2"/>
              <a:buChar char="§"/>
            </a:pPr>
            <a:endParaRPr lang="en-GB">
              <a:latin typeface="Aptos" panose="020B0004020202020204" pitchFamily="34" charset="0"/>
            </a:endParaRPr>
          </a:p>
        </p:txBody>
      </p:sp>
      <p:pic>
        <p:nvPicPr>
          <p:cNvPr id="8" name="Picture 7" descr="A blue background with white text and icons. Text on image reads: Big Data">
            <a:extLst>
              <a:ext uri="{FF2B5EF4-FFF2-40B4-BE49-F238E27FC236}">
                <a16:creationId xmlns:a16="http://schemas.microsoft.com/office/drawing/2014/main" id="{8FB8CA3E-4CFC-B6D9-0FEC-CE58FC21B877}"/>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595839" y="4247106"/>
            <a:ext cx="3896796" cy="2191948"/>
          </a:xfrm>
          <a:prstGeom prst="rect">
            <a:avLst/>
          </a:prstGeom>
        </p:spPr>
      </p:pic>
    </p:spTree>
    <p:extLst>
      <p:ext uri="{BB962C8B-B14F-4D97-AF65-F5344CB8AC3E}">
        <p14:creationId xmlns:p14="http://schemas.microsoft.com/office/powerpoint/2010/main" val="34206788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68075B-9E7F-33CC-5DDA-D64FE73D06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D6DEEA-0514-7AC0-6D57-62EC56C8DDC2}"/>
              </a:ext>
            </a:extLst>
          </p:cNvPr>
          <p:cNvSpPr>
            <a:spLocks noGrp="1"/>
          </p:cNvSpPr>
          <p:nvPr>
            <p:ph type="ctrTitle"/>
          </p:nvPr>
        </p:nvSpPr>
        <p:spPr/>
        <p:txBody>
          <a:bodyPr/>
          <a:lstStyle/>
          <a:p>
            <a:r>
              <a:rPr lang="en-GB">
                <a:latin typeface="Aptos" panose="020B0004020202020204" pitchFamily="34" charset="0"/>
              </a:rPr>
              <a:t>6. Toolkit</a:t>
            </a:r>
          </a:p>
        </p:txBody>
      </p:sp>
      <p:sp>
        <p:nvSpPr>
          <p:cNvPr id="4" name="Text Placeholder 3">
            <a:extLst>
              <a:ext uri="{FF2B5EF4-FFF2-40B4-BE49-F238E27FC236}">
                <a16:creationId xmlns:a16="http://schemas.microsoft.com/office/drawing/2014/main" id="{1DD597CE-CFC9-1D2D-AC93-8F190D323036}"/>
              </a:ext>
            </a:extLst>
          </p:cNvPr>
          <p:cNvSpPr>
            <a:spLocks noGrp="1"/>
          </p:cNvSpPr>
          <p:nvPr>
            <p:ph type="body" sz="quarter" idx="10"/>
          </p:nvPr>
        </p:nvSpPr>
        <p:spPr>
          <a:xfrm>
            <a:off x="1890488" y="2282850"/>
            <a:ext cx="7772400" cy="3462338"/>
          </a:xfrm>
        </p:spPr>
        <p:txBody>
          <a:bodyPr/>
          <a:lstStyle/>
          <a:p>
            <a:pPr marL="285750" indent="-285750">
              <a:buFont typeface="Wingdings" panose="05000000000000000000" pitchFamily="2" charset="2"/>
              <a:buChar char="§"/>
            </a:pPr>
            <a:r>
              <a:rPr lang="en-GB">
                <a:solidFill>
                  <a:srgbClr val="002060"/>
                </a:solidFill>
                <a:latin typeface="Aptos" panose="020B0004020202020204" pitchFamily="34" charset="0"/>
              </a:rPr>
              <a:t>Finishing and launching </a:t>
            </a:r>
            <a:r>
              <a:rPr lang="en-GB" err="1">
                <a:solidFill>
                  <a:srgbClr val="002060"/>
                </a:solidFill>
                <a:latin typeface="Aptos" panose="020B0004020202020204" pitchFamily="34" charset="0"/>
              </a:rPr>
              <a:t>Storymap</a:t>
            </a:r>
            <a:r>
              <a:rPr lang="en-GB">
                <a:solidFill>
                  <a:srgbClr val="002060"/>
                </a:solidFill>
                <a:latin typeface="Aptos" panose="020B0004020202020204" pitchFamily="34" charset="0"/>
              </a:rPr>
              <a:t> for Toolkit and Place Plan Template</a:t>
            </a:r>
          </a:p>
          <a:p>
            <a:pPr marL="285750" indent="-285750">
              <a:buFont typeface="Wingdings" panose="05000000000000000000" pitchFamily="2" charset="2"/>
              <a:buChar char="§"/>
            </a:pPr>
            <a:r>
              <a:rPr lang="en-GB">
                <a:solidFill>
                  <a:srgbClr val="002060"/>
                </a:solidFill>
                <a:latin typeface="Aptos" panose="020B0004020202020204" pitchFamily="34" charset="0"/>
              </a:rPr>
              <a:t>Production and finalising support documents for phases</a:t>
            </a:r>
          </a:p>
          <a:p>
            <a:pPr marL="285750" indent="-285750">
              <a:buFont typeface="Wingdings" panose="05000000000000000000" pitchFamily="2" charset="2"/>
              <a:buChar char="§"/>
            </a:pPr>
            <a:r>
              <a:rPr lang="en-GB">
                <a:solidFill>
                  <a:srgbClr val="002060"/>
                </a:solidFill>
                <a:latin typeface="Aptos" panose="020B0004020202020204" pitchFamily="34" charset="0"/>
              </a:rPr>
              <a:t>Updating </a:t>
            </a:r>
            <a:r>
              <a:rPr lang="en-GB" err="1">
                <a:solidFill>
                  <a:srgbClr val="002060"/>
                </a:solidFill>
                <a:latin typeface="Aptos" panose="020B0004020202020204" pitchFamily="34" charset="0"/>
              </a:rPr>
              <a:t>Storymap</a:t>
            </a:r>
            <a:r>
              <a:rPr lang="en-GB">
                <a:solidFill>
                  <a:srgbClr val="002060"/>
                </a:solidFill>
                <a:latin typeface="Aptos" panose="020B0004020202020204" pitchFamily="34" charset="0"/>
              </a:rPr>
              <a:t> with outcomes of other workstreams</a:t>
            </a:r>
          </a:p>
          <a:p>
            <a:pPr marL="285750" indent="-285750">
              <a:buFont typeface="Wingdings" panose="05000000000000000000" pitchFamily="2" charset="2"/>
              <a:buChar char="§"/>
            </a:pPr>
            <a:r>
              <a:rPr lang="en-GB">
                <a:solidFill>
                  <a:srgbClr val="002060"/>
                </a:solidFill>
                <a:latin typeface="Aptos" panose="020B0004020202020204" pitchFamily="34" charset="0"/>
              </a:rPr>
              <a:t>Working/Liaison with Community Planning Partners </a:t>
            </a:r>
          </a:p>
          <a:p>
            <a:pPr marL="285750" indent="-285750">
              <a:buFont typeface="Wingdings" panose="05000000000000000000" pitchFamily="2" charset="2"/>
              <a:buChar char="§"/>
            </a:pPr>
            <a:r>
              <a:rPr lang="en-GB">
                <a:solidFill>
                  <a:srgbClr val="002060"/>
                </a:solidFill>
                <a:latin typeface="Aptos" panose="020B0004020202020204" pitchFamily="34" charset="0"/>
              </a:rPr>
              <a:t>Content and link with LDP</a:t>
            </a:r>
          </a:p>
          <a:p>
            <a:pPr marL="285750" indent="-285750">
              <a:buFont typeface="Wingdings" panose="05000000000000000000" pitchFamily="2" charset="2"/>
              <a:buChar char="§"/>
            </a:pPr>
            <a:endParaRPr lang="en-GB">
              <a:latin typeface="Aptos" panose="020B0004020202020204" pitchFamily="34" charset="0"/>
            </a:endParaRPr>
          </a:p>
          <a:p>
            <a:pPr marL="285750" indent="-285750">
              <a:buFont typeface="Wingdings" panose="05000000000000000000" pitchFamily="2" charset="2"/>
              <a:buChar char="§"/>
            </a:pPr>
            <a:endParaRPr lang="en-GB">
              <a:latin typeface="Aptos" panose="020B0004020202020204" pitchFamily="34" charset="0"/>
            </a:endParaRPr>
          </a:p>
        </p:txBody>
      </p:sp>
      <p:pic>
        <p:nvPicPr>
          <p:cNvPr id="7" name="Picture 6" descr="Work tools and supplies">
            <a:extLst>
              <a:ext uri="{FF2B5EF4-FFF2-40B4-BE49-F238E27FC236}">
                <a16:creationId xmlns:a16="http://schemas.microsoft.com/office/drawing/2014/main" id="{8C2B8EC0-9344-C203-A5ED-0BDCDBA24BD9}"/>
              </a:ext>
            </a:extLst>
          </p:cNvPr>
          <p:cNvPicPr>
            <a:picLocks noChangeAspect="1"/>
          </p:cNvPicPr>
          <p:nvPr/>
        </p:nvPicPr>
        <p:blipFill>
          <a:blip r:embed="rId2"/>
          <a:stretch>
            <a:fillRect/>
          </a:stretch>
        </p:blipFill>
        <p:spPr>
          <a:xfrm>
            <a:off x="6734828" y="4100997"/>
            <a:ext cx="3729523" cy="2486350"/>
          </a:xfrm>
          <a:prstGeom prst="rect">
            <a:avLst/>
          </a:prstGeom>
        </p:spPr>
      </p:pic>
    </p:spTree>
    <p:extLst>
      <p:ext uri="{BB962C8B-B14F-4D97-AF65-F5344CB8AC3E}">
        <p14:creationId xmlns:p14="http://schemas.microsoft.com/office/powerpoint/2010/main" val="10851622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525E7-6873-C720-9610-06AE922832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70AAB7-8801-8F5E-73B6-C9D5354288DB}"/>
              </a:ext>
            </a:extLst>
          </p:cNvPr>
          <p:cNvSpPr>
            <a:spLocks noGrp="1"/>
          </p:cNvSpPr>
          <p:nvPr>
            <p:ph type="ctrTitle"/>
          </p:nvPr>
        </p:nvSpPr>
        <p:spPr>
          <a:xfrm>
            <a:off x="1744184" y="1507168"/>
            <a:ext cx="7772400" cy="537939"/>
          </a:xfrm>
        </p:spPr>
        <p:txBody>
          <a:bodyPr/>
          <a:lstStyle/>
          <a:p>
            <a:r>
              <a:rPr lang="en-GB">
                <a:solidFill>
                  <a:srgbClr val="002060"/>
                </a:solidFill>
                <a:latin typeface="Aptos" panose="020B0004020202020204" pitchFamily="34" charset="0"/>
              </a:rPr>
              <a:t>Bringing the Community with us</a:t>
            </a:r>
          </a:p>
        </p:txBody>
      </p:sp>
      <p:sp>
        <p:nvSpPr>
          <p:cNvPr id="4" name="Text Placeholder 3">
            <a:extLst>
              <a:ext uri="{FF2B5EF4-FFF2-40B4-BE49-F238E27FC236}">
                <a16:creationId xmlns:a16="http://schemas.microsoft.com/office/drawing/2014/main" id="{5F8455E8-973A-B483-9C9B-0FCA94C6894D}"/>
              </a:ext>
            </a:extLst>
          </p:cNvPr>
          <p:cNvSpPr>
            <a:spLocks noGrp="1"/>
          </p:cNvSpPr>
          <p:nvPr>
            <p:ph type="body" sz="quarter" idx="10"/>
          </p:nvPr>
        </p:nvSpPr>
        <p:spPr>
          <a:xfrm>
            <a:off x="1744184" y="2045107"/>
            <a:ext cx="8703632" cy="1492751"/>
          </a:xfrm>
        </p:spPr>
        <p:txBody>
          <a:bodyPr/>
          <a:lstStyle/>
          <a:p>
            <a:pPr marL="342900" indent="-342900">
              <a:buFont typeface="Wingdings" panose="05000000000000000000" pitchFamily="2" charset="2"/>
              <a:buChar char="§"/>
            </a:pPr>
            <a:r>
              <a:rPr lang="en-GB" sz="2000">
                <a:solidFill>
                  <a:srgbClr val="002060"/>
                </a:solidFill>
                <a:latin typeface="Aptos" panose="020B0004020202020204" pitchFamily="34" charset="0"/>
              </a:rPr>
              <a:t>Area Teams are leading the engagement with Communities and Partners</a:t>
            </a:r>
          </a:p>
          <a:p>
            <a:pPr marL="342900" indent="-342900">
              <a:buFont typeface="Wingdings" panose="05000000000000000000" pitchFamily="2" charset="2"/>
              <a:buChar char="§"/>
            </a:pPr>
            <a:r>
              <a:rPr lang="en-GB" sz="2000">
                <a:solidFill>
                  <a:srgbClr val="002060"/>
                </a:solidFill>
                <a:latin typeface="Aptos" panose="020B0004020202020204" pitchFamily="34" charset="0"/>
              </a:rPr>
              <a:t>Providing clarification around the What / Why / Where / How / When</a:t>
            </a:r>
          </a:p>
          <a:p>
            <a:pPr marL="342900" indent="-342900">
              <a:buFont typeface="Wingdings" panose="05000000000000000000" pitchFamily="2" charset="2"/>
              <a:buChar char="§"/>
            </a:pPr>
            <a:r>
              <a:rPr lang="en-GB" sz="2000">
                <a:solidFill>
                  <a:srgbClr val="002060"/>
                </a:solidFill>
                <a:latin typeface="Aptos" panose="020B0004020202020204" pitchFamily="34" charset="0"/>
              </a:rPr>
              <a:t>Place Networks – bringing partners together to facilitate collaboration and joined up working for each ‘Place’ </a:t>
            </a:r>
          </a:p>
        </p:txBody>
      </p:sp>
      <p:graphicFrame>
        <p:nvGraphicFramePr>
          <p:cNvPr id="3" name="Text Placeholder 3">
            <a:extLst>
              <a:ext uri="{FF2B5EF4-FFF2-40B4-BE49-F238E27FC236}">
                <a16:creationId xmlns:a16="http://schemas.microsoft.com/office/drawing/2014/main" id="{8E9D9581-F05D-1B33-639B-2B3D730D346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82271050"/>
              </p:ext>
            </p:extLst>
          </p:nvPr>
        </p:nvGraphicFramePr>
        <p:xfrm>
          <a:off x="2146852" y="3537857"/>
          <a:ext cx="7898296" cy="26763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198116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A4795-577A-D199-1F5B-DEEAFD5B1C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8BD4D1-219A-F2B7-9FF5-572D31D19F9B}"/>
              </a:ext>
            </a:extLst>
          </p:cNvPr>
          <p:cNvSpPr>
            <a:spLocks noGrp="1"/>
          </p:cNvSpPr>
          <p:nvPr>
            <p:ph type="ctrTitle"/>
          </p:nvPr>
        </p:nvSpPr>
        <p:spPr>
          <a:xfrm>
            <a:off x="1744184" y="1507168"/>
            <a:ext cx="7772400" cy="537939"/>
          </a:xfrm>
        </p:spPr>
        <p:txBody>
          <a:bodyPr/>
          <a:lstStyle/>
          <a:p>
            <a:r>
              <a:rPr lang="en-GB">
                <a:solidFill>
                  <a:srgbClr val="002060"/>
                </a:solidFill>
                <a:latin typeface="Aptos" panose="020B0004020202020204" pitchFamily="34" charset="0"/>
              </a:rPr>
              <a:t>Embedment in Practice</a:t>
            </a:r>
          </a:p>
        </p:txBody>
      </p:sp>
      <p:sp>
        <p:nvSpPr>
          <p:cNvPr id="4" name="Text Placeholder 3">
            <a:extLst>
              <a:ext uri="{FF2B5EF4-FFF2-40B4-BE49-F238E27FC236}">
                <a16:creationId xmlns:a16="http://schemas.microsoft.com/office/drawing/2014/main" id="{6E6DDDD0-1C7A-2987-9997-802BA2765A12}"/>
              </a:ext>
            </a:extLst>
          </p:cNvPr>
          <p:cNvSpPr>
            <a:spLocks noGrp="1"/>
          </p:cNvSpPr>
          <p:nvPr>
            <p:ph type="body" sz="quarter" idx="10"/>
          </p:nvPr>
        </p:nvSpPr>
        <p:spPr>
          <a:xfrm>
            <a:off x="1744184" y="2045107"/>
            <a:ext cx="8703632" cy="4455707"/>
          </a:xfrm>
        </p:spPr>
        <p:txBody>
          <a:bodyPr/>
          <a:lstStyle/>
          <a:p>
            <a:r>
              <a:rPr lang="en-GB" sz="2000">
                <a:solidFill>
                  <a:srgbClr val="002060"/>
                </a:solidFill>
                <a:latin typeface="Aptos" panose="020B0004020202020204" pitchFamily="34" charset="0"/>
              </a:rPr>
              <a:t>Aberdeenshire Learning Estates Adoption and Implementation </a:t>
            </a:r>
          </a:p>
          <a:p>
            <a:pPr marL="342900" indent="-342900">
              <a:buFont typeface="Wingdings" panose="05000000000000000000" pitchFamily="2" charset="2"/>
              <a:buChar char="§"/>
            </a:pPr>
            <a:r>
              <a:rPr lang="en-GB" sz="2000">
                <a:solidFill>
                  <a:srgbClr val="002060"/>
                </a:solidFill>
                <a:latin typeface="Aptos" panose="020B0004020202020204" pitchFamily="34" charset="0"/>
              </a:rPr>
              <a:t>Looking across the whole of Aberdeenshire</a:t>
            </a:r>
          </a:p>
          <a:p>
            <a:pPr marL="342900" indent="-342900">
              <a:buFont typeface="Wingdings" panose="05000000000000000000" pitchFamily="2" charset="2"/>
              <a:buChar char="§"/>
            </a:pPr>
            <a:r>
              <a:rPr lang="en-GB" sz="2000">
                <a:solidFill>
                  <a:srgbClr val="002060"/>
                </a:solidFill>
                <a:latin typeface="Aptos" panose="020B0004020202020204" pitchFamily="34" charset="0"/>
              </a:rPr>
              <a:t>Place &amp; Wellbeing Assessments – evidence-based discussions to support decision making</a:t>
            </a:r>
          </a:p>
          <a:p>
            <a:pPr marL="342900" indent="-342900">
              <a:buFont typeface="Wingdings" panose="05000000000000000000" pitchFamily="2" charset="2"/>
              <a:buChar char="§"/>
            </a:pPr>
            <a:r>
              <a:rPr lang="en-GB" sz="2000">
                <a:solidFill>
                  <a:srgbClr val="002060"/>
                </a:solidFill>
                <a:latin typeface="Aptos" panose="020B0004020202020204" pitchFamily="34" charset="0"/>
              </a:rPr>
              <a:t>Allow the community to ‘be heard’ and ‘to hear’</a:t>
            </a:r>
          </a:p>
        </p:txBody>
      </p:sp>
      <p:pic>
        <p:nvPicPr>
          <p:cNvPr id="3" name="Picture 2" descr="Map of Aberdeenshire">
            <a:extLst>
              <a:ext uri="{FF2B5EF4-FFF2-40B4-BE49-F238E27FC236}">
                <a16:creationId xmlns:a16="http://schemas.microsoft.com/office/drawing/2014/main" id="{DCEA8652-001E-16D3-99F1-1B47939929FD}"/>
              </a:ext>
            </a:extLst>
          </p:cNvPr>
          <p:cNvPicPr>
            <a:picLocks noChangeAspect="1"/>
          </p:cNvPicPr>
          <p:nvPr/>
        </p:nvPicPr>
        <p:blipFill>
          <a:blip r:embed="rId3"/>
          <a:srcRect l="25396" t="16858" r="14010" b="10621"/>
          <a:stretch/>
        </p:blipFill>
        <p:spPr>
          <a:xfrm>
            <a:off x="1744184" y="4109610"/>
            <a:ext cx="3970816" cy="2574218"/>
          </a:xfrm>
          <a:prstGeom prst="rect">
            <a:avLst/>
          </a:prstGeom>
        </p:spPr>
      </p:pic>
      <p:pic>
        <p:nvPicPr>
          <p:cNvPr id="8" name="Picture 7" descr="Front cover of a report. Text on image reads: Shaping Places for Wellbeing, what we're hearing in Tullynessie">
            <a:extLst>
              <a:ext uri="{FF2B5EF4-FFF2-40B4-BE49-F238E27FC236}">
                <a16:creationId xmlns:a16="http://schemas.microsoft.com/office/drawing/2014/main" id="{1AE49F21-7C22-B607-82F3-9C4142C4FA91}"/>
              </a:ext>
            </a:extLst>
          </p:cNvPr>
          <p:cNvPicPr>
            <a:picLocks noChangeAspect="1"/>
          </p:cNvPicPr>
          <p:nvPr/>
        </p:nvPicPr>
        <p:blipFill>
          <a:blip r:embed="rId4"/>
          <a:srcRect l="30238" t="2169" r="30357" b="2804"/>
          <a:stretch/>
        </p:blipFill>
        <p:spPr>
          <a:xfrm>
            <a:off x="7992204" y="3352800"/>
            <a:ext cx="2455613" cy="3331028"/>
          </a:xfrm>
          <a:prstGeom prst="rect">
            <a:avLst/>
          </a:prstGeom>
        </p:spPr>
      </p:pic>
    </p:spTree>
    <p:extLst>
      <p:ext uri="{BB962C8B-B14F-4D97-AF65-F5344CB8AC3E}">
        <p14:creationId xmlns:p14="http://schemas.microsoft.com/office/powerpoint/2010/main" val="10573329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ydegateway logo">
            <a:extLst>
              <a:ext uri="{FF2B5EF4-FFF2-40B4-BE49-F238E27FC236}">
                <a16:creationId xmlns:a16="http://schemas.microsoft.com/office/drawing/2014/main" id="{1EB914C7-F91E-45AC-9D93-831FACDE052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54336" y="2632796"/>
            <a:ext cx="2795446" cy="1008825"/>
          </a:xfrm>
          <a:prstGeom prst="rect">
            <a:avLst/>
          </a:prstGeom>
          <a:noFill/>
        </p:spPr>
      </p:pic>
      <p:pic>
        <p:nvPicPr>
          <p:cNvPr id="6" name="Picture 5" descr="Improvement Service logo">
            <a:extLst>
              <a:ext uri="{FF2B5EF4-FFF2-40B4-BE49-F238E27FC236}">
                <a16:creationId xmlns:a16="http://schemas.microsoft.com/office/drawing/2014/main" id="{74CCE77E-10FC-48BC-B2EC-EE18BCCCE2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336" y="736838"/>
            <a:ext cx="2171992" cy="1085996"/>
          </a:xfrm>
          <a:prstGeom prst="rect">
            <a:avLst/>
          </a:prstGeom>
        </p:spPr>
      </p:pic>
      <p:sp>
        <p:nvSpPr>
          <p:cNvPr id="7" name="Title 6">
            <a:extLst>
              <a:ext uri="{FF2B5EF4-FFF2-40B4-BE49-F238E27FC236}">
                <a16:creationId xmlns:a16="http://schemas.microsoft.com/office/drawing/2014/main" id="{F35EF44C-983C-49A8-9F21-63CE00CE27B3}"/>
              </a:ext>
            </a:extLst>
          </p:cNvPr>
          <p:cNvSpPr txBox="1">
            <a:spLocks noGrp="1"/>
          </p:cNvSpPr>
          <p:nvPr>
            <p:ph type="title" idx="4294967295"/>
          </p:nvPr>
        </p:nvSpPr>
        <p:spPr>
          <a:xfrm>
            <a:off x="4023682" y="501979"/>
            <a:ext cx="7749510" cy="15696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4472C4">
                    <a:lumMod val="50000"/>
                  </a:srgbClr>
                </a:solidFill>
                <a:effectLst/>
                <a:uLnTx/>
                <a:uFillTx/>
                <a:latin typeface="Calibri Light" panose="020F0302020204030204"/>
                <a:ea typeface="+mn-ea"/>
                <a:cs typeface="+mn-cs"/>
              </a:rPr>
              <a:t>Applying a place-based approach.</a:t>
            </a:r>
          </a:p>
        </p:txBody>
      </p:sp>
      <p:sp>
        <p:nvSpPr>
          <p:cNvPr id="8" name="Rectangle 7">
            <a:extLst>
              <a:ext uri="{FF2B5EF4-FFF2-40B4-BE49-F238E27FC236}">
                <a16:creationId xmlns:a16="http://schemas.microsoft.com/office/drawing/2014/main" id="{EE69E645-91A6-4EAD-8148-8D91B77D133A}"/>
              </a:ext>
            </a:extLst>
          </p:cNvPr>
          <p:cNvSpPr/>
          <p:nvPr/>
        </p:nvSpPr>
        <p:spPr>
          <a:xfrm>
            <a:off x="4023682" y="2352379"/>
            <a:ext cx="7749510"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a:ln>
                  <a:noFill/>
                </a:ln>
                <a:solidFill>
                  <a:srgbClr val="4472C4">
                    <a:lumMod val="50000"/>
                  </a:srgbClr>
                </a:solidFill>
                <a:effectLst/>
                <a:uLnTx/>
                <a:uFillTx/>
                <a:latin typeface="Calibri Light" panose="020F0302020204030204"/>
                <a:ea typeface="+mn-ea"/>
                <a:cs typeface="+mn-cs"/>
              </a:rPr>
              <a:t>Example: </a:t>
            </a:r>
            <a:r>
              <a:rPr kumimoji="0" lang="en-GB" sz="4800" b="0" i="0" u="none" strike="noStrike" kern="1200" cap="none" spc="0" normalizeH="0" baseline="0" noProof="0" err="1">
                <a:ln>
                  <a:noFill/>
                </a:ln>
                <a:solidFill>
                  <a:srgbClr val="4472C4">
                    <a:lumMod val="50000"/>
                  </a:srgbClr>
                </a:solidFill>
                <a:effectLst/>
                <a:uLnTx/>
                <a:uFillTx/>
                <a:latin typeface="Calibri Light" panose="020F0302020204030204"/>
                <a:ea typeface="+mn-ea"/>
                <a:cs typeface="+mn-cs"/>
              </a:rPr>
              <a:t>Calton</a:t>
            </a:r>
            <a:r>
              <a:rPr kumimoji="0" lang="en-GB" sz="4800" b="0" i="0" u="none" strike="noStrike" kern="1200" cap="none" spc="0" normalizeH="0" baseline="0" noProof="0">
                <a:ln>
                  <a:noFill/>
                </a:ln>
                <a:solidFill>
                  <a:srgbClr val="4472C4">
                    <a:lumMod val="50000"/>
                  </a:srgbClr>
                </a:solidFill>
                <a:effectLst/>
                <a:uLnTx/>
                <a:uFillTx/>
                <a:latin typeface="Calibri Light" panose="020F0302020204030204"/>
                <a:ea typeface="+mn-ea"/>
                <a:cs typeface="+mn-cs"/>
              </a:rPr>
              <a:t> Ward </a:t>
            </a:r>
            <a:r>
              <a:rPr kumimoji="0" lang="en-GB" sz="4800" b="0" i="1" u="none" strike="noStrike" kern="1200" cap="none" spc="0" normalizeH="0" baseline="0" noProof="0">
                <a:ln>
                  <a:noFill/>
                </a:ln>
                <a:solidFill>
                  <a:srgbClr val="4472C4">
                    <a:lumMod val="50000"/>
                  </a:srgbClr>
                </a:solidFill>
                <a:effectLst/>
                <a:uLnTx/>
                <a:uFillTx/>
                <a:latin typeface="Calibri Light" panose="020F0302020204030204"/>
                <a:ea typeface="+mn-ea"/>
                <a:cs typeface="+mn-cs"/>
              </a:rPr>
              <a:t>Demonstration of Change</a:t>
            </a:r>
          </a:p>
        </p:txBody>
      </p:sp>
      <p:pic>
        <p:nvPicPr>
          <p:cNvPr id="13" name="Picture 12" descr="Shaping for Places for Wellbeing programme branding. A community of stick people walking through a colourful street">
            <a:extLst>
              <a:ext uri="{FF2B5EF4-FFF2-40B4-BE49-F238E27FC236}">
                <a16:creationId xmlns:a16="http://schemas.microsoft.com/office/drawing/2014/main" id="{C8AE126C-86E7-4F35-97F7-D7AC85B11181}"/>
              </a:ext>
            </a:extLst>
          </p:cNvPr>
          <p:cNvPicPr>
            <a:picLocks noChangeAspect="1"/>
          </p:cNvPicPr>
          <p:nvPr/>
        </p:nvPicPr>
        <p:blipFill rotWithShape="1">
          <a:blip r:embed="rId4"/>
          <a:srcRect t="41957" r="-192" b="13748"/>
          <a:stretch/>
        </p:blipFill>
        <p:spPr>
          <a:xfrm>
            <a:off x="0" y="4335636"/>
            <a:ext cx="12288982" cy="2550905"/>
          </a:xfrm>
          <a:prstGeom prst="rect">
            <a:avLst/>
          </a:prstGeom>
        </p:spPr>
      </p:pic>
    </p:spTree>
    <p:extLst>
      <p:ext uri="{BB962C8B-B14F-4D97-AF65-F5344CB8AC3E}">
        <p14:creationId xmlns:p14="http://schemas.microsoft.com/office/powerpoint/2010/main" val="16827669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rgbClr val="CAE5E8"/>
            </a:gs>
            <a:gs pos="83000">
              <a:srgbClr val="CAE5E8"/>
            </a:gs>
            <a:gs pos="100000">
              <a:srgbClr val="CAE5E8"/>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2D7D5-087A-C93A-A0FB-137087768ED1}"/>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Agenda</a:t>
            </a:r>
          </a:p>
        </p:txBody>
      </p:sp>
      <p:pic>
        <p:nvPicPr>
          <p:cNvPr id="5" name="Picture 4" descr="Planning for Place">
            <a:extLst>
              <a:ext uri="{FF2B5EF4-FFF2-40B4-BE49-F238E27FC236}">
                <a16:creationId xmlns:a16="http://schemas.microsoft.com/office/drawing/2014/main" id="{74502B77-A02B-F915-F010-89A0693941E5}"/>
              </a:ext>
            </a:extLst>
          </p:cNvPr>
          <p:cNvPicPr>
            <a:picLocks noChangeAspect="1"/>
          </p:cNvPicPr>
          <p:nvPr/>
        </p:nvPicPr>
        <p:blipFill>
          <a:blip r:embed="rId3"/>
          <a:stretch>
            <a:fillRect/>
          </a:stretch>
        </p:blipFill>
        <p:spPr>
          <a:xfrm>
            <a:off x="-14452" y="12530"/>
            <a:ext cx="12206452" cy="2617425"/>
          </a:xfrm>
          <a:prstGeom prst="rect">
            <a:avLst/>
          </a:prstGeom>
        </p:spPr>
      </p:pic>
      <p:sp>
        <p:nvSpPr>
          <p:cNvPr id="3" name="TextBox 2">
            <a:extLst>
              <a:ext uri="{FF2B5EF4-FFF2-40B4-BE49-F238E27FC236}">
                <a16:creationId xmlns:a16="http://schemas.microsoft.com/office/drawing/2014/main" id="{C620739C-A98B-607A-8087-7DADACFC58D7}"/>
              </a:ext>
            </a:extLst>
          </p:cNvPr>
          <p:cNvSpPr txBox="1"/>
          <p:nvPr/>
        </p:nvSpPr>
        <p:spPr>
          <a:xfrm>
            <a:off x="785169" y="3011842"/>
            <a:ext cx="9910979" cy="230832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Calibri Light"/>
              </a:rPr>
              <a:t>✔</a:t>
            </a:r>
            <a:r>
              <a:rPr kumimoji="0" lang="en-GB" sz="3600" b="0" i="0" u="none" strike="noStrike" kern="1200" cap="none" spc="0" normalizeH="0" baseline="0" noProof="0" dirty="0">
                <a:ln>
                  <a:noFill/>
                </a:ln>
                <a:solidFill>
                  <a:prstClr val="black"/>
                </a:solidFill>
                <a:effectLst/>
                <a:uLnTx/>
                <a:uFillTx/>
                <a:latin typeface="Calibri"/>
                <a:ea typeface="+mn-ea"/>
                <a:cs typeface="Calibri Light"/>
              </a:rPr>
              <a:t>️ </a:t>
            </a:r>
            <a:r>
              <a:rPr kumimoji="0" lang="en-GB" sz="3600" b="1" i="0" u="none" strike="noStrike" kern="1200" cap="none" spc="0" normalizeH="0" baseline="0" noProof="0" dirty="0">
                <a:ln>
                  <a:noFill/>
                </a:ln>
                <a:solidFill>
                  <a:prstClr val="black"/>
                </a:solidFill>
                <a:effectLst/>
                <a:uLnTx/>
                <a:uFillTx/>
                <a:latin typeface="Calibri"/>
                <a:ea typeface="+mn-ea"/>
                <a:cs typeface="Calibri Light"/>
              </a:rPr>
              <a:t>Context for today</a:t>
            </a:r>
            <a:endParaRPr kumimoji="0" lang="en-GB" sz="3600" b="1" i="0" u="none" strike="noStrike" kern="1200" cap="none" spc="0" normalizeH="0" baseline="0" noProof="0" dirty="0">
              <a:ln>
                <a:noFill/>
              </a:ln>
              <a:solidFill>
                <a:srgbClr val="5B9BD5">
                  <a:lumMod val="49000"/>
                </a:srgbClr>
              </a:solidFill>
              <a:effectLst/>
              <a:uLnTx/>
              <a:uFillTx/>
              <a:latin typeface="Calibri"/>
              <a:ea typeface="Calibri"/>
              <a:cs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800" b="1" i="0" u="none" strike="noStrike" kern="1200" cap="none" spc="0" normalizeH="0" baseline="0" noProof="0" dirty="0">
                <a:ln>
                  <a:noFill/>
                </a:ln>
                <a:solidFill>
                  <a:prstClr val="black"/>
                </a:solidFill>
                <a:effectLst/>
                <a:uLnTx/>
                <a:uFillTx/>
                <a:latin typeface="Calibri"/>
                <a:ea typeface="+mn-ea"/>
                <a:cs typeface="Calibri Light"/>
              </a:rPr>
            </a:br>
            <a:r>
              <a:rPr kumimoji="0" lang="en-GB" sz="1800" b="1" i="0" u="none" strike="noStrike" kern="1200" cap="none" spc="0" normalizeH="0" baseline="0" noProof="0" dirty="0">
                <a:ln>
                  <a:noFill/>
                </a:ln>
                <a:solidFill>
                  <a:prstClr val="black"/>
                </a:solidFill>
                <a:effectLst/>
                <a:uLnTx/>
                <a:uFillTx/>
                <a:latin typeface="Calibri"/>
                <a:ea typeface="+mn-ea"/>
                <a:cs typeface="Calibri Light"/>
              </a:rPr>
              <a:t>✔️ </a:t>
            </a:r>
            <a:r>
              <a:rPr kumimoji="0" lang="en-GB" sz="3600" b="1" i="0" u="none" strike="noStrike" kern="1200" cap="none" spc="0" normalizeH="0" baseline="0" noProof="0" dirty="0">
                <a:ln>
                  <a:noFill/>
                </a:ln>
                <a:solidFill>
                  <a:srgbClr val="000000"/>
                </a:solidFill>
                <a:effectLst/>
                <a:uLnTx/>
                <a:uFillTx/>
                <a:latin typeface="Calibri"/>
                <a:ea typeface="+mn-ea"/>
                <a:cs typeface="Calibri Light"/>
              </a:rPr>
              <a:t>Fraserburgh and Aberdeenshire</a:t>
            </a:r>
            <a:r>
              <a:rPr kumimoji="0" lang="en-GB" sz="1800" b="1" i="0" u="none" strike="noStrike" kern="1200" cap="none" spc="0" normalizeH="0" baseline="0" noProof="0" dirty="0">
                <a:ln>
                  <a:noFill/>
                </a:ln>
                <a:solidFill>
                  <a:srgbClr val="44546A"/>
                </a:solidFill>
                <a:effectLst/>
                <a:uLnTx/>
                <a:uFillTx/>
                <a:latin typeface="Calibri"/>
                <a:ea typeface="+mn-ea"/>
                <a:cs typeface="Calibri Light"/>
              </a:rPr>
              <a:t> </a:t>
            </a:r>
            <a:endParaRPr kumimoji="0" lang="en-GB" sz="1800" b="1" i="0" u="none" strike="noStrike" kern="1200" cap="none" spc="0" normalizeH="0" baseline="0" noProof="0" dirty="0">
              <a:ln>
                <a:noFill/>
              </a:ln>
              <a:solidFill>
                <a:srgbClr val="44546A"/>
              </a:solidFill>
              <a:effectLst/>
              <a:uLnTx/>
              <a:uFillTx/>
              <a:latin typeface="Calibri"/>
              <a:ea typeface="Calibri"/>
              <a:cs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800" b="1" i="0" u="none" strike="noStrike" kern="1200" cap="none" spc="0" normalizeH="0" baseline="0" noProof="0" dirty="0">
                <a:ln>
                  <a:noFill/>
                </a:ln>
                <a:solidFill>
                  <a:prstClr val="black"/>
                </a:solidFill>
                <a:effectLst/>
                <a:uLnTx/>
                <a:uFillTx/>
                <a:latin typeface="Calibri"/>
                <a:ea typeface="+mn-ea"/>
                <a:cs typeface="Calibri Light"/>
              </a:rPr>
            </a:br>
            <a:r>
              <a:rPr kumimoji="0" lang="en-GB" sz="1800" b="1" i="0" u="none" strike="noStrike" kern="1200" cap="none" spc="0" normalizeH="0" baseline="0" noProof="0" dirty="0">
                <a:ln>
                  <a:noFill/>
                </a:ln>
                <a:solidFill>
                  <a:prstClr val="black"/>
                </a:solidFill>
                <a:effectLst/>
                <a:uLnTx/>
                <a:uFillTx/>
                <a:latin typeface="Calibri"/>
                <a:ea typeface="+mn-ea"/>
                <a:cs typeface="Calibri Light"/>
              </a:rPr>
              <a:t>✔️ </a:t>
            </a:r>
            <a:r>
              <a:rPr kumimoji="0" lang="en-GB" sz="3600" b="1" i="0" u="none" strike="noStrike" kern="1200" cap="none" spc="0" normalizeH="0" baseline="0" noProof="0" dirty="0">
                <a:ln>
                  <a:noFill/>
                </a:ln>
                <a:solidFill>
                  <a:prstClr val="black"/>
                </a:solidFill>
                <a:effectLst/>
                <a:uLnTx/>
                <a:uFillTx/>
                <a:latin typeface="Calibri"/>
                <a:ea typeface="+mn-ea"/>
                <a:cs typeface="Calibri Light"/>
              </a:rPr>
              <a:t>Child poverty in Carlton Ward, Glasgow</a:t>
            </a:r>
            <a:endParaRPr kumimoji="0" lang="en-GB" sz="3600" b="1" i="0" u="none" strike="noStrike" kern="1200" cap="none" spc="0" normalizeH="0" baseline="0" noProof="0" dirty="0">
              <a:ln>
                <a:noFill/>
              </a:ln>
              <a:solidFill>
                <a:srgbClr val="44546A"/>
              </a:solidFill>
              <a:effectLst/>
              <a:uLnTx/>
              <a:uFillTx/>
              <a:latin typeface="Calibri"/>
              <a:ea typeface="Calibri"/>
              <a:cs typeface="Calibri Light"/>
            </a:endParaRPr>
          </a:p>
        </p:txBody>
      </p:sp>
    </p:spTree>
    <p:extLst>
      <p:ext uri="{BB962C8B-B14F-4D97-AF65-F5344CB8AC3E}">
        <p14:creationId xmlns:p14="http://schemas.microsoft.com/office/powerpoint/2010/main" val="21556805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35EF44C-983C-49A8-9F21-63CE00CE27B3}"/>
              </a:ext>
            </a:extLst>
          </p:cNvPr>
          <p:cNvSpPr txBox="1">
            <a:spLocks noGrp="1"/>
          </p:cNvSpPr>
          <p:nvPr>
            <p:ph type="title" idx="4294967295"/>
          </p:nvPr>
        </p:nvSpPr>
        <p:spPr>
          <a:xfrm>
            <a:off x="684737" y="575921"/>
            <a:ext cx="7749510" cy="15696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4472C4">
                    <a:lumMod val="50000"/>
                  </a:srgbClr>
                </a:solidFill>
                <a:effectLst/>
                <a:uLnTx/>
                <a:uFillTx/>
                <a:latin typeface="Calibri Light" panose="020F0302020204030204"/>
                <a:ea typeface="+mn-ea"/>
                <a:cs typeface="+mn-cs"/>
              </a:rPr>
              <a:t>Key Elements of a place-based approach.</a:t>
            </a:r>
          </a:p>
        </p:txBody>
      </p:sp>
      <p:sp>
        <p:nvSpPr>
          <p:cNvPr id="8" name="Rectangle 7">
            <a:extLst>
              <a:ext uri="{FF2B5EF4-FFF2-40B4-BE49-F238E27FC236}">
                <a16:creationId xmlns:a16="http://schemas.microsoft.com/office/drawing/2014/main" id="{EE69E645-91A6-4EAD-8148-8D91B77D133A}"/>
              </a:ext>
            </a:extLst>
          </p:cNvPr>
          <p:cNvSpPr/>
          <p:nvPr/>
        </p:nvSpPr>
        <p:spPr>
          <a:xfrm>
            <a:off x="684737" y="2339545"/>
            <a:ext cx="9650754" cy="1200329"/>
          </a:xfrm>
          <a:prstGeom prst="rect">
            <a:avLst/>
          </a:prstGeom>
        </p:spPr>
        <p:txBody>
          <a:bodyPr wrap="square">
            <a:spAutoFit/>
          </a:bodyPr>
          <a:lstStyle/>
          <a:p>
            <a:pPr marL="539750" marR="0" lvl="0" indent="-53975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1" u="none" strike="noStrike" kern="1200" cap="none" spc="0" normalizeH="0" baseline="0" noProof="0">
                <a:ln>
                  <a:noFill/>
                </a:ln>
                <a:solidFill>
                  <a:srgbClr val="4472C4">
                    <a:lumMod val="50000"/>
                  </a:srgbClr>
                </a:solidFill>
                <a:effectLst/>
                <a:uLnTx/>
                <a:uFillTx/>
                <a:latin typeface="Calibri Light" panose="020F0302020204030204"/>
                <a:ea typeface="+mn-ea"/>
                <a:cs typeface="+mn-cs"/>
              </a:rPr>
              <a:t>Knowing what people in an area are experiencing.</a:t>
            </a:r>
          </a:p>
          <a:p>
            <a:pPr marL="539750" marR="0" lvl="0" indent="-53975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1" u="none" strike="noStrike" kern="1200" cap="none" spc="0" normalizeH="0" baseline="0" noProof="0">
                <a:ln>
                  <a:noFill/>
                </a:ln>
                <a:solidFill>
                  <a:srgbClr val="4472C4">
                    <a:lumMod val="50000"/>
                  </a:srgbClr>
                </a:solidFill>
                <a:effectLst/>
                <a:uLnTx/>
                <a:uFillTx/>
                <a:latin typeface="Calibri Light" panose="020F0302020204030204"/>
                <a:ea typeface="+mn-ea"/>
                <a:cs typeface="+mn-cs"/>
              </a:rPr>
              <a:t>Understanding the evidenced features every place needs.</a:t>
            </a:r>
          </a:p>
          <a:p>
            <a:pPr marL="539750" marR="0" lvl="0" indent="-53975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1" u="none" strike="noStrike" kern="1200" cap="none" spc="0" normalizeH="0" baseline="0" noProof="0">
                <a:ln>
                  <a:noFill/>
                </a:ln>
                <a:solidFill>
                  <a:srgbClr val="4472C4">
                    <a:lumMod val="50000"/>
                  </a:srgbClr>
                </a:solidFill>
                <a:effectLst/>
                <a:uLnTx/>
                <a:uFillTx/>
                <a:latin typeface="Calibri Light" panose="020F0302020204030204"/>
                <a:ea typeface="+mn-ea"/>
                <a:cs typeface="+mn-cs"/>
              </a:rPr>
              <a:t>Considering the impact of the decisions we are making on both of these.</a:t>
            </a:r>
          </a:p>
        </p:txBody>
      </p:sp>
      <p:pic>
        <p:nvPicPr>
          <p:cNvPr id="13" name="Picture 12" descr="Shaping for Places for Wellbeing programme branding. A community of stick people walking through a colourful street">
            <a:extLst>
              <a:ext uri="{FF2B5EF4-FFF2-40B4-BE49-F238E27FC236}">
                <a16:creationId xmlns:a16="http://schemas.microsoft.com/office/drawing/2014/main" id="{C8AE126C-86E7-4F35-97F7-D7AC85B11181}"/>
              </a:ext>
            </a:extLst>
          </p:cNvPr>
          <p:cNvPicPr>
            <a:picLocks noChangeAspect="1"/>
          </p:cNvPicPr>
          <p:nvPr/>
        </p:nvPicPr>
        <p:blipFill rotWithShape="1">
          <a:blip r:embed="rId2"/>
          <a:srcRect t="41957" r="-192" b="13748"/>
          <a:stretch/>
        </p:blipFill>
        <p:spPr>
          <a:xfrm>
            <a:off x="0" y="4335636"/>
            <a:ext cx="12288982" cy="2550905"/>
          </a:xfrm>
          <a:prstGeom prst="rect">
            <a:avLst/>
          </a:prstGeom>
        </p:spPr>
      </p:pic>
    </p:spTree>
    <p:extLst>
      <p:ext uri="{BB962C8B-B14F-4D97-AF65-F5344CB8AC3E}">
        <p14:creationId xmlns:p14="http://schemas.microsoft.com/office/powerpoint/2010/main" val="10490716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 of Greater Glasgow area with zoomed in section highlighting the Clyde Gateway sight">
            <a:extLst>
              <a:ext uri="{FF2B5EF4-FFF2-40B4-BE49-F238E27FC236}">
                <a16:creationId xmlns:a16="http://schemas.microsoft.com/office/drawing/2014/main" id="{BB0B152F-AC8E-44E9-9B39-106A484A366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0" y="172077"/>
            <a:ext cx="9113772" cy="6685923"/>
          </a:xfrm>
          <a:prstGeom prst="rect">
            <a:avLst/>
          </a:prstGeom>
        </p:spPr>
      </p:pic>
      <p:sp>
        <p:nvSpPr>
          <p:cNvPr id="6" name="Title 5">
            <a:extLst>
              <a:ext uri="{FF2B5EF4-FFF2-40B4-BE49-F238E27FC236}">
                <a16:creationId xmlns:a16="http://schemas.microsoft.com/office/drawing/2014/main" id="{1023073C-3C21-418D-99A8-6FAD4C83DAFB}"/>
              </a:ext>
            </a:extLst>
          </p:cNvPr>
          <p:cNvSpPr txBox="1">
            <a:spLocks noGrp="1"/>
          </p:cNvSpPr>
          <p:nvPr>
            <p:ph type="title" idx="4294967295"/>
          </p:nvPr>
        </p:nvSpPr>
        <p:spPr>
          <a:xfrm>
            <a:off x="6312322" y="918359"/>
            <a:ext cx="5200806" cy="15696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4472C4">
                    <a:lumMod val="50000"/>
                  </a:srgbClr>
                </a:solidFill>
                <a:effectLst/>
                <a:uLnTx/>
                <a:uFillTx/>
                <a:latin typeface="Calibri Light" panose="020F0302020204030204"/>
                <a:ea typeface="+mn-ea"/>
                <a:cs typeface="+mn-cs"/>
              </a:rPr>
              <a:t>Clyde Gateway Site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4472C4">
                    <a:lumMod val="50000"/>
                  </a:srgbClr>
                </a:solidFill>
                <a:effectLst/>
                <a:uLnTx/>
                <a:uFillTx/>
                <a:latin typeface="Calibri Light" panose="020F0302020204030204"/>
                <a:ea typeface="+mn-ea"/>
                <a:cs typeface="+mn-cs"/>
              </a:rPr>
              <a:t>Geography</a:t>
            </a:r>
          </a:p>
        </p:txBody>
      </p:sp>
    </p:spTree>
    <p:extLst>
      <p:ext uri="{BB962C8B-B14F-4D97-AF65-F5344CB8AC3E}">
        <p14:creationId xmlns:p14="http://schemas.microsoft.com/office/powerpoint/2010/main" val="25314846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 on image reads: The Shaping Places for Wellbeing Programme aimed to improve Scotland's wellbeing and reduce inequalities through changing our collective approaches to the places where we live, work and play, enabling partnership-based, wide-ranging action at a local level with addressing the health of our planet. We have been achieving this in our Project Towns through three activities: 1. Local Project Action. 2. Local Learning Cohort. 3. National Leadership Cohort.">
            <a:extLst>
              <a:ext uri="{FF2B5EF4-FFF2-40B4-BE49-F238E27FC236}">
                <a16:creationId xmlns:a16="http://schemas.microsoft.com/office/drawing/2014/main" id="{A6925C6A-3984-49DA-98A5-82B6E34F4C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7446"/>
            <a:ext cx="12220381" cy="5310554"/>
          </a:xfrm>
          <a:prstGeom prst="rect">
            <a:avLst/>
          </a:prstGeom>
        </p:spPr>
      </p:pic>
      <p:sp>
        <p:nvSpPr>
          <p:cNvPr id="5" name="Title 4">
            <a:extLst>
              <a:ext uri="{FF2B5EF4-FFF2-40B4-BE49-F238E27FC236}">
                <a16:creationId xmlns:a16="http://schemas.microsoft.com/office/drawing/2014/main" id="{A39D275F-A6C7-4887-A5D8-0C42BB5980BA}"/>
              </a:ext>
            </a:extLst>
          </p:cNvPr>
          <p:cNvSpPr txBox="1">
            <a:spLocks noGrp="1"/>
          </p:cNvSpPr>
          <p:nvPr>
            <p:ph type="title" idx="4294967295"/>
          </p:nvPr>
        </p:nvSpPr>
        <p:spPr>
          <a:xfrm>
            <a:off x="424139" y="391886"/>
            <a:ext cx="7749510"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4472C4">
                    <a:lumMod val="50000"/>
                  </a:srgbClr>
                </a:solidFill>
                <a:effectLst/>
                <a:uLnTx/>
                <a:uFillTx/>
                <a:latin typeface="Calibri Light" panose="020F0302020204030204"/>
                <a:ea typeface="+mn-ea"/>
                <a:cs typeface="+mn-cs"/>
              </a:rPr>
              <a:t>Shaping Places for Wellbeing</a:t>
            </a:r>
          </a:p>
        </p:txBody>
      </p:sp>
    </p:spTree>
    <p:extLst>
      <p:ext uri="{BB962C8B-B14F-4D97-AF65-F5344CB8AC3E}">
        <p14:creationId xmlns:p14="http://schemas.microsoft.com/office/powerpoint/2010/main" val="13922987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ront cover of a report. text on image reads: Shaping Places for Wellbeing Programme. Rutherglen Project Town 2022-2024">
            <a:extLst>
              <a:ext uri="{FF2B5EF4-FFF2-40B4-BE49-F238E27FC236}">
                <a16:creationId xmlns:a16="http://schemas.microsoft.com/office/drawing/2014/main" id="{FFB3E379-BD2D-4311-B620-37B2602536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428" y="1294068"/>
            <a:ext cx="6074131" cy="4269863"/>
          </a:xfrm>
          <a:prstGeom prst="rect">
            <a:avLst/>
          </a:prstGeom>
        </p:spPr>
      </p:pic>
      <p:sp>
        <p:nvSpPr>
          <p:cNvPr id="6" name="Arrow: Right 5">
            <a:extLst>
              <a:ext uri="{FF2B5EF4-FFF2-40B4-BE49-F238E27FC236}">
                <a16:creationId xmlns:a16="http://schemas.microsoft.com/office/drawing/2014/main" id="{F84350F0-A8BA-4DE8-BB5D-F15EFA72D47F}"/>
              </a:ext>
              <a:ext uri="{C183D7F6-B498-43B3-948B-1728B52AA6E4}">
                <adec:decorative xmlns:adec="http://schemas.microsoft.com/office/drawing/2017/decorative" val="1"/>
              </a:ext>
            </a:extLst>
          </p:cNvPr>
          <p:cNvSpPr/>
          <p:nvPr/>
        </p:nvSpPr>
        <p:spPr>
          <a:xfrm rot="20338903">
            <a:off x="6780208" y="2456966"/>
            <a:ext cx="1909907" cy="502896"/>
          </a:xfrm>
          <a:prstGeom prst="rightArrow">
            <a:avLst>
              <a:gd name="adj1" fmla="val 50000"/>
              <a:gd name="adj2" fmla="val 65811"/>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Arrow: Right 6">
            <a:extLst>
              <a:ext uri="{FF2B5EF4-FFF2-40B4-BE49-F238E27FC236}">
                <a16:creationId xmlns:a16="http://schemas.microsoft.com/office/drawing/2014/main" id="{8DB5F501-F546-49D5-A348-036935B81B60}"/>
              </a:ext>
              <a:ext uri="{C183D7F6-B498-43B3-948B-1728B52AA6E4}">
                <adec:decorative xmlns:adec="http://schemas.microsoft.com/office/drawing/2017/decorative" val="1"/>
              </a:ext>
            </a:extLst>
          </p:cNvPr>
          <p:cNvSpPr/>
          <p:nvPr/>
        </p:nvSpPr>
        <p:spPr>
          <a:xfrm rot="1009095">
            <a:off x="6785970" y="3937588"/>
            <a:ext cx="1934097" cy="495842"/>
          </a:xfrm>
          <a:prstGeom prst="rightArrow">
            <a:avLst>
              <a:gd name="adj1" fmla="val 50000"/>
              <a:gd name="adj2" fmla="val 65811"/>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24AAFEDC-79F3-4663-BEA2-E460AC81755E}"/>
              </a:ext>
            </a:extLst>
          </p:cNvPr>
          <p:cNvSpPr txBox="1"/>
          <p:nvPr/>
        </p:nvSpPr>
        <p:spPr>
          <a:xfrm>
            <a:off x="8750437" y="1803719"/>
            <a:ext cx="2933562" cy="1015663"/>
          </a:xfrm>
          <a:prstGeom prst="rect">
            <a:avLst/>
          </a:prstGeom>
          <a:noFill/>
          <a:ln w="19050">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alibri" panose="020F0502020204030204"/>
                <a:ea typeface="+mn-ea"/>
                <a:cs typeface="+mn-cs"/>
              </a:rPr>
              <a:t>Clyde Gateway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alibri" panose="020F0502020204030204"/>
                <a:ea typeface="+mn-ea"/>
                <a:cs typeface="+mn-cs"/>
              </a:rPr>
              <a:t>Supporting Families: Access to Childcare</a:t>
            </a:r>
          </a:p>
        </p:txBody>
      </p:sp>
      <p:sp>
        <p:nvSpPr>
          <p:cNvPr id="10" name="TextBox 9">
            <a:extLst>
              <a:ext uri="{FF2B5EF4-FFF2-40B4-BE49-F238E27FC236}">
                <a16:creationId xmlns:a16="http://schemas.microsoft.com/office/drawing/2014/main" id="{7AECE558-32AE-4D3A-813D-A51A59A3A334}"/>
              </a:ext>
            </a:extLst>
          </p:cNvPr>
          <p:cNvSpPr txBox="1"/>
          <p:nvPr/>
        </p:nvSpPr>
        <p:spPr>
          <a:xfrm>
            <a:off x="8750437" y="4117617"/>
            <a:ext cx="2933563" cy="1015663"/>
          </a:xfrm>
          <a:prstGeom prst="rect">
            <a:avLst/>
          </a:prstGeom>
          <a:noFill/>
          <a:ln w="19050">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alibri" panose="020F0502020204030204"/>
                <a:ea typeface="+mn-ea"/>
                <a:cs typeface="+mn-cs"/>
              </a:rPr>
              <a:t>Clyde Gateway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err="1">
                <a:ln>
                  <a:noFill/>
                </a:ln>
                <a:solidFill>
                  <a:srgbClr val="002060"/>
                </a:solidFill>
                <a:effectLst/>
                <a:uLnTx/>
                <a:uFillTx/>
                <a:latin typeface="Calibri" panose="020F0502020204030204"/>
                <a:ea typeface="+mn-ea"/>
                <a:cs typeface="+mn-cs"/>
              </a:rPr>
              <a:t>Calton</a:t>
            </a:r>
            <a:r>
              <a:rPr kumimoji="0" lang="en-GB" sz="2000" b="0" i="0" u="none" strike="noStrike" kern="1200" cap="none" spc="0" normalizeH="0" baseline="0" noProof="0">
                <a:ln>
                  <a:noFill/>
                </a:ln>
                <a:solidFill>
                  <a:srgbClr val="002060"/>
                </a:solidFill>
                <a:effectLst/>
                <a:uLnTx/>
                <a:uFillTx/>
                <a:latin typeface="Calibri" panose="020F0502020204030204"/>
                <a:ea typeface="+mn-ea"/>
                <a:cs typeface="+mn-cs"/>
              </a:rPr>
              <a:t> Ward: Demonstration of Change</a:t>
            </a:r>
          </a:p>
        </p:txBody>
      </p:sp>
      <p:sp>
        <p:nvSpPr>
          <p:cNvPr id="2" name="Title 1">
            <a:extLst>
              <a:ext uri="{FF2B5EF4-FFF2-40B4-BE49-F238E27FC236}">
                <a16:creationId xmlns:a16="http://schemas.microsoft.com/office/drawing/2014/main" id="{07BA28C4-1A72-5D57-7801-AEAADC080345}"/>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GB" dirty="0"/>
              <a:t>Rutherglen Project Town paper</a:t>
            </a:r>
          </a:p>
        </p:txBody>
      </p:sp>
    </p:spTree>
    <p:extLst>
      <p:ext uri="{BB962C8B-B14F-4D97-AF65-F5344CB8AC3E}">
        <p14:creationId xmlns:p14="http://schemas.microsoft.com/office/powerpoint/2010/main" val="7916313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lyde Gateway logo">
            <a:extLst>
              <a:ext uri="{FF2B5EF4-FFF2-40B4-BE49-F238E27FC236}">
                <a16:creationId xmlns:a16="http://schemas.microsoft.com/office/drawing/2014/main" id="{13A710B3-D55A-468A-9B69-8DA33F9C38CD}"/>
              </a:ext>
            </a:extLst>
          </p:cNvPr>
          <p:cNvPicPr>
            <a:picLocks noChangeAspect="1"/>
          </p:cNvPicPr>
          <p:nvPr/>
        </p:nvPicPr>
        <p:blipFill>
          <a:blip r:embed="rId2"/>
          <a:stretch>
            <a:fillRect/>
          </a:stretch>
        </p:blipFill>
        <p:spPr>
          <a:xfrm>
            <a:off x="852733" y="484175"/>
            <a:ext cx="3488899" cy="1185599"/>
          </a:xfrm>
          <a:prstGeom prst="rect">
            <a:avLst/>
          </a:prstGeom>
        </p:spPr>
      </p:pic>
      <p:sp>
        <p:nvSpPr>
          <p:cNvPr id="3" name="Rectangle 2">
            <a:extLst>
              <a:ext uri="{FF2B5EF4-FFF2-40B4-BE49-F238E27FC236}">
                <a16:creationId xmlns:a16="http://schemas.microsoft.com/office/drawing/2014/main" id="{2B788753-E8CC-4F45-B815-60F0629F6EEE}"/>
              </a:ext>
            </a:extLst>
          </p:cNvPr>
          <p:cNvSpPr/>
          <p:nvPr/>
        </p:nvSpPr>
        <p:spPr>
          <a:xfrm>
            <a:off x="7178351" y="1076974"/>
            <a:ext cx="4130083" cy="5209118"/>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1500"/>
              </a:spcAft>
              <a:buClrTx/>
              <a:buSzTx/>
              <a:buFontTx/>
              <a:buNone/>
              <a:tabLst/>
              <a:defRPr/>
            </a:pPr>
            <a:r>
              <a:rPr kumimoji="0" lang="en-GB" sz="2200" b="1" i="0" u="none" strike="noStrike" kern="1200" cap="none" spc="0" normalizeH="0" baseline="0" noProof="0" err="1">
                <a:ln>
                  <a:noFill/>
                </a:ln>
                <a:solidFill>
                  <a:srgbClr val="4472C4">
                    <a:lumMod val="50000"/>
                  </a:srgbClr>
                </a:solidFill>
                <a:effectLst/>
                <a:uLnTx/>
                <a:uFillTx/>
                <a:latin typeface="Calibri" panose="020F0502020204030204"/>
                <a:ea typeface="Times New Roman" panose="02020603050405020304" pitchFamily="18" charset="0"/>
                <a:cs typeface="+mn-cs"/>
              </a:rPr>
              <a:t>Calton</a:t>
            </a:r>
            <a:endParaRPr kumimoji="0" lang="en-GB" sz="2200" b="1" i="0" u="none" strike="noStrike" kern="1200" cap="none" spc="0" normalizeH="0" baseline="0" noProof="0">
              <a:ln>
                <a:noFill/>
              </a:ln>
              <a:solidFill>
                <a:srgbClr val="4472C4">
                  <a:lumMod val="50000"/>
                </a:srgbClr>
              </a:solidFill>
              <a:effectLst/>
              <a:uLnTx/>
              <a:uFillTx/>
              <a:latin typeface="Calibri" panose="020F0502020204030204"/>
              <a:ea typeface="Times New Roman" panose="02020603050405020304" pitchFamily="18" charset="0"/>
              <a:cs typeface="+mn-cs"/>
            </a:endParaRPr>
          </a:p>
          <a:p>
            <a:pPr marL="0" marR="0" lvl="0" indent="0" algn="l" defTabSz="914400" rtl="0" eaLnBrk="1" fontAlgn="base" latinLnBrk="0" hangingPunct="1">
              <a:lnSpc>
                <a:spcPct val="100000"/>
              </a:lnSpc>
              <a:spcBef>
                <a:spcPts val="0"/>
              </a:spcBef>
              <a:spcAft>
                <a:spcPts val="150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alibri" panose="020F0502020204030204"/>
                <a:ea typeface="Times New Roman" panose="02020603050405020304" pitchFamily="18" charset="0"/>
                <a:cs typeface="+mn-cs"/>
              </a:rPr>
              <a:t>Canal</a:t>
            </a:r>
          </a:p>
          <a:p>
            <a:pPr marL="0" marR="0" lvl="0" indent="0" algn="l" defTabSz="914400" rtl="0" eaLnBrk="1" fontAlgn="base" latinLnBrk="0" hangingPunct="1">
              <a:lnSpc>
                <a:spcPct val="100000"/>
              </a:lnSpc>
              <a:spcBef>
                <a:spcPts val="0"/>
              </a:spcBef>
              <a:spcAft>
                <a:spcPts val="150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alibri" panose="020F0502020204030204"/>
                <a:ea typeface="Times New Roman" panose="02020603050405020304" pitchFamily="18" charset="0"/>
                <a:cs typeface="+mn-cs"/>
              </a:rPr>
              <a:t>Drumchapel / Anniesland</a:t>
            </a:r>
          </a:p>
          <a:p>
            <a:pPr marL="0" marR="0" lvl="0" indent="0" algn="l" defTabSz="914400" rtl="0" eaLnBrk="1" fontAlgn="base" latinLnBrk="0" hangingPunct="1">
              <a:lnSpc>
                <a:spcPct val="100000"/>
              </a:lnSpc>
              <a:spcBef>
                <a:spcPts val="0"/>
              </a:spcBef>
              <a:spcAft>
                <a:spcPts val="150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alibri" panose="020F0502020204030204"/>
                <a:ea typeface="Times New Roman" panose="02020603050405020304" pitchFamily="18" charset="0"/>
                <a:cs typeface="+mn-cs"/>
              </a:rPr>
              <a:t>East Centre</a:t>
            </a:r>
          </a:p>
          <a:p>
            <a:pPr marL="0" marR="0" lvl="0" indent="0" algn="l" defTabSz="914400" rtl="0" eaLnBrk="1" fontAlgn="base" latinLnBrk="0" hangingPunct="1">
              <a:lnSpc>
                <a:spcPct val="100000"/>
              </a:lnSpc>
              <a:spcBef>
                <a:spcPts val="0"/>
              </a:spcBef>
              <a:spcAft>
                <a:spcPts val="1500"/>
              </a:spcAft>
              <a:buClrTx/>
              <a:buSzTx/>
              <a:buFontTx/>
              <a:buNone/>
              <a:tabLst/>
              <a:defRPr/>
            </a:pPr>
            <a:r>
              <a:rPr kumimoji="0" lang="en-GB" sz="2200" b="1" i="0" u="none" strike="noStrike" kern="1200" cap="none" spc="0" normalizeH="0" baseline="0" noProof="0" err="1">
                <a:ln>
                  <a:noFill/>
                </a:ln>
                <a:solidFill>
                  <a:srgbClr val="4472C4">
                    <a:lumMod val="50000"/>
                  </a:srgbClr>
                </a:solidFill>
                <a:effectLst/>
                <a:uLnTx/>
                <a:uFillTx/>
                <a:latin typeface="Calibri" panose="020F0502020204030204"/>
                <a:ea typeface="Times New Roman" panose="02020603050405020304" pitchFamily="18" charset="0"/>
                <a:cs typeface="+mn-cs"/>
              </a:rPr>
              <a:t>Garscadden</a:t>
            </a:r>
            <a:r>
              <a:rPr kumimoji="0" lang="en-GB" sz="2200" b="1" i="0" u="none" strike="noStrike" kern="1200" cap="none" spc="0" normalizeH="0" baseline="0" noProof="0">
                <a:ln>
                  <a:noFill/>
                </a:ln>
                <a:solidFill>
                  <a:srgbClr val="4472C4">
                    <a:lumMod val="50000"/>
                  </a:srgbClr>
                </a:solidFill>
                <a:effectLst/>
                <a:uLnTx/>
                <a:uFillTx/>
                <a:latin typeface="Calibri" panose="020F0502020204030204"/>
                <a:ea typeface="Times New Roman" panose="02020603050405020304" pitchFamily="18" charset="0"/>
                <a:cs typeface="+mn-cs"/>
              </a:rPr>
              <a:t> / </a:t>
            </a:r>
            <a:r>
              <a:rPr kumimoji="0" lang="en-GB" sz="2200" b="1" i="0" u="none" strike="noStrike" kern="1200" cap="none" spc="0" normalizeH="0" baseline="0" noProof="0" err="1">
                <a:ln>
                  <a:noFill/>
                </a:ln>
                <a:solidFill>
                  <a:srgbClr val="4472C4">
                    <a:lumMod val="50000"/>
                  </a:srgbClr>
                </a:solidFill>
                <a:effectLst/>
                <a:uLnTx/>
                <a:uFillTx/>
                <a:latin typeface="Calibri" panose="020F0502020204030204"/>
                <a:ea typeface="Times New Roman" panose="02020603050405020304" pitchFamily="18" charset="0"/>
                <a:cs typeface="+mn-cs"/>
              </a:rPr>
              <a:t>Scotstounhill</a:t>
            </a:r>
            <a:endParaRPr kumimoji="0" lang="en-GB" sz="2200" b="1" i="0" u="none" strike="noStrike" kern="1200" cap="none" spc="0" normalizeH="0" baseline="0" noProof="0">
              <a:ln>
                <a:noFill/>
              </a:ln>
              <a:solidFill>
                <a:srgbClr val="4472C4">
                  <a:lumMod val="50000"/>
                </a:srgbClr>
              </a:solidFill>
              <a:effectLst/>
              <a:uLnTx/>
              <a:uFillTx/>
              <a:latin typeface="Calibri" panose="020F0502020204030204"/>
              <a:ea typeface="Times New Roman" panose="02020603050405020304" pitchFamily="18" charset="0"/>
              <a:cs typeface="+mn-cs"/>
            </a:endParaRPr>
          </a:p>
          <a:p>
            <a:pPr marL="0" marR="0" lvl="0" indent="0" algn="l" defTabSz="914400" rtl="0" eaLnBrk="1" fontAlgn="base" latinLnBrk="0" hangingPunct="1">
              <a:lnSpc>
                <a:spcPct val="100000"/>
              </a:lnSpc>
              <a:spcBef>
                <a:spcPts val="0"/>
              </a:spcBef>
              <a:spcAft>
                <a:spcPts val="150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alibri" panose="020F0502020204030204"/>
                <a:ea typeface="Times New Roman" panose="02020603050405020304" pitchFamily="18" charset="0"/>
                <a:cs typeface="+mn-cs"/>
              </a:rPr>
              <a:t>Govan</a:t>
            </a:r>
          </a:p>
          <a:p>
            <a:pPr marL="0" marR="0" lvl="0" indent="0" algn="l" defTabSz="914400" rtl="0" eaLnBrk="1" fontAlgn="base" latinLnBrk="0" hangingPunct="1">
              <a:lnSpc>
                <a:spcPct val="100000"/>
              </a:lnSpc>
              <a:spcBef>
                <a:spcPts val="0"/>
              </a:spcBef>
              <a:spcAft>
                <a:spcPts val="150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alibri" panose="020F0502020204030204"/>
                <a:ea typeface="Times New Roman" panose="02020603050405020304" pitchFamily="18" charset="0"/>
                <a:cs typeface="+mn-cs"/>
              </a:rPr>
              <a:t>Greater Pollok</a:t>
            </a:r>
          </a:p>
          <a:p>
            <a:pPr marL="0" marR="0" lvl="0" indent="0" algn="l" defTabSz="914400" rtl="0" eaLnBrk="1" fontAlgn="base" latinLnBrk="0" hangingPunct="1">
              <a:lnSpc>
                <a:spcPct val="100000"/>
              </a:lnSpc>
              <a:spcBef>
                <a:spcPts val="0"/>
              </a:spcBef>
              <a:spcAft>
                <a:spcPts val="150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alibri" panose="020F0502020204030204"/>
                <a:ea typeface="Times New Roman" panose="02020603050405020304" pitchFamily="18" charset="0"/>
                <a:cs typeface="+mn-cs"/>
              </a:rPr>
              <a:t>Linn</a:t>
            </a:r>
          </a:p>
          <a:p>
            <a:pPr marL="0" marR="0" lvl="0" indent="0" algn="l" defTabSz="914400" rtl="0" eaLnBrk="1" fontAlgn="base" latinLnBrk="0" hangingPunct="1">
              <a:lnSpc>
                <a:spcPct val="100000"/>
              </a:lnSpc>
              <a:spcBef>
                <a:spcPts val="0"/>
              </a:spcBef>
              <a:spcAft>
                <a:spcPts val="150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alibri" panose="020F0502020204030204"/>
                <a:ea typeface="Times New Roman" panose="02020603050405020304" pitchFamily="18" charset="0"/>
                <a:cs typeface="+mn-cs"/>
              </a:rPr>
              <a:t>Southside Central      </a:t>
            </a:r>
          </a:p>
          <a:p>
            <a:pPr marL="0" marR="0" lvl="0" indent="0" algn="l" defTabSz="914400" rtl="0" eaLnBrk="1" fontAlgn="base" latinLnBrk="0" hangingPunct="1">
              <a:lnSpc>
                <a:spcPct val="100000"/>
              </a:lnSpc>
              <a:spcBef>
                <a:spcPts val="0"/>
              </a:spcBef>
              <a:spcAft>
                <a:spcPts val="150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alibri" panose="020F0502020204030204"/>
                <a:ea typeface="Times New Roman" panose="02020603050405020304" pitchFamily="18" charset="0"/>
                <a:cs typeface="+mn-cs"/>
              </a:rPr>
              <a:t>Springburn / </a:t>
            </a:r>
            <a:r>
              <a:rPr kumimoji="0" lang="en-GB" sz="2200" b="1" i="0" u="none" strike="noStrike" kern="1200" cap="none" spc="0" normalizeH="0" baseline="0" noProof="0" err="1">
                <a:ln>
                  <a:noFill/>
                </a:ln>
                <a:solidFill>
                  <a:srgbClr val="4472C4">
                    <a:lumMod val="50000"/>
                  </a:srgbClr>
                </a:solidFill>
                <a:effectLst/>
                <a:uLnTx/>
                <a:uFillTx/>
                <a:latin typeface="Calibri" panose="020F0502020204030204"/>
                <a:ea typeface="Times New Roman" panose="02020603050405020304" pitchFamily="18" charset="0"/>
                <a:cs typeface="+mn-cs"/>
              </a:rPr>
              <a:t>Robroyston</a:t>
            </a:r>
            <a:endParaRPr kumimoji="0" lang="en-GB" sz="2200" b="1" i="0" u="none" strike="noStrike" kern="1200" cap="none" spc="0" normalizeH="0" baseline="0" noProof="0">
              <a:ln>
                <a:noFill/>
              </a:ln>
              <a:solidFill>
                <a:srgbClr val="4472C4">
                  <a:lumMod val="50000"/>
                </a:srgbClr>
              </a:solidFill>
              <a:effectLst/>
              <a:uLnTx/>
              <a:uFillTx/>
              <a:latin typeface="Calibri" panose="020F0502020204030204"/>
              <a:ea typeface="Times New Roman" panose="02020603050405020304" pitchFamily="18" charset="0"/>
              <a:cs typeface="+mn-cs"/>
            </a:endParaRPr>
          </a:p>
        </p:txBody>
      </p:sp>
      <p:sp>
        <p:nvSpPr>
          <p:cNvPr id="4" name="Rectangle 3">
            <a:extLst>
              <a:ext uri="{FF2B5EF4-FFF2-40B4-BE49-F238E27FC236}">
                <a16:creationId xmlns:a16="http://schemas.microsoft.com/office/drawing/2014/main" id="{89AF89E9-C30E-4B1F-AE62-5E0765501B14}"/>
              </a:ext>
            </a:extLst>
          </p:cNvPr>
          <p:cNvSpPr/>
          <p:nvPr/>
        </p:nvSpPr>
        <p:spPr>
          <a:xfrm>
            <a:off x="883566" y="2244106"/>
            <a:ext cx="5243267" cy="1477328"/>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2060"/>
                </a:solidFill>
                <a:effectLst/>
                <a:uLnTx/>
                <a:uFillTx/>
                <a:latin typeface="Calibri" panose="020F0502020204030204"/>
                <a:ea typeface="Calibri" panose="020F0502020204030204" pitchFamily="34" charset="0"/>
                <a:cs typeface="+mn-cs"/>
              </a:rPr>
              <a:t>Fairer Futures Partnerships</a:t>
            </a:r>
            <a:r>
              <a:rPr kumimoji="0" lang="en-GB" sz="1800" b="0" i="0" u="none" strike="noStrike" kern="1200" cap="none" spc="0" normalizeH="0" baseline="0" noProof="0">
                <a:ln>
                  <a:noFill/>
                </a:ln>
                <a:solidFill>
                  <a:srgbClr val="002060"/>
                </a:solidFill>
                <a:effectLst/>
                <a:uLnTx/>
                <a:uFillTx/>
                <a:latin typeface="Calibri" panose="020F0502020204030204"/>
                <a:ea typeface="Calibri" panose="020F0502020204030204" pitchFamily="34" charset="0"/>
                <a:cs typeface="+mn-cs"/>
              </a:rPr>
              <a:t> in Glasgow aim to reduce child poverty by providing targeted support, fostering collaboration between various agencies, and using data-driven approaches to identify and address the needs of families in specific areas.</a:t>
            </a:r>
            <a:r>
              <a:rPr kumimoji="0" lang="en-GB" sz="1800" b="0" i="0" u="none" strike="noStrike" kern="1200" cap="none" spc="0" normalizeH="0" baseline="0" noProof="0">
                <a:ln>
                  <a:noFill/>
                </a:ln>
                <a:solidFill>
                  <a:srgbClr val="002060"/>
                </a:solidFill>
                <a:effectLst/>
                <a:uLnTx/>
                <a:uFillTx/>
                <a:latin typeface="Calibri" panose="020F0502020204030204"/>
                <a:ea typeface="+mn-ea"/>
                <a:cs typeface="+mn-cs"/>
              </a:rPr>
              <a:t> </a:t>
            </a:r>
          </a:p>
        </p:txBody>
      </p:sp>
      <p:sp>
        <p:nvSpPr>
          <p:cNvPr id="5" name="Title 4">
            <a:extLst>
              <a:ext uri="{FF2B5EF4-FFF2-40B4-BE49-F238E27FC236}">
                <a16:creationId xmlns:a16="http://schemas.microsoft.com/office/drawing/2014/main" id="{09A89EA1-79EB-4C1A-9E0D-8B1ECC3C4BD0}"/>
              </a:ext>
            </a:extLst>
          </p:cNvPr>
          <p:cNvSpPr txBox="1">
            <a:spLocks noGrp="1"/>
          </p:cNvSpPr>
          <p:nvPr>
            <p:ph type="title" idx="4294967295"/>
          </p:nvPr>
        </p:nvSpPr>
        <p:spPr>
          <a:xfrm>
            <a:off x="1146070" y="4625008"/>
            <a:ext cx="4492486"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alibri" panose="020F0502020204030204"/>
                <a:ea typeface="+mn-ea"/>
                <a:cs typeface="+mn-cs"/>
              </a:rPr>
              <a:t>10 “booster” wards</a:t>
            </a:r>
          </a:p>
        </p:txBody>
      </p:sp>
      <p:cxnSp>
        <p:nvCxnSpPr>
          <p:cNvPr id="6" name="Straight Arrow Connector 5">
            <a:extLst>
              <a:ext uri="{FF2B5EF4-FFF2-40B4-BE49-F238E27FC236}">
                <a16:creationId xmlns:a16="http://schemas.microsoft.com/office/drawing/2014/main" id="{56B232FB-C6EA-46AC-8B3C-73A7AED81E8C}"/>
              </a:ext>
              <a:ext uri="{C183D7F6-B498-43B3-948B-1728B52AA6E4}">
                <adec:decorative xmlns:adec="http://schemas.microsoft.com/office/drawing/2017/decorative" val="1"/>
              </a:ext>
            </a:extLst>
          </p:cNvPr>
          <p:cNvCxnSpPr>
            <a:cxnSpLocks/>
          </p:cNvCxnSpPr>
          <p:nvPr/>
        </p:nvCxnSpPr>
        <p:spPr>
          <a:xfrm flipV="1">
            <a:off x="5181600" y="3662595"/>
            <a:ext cx="1643270" cy="1108188"/>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14135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shot of a child poverty map, showing varying rates of child poverty across the area. &#10;2 areas have a poverty rate of 8.9 to 14.2&#10;2 areas have a poverty rate of 14.3 to 19.4&#10;7 areas have a poverty rate of 19.5 to 24.7&#10;7 areas have a poverty rate of 24.8 to 29.9&#10;5 areas have a poverty rate of 30.0 to 35.2">
            <a:hlinkClick r:id="rId2"/>
            <a:extLst>
              <a:ext uri="{FF2B5EF4-FFF2-40B4-BE49-F238E27FC236}">
                <a16:creationId xmlns:a16="http://schemas.microsoft.com/office/drawing/2014/main" id="{67DA2076-BD39-4D00-A82D-3CB033F7A3C0}"/>
              </a:ext>
            </a:extLst>
          </p:cNvPr>
          <p:cNvPicPr>
            <a:picLocks noChangeAspect="1"/>
          </p:cNvPicPr>
          <p:nvPr/>
        </p:nvPicPr>
        <p:blipFill rotWithShape="1">
          <a:blip r:embed="rId3">
            <a:extLst>
              <a:ext uri="{28A0092B-C50C-407E-A947-70E740481C1C}">
                <a14:useLocalDpi xmlns:a14="http://schemas.microsoft.com/office/drawing/2010/main" val="0"/>
              </a:ext>
            </a:extLst>
          </a:blip>
          <a:srcRect t="15178"/>
          <a:stretch/>
        </p:blipFill>
        <p:spPr>
          <a:xfrm>
            <a:off x="-1" y="0"/>
            <a:ext cx="12640599" cy="6858000"/>
          </a:xfrm>
          <a:prstGeom prst="rect">
            <a:avLst/>
          </a:prstGeom>
        </p:spPr>
      </p:pic>
      <p:sp>
        <p:nvSpPr>
          <p:cNvPr id="3" name="Title 2">
            <a:extLst>
              <a:ext uri="{FF2B5EF4-FFF2-40B4-BE49-F238E27FC236}">
                <a16:creationId xmlns:a16="http://schemas.microsoft.com/office/drawing/2014/main" id="{93206426-8A36-4008-A1BE-230D9F5B9D42}"/>
              </a:ext>
            </a:extLst>
          </p:cNvPr>
          <p:cNvSpPr txBox="1">
            <a:spLocks noGrp="1"/>
          </p:cNvSpPr>
          <p:nvPr>
            <p:ph type="title" idx="4294967295"/>
          </p:nvPr>
        </p:nvSpPr>
        <p:spPr>
          <a:xfrm>
            <a:off x="7517668" y="239486"/>
            <a:ext cx="4674332"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4472C4">
                    <a:lumMod val="50000"/>
                  </a:srgbClr>
                </a:solidFill>
                <a:effectLst/>
                <a:uLnTx/>
                <a:uFillTx/>
                <a:latin typeface="Calibri Light" panose="020F0302020204030204"/>
                <a:ea typeface="+mn-ea"/>
                <a:cs typeface="+mn-cs"/>
              </a:rPr>
              <a:t>Child Poverty Map</a:t>
            </a:r>
          </a:p>
        </p:txBody>
      </p:sp>
    </p:spTree>
    <p:extLst>
      <p:ext uri="{BB962C8B-B14F-4D97-AF65-F5344CB8AC3E}">
        <p14:creationId xmlns:p14="http://schemas.microsoft.com/office/powerpoint/2010/main" val="38876200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ild poverty map of Clyde Gateway.&#10;">
            <a:extLst>
              <a:ext uri="{FF2B5EF4-FFF2-40B4-BE49-F238E27FC236}">
                <a16:creationId xmlns:a16="http://schemas.microsoft.com/office/drawing/2014/main" id="{930F4AAE-3DB7-4AB9-98B5-72C460CBCFD5}"/>
              </a:ext>
            </a:extLst>
          </p:cNvPr>
          <p:cNvPicPr>
            <a:picLocks noChangeAspect="1"/>
          </p:cNvPicPr>
          <p:nvPr/>
        </p:nvPicPr>
        <p:blipFill rotWithShape="1">
          <a:blip r:embed="rId2">
            <a:extLst>
              <a:ext uri="{28A0092B-C50C-407E-A947-70E740481C1C}">
                <a14:useLocalDpi xmlns:a14="http://schemas.microsoft.com/office/drawing/2010/main" val="0"/>
              </a:ext>
            </a:extLst>
          </a:blip>
          <a:srcRect t="14447" r="10048"/>
          <a:stretch/>
        </p:blipFill>
        <p:spPr>
          <a:xfrm>
            <a:off x="0" y="0"/>
            <a:ext cx="12192000" cy="7279903"/>
          </a:xfrm>
          <a:prstGeom prst="rect">
            <a:avLst/>
          </a:prstGeom>
        </p:spPr>
      </p:pic>
      <p:sp>
        <p:nvSpPr>
          <p:cNvPr id="4" name="TextBox 3">
            <a:extLst>
              <a:ext uri="{FF2B5EF4-FFF2-40B4-BE49-F238E27FC236}">
                <a16:creationId xmlns:a16="http://schemas.microsoft.com/office/drawing/2014/main" id="{039F617D-444D-4058-A6DF-A7590BA6062E}"/>
              </a:ext>
              <a:ext uri="{C183D7F6-B498-43B3-948B-1728B52AA6E4}">
                <adec:decorative xmlns:adec="http://schemas.microsoft.com/office/drawing/2017/decorative" val="1"/>
              </a:ext>
            </a:extLst>
          </p:cNvPr>
          <p:cNvSpPr txBox="1"/>
          <p:nvPr/>
        </p:nvSpPr>
        <p:spPr>
          <a:xfrm>
            <a:off x="11277600" y="207818"/>
            <a:ext cx="914400" cy="83127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0FCD08A9-5B9F-4C56-8980-0C9DC40EE68B}"/>
              </a:ext>
            </a:extLst>
          </p:cNvPr>
          <p:cNvSpPr txBox="1">
            <a:spLocks noGrp="1"/>
          </p:cNvSpPr>
          <p:nvPr>
            <p:ph type="title" idx="4294967295"/>
          </p:nvPr>
        </p:nvSpPr>
        <p:spPr>
          <a:xfrm>
            <a:off x="244031" y="-1"/>
            <a:ext cx="4674332"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4472C4">
                    <a:lumMod val="50000"/>
                  </a:srgbClr>
                </a:solidFill>
                <a:effectLst/>
                <a:uLnTx/>
                <a:uFillTx/>
                <a:latin typeface="Calibri Light" panose="020F0302020204030204"/>
                <a:ea typeface="+mn-ea"/>
                <a:cs typeface="+mn-cs"/>
              </a:rPr>
              <a:t>Child Poverty Map</a:t>
            </a:r>
          </a:p>
        </p:txBody>
      </p:sp>
    </p:spTree>
    <p:extLst>
      <p:ext uri="{BB962C8B-B14F-4D97-AF65-F5344CB8AC3E}">
        <p14:creationId xmlns:p14="http://schemas.microsoft.com/office/powerpoint/2010/main" val="14046390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764CE3F-DB8B-4FF9-9D0A-BD3B4ACA1722}"/>
              </a:ext>
            </a:extLst>
          </p:cNvPr>
          <p:cNvSpPr txBox="1"/>
          <p:nvPr/>
        </p:nvSpPr>
        <p:spPr>
          <a:xfrm>
            <a:off x="424137" y="1375559"/>
            <a:ext cx="1101111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prstClr val="black"/>
                </a:solidFill>
                <a:effectLst/>
                <a:uLnTx/>
                <a:uFillTx/>
                <a:latin typeface="Calibri Light" panose="020F0302020204030204"/>
                <a:ea typeface="+mn-ea"/>
                <a:cs typeface="+mn-cs"/>
              </a:rPr>
              <a:t>Four “enablers” to sustainable employment in the </a:t>
            </a:r>
            <a:r>
              <a:rPr kumimoji="0" lang="en-GB" sz="4000" b="0" i="0" u="none" strike="noStrike" kern="1200" cap="none" spc="0" normalizeH="0" baseline="0" noProof="0" err="1">
                <a:ln>
                  <a:noFill/>
                </a:ln>
                <a:solidFill>
                  <a:prstClr val="black"/>
                </a:solidFill>
                <a:effectLst/>
                <a:uLnTx/>
                <a:uFillTx/>
                <a:latin typeface="Calibri Light" panose="020F0302020204030204"/>
                <a:ea typeface="+mn-ea"/>
                <a:cs typeface="+mn-cs"/>
              </a:rPr>
              <a:t>Calton</a:t>
            </a:r>
            <a:r>
              <a:rPr kumimoji="0" lang="en-GB" sz="4000" b="0" i="0" u="none" strike="noStrike" kern="1200" cap="none" spc="0" normalizeH="0" baseline="0" noProof="0">
                <a:ln>
                  <a:noFill/>
                </a:ln>
                <a:solidFill>
                  <a:prstClr val="black"/>
                </a:solidFill>
                <a:effectLst/>
                <a:uLnTx/>
                <a:uFillTx/>
                <a:latin typeface="Calibri Light" panose="020F0302020204030204"/>
                <a:ea typeface="+mn-ea"/>
                <a:cs typeface="+mn-cs"/>
              </a:rPr>
              <a:t> Ward:</a:t>
            </a:r>
          </a:p>
        </p:txBody>
      </p:sp>
      <p:sp>
        <p:nvSpPr>
          <p:cNvPr id="3" name="Title 2">
            <a:extLst>
              <a:ext uri="{FF2B5EF4-FFF2-40B4-BE49-F238E27FC236}">
                <a16:creationId xmlns:a16="http://schemas.microsoft.com/office/drawing/2014/main" id="{EE6204B2-2C5D-4400-8C9B-253160E0B38E}"/>
              </a:ext>
            </a:extLst>
          </p:cNvPr>
          <p:cNvSpPr txBox="1">
            <a:spLocks noGrp="1"/>
          </p:cNvSpPr>
          <p:nvPr>
            <p:ph type="title" idx="4294967295"/>
          </p:nvPr>
        </p:nvSpPr>
        <p:spPr>
          <a:xfrm>
            <a:off x="424137" y="433450"/>
            <a:ext cx="9980625"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4472C4">
                    <a:lumMod val="50000"/>
                  </a:srgbClr>
                </a:solidFill>
                <a:effectLst/>
                <a:uLnTx/>
                <a:uFillTx/>
                <a:latin typeface="Calibri Light" panose="020F0302020204030204"/>
                <a:ea typeface="+mn-ea"/>
                <a:cs typeface="+mn-cs"/>
              </a:rPr>
              <a:t>Calton Ward Demonstration of Change</a:t>
            </a:r>
          </a:p>
        </p:txBody>
      </p:sp>
      <p:pic>
        <p:nvPicPr>
          <p:cNvPr id="4" name="Picture 3">
            <a:extLst>
              <a:ext uri="{FF2B5EF4-FFF2-40B4-BE49-F238E27FC236}">
                <a16:creationId xmlns:a16="http://schemas.microsoft.com/office/drawing/2014/main" id="{7A2D7F0C-C79E-44A7-983B-99BF0C9857B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24137" y="2842761"/>
            <a:ext cx="841122" cy="841122"/>
          </a:xfrm>
          <a:prstGeom prst="rect">
            <a:avLst/>
          </a:prstGeom>
        </p:spPr>
      </p:pic>
      <p:pic>
        <p:nvPicPr>
          <p:cNvPr id="5" name="Picture 2">
            <a:extLst>
              <a:ext uri="{FF2B5EF4-FFF2-40B4-BE49-F238E27FC236}">
                <a16:creationId xmlns:a16="http://schemas.microsoft.com/office/drawing/2014/main" id="{33C9462F-3321-4399-8EA1-DCAF226F1A61}"/>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636" t="16494" r="10840" b="20649"/>
          <a:stretch/>
        </p:blipFill>
        <p:spPr bwMode="auto">
          <a:xfrm>
            <a:off x="424137" y="3794995"/>
            <a:ext cx="896540" cy="80356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BE826963-10CE-4444-95AF-833CD3113580}"/>
              </a:ext>
            </a:extLst>
          </p:cNvPr>
          <p:cNvSpPr/>
          <p:nvPr/>
        </p:nvSpPr>
        <p:spPr>
          <a:xfrm>
            <a:off x="1357747" y="3841315"/>
            <a:ext cx="9910983"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srgbClr val="002060"/>
                </a:solidFill>
                <a:effectLst/>
                <a:uLnTx/>
                <a:uFillTx/>
                <a:latin typeface="Calibri Light" panose="020F0302020204030204"/>
                <a:ea typeface="+mn-ea"/>
                <a:cs typeface="+mn-cs"/>
              </a:rPr>
              <a:t>ESOL – English for Speakers of Other Languages</a:t>
            </a:r>
          </a:p>
        </p:txBody>
      </p:sp>
      <p:pic>
        <p:nvPicPr>
          <p:cNvPr id="7" name="Picture 4">
            <a:extLst>
              <a:ext uri="{FF2B5EF4-FFF2-40B4-BE49-F238E27FC236}">
                <a16:creationId xmlns:a16="http://schemas.microsoft.com/office/drawing/2014/main" id="{F56514C1-A465-4D58-9A5F-E9AF5F33024D}"/>
              </a:ext>
              <a:ext uri="{C183D7F6-B498-43B3-948B-1728B52AA6E4}">
                <adec:decorative xmlns:adec="http://schemas.microsoft.com/office/drawing/2017/decorative" val="1"/>
              </a:ext>
            </a:extLst>
          </p:cNvPr>
          <p:cNvPicPr>
            <a:picLocks noChangeAspect="1" noChangeArrowheads="1"/>
          </p:cNvPicPr>
          <p:nvPr/>
        </p:nvPicPr>
        <p:blipFill rotWithShape="1">
          <a:blip r:embed="rId4">
            <a:duotone>
              <a:prstClr val="black"/>
              <a:schemeClr val="bg1">
                <a:tint val="45000"/>
                <a:satMod val="400000"/>
              </a:schemeClr>
            </a:duotone>
            <a:extLst>
              <a:ext uri="{28A0092B-C50C-407E-A947-70E740481C1C}">
                <a14:useLocalDpi xmlns:a14="http://schemas.microsoft.com/office/drawing/2010/main" val="0"/>
              </a:ext>
            </a:extLst>
          </a:blip>
          <a:srcRect l="24476" t="24730" r="20350" b="34339"/>
          <a:stretch/>
        </p:blipFill>
        <p:spPr bwMode="auto">
          <a:xfrm>
            <a:off x="424137" y="4709672"/>
            <a:ext cx="896540" cy="71624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BC61AC08-3186-435F-B39C-3B994BECB613}"/>
              </a:ext>
            </a:extLst>
          </p:cNvPr>
          <p:cNvSpPr/>
          <p:nvPr/>
        </p:nvSpPr>
        <p:spPr>
          <a:xfrm>
            <a:off x="1357747" y="4773252"/>
            <a:ext cx="5260223"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srgbClr val="002060"/>
                </a:solidFill>
                <a:effectLst/>
                <a:uLnTx/>
                <a:uFillTx/>
                <a:latin typeface="Calibri Light" panose="020F0302020204030204"/>
                <a:ea typeface="+mn-ea"/>
                <a:cs typeface="+mn-cs"/>
              </a:rPr>
              <a:t>Community Engagement</a:t>
            </a:r>
          </a:p>
        </p:txBody>
      </p:sp>
      <p:pic>
        <p:nvPicPr>
          <p:cNvPr id="9" name="Picture 2">
            <a:extLst>
              <a:ext uri="{FF2B5EF4-FFF2-40B4-BE49-F238E27FC236}">
                <a16:creationId xmlns:a16="http://schemas.microsoft.com/office/drawing/2014/main" id="{48E742F4-5A17-4144-A455-9DCA7C9937D7}"/>
              </a:ext>
              <a:ext uri="{C183D7F6-B498-43B3-948B-1728B52AA6E4}">
                <adec:decorative xmlns:adec="http://schemas.microsoft.com/office/drawing/2017/decorative" val="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2814" t="22466" r="20955" b="20839"/>
          <a:stretch/>
        </p:blipFill>
        <p:spPr bwMode="auto">
          <a:xfrm>
            <a:off x="442487" y="5700247"/>
            <a:ext cx="822772" cy="82957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DE3934E8-3611-4FF3-8C5B-EFE542E00B8B}"/>
              </a:ext>
            </a:extLst>
          </p:cNvPr>
          <p:cNvSpPr/>
          <p:nvPr/>
        </p:nvSpPr>
        <p:spPr>
          <a:xfrm>
            <a:off x="1357747" y="5716664"/>
            <a:ext cx="4817024"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srgbClr val="002060"/>
                </a:solidFill>
                <a:effectLst/>
                <a:uLnTx/>
                <a:uFillTx/>
                <a:latin typeface="Calibri Light" panose="020F0302020204030204"/>
                <a:ea typeface="+mn-ea"/>
                <a:cs typeface="+mn-cs"/>
              </a:rPr>
              <a:t>Employer Engagement</a:t>
            </a:r>
          </a:p>
        </p:txBody>
      </p:sp>
      <p:sp>
        <p:nvSpPr>
          <p:cNvPr id="11" name="Rectangle 10">
            <a:extLst>
              <a:ext uri="{FF2B5EF4-FFF2-40B4-BE49-F238E27FC236}">
                <a16:creationId xmlns:a16="http://schemas.microsoft.com/office/drawing/2014/main" id="{EAC9FBAB-172C-452B-BFFF-CCAA443602EC}"/>
              </a:ext>
            </a:extLst>
          </p:cNvPr>
          <p:cNvSpPr/>
          <p:nvPr/>
        </p:nvSpPr>
        <p:spPr>
          <a:xfrm>
            <a:off x="1357747" y="2909379"/>
            <a:ext cx="2095767"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srgbClr val="002060"/>
                </a:solidFill>
                <a:effectLst/>
                <a:uLnTx/>
                <a:uFillTx/>
                <a:latin typeface="Calibri Light" panose="020F0302020204030204"/>
                <a:ea typeface="+mn-ea"/>
                <a:cs typeface="+mn-cs"/>
              </a:rPr>
              <a:t>Childcare</a:t>
            </a:r>
          </a:p>
        </p:txBody>
      </p:sp>
    </p:spTree>
    <p:extLst>
      <p:ext uri="{BB962C8B-B14F-4D97-AF65-F5344CB8AC3E}">
        <p14:creationId xmlns:p14="http://schemas.microsoft.com/office/powerpoint/2010/main" val="26383081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36989-FC07-400A-80AF-EAE4AECED3BD}"/>
              </a:ext>
            </a:extLst>
          </p:cNvPr>
          <p:cNvSpPr txBox="1">
            <a:spLocks noGrp="1"/>
          </p:cNvSpPr>
          <p:nvPr>
            <p:ph type="title" idx="4294967295"/>
          </p:nvPr>
        </p:nvSpPr>
        <p:spPr>
          <a:xfrm>
            <a:off x="424138" y="391886"/>
            <a:ext cx="9980625"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4472C4">
                    <a:lumMod val="50000"/>
                  </a:srgbClr>
                </a:solidFill>
                <a:effectLst/>
                <a:uLnTx/>
                <a:uFillTx/>
                <a:latin typeface="Calibri Light" panose="020F0302020204030204"/>
                <a:ea typeface="+mn-ea"/>
                <a:cs typeface="+mn-cs"/>
              </a:rPr>
              <a:t>Calton Ward Demonstration of Change</a:t>
            </a:r>
          </a:p>
        </p:txBody>
      </p:sp>
      <p:sp>
        <p:nvSpPr>
          <p:cNvPr id="3" name="TextBox 2">
            <a:extLst>
              <a:ext uri="{FF2B5EF4-FFF2-40B4-BE49-F238E27FC236}">
                <a16:creationId xmlns:a16="http://schemas.microsoft.com/office/drawing/2014/main" id="{4C111810-B579-4BE5-AA48-F207A60863C2}"/>
              </a:ext>
            </a:extLst>
          </p:cNvPr>
          <p:cNvSpPr txBox="1"/>
          <p:nvPr/>
        </p:nvSpPr>
        <p:spPr>
          <a:xfrm>
            <a:off x="424137" y="1375559"/>
            <a:ext cx="353826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srgbClr val="4472C4">
                    <a:lumMod val="50000"/>
                  </a:srgbClr>
                </a:solidFill>
                <a:effectLst/>
                <a:uLnTx/>
                <a:uFillTx/>
                <a:latin typeface="Calibri Light" panose="020F0302020204030204"/>
                <a:ea typeface="+mn-ea"/>
                <a:cs typeface="+mn-cs"/>
              </a:rPr>
              <a:t>Four “enablers”:</a:t>
            </a:r>
          </a:p>
        </p:txBody>
      </p:sp>
      <p:pic>
        <p:nvPicPr>
          <p:cNvPr id="4" name="Picture 3">
            <a:extLst>
              <a:ext uri="{FF2B5EF4-FFF2-40B4-BE49-F238E27FC236}">
                <a16:creationId xmlns:a16="http://schemas.microsoft.com/office/drawing/2014/main" id="{08AEDAF8-E891-4A9E-8A24-5B77C10C6FC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48826" y="2447318"/>
            <a:ext cx="1641764" cy="1641764"/>
          </a:xfrm>
          <a:prstGeom prst="rect">
            <a:avLst/>
          </a:prstGeom>
        </p:spPr>
      </p:pic>
      <p:sp>
        <p:nvSpPr>
          <p:cNvPr id="5" name="TextBox 4">
            <a:extLst>
              <a:ext uri="{FF2B5EF4-FFF2-40B4-BE49-F238E27FC236}">
                <a16:creationId xmlns:a16="http://schemas.microsoft.com/office/drawing/2014/main" id="{4DDF3A6B-D999-4DE0-B2CF-F4C5DBC6578D}"/>
              </a:ext>
            </a:extLst>
          </p:cNvPr>
          <p:cNvSpPr txBox="1"/>
          <p:nvPr/>
        </p:nvSpPr>
        <p:spPr>
          <a:xfrm>
            <a:off x="2190592" y="2315481"/>
            <a:ext cx="211124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4472C4">
                    <a:lumMod val="50000"/>
                  </a:srgbClr>
                </a:solidFill>
                <a:effectLst/>
                <a:uLnTx/>
                <a:uFillTx/>
                <a:latin typeface="Calibri Light" panose="020F0302020204030204"/>
                <a:ea typeface="+mn-ea"/>
                <a:cs typeface="+mn-cs"/>
              </a:rPr>
              <a:t>Childcare</a:t>
            </a:r>
          </a:p>
        </p:txBody>
      </p:sp>
      <p:sp>
        <p:nvSpPr>
          <p:cNvPr id="6" name="Rectangle 5">
            <a:extLst>
              <a:ext uri="{FF2B5EF4-FFF2-40B4-BE49-F238E27FC236}">
                <a16:creationId xmlns:a16="http://schemas.microsoft.com/office/drawing/2014/main" id="{075CD5EE-A1B1-48CB-BAA0-307E06C61503}"/>
              </a:ext>
            </a:extLst>
          </p:cNvPr>
          <p:cNvSpPr/>
          <p:nvPr/>
        </p:nvSpPr>
        <p:spPr>
          <a:xfrm>
            <a:off x="2190591" y="2888753"/>
            <a:ext cx="9724317"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Hypothesis:  </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Many families on the cusp of poverty face barriers to sustainable employment due to a lack of affordable and accessible childcare, especially with </a:t>
            </a:r>
            <a:r>
              <a:rPr kumimoji="0" lang="en-GB"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Arial" panose="020B0604020202020204" pitchFamily="34" charset="0"/>
              </a:rPr>
              <a:t>49% of families in </a:t>
            </a:r>
            <a:r>
              <a:rPr kumimoji="0" lang="en-GB" sz="1800" b="0" i="0" u="none" strike="noStrike" kern="1200" cap="none" spc="0" normalizeH="0" baseline="0" noProof="0" err="1">
                <a:ln>
                  <a:noFill/>
                </a:ln>
                <a:solidFill>
                  <a:prstClr val="black"/>
                </a:solidFill>
                <a:effectLst/>
                <a:highlight>
                  <a:srgbClr val="FFFF00"/>
                </a:highlight>
                <a:uLnTx/>
                <a:uFillTx/>
                <a:latin typeface="Calibri" panose="020F0502020204030204"/>
                <a:ea typeface="+mn-ea"/>
                <a:cs typeface="Arial" panose="020B0604020202020204" pitchFamily="34" charset="0"/>
              </a:rPr>
              <a:t>Calton</a:t>
            </a:r>
            <a:r>
              <a:rPr kumimoji="0" lang="en-GB"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Arial" panose="020B0604020202020204" pitchFamily="34" charset="0"/>
              </a:rPr>
              <a:t> ward, with multi age children finishing statutory education at different times</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 This can perpetuate a cycle of financial instability and underemployment.</a:t>
            </a:r>
          </a:p>
        </p:txBody>
      </p:sp>
      <p:sp>
        <p:nvSpPr>
          <p:cNvPr id="7" name="Rectangle 6">
            <a:extLst>
              <a:ext uri="{FF2B5EF4-FFF2-40B4-BE49-F238E27FC236}">
                <a16:creationId xmlns:a16="http://schemas.microsoft.com/office/drawing/2014/main" id="{C7D587AB-D4DF-4536-9542-18DAB52AA756}"/>
              </a:ext>
            </a:extLst>
          </p:cNvPr>
          <p:cNvSpPr/>
          <p:nvPr/>
        </p:nvSpPr>
        <p:spPr>
          <a:xfrm>
            <a:off x="2190589" y="4212328"/>
            <a:ext cx="9724317"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Assumptions: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Non-statutory (informal or community-based) childcare could help bridge the gap by offering more flexible and cost-effective solutions that statutory services might not provide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e.g</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breakfast clubs, afterschool childcare or playschemes running over holiday periods in addition to maximising on statutory childcare offer. Supporting sustainable employment helps families increase income, improve financial stability, and reduce dependence on benefits.</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7158043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988703DA-4F7B-48C1-9930-CCBB183CB8F3}"/>
              </a:ext>
              <a:ext uri="{C183D7F6-B498-43B3-948B-1728B52AA6E4}">
                <adec:decorative xmlns:adec="http://schemas.microsoft.com/office/drawing/2017/decorative" val="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636" t="16494" r="10840" b="20649"/>
          <a:stretch/>
        </p:blipFill>
        <p:spPr bwMode="auto">
          <a:xfrm>
            <a:off x="678872" y="789710"/>
            <a:ext cx="1870364" cy="1676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5AFDF02-D7FB-4023-B213-FD459044230C}"/>
              </a:ext>
            </a:extLst>
          </p:cNvPr>
          <p:cNvSpPr txBox="1"/>
          <p:nvPr/>
        </p:nvSpPr>
        <p:spPr>
          <a:xfrm>
            <a:off x="2549236" y="678873"/>
            <a:ext cx="821574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4472C4">
                    <a:lumMod val="50000"/>
                  </a:srgbClr>
                </a:solidFill>
                <a:effectLst/>
                <a:uLnTx/>
                <a:uFillTx/>
                <a:latin typeface="Calibri Light" panose="020F0302020204030204"/>
                <a:ea typeface="+mn-ea"/>
                <a:cs typeface="+mn-cs"/>
              </a:rPr>
              <a:t>ESOL – English for Speakers of Other Languages</a:t>
            </a:r>
          </a:p>
        </p:txBody>
      </p:sp>
      <p:sp>
        <p:nvSpPr>
          <p:cNvPr id="2" name="Rectangle 1">
            <a:extLst>
              <a:ext uri="{FF2B5EF4-FFF2-40B4-BE49-F238E27FC236}">
                <a16:creationId xmlns:a16="http://schemas.microsoft.com/office/drawing/2014/main" id="{C450CA20-4A5A-4FEA-B788-95EA8E58A5CE}"/>
              </a:ext>
            </a:extLst>
          </p:cNvPr>
          <p:cNvSpPr/>
          <p:nvPr/>
        </p:nvSpPr>
        <p:spPr>
          <a:xfrm>
            <a:off x="2549235" y="1374485"/>
            <a:ext cx="9143999"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Hypothesis</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 There is a need to build sustainable capacity and expertise to improve outcomes for people who have English as a second language to develop their English language skills, thus increasing their ability to seek, gain and sustain employment.</a:t>
            </a:r>
          </a:p>
        </p:txBody>
      </p:sp>
      <p:sp>
        <p:nvSpPr>
          <p:cNvPr id="4" name="Rectangle 3">
            <a:extLst>
              <a:ext uri="{FF2B5EF4-FFF2-40B4-BE49-F238E27FC236}">
                <a16:creationId xmlns:a16="http://schemas.microsoft.com/office/drawing/2014/main" id="{944B90CB-5A7E-489E-9A5B-0D6BFCE716FB}"/>
              </a:ext>
            </a:extLst>
          </p:cNvPr>
          <p:cNvSpPr/>
          <p:nvPr/>
        </p:nvSpPr>
        <p:spPr>
          <a:xfrm>
            <a:off x="2549235" y="2466110"/>
            <a:ext cx="9144000"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Assumptions</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 On the assumption that the current level ESOL of activity is maintained, </a:t>
            </a:r>
            <a:r>
              <a:rPr kumimoji="0" lang="en-GB" sz="1800" b="0" i="0" u="none" strike="noStrike" kern="1200" cap="none" spc="0" normalizeH="0" baseline="0" noProof="0" err="1">
                <a:ln>
                  <a:noFill/>
                </a:ln>
                <a:solidFill>
                  <a:prstClr val="black"/>
                </a:solidFill>
                <a:effectLst/>
                <a:uLnTx/>
                <a:uFillTx/>
                <a:latin typeface="Calibri" panose="020F0502020204030204"/>
                <a:ea typeface="+mn-ea"/>
                <a:cs typeface="Arial" panose="020B0604020202020204" pitchFamily="34" charset="0"/>
              </a:rPr>
              <a:t>cX</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 of the Ward's population will not progress from basic English to English which can support an economic outcome.</a:t>
            </a:r>
          </a:p>
        </p:txBody>
      </p:sp>
      <p:pic>
        <p:nvPicPr>
          <p:cNvPr id="2052" name="Picture 4">
            <a:extLst>
              <a:ext uri="{FF2B5EF4-FFF2-40B4-BE49-F238E27FC236}">
                <a16:creationId xmlns:a16="http://schemas.microsoft.com/office/drawing/2014/main" id="{1F655F31-4798-4AED-BFF8-27A8EF0F944A}"/>
              </a:ext>
              <a:ext uri="{C183D7F6-B498-43B3-948B-1728B52AA6E4}">
                <adec:decorative xmlns:adec="http://schemas.microsoft.com/office/drawing/2017/decorative" val="1"/>
              </a:ext>
            </a:extLst>
          </p:cNvPr>
          <p:cNvPicPr>
            <a:picLocks noChangeAspect="1" noChangeArrowheads="1"/>
          </p:cNvPicPr>
          <p:nvPr/>
        </p:nvPicPr>
        <p:blipFill rotWithShape="1">
          <a:blip r:embed="rId3">
            <a:duotone>
              <a:prstClr val="black"/>
              <a:schemeClr val="bg1">
                <a:tint val="45000"/>
                <a:satMod val="400000"/>
              </a:schemeClr>
            </a:duotone>
            <a:extLst>
              <a:ext uri="{28A0092B-C50C-407E-A947-70E740481C1C}">
                <a14:useLocalDpi xmlns:a14="http://schemas.microsoft.com/office/drawing/2010/main" val="0"/>
              </a:ext>
            </a:extLst>
          </a:blip>
          <a:srcRect l="24476" t="24730" r="20350" b="34339"/>
          <a:stretch/>
        </p:blipFill>
        <p:spPr bwMode="auto">
          <a:xfrm>
            <a:off x="647779" y="3546764"/>
            <a:ext cx="1716858" cy="13716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81E8344-3F28-4F14-AB6D-E09913513144}"/>
              </a:ext>
            </a:extLst>
          </p:cNvPr>
          <p:cNvSpPr txBox="1"/>
          <p:nvPr/>
        </p:nvSpPr>
        <p:spPr>
          <a:xfrm>
            <a:off x="2549236" y="3560619"/>
            <a:ext cx="821574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4472C4">
                    <a:lumMod val="50000"/>
                  </a:srgbClr>
                </a:solidFill>
                <a:effectLst/>
                <a:uLnTx/>
                <a:uFillTx/>
                <a:latin typeface="Calibri Light" panose="020F0302020204030204"/>
                <a:ea typeface="+mn-ea"/>
                <a:cs typeface="+mn-cs"/>
              </a:rPr>
              <a:t>Community Engagement</a:t>
            </a:r>
          </a:p>
        </p:txBody>
      </p:sp>
      <p:sp>
        <p:nvSpPr>
          <p:cNvPr id="5" name="Rectangle 4">
            <a:extLst>
              <a:ext uri="{FF2B5EF4-FFF2-40B4-BE49-F238E27FC236}">
                <a16:creationId xmlns:a16="http://schemas.microsoft.com/office/drawing/2014/main" id="{8FE63F84-91BC-4B37-8F9E-1DA1B7ED442A}"/>
              </a:ext>
            </a:extLst>
          </p:cNvPr>
          <p:cNvSpPr/>
          <p:nvPr/>
        </p:nvSpPr>
        <p:spPr>
          <a:xfrm>
            <a:off x="2549234" y="4142510"/>
            <a:ext cx="9144001"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Hypothesis: </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Working through existing interventions engaging with a wide range of residents to test the proposed change will be easier to manage and deliver. The existing level of community support provides a "safety net" preventing increased "crisis intervention".</a:t>
            </a:r>
          </a:p>
        </p:txBody>
      </p:sp>
      <p:sp>
        <p:nvSpPr>
          <p:cNvPr id="6" name="Rectangle 5">
            <a:extLst>
              <a:ext uri="{FF2B5EF4-FFF2-40B4-BE49-F238E27FC236}">
                <a16:creationId xmlns:a16="http://schemas.microsoft.com/office/drawing/2014/main" id="{7362D5CC-7A98-4EF2-88C5-AA872AD288CB}"/>
              </a:ext>
            </a:extLst>
          </p:cNvPr>
          <p:cNvSpPr/>
          <p:nvPr/>
        </p:nvSpPr>
        <p:spPr>
          <a:xfrm>
            <a:off x="2549234" y="5251058"/>
            <a:ext cx="9144000"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Assumptions</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 Clyde Gateway's partners, networks and community groups/ committee will provide time to support the </a:t>
            </a:r>
            <a:r>
              <a:rPr kumimoji="0" lang="en-GB" sz="1800" b="0" i="0" u="none" strike="noStrike" kern="1200" cap="none" spc="0" normalizeH="0" baseline="0" noProof="0" err="1">
                <a:ln>
                  <a:noFill/>
                </a:ln>
                <a:solidFill>
                  <a:prstClr val="black"/>
                </a:solidFill>
                <a:effectLst/>
                <a:uLnTx/>
                <a:uFillTx/>
                <a:latin typeface="Calibri" panose="020F0502020204030204"/>
                <a:ea typeface="+mn-ea"/>
                <a:cs typeface="Arial" panose="020B0604020202020204" pitchFamily="34" charset="0"/>
              </a:rPr>
              <a:t>DoC.</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 Where input is out of scope, Clyde Gateway will seek to ensure input is redirected and appropriately actioned.</a:t>
            </a:r>
          </a:p>
        </p:txBody>
      </p:sp>
      <p:sp>
        <p:nvSpPr>
          <p:cNvPr id="8" name="Title 7">
            <a:extLst>
              <a:ext uri="{FF2B5EF4-FFF2-40B4-BE49-F238E27FC236}">
                <a16:creationId xmlns:a16="http://schemas.microsoft.com/office/drawing/2014/main" id="{4FEA13BD-F13C-DEC8-230B-6957E18ADF5A}"/>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solidFill>
                  <a:srgbClr val="4472C4">
                    <a:lumMod val="50000"/>
                  </a:srgbClr>
                </a:solidFill>
              </a:rPr>
              <a:t>Calton Ward Demonstration of Change</a:t>
            </a:r>
            <a:endParaRPr lang="en-GB" dirty="0"/>
          </a:p>
        </p:txBody>
      </p:sp>
    </p:spTree>
    <p:extLst>
      <p:ext uri="{BB962C8B-B14F-4D97-AF65-F5344CB8AC3E}">
        <p14:creationId xmlns:p14="http://schemas.microsoft.com/office/powerpoint/2010/main" val="7145365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64E67AEE-F8A3-8B2A-4420-46537213EC7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2676"/>
            <a:ext cx="12192000" cy="6865561"/>
          </a:xfrm>
          <a:prstGeom prst="rect">
            <a:avLst/>
          </a:prstGeom>
        </p:spPr>
      </p:pic>
      <p:sp>
        <p:nvSpPr>
          <p:cNvPr id="4" name="Title 3">
            <a:extLst>
              <a:ext uri="{FF2B5EF4-FFF2-40B4-BE49-F238E27FC236}">
                <a16:creationId xmlns:a16="http://schemas.microsoft.com/office/drawing/2014/main" id="{D19BC7B6-ADB7-E840-AD9E-04207074B3DC}"/>
              </a:ext>
            </a:extLst>
          </p:cNvPr>
          <p:cNvSpPr txBox="1">
            <a:spLocks noGrp="1"/>
          </p:cNvSpPr>
          <p:nvPr>
            <p:ph type="title" idx="4294967295"/>
          </p:nvPr>
        </p:nvSpPr>
        <p:spPr>
          <a:xfrm>
            <a:off x="713763" y="448235"/>
            <a:ext cx="10168394"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Key parts to a place-based approach</a:t>
            </a:r>
            <a:endParaRPr kumimoji="0" lang="en-US" sz="40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9870F72-C5D5-D989-AAE7-4C06DDD93E73}"/>
              </a:ext>
            </a:extLst>
          </p:cNvPr>
          <p:cNvSpPr txBox="1"/>
          <p:nvPr/>
        </p:nvSpPr>
        <p:spPr>
          <a:xfrm>
            <a:off x="989780" y="3888883"/>
            <a:ext cx="2351055" cy="12618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PEOPLE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What they are experiencing</a:t>
            </a:r>
            <a:endParaRPr kumimoji="0" lang="en-US" sz="2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pic>
        <p:nvPicPr>
          <p:cNvPr id="8" name="Graphic 7" descr="Group of women outline">
            <a:extLst>
              <a:ext uri="{FF2B5EF4-FFF2-40B4-BE49-F238E27FC236}">
                <a16:creationId xmlns:a16="http://schemas.microsoft.com/office/drawing/2014/main" id="{480DCAC5-13C8-4DF6-59D5-D127C8EA36F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89780" y="1962400"/>
            <a:ext cx="1687585" cy="1687585"/>
          </a:xfrm>
          <a:prstGeom prst="rect">
            <a:avLst/>
          </a:prstGeom>
        </p:spPr>
      </p:pic>
      <p:sp>
        <p:nvSpPr>
          <p:cNvPr id="10" name="TextBox 9">
            <a:extLst>
              <a:ext uri="{FF2B5EF4-FFF2-40B4-BE49-F238E27FC236}">
                <a16:creationId xmlns:a16="http://schemas.microsoft.com/office/drawing/2014/main" id="{EA1AFFDB-339F-2E6A-7DFD-7D61D72F3ABA}"/>
              </a:ext>
            </a:extLst>
          </p:cNvPr>
          <p:cNvSpPr txBox="1"/>
          <p:nvPr/>
        </p:nvSpPr>
        <p:spPr>
          <a:xfrm>
            <a:off x="4870757" y="3788644"/>
            <a:ext cx="2450486"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PLACE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ALL the features that have a positive impact</a:t>
            </a:r>
            <a:endParaRPr kumimoji="0" lang="en-US" sz="2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pic>
        <p:nvPicPr>
          <p:cNvPr id="12" name="Picture 11" descr="Child looking at a world map">
            <a:extLst>
              <a:ext uri="{FF2B5EF4-FFF2-40B4-BE49-F238E27FC236}">
                <a16:creationId xmlns:a16="http://schemas.microsoft.com/office/drawing/2014/main" id="{17F2E759-A87F-DBF3-B278-73F19F8023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70757" y="1977680"/>
            <a:ext cx="2255566" cy="1502241"/>
          </a:xfrm>
          <a:prstGeom prst="rect">
            <a:avLst/>
          </a:prstGeom>
        </p:spPr>
      </p:pic>
      <p:sp>
        <p:nvSpPr>
          <p:cNvPr id="14" name="TextBox 13">
            <a:extLst>
              <a:ext uri="{FF2B5EF4-FFF2-40B4-BE49-F238E27FC236}">
                <a16:creationId xmlns:a16="http://schemas.microsoft.com/office/drawing/2014/main" id="{5D21E1AC-CD63-6801-D23E-300F736B92DC}"/>
              </a:ext>
            </a:extLst>
          </p:cNvPr>
          <p:cNvSpPr txBox="1"/>
          <p:nvPr/>
        </p:nvSpPr>
        <p:spPr>
          <a:xfrm>
            <a:off x="8726821" y="4025480"/>
            <a:ext cx="2684125" cy="12618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4472C4">
                    <a:lumMod val="75000"/>
                  </a:srgbClr>
                </a:solidFill>
                <a:effectLst/>
                <a:uLnTx/>
                <a:uFillTx/>
                <a:latin typeface="Calibri" panose="020F0502020204030204"/>
                <a:ea typeface="+mn-ea"/>
                <a:cs typeface="+mn-cs"/>
              </a:rPr>
              <a:t>DECISIONS</a:t>
            </a:r>
            <a:endParaRPr kumimoji="0" lang="en-US" sz="2800" b="1"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75000"/>
                  </a:srgbClr>
                </a:solidFill>
                <a:effectLst/>
                <a:uLnTx/>
                <a:uFillTx/>
                <a:latin typeface="Calibri" panose="020F0502020204030204"/>
                <a:ea typeface="+mn-ea"/>
                <a:cs typeface="+mn-cs"/>
              </a:rPr>
              <a:t>How</a:t>
            </a:r>
            <a:r>
              <a:rPr kumimoji="0" lang="en-US" sz="2400" b="1" i="0" u="none" strike="noStrike" kern="1200" cap="none" spc="0" normalizeH="0" baseline="0" noProof="0">
                <a:ln>
                  <a:noFill/>
                </a:ln>
                <a:solidFill>
                  <a:srgbClr val="4472C4">
                    <a:lumMod val="75000"/>
                  </a:srgbClr>
                </a:solidFill>
                <a:effectLst/>
                <a:uLnTx/>
                <a:uFillTx/>
                <a:latin typeface="Calibri" panose="020F0502020204030204"/>
                <a:ea typeface="+mn-ea"/>
                <a:cs typeface="+mn-cs"/>
              </a:rPr>
              <a:t> they impact people and place</a:t>
            </a:r>
          </a:p>
        </p:txBody>
      </p:sp>
      <p:pic>
        <p:nvPicPr>
          <p:cNvPr id="16" name="Picture 15" descr="Hand holding piece of white puzzle on blue background">
            <a:extLst>
              <a:ext uri="{FF2B5EF4-FFF2-40B4-BE49-F238E27FC236}">
                <a16:creationId xmlns:a16="http://schemas.microsoft.com/office/drawing/2014/main" id="{1164A2CB-CC8F-2783-D288-E19E81101C7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732841" y="1964981"/>
            <a:ext cx="2253165" cy="1502241"/>
          </a:xfrm>
          <a:prstGeom prst="rect">
            <a:avLst/>
          </a:prstGeom>
        </p:spPr>
      </p:pic>
    </p:spTree>
    <p:extLst>
      <p:ext uri="{BB962C8B-B14F-4D97-AF65-F5344CB8AC3E}">
        <p14:creationId xmlns:p14="http://schemas.microsoft.com/office/powerpoint/2010/main" val="7739191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7422D5-B315-4FD9-BDA4-507D953CFDBE}"/>
              </a:ext>
            </a:extLst>
          </p:cNvPr>
          <p:cNvSpPr txBox="1"/>
          <p:nvPr/>
        </p:nvSpPr>
        <p:spPr>
          <a:xfrm>
            <a:off x="2251364" y="959993"/>
            <a:ext cx="821574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4472C4">
                    <a:lumMod val="50000"/>
                  </a:srgbClr>
                </a:solidFill>
                <a:effectLst/>
                <a:uLnTx/>
                <a:uFillTx/>
                <a:latin typeface="Calibri Light" panose="020F0302020204030204"/>
                <a:ea typeface="+mn-ea"/>
                <a:cs typeface="+mn-cs"/>
              </a:rPr>
              <a:t>Employer Engagement</a:t>
            </a:r>
          </a:p>
        </p:txBody>
      </p:sp>
      <p:pic>
        <p:nvPicPr>
          <p:cNvPr id="6146" name="Picture 2">
            <a:extLst>
              <a:ext uri="{FF2B5EF4-FFF2-40B4-BE49-F238E27FC236}">
                <a16:creationId xmlns:a16="http://schemas.microsoft.com/office/drawing/2014/main" id="{01A16018-9633-4716-8434-23D9F6981AF8}"/>
              </a:ext>
              <a:ext uri="{C183D7F6-B498-43B3-948B-1728B52AA6E4}">
                <adec:decorative xmlns:adec="http://schemas.microsoft.com/office/drawing/2017/decorative" val="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814" t="22466" r="20955" b="20839"/>
          <a:stretch/>
        </p:blipFill>
        <p:spPr bwMode="auto">
          <a:xfrm>
            <a:off x="616528" y="1113836"/>
            <a:ext cx="1537854" cy="155056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2326C40-A270-4134-97A0-B6708C8903E9}"/>
              </a:ext>
            </a:extLst>
          </p:cNvPr>
          <p:cNvSpPr/>
          <p:nvPr/>
        </p:nvSpPr>
        <p:spPr>
          <a:xfrm>
            <a:off x="2251364" y="1648736"/>
            <a:ext cx="9580418"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Hypothesis: </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By actively involving employers in creating flexible, family-friendly work environments, parents are more likely to find employment opportunities that align with their caregiving responsibilities. An increasing amount of employers are reporting that they have high quality jobs and vacancies that they are unable to fill, to change this, employer engagement at an earlier stage is necessary. </a:t>
            </a:r>
          </a:p>
        </p:txBody>
      </p:sp>
      <p:sp>
        <p:nvSpPr>
          <p:cNvPr id="4" name="Rectangle 3">
            <a:extLst>
              <a:ext uri="{FF2B5EF4-FFF2-40B4-BE49-F238E27FC236}">
                <a16:creationId xmlns:a16="http://schemas.microsoft.com/office/drawing/2014/main" id="{748BAFF0-5513-4469-B8D4-8BB3E4B4F35B}"/>
              </a:ext>
            </a:extLst>
          </p:cNvPr>
          <p:cNvSpPr/>
          <p:nvPr/>
        </p:nvSpPr>
        <p:spPr>
          <a:xfrm>
            <a:off x="2251363" y="3230032"/>
            <a:ext cx="9580417"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Assumptions: </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CG's partners will be willing to provide time and support the </a:t>
            </a:r>
            <a:r>
              <a:rPr kumimoji="0" lang="en-GB" sz="1800" b="0" i="0" u="none" strike="noStrike" kern="1200" cap="none" spc="0" normalizeH="0" baseline="0" noProof="0" err="1">
                <a:ln>
                  <a:noFill/>
                </a:ln>
                <a:solidFill>
                  <a:prstClr val="black"/>
                </a:solidFill>
                <a:effectLst/>
                <a:uLnTx/>
                <a:uFillTx/>
                <a:latin typeface="Calibri" panose="020F0502020204030204"/>
                <a:ea typeface="+mn-ea"/>
                <a:cs typeface="Arial" panose="020B0604020202020204" pitchFamily="34" charset="0"/>
              </a:rPr>
              <a:t>DoC.</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 Employers will acknowledge the benefits of becoming involved with the </a:t>
            </a:r>
            <a:r>
              <a:rPr kumimoji="0" lang="en-GB" sz="1800" b="0" i="0" u="none" strike="noStrike" kern="1200" cap="none" spc="0" normalizeH="0" baseline="0" noProof="0" err="1">
                <a:ln>
                  <a:noFill/>
                </a:ln>
                <a:solidFill>
                  <a:prstClr val="black"/>
                </a:solidFill>
                <a:effectLst/>
                <a:uLnTx/>
                <a:uFillTx/>
                <a:latin typeface="Calibri" panose="020F0502020204030204"/>
                <a:ea typeface="+mn-ea"/>
                <a:cs typeface="Arial" panose="020B0604020202020204" pitchFamily="34" charset="0"/>
              </a:rPr>
              <a:t>DoC.</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 </a:t>
            </a:r>
          </a:p>
        </p:txBody>
      </p:sp>
      <p:sp>
        <p:nvSpPr>
          <p:cNvPr id="5" name="Title 4">
            <a:extLst>
              <a:ext uri="{FF2B5EF4-FFF2-40B4-BE49-F238E27FC236}">
                <a16:creationId xmlns:a16="http://schemas.microsoft.com/office/drawing/2014/main" id="{885C4DF0-FBC8-2654-5B47-A79C76B173AD}"/>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solidFill>
                  <a:srgbClr val="4472C4">
                    <a:lumMod val="50000"/>
                  </a:srgbClr>
                </a:solidFill>
              </a:rPr>
              <a:t>Calton Ward Demonstration of Change</a:t>
            </a:r>
            <a:endParaRPr lang="en-GB" dirty="0"/>
          </a:p>
        </p:txBody>
      </p:sp>
    </p:spTree>
    <p:extLst>
      <p:ext uri="{BB962C8B-B14F-4D97-AF65-F5344CB8AC3E}">
        <p14:creationId xmlns:p14="http://schemas.microsoft.com/office/powerpoint/2010/main" val="25315308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rers Allowance cases of entitlement higher than the Glasgow rate. In five out of seven intermediate zones the rate of carers allowance entitlement is above the Glasgow average.&#10;&#10;Population living in most deprived SIMD quintile. Approximately 70% of people in the seven intermediate zones are living in the most deprived Scottish Index of Multiple Deprivation (SIMD) quintile compared to 45% in Glasgow City.">
            <a:extLst>
              <a:ext uri="{FF2B5EF4-FFF2-40B4-BE49-F238E27FC236}">
                <a16:creationId xmlns:a16="http://schemas.microsoft.com/office/drawing/2014/main" id="{49694555-9790-40B8-8E42-2CBD4EF3222E}"/>
              </a:ext>
            </a:extLst>
          </p:cNvPr>
          <p:cNvPicPr>
            <a:picLocks noChangeAspect="1"/>
          </p:cNvPicPr>
          <p:nvPr/>
        </p:nvPicPr>
        <p:blipFill rotWithShape="1">
          <a:blip r:embed="rId2">
            <a:extLst>
              <a:ext uri="{28A0092B-C50C-407E-A947-70E740481C1C}">
                <a14:useLocalDpi xmlns:a14="http://schemas.microsoft.com/office/drawing/2010/main" val="0"/>
              </a:ext>
            </a:extLst>
          </a:blip>
          <a:srcRect b="998"/>
          <a:stretch/>
        </p:blipFill>
        <p:spPr>
          <a:xfrm>
            <a:off x="3413457" y="1220386"/>
            <a:ext cx="3054492" cy="5517669"/>
          </a:xfrm>
          <a:prstGeom prst="rect">
            <a:avLst/>
          </a:prstGeom>
        </p:spPr>
      </p:pic>
      <p:pic>
        <p:nvPicPr>
          <p:cNvPr id="3" name="Picture 2" descr="Children living in poverty. 41% of children across the seven intermediate zones are living in poverty. 50% in Carntyne West and Haghill. 48% in Dalmarnock. 46% in Gallowgate North and Bellgrove.&#10;&#10;English Language Skills. 6 out of 7 intermediate zones in the Calton War have a population with limited or no English skills higher than the Glasgow average.">
            <a:extLst>
              <a:ext uri="{FF2B5EF4-FFF2-40B4-BE49-F238E27FC236}">
                <a16:creationId xmlns:a16="http://schemas.microsoft.com/office/drawing/2014/main" id="{122240E1-5735-480B-9BFB-B4D451A6C8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7949" y="1825779"/>
            <a:ext cx="2954791" cy="2965857"/>
          </a:xfrm>
          <a:prstGeom prst="rect">
            <a:avLst/>
          </a:prstGeom>
        </p:spPr>
      </p:pic>
      <p:pic>
        <p:nvPicPr>
          <p:cNvPr id="4" name="Picture 3" descr="English Language Skills. 6 out of 7 intermediate zones in the Calton Ward have a population with limited or no English skills higher than the Glasgow average.">
            <a:extLst>
              <a:ext uri="{FF2B5EF4-FFF2-40B4-BE49-F238E27FC236}">
                <a16:creationId xmlns:a16="http://schemas.microsoft.com/office/drawing/2014/main" id="{CDABABDF-2A95-490A-BE60-1C0143CC97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7949" y="4791636"/>
            <a:ext cx="2954791" cy="1801975"/>
          </a:xfrm>
          <a:prstGeom prst="rect">
            <a:avLst/>
          </a:prstGeom>
        </p:spPr>
      </p:pic>
      <p:pic>
        <p:nvPicPr>
          <p:cNvPr id="5" name="Picture 4" descr="People on Universal Credit.&#10;In four out of seven intermediate zones the rate for people on Universal Credit is more than double that for Scotland.&#10;&#10;Dalmarnock has the highest rate in the Calton Ward at 352 per 1000 of the 16 plus population.">
            <a:extLst>
              <a:ext uri="{FF2B5EF4-FFF2-40B4-BE49-F238E27FC236}">
                <a16:creationId xmlns:a16="http://schemas.microsoft.com/office/drawing/2014/main" id="{E0996A47-8FE0-4372-896A-6FC79D91E8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22739" y="2819211"/>
            <a:ext cx="2663243" cy="2643293"/>
          </a:xfrm>
          <a:prstGeom prst="rect">
            <a:avLst/>
          </a:prstGeom>
        </p:spPr>
      </p:pic>
      <p:sp>
        <p:nvSpPr>
          <p:cNvPr id="6" name="Title 5">
            <a:extLst>
              <a:ext uri="{FF2B5EF4-FFF2-40B4-BE49-F238E27FC236}">
                <a16:creationId xmlns:a16="http://schemas.microsoft.com/office/drawing/2014/main" id="{E9A7BF37-89D0-43CE-84D1-2C04C2505568}"/>
              </a:ext>
            </a:extLst>
          </p:cNvPr>
          <p:cNvSpPr txBox="1">
            <a:spLocks noGrp="1"/>
          </p:cNvSpPr>
          <p:nvPr>
            <p:ph type="title" idx="4294967295"/>
          </p:nvPr>
        </p:nvSpPr>
        <p:spPr>
          <a:xfrm>
            <a:off x="634250" y="323560"/>
            <a:ext cx="10168394"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4472C4">
                    <a:lumMod val="50000"/>
                  </a:srgbClr>
                </a:solidFill>
                <a:effectLst/>
                <a:uLnTx/>
                <a:uFillTx/>
                <a:latin typeface="Calibri Light" panose="020F0302020204030204"/>
                <a:ea typeface="+mn-ea"/>
                <a:cs typeface="+mn-cs"/>
              </a:rPr>
              <a:t>Calton Ward Data Profile Findings</a:t>
            </a:r>
          </a:p>
        </p:txBody>
      </p:sp>
      <p:pic>
        <p:nvPicPr>
          <p:cNvPr id="7" name="Picture 6" descr="Higher proportion of people in receipt of out of work benefits. 25.5% across the seven intermediate zones are receiving out of work benefits. 37% in Dalmarnock. 32% in Parkhead West and Barrowfield.&#10;&#10;Proximity to a derelict site. 98% of the population in the seven intermediate zones live within 500 metres of a derelict site.">
            <a:extLst>
              <a:ext uri="{FF2B5EF4-FFF2-40B4-BE49-F238E27FC236}">
                <a16:creationId xmlns:a16="http://schemas.microsoft.com/office/drawing/2014/main" id="{523F756B-6E98-4D07-8B09-9257919BDF01}"/>
              </a:ext>
            </a:extLst>
          </p:cNvPr>
          <p:cNvPicPr>
            <a:picLocks noChangeAspect="1"/>
          </p:cNvPicPr>
          <p:nvPr/>
        </p:nvPicPr>
        <p:blipFill rotWithShape="1">
          <a:blip r:embed="rId6">
            <a:extLst>
              <a:ext uri="{28A0092B-C50C-407E-A947-70E740481C1C}">
                <a14:useLocalDpi xmlns:a14="http://schemas.microsoft.com/office/drawing/2010/main" val="0"/>
              </a:ext>
            </a:extLst>
          </a:blip>
          <a:srcRect l="3383" r="4072"/>
          <a:stretch/>
        </p:blipFill>
        <p:spPr>
          <a:xfrm>
            <a:off x="331846" y="1569517"/>
            <a:ext cx="3081611" cy="4543878"/>
          </a:xfrm>
          <a:prstGeom prst="rect">
            <a:avLst/>
          </a:prstGeom>
        </p:spPr>
      </p:pic>
    </p:spTree>
    <p:extLst>
      <p:ext uri="{BB962C8B-B14F-4D97-AF65-F5344CB8AC3E}">
        <p14:creationId xmlns:p14="http://schemas.microsoft.com/office/powerpoint/2010/main" val="42059123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442C1EB1-E192-4C4E-874A-83F1450ABEAC}"/>
              </a:ext>
            </a:extLst>
          </p:cNvPr>
          <p:cNvSpPr txBox="1"/>
          <p:nvPr/>
        </p:nvSpPr>
        <p:spPr>
          <a:xfrm>
            <a:off x="470440" y="2583487"/>
            <a:ext cx="2504585" cy="646331"/>
          </a:xfrm>
          <a:prstGeom prst="rect">
            <a:avLst/>
          </a:prstGeom>
          <a:solidFill>
            <a:schemeClr val="bg1"/>
          </a:solidFill>
          <a:ln>
            <a:solidFill>
              <a:schemeClr val="bg1">
                <a:lumMod val="9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Bradley Hand ITC" panose="03070402050302030203" pitchFamily="66" charset="0"/>
                <a:ea typeface="+mn-ea"/>
                <a:cs typeface="+mn-cs"/>
              </a:rPr>
              <a:t>The role of carers and the impact of caring.</a:t>
            </a:r>
          </a:p>
        </p:txBody>
      </p:sp>
      <p:pic>
        <p:nvPicPr>
          <p:cNvPr id="15" name="Picture 14">
            <a:extLst>
              <a:ext uri="{FF2B5EF4-FFF2-40B4-BE49-F238E27FC236}">
                <a16:creationId xmlns:a16="http://schemas.microsoft.com/office/drawing/2014/main" id="{3F909B7E-5E01-474E-B650-EBD76DAC9B0E}"/>
              </a:ext>
              <a:ext uri="{C183D7F6-B498-43B3-948B-1728B52AA6E4}">
                <adec:decorative xmlns:adec="http://schemas.microsoft.com/office/drawing/2017/decorative" val="1"/>
              </a:ext>
            </a:extLst>
          </p:cNvPr>
          <p:cNvPicPr>
            <a:picLocks noChangeAspect="1"/>
          </p:cNvPicPr>
          <p:nvPr/>
        </p:nvPicPr>
        <p:blipFill>
          <a:blip r:embed="rId2">
            <a:alphaModFix amt="28000"/>
            <a:duotone>
              <a:prstClr val="black"/>
              <a:schemeClr val="bg1">
                <a:lumMod val="95000"/>
                <a:tint val="45000"/>
                <a:satMod val="400000"/>
              </a:schemeClr>
            </a:duotone>
          </a:blip>
          <a:stretch>
            <a:fillRect/>
          </a:stretch>
        </p:blipFill>
        <p:spPr>
          <a:xfrm>
            <a:off x="634250" y="2167989"/>
            <a:ext cx="1538885" cy="1477329"/>
          </a:xfrm>
          <a:prstGeom prst="rect">
            <a:avLst/>
          </a:prstGeom>
        </p:spPr>
      </p:pic>
      <p:sp>
        <p:nvSpPr>
          <p:cNvPr id="16" name="Title 15">
            <a:extLst>
              <a:ext uri="{FF2B5EF4-FFF2-40B4-BE49-F238E27FC236}">
                <a16:creationId xmlns:a16="http://schemas.microsoft.com/office/drawing/2014/main" id="{94052812-C19B-4CC2-AB37-D72132D3DCCB}"/>
              </a:ext>
            </a:extLst>
          </p:cNvPr>
          <p:cNvSpPr txBox="1">
            <a:spLocks noGrp="1"/>
          </p:cNvSpPr>
          <p:nvPr>
            <p:ph type="title" idx="4294967295"/>
          </p:nvPr>
        </p:nvSpPr>
        <p:spPr>
          <a:xfrm>
            <a:off x="634250" y="323560"/>
            <a:ext cx="10168394" cy="15696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4472C4">
                    <a:lumMod val="50000"/>
                  </a:srgbClr>
                </a:solidFill>
                <a:effectLst/>
                <a:uLnTx/>
                <a:uFillTx/>
                <a:latin typeface="Calibri Light" panose="020F0302020204030204"/>
                <a:ea typeface="+mn-ea"/>
                <a:cs typeface="+mn-cs"/>
              </a:rPr>
              <a:t>Calton Ward: What we are hearing in the community</a:t>
            </a:r>
          </a:p>
        </p:txBody>
      </p:sp>
      <p:sp>
        <p:nvSpPr>
          <p:cNvPr id="18" name="Speech Bubble: Rectangle 17">
            <a:extLst>
              <a:ext uri="{FF2B5EF4-FFF2-40B4-BE49-F238E27FC236}">
                <a16:creationId xmlns:a16="http://schemas.microsoft.com/office/drawing/2014/main" id="{CFE3E4AF-AC30-4100-8D7C-94E057B7E022}"/>
              </a:ext>
              <a:ext uri="{C183D7F6-B498-43B3-948B-1728B52AA6E4}">
                <adec:decorative xmlns:adec="http://schemas.microsoft.com/office/drawing/2017/decorative" val="1"/>
              </a:ext>
            </a:extLst>
          </p:cNvPr>
          <p:cNvSpPr/>
          <p:nvPr/>
        </p:nvSpPr>
        <p:spPr>
          <a:xfrm>
            <a:off x="3305256" y="1938047"/>
            <a:ext cx="2244438" cy="1569660"/>
          </a:xfrm>
          <a:prstGeom prst="wedgeRectCallout">
            <a:avLst>
              <a:gd name="adj1" fmla="val -75429"/>
              <a:gd name="adj2" fmla="val 11284"/>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3DE8C3AC-23F9-4048-96D2-D9BEC8244D01}"/>
              </a:ext>
            </a:extLst>
          </p:cNvPr>
          <p:cNvSpPr/>
          <p:nvPr/>
        </p:nvSpPr>
        <p:spPr>
          <a:xfrm>
            <a:off x="3305256" y="2161974"/>
            <a:ext cx="2355275" cy="110799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a:ln>
                  <a:noFill/>
                </a:ln>
                <a:solidFill>
                  <a:prstClr val="black"/>
                </a:solidFill>
                <a:effectLst/>
                <a:uLnTx/>
                <a:uFillTx/>
                <a:latin typeface="Calibri" panose="020F0502020204030204"/>
                <a:ea typeface="+mn-ea"/>
                <a:cs typeface="+mn-cs"/>
              </a:rPr>
              <a:t>Young people are missing out on social and learning opportunities due to caring responsibilities</a:t>
            </a:r>
            <a:r>
              <a:rPr kumimoji="0" lang="en-GB" sz="1800" b="0" i="1" u="none" strike="noStrike" kern="1200" cap="none" spc="0" normalizeH="0" baseline="0" noProof="0">
                <a:ln>
                  <a:noFill/>
                </a:ln>
                <a:solidFill>
                  <a:prstClr val="black"/>
                </a:solidFill>
                <a:effectLst/>
                <a:uLnTx/>
                <a:uFillTx/>
                <a:latin typeface="Calibri" panose="020F0502020204030204"/>
                <a:ea typeface="+mn-ea"/>
                <a:cs typeface="+mn-cs"/>
              </a:rPr>
              <a:t>.</a:t>
            </a:r>
          </a:p>
        </p:txBody>
      </p:sp>
      <p:pic>
        <p:nvPicPr>
          <p:cNvPr id="20" name="Picture 19">
            <a:extLst>
              <a:ext uri="{FF2B5EF4-FFF2-40B4-BE49-F238E27FC236}">
                <a16:creationId xmlns:a16="http://schemas.microsoft.com/office/drawing/2014/main" id="{9021159F-DD09-4710-B184-1E80728D1C23}"/>
              </a:ext>
              <a:ext uri="{C183D7F6-B498-43B3-948B-1728B52AA6E4}">
                <adec:decorative xmlns:adec="http://schemas.microsoft.com/office/drawing/2017/decorative" val="1"/>
              </a:ext>
            </a:extLst>
          </p:cNvPr>
          <p:cNvPicPr>
            <a:picLocks noChangeAspect="1"/>
          </p:cNvPicPr>
          <p:nvPr/>
        </p:nvPicPr>
        <p:blipFill rotWithShape="1">
          <a:blip r:embed="rId3">
            <a:duotone>
              <a:prstClr val="black"/>
              <a:schemeClr val="bg1">
                <a:tint val="45000"/>
                <a:satMod val="400000"/>
              </a:schemeClr>
            </a:duotone>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Lst>
          </a:blip>
          <a:srcRect l="3665" t="26644" r="90632" b="67047"/>
          <a:stretch/>
        </p:blipFill>
        <p:spPr>
          <a:xfrm>
            <a:off x="634250" y="4335585"/>
            <a:ext cx="1914325" cy="1247837"/>
          </a:xfrm>
          <a:prstGeom prst="rect">
            <a:avLst/>
          </a:prstGeom>
        </p:spPr>
      </p:pic>
      <p:sp>
        <p:nvSpPr>
          <p:cNvPr id="21" name="TextBox 20">
            <a:extLst>
              <a:ext uri="{FF2B5EF4-FFF2-40B4-BE49-F238E27FC236}">
                <a16:creationId xmlns:a16="http://schemas.microsoft.com/office/drawing/2014/main" id="{78194BF1-477C-46D6-8424-7E67EBF696A5}"/>
              </a:ext>
            </a:extLst>
          </p:cNvPr>
          <p:cNvSpPr txBox="1"/>
          <p:nvPr/>
        </p:nvSpPr>
        <p:spPr>
          <a:xfrm>
            <a:off x="634250" y="4646721"/>
            <a:ext cx="2504585" cy="64633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Bradley Hand ITC" panose="03070402050302030203" pitchFamily="66" charset="0"/>
                <a:ea typeface="+mn-ea"/>
                <a:cs typeface="+mn-cs"/>
              </a:rPr>
              <a:t>English language skills.</a:t>
            </a:r>
          </a:p>
        </p:txBody>
      </p:sp>
      <p:sp>
        <p:nvSpPr>
          <p:cNvPr id="22" name="Speech Bubble: Rectangle 21">
            <a:extLst>
              <a:ext uri="{FF2B5EF4-FFF2-40B4-BE49-F238E27FC236}">
                <a16:creationId xmlns:a16="http://schemas.microsoft.com/office/drawing/2014/main" id="{5DC7B8C6-2C12-4F06-ACB9-1F1A37AEC1BD}"/>
              </a:ext>
              <a:ext uri="{C183D7F6-B498-43B3-948B-1728B52AA6E4}">
                <adec:decorative xmlns:adec="http://schemas.microsoft.com/office/drawing/2017/decorative" val="1"/>
              </a:ext>
            </a:extLst>
          </p:cNvPr>
          <p:cNvSpPr/>
          <p:nvPr/>
        </p:nvSpPr>
        <p:spPr>
          <a:xfrm>
            <a:off x="3305256" y="4335584"/>
            <a:ext cx="2244437" cy="2198855"/>
          </a:xfrm>
          <a:prstGeom prst="wedgeRectCallout">
            <a:avLst>
              <a:gd name="adj1" fmla="val -77252"/>
              <a:gd name="adj2" fmla="val -24613"/>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F6608526-A50F-4A81-BE16-E36FAFB0AF62}"/>
              </a:ext>
            </a:extLst>
          </p:cNvPr>
          <p:cNvSpPr/>
          <p:nvPr/>
        </p:nvSpPr>
        <p:spPr>
          <a:xfrm>
            <a:off x="3314717" y="4403959"/>
            <a:ext cx="2314521" cy="206210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a:ln>
                  <a:noFill/>
                </a:ln>
                <a:solidFill>
                  <a:prstClr val="black"/>
                </a:solidFill>
                <a:effectLst/>
                <a:uLnTx/>
                <a:uFillTx/>
                <a:latin typeface="Calibri" panose="020F0502020204030204"/>
                <a:ea typeface="+mn-ea"/>
                <a:cs typeface="Arial"/>
              </a:rPr>
              <a:t>There is a real need to provide ongoing conversational English classes and a recognition of the links between English skills and a feeling of belonging to the community.</a:t>
            </a:r>
          </a:p>
        </p:txBody>
      </p:sp>
      <p:pic>
        <p:nvPicPr>
          <p:cNvPr id="24" name="Picture 2">
            <a:extLst>
              <a:ext uri="{FF2B5EF4-FFF2-40B4-BE49-F238E27FC236}">
                <a16:creationId xmlns:a16="http://schemas.microsoft.com/office/drawing/2014/main" id="{4CF6EA18-597F-477F-AB4D-E5D5837DC588}"/>
              </a:ext>
              <a:ext uri="{C183D7F6-B498-43B3-948B-1728B52AA6E4}">
                <adec:decorative xmlns:adec="http://schemas.microsoft.com/office/drawing/2017/decorative" val="1"/>
              </a:ext>
            </a:extLst>
          </p:cNvPr>
          <p:cNvPicPr>
            <a:picLocks noChangeAspect="1" noChangeArrowheads="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92652" y="2174122"/>
            <a:ext cx="1128964" cy="1399542"/>
          </a:xfrm>
          <a:prstGeom prst="rect">
            <a:avLst/>
          </a:prstGeom>
          <a:noFill/>
        </p:spPr>
      </p:pic>
      <p:sp>
        <p:nvSpPr>
          <p:cNvPr id="25" name="TextBox 24">
            <a:extLst>
              <a:ext uri="{FF2B5EF4-FFF2-40B4-BE49-F238E27FC236}">
                <a16:creationId xmlns:a16="http://schemas.microsoft.com/office/drawing/2014/main" id="{91E060B6-5C22-4325-9C9A-745CD3D03D08}"/>
              </a:ext>
            </a:extLst>
          </p:cNvPr>
          <p:cNvSpPr txBox="1"/>
          <p:nvPr/>
        </p:nvSpPr>
        <p:spPr>
          <a:xfrm>
            <a:off x="6531471" y="2583486"/>
            <a:ext cx="2083519" cy="64633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2060"/>
                </a:solidFill>
                <a:effectLst/>
                <a:uLnTx/>
                <a:uFillTx/>
                <a:latin typeface="Bradley Hand ITC" panose="03070402050302030203" pitchFamily="66" charset="0"/>
                <a:ea typeface="+mn-ea"/>
                <a:cs typeface="+mn-cs"/>
              </a:rPr>
              <a:t>Young people and mental health.</a:t>
            </a:r>
          </a:p>
        </p:txBody>
      </p:sp>
      <p:sp>
        <p:nvSpPr>
          <p:cNvPr id="26" name="Speech Bubble: Rectangle 25">
            <a:extLst>
              <a:ext uri="{FF2B5EF4-FFF2-40B4-BE49-F238E27FC236}">
                <a16:creationId xmlns:a16="http://schemas.microsoft.com/office/drawing/2014/main" id="{3DC0DC2F-F9C6-4ED5-B01C-49EC63846D3A}"/>
              </a:ext>
              <a:ext uri="{C183D7F6-B498-43B3-948B-1728B52AA6E4}">
                <adec:decorative xmlns:adec="http://schemas.microsoft.com/office/drawing/2017/decorative" val="1"/>
              </a:ext>
            </a:extLst>
          </p:cNvPr>
          <p:cNvSpPr/>
          <p:nvPr/>
        </p:nvSpPr>
        <p:spPr>
          <a:xfrm>
            <a:off x="8887174" y="1633781"/>
            <a:ext cx="2528971" cy="2062102"/>
          </a:xfrm>
          <a:prstGeom prst="wedgeRectCallout">
            <a:avLst>
              <a:gd name="adj1" fmla="val -75429"/>
              <a:gd name="adj2" fmla="val 11284"/>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DB2E5838-5633-4E4E-831D-7481CF7DBD2D}"/>
              </a:ext>
            </a:extLst>
          </p:cNvPr>
          <p:cNvSpPr/>
          <p:nvPr/>
        </p:nvSpPr>
        <p:spPr>
          <a:xfrm>
            <a:off x="8887174" y="1625375"/>
            <a:ext cx="2528971" cy="206210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a:ln>
                  <a:noFill/>
                </a:ln>
                <a:solidFill>
                  <a:prstClr val="black"/>
                </a:solidFill>
                <a:effectLst/>
                <a:uLnTx/>
                <a:uFillTx/>
                <a:latin typeface="Calibri" panose="020F0502020204030204"/>
                <a:ea typeface="+mn-ea"/>
                <a:cs typeface="Arial"/>
              </a:rPr>
              <a:t>Levels of anxiety in young people, including teenagers is of great concern, recognising that anxiety is stopping young people from engaging in services that includes social and learning opportunities.</a:t>
            </a:r>
          </a:p>
        </p:txBody>
      </p:sp>
      <p:sp>
        <p:nvSpPr>
          <p:cNvPr id="28" name="TextBox 27">
            <a:extLst>
              <a:ext uri="{FF2B5EF4-FFF2-40B4-BE49-F238E27FC236}">
                <a16:creationId xmlns:a16="http://schemas.microsoft.com/office/drawing/2014/main" id="{F0CCBFFC-6C74-419E-B8A1-ADFF600627ED}"/>
              </a:ext>
            </a:extLst>
          </p:cNvPr>
          <p:cNvSpPr txBox="1"/>
          <p:nvPr/>
        </p:nvSpPr>
        <p:spPr>
          <a:xfrm>
            <a:off x="6306375" y="4607777"/>
            <a:ext cx="2837626" cy="92333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2060"/>
                </a:solidFill>
                <a:effectLst/>
                <a:uLnTx/>
                <a:uFillTx/>
                <a:latin typeface="Bradley Hand ITC" panose="03070402050302030203" pitchFamily="66" charset="0"/>
                <a:ea typeface="+mn-ea"/>
                <a:cs typeface="+mn-cs"/>
              </a:rPr>
              <a:t>Strong history of community-led development and action.</a:t>
            </a:r>
          </a:p>
        </p:txBody>
      </p:sp>
      <p:pic>
        <p:nvPicPr>
          <p:cNvPr id="29" name="Picture 28">
            <a:extLst>
              <a:ext uri="{FF2B5EF4-FFF2-40B4-BE49-F238E27FC236}">
                <a16:creationId xmlns:a16="http://schemas.microsoft.com/office/drawing/2014/main" id="{A9AA6197-3F15-469D-8048-9248B4216E4C}"/>
              </a:ext>
              <a:ext uri="{C183D7F6-B498-43B3-948B-1728B52AA6E4}">
                <adec:decorative xmlns:adec="http://schemas.microsoft.com/office/drawing/2017/decorative" val="1"/>
              </a:ext>
            </a:extLst>
          </p:cNvPr>
          <p:cNvPicPr>
            <a:picLocks noChangeAspect="1"/>
          </p:cNvPicPr>
          <p:nvPr/>
        </p:nvPicPr>
        <p:blipFill>
          <a:blip r:embed="rId6">
            <a:alphaModFix amt="22000"/>
            <a:duotone>
              <a:prstClr val="black"/>
              <a:schemeClr val="accent2">
                <a:lumMod val="20000"/>
                <a:lumOff val="80000"/>
                <a:tint val="45000"/>
                <a:satMod val="400000"/>
              </a:schemeClr>
            </a:duotone>
          </a:blip>
          <a:stretch>
            <a:fillRect/>
          </a:stretch>
        </p:blipFill>
        <p:spPr>
          <a:xfrm>
            <a:off x="6531471" y="4150116"/>
            <a:ext cx="1712265" cy="1529811"/>
          </a:xfrm>
          <a:prstGeom prst="rect">
            <a:avLst/>
          </a:prstGeom>
          <a:ln>
            <a:noFill/>
          </a:ln>
        </p:spPr>
      </p:pic>
      <p:sp>
        <p:nvSpPr>
          <p:cNvPr id="30" name="Speech Bubble: Rectangle 29">
            <a:extLst>
              <a:ext uri="{FF2B5EF4-FFF2-40B4-BE49-F238E27FC236}">
                <a16:creationId xmlns:a16="http://schemas.microsoft.com/office/drawing/2014/main" id="{4A4F3EE4-715A-48E9-9248-CE6A7170EC76}"/>
              </a:ext>
              <a:ext uri="{C183D7F6-B498-43B3-948B-1728B52AA6E4}">
                <adec:decorative xmlns:adec="http://schemas.microsoft.com/office/drawing/2017/decorative" val="1"/>
              </a:ext>
            </a:extLst>
          </p:cNvPr>
          <p:cNvSpPr/>
          <p:nvPr/>
        </p:nvSpPr>
        <p:spPr>
          <a:xfrm>
            <a:off x="9180049" y="4204463"/>
            <a:ext cx="2244438" cy="1569660"/>
          </a:xfrm>
          <a:prstGeom prst="wedgeRectCallout">
            <a:avLst>
              <a:gd name="adj1" fmla="val -75429"/>
              <a:gd name="adj2" fmla="val 11284"/>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BEE59537-2086-4907-96B0-CD488DC66987}"/>
              </a:ext>
            </a:extLst>
          </p:cNvPr>
          <p:cNvSpPr/>
          <p:nvPr/>
        </p:nvSpPr>
        <p:spPr>
          <a:xfrm>
            <a:off x="9243229" y="4403959"/>
            <a:ext cx="2314521"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a:ln>
                  <a:noFill/>
                </a:ln>
                <a:solidFill>
                  <a:prstClr val="black"/>
                </a:solidFill>
                <a:effectLst/>
                <a:uLnTx/>
                <a:uFillTx/>
                <a:latin typeface="Calibri" panose="020F0502020204030204"/>
                <a:ea typeface="+mn-ea"/>
                <a:cs typeface="Arial"/>
              </a:rPr>
              <a:t>People report that they value meaningful engagement and that they want to be involved.</a:t>
            </a:r>
          </a:p>
        </p:txBody>
      </p:sp>
    </p:spTree>
    <p:extLst>
      <p:ext uri="{BB962C8B-B14F-4D97-AF65-F5344CB8AC3E}">
        <p14:creationId xmlns:p14="http://schemas.microsoft.com/office/powerpoint/2010/main" val="38965113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24A41-BF00-4CA7-B521-0C41387A496C}"/>
              </a:ext>
            </a:extLst>
          </p:cNvPr>
          <p:cNvSpPr txBox="1">
            <a:spLocks noGrp="1"/>
          </p:cNvSpPr>
          <p:nvPr>
            <p:ph type="title" idx="4294967295"/>
          </p:nvPr>
        </p:nvSpPr>
        <p:spPr>
          <a:xfrm>
            <a:off x="727015" y="540999"/>
            <a:ext cx="10168394"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4472C4">
                    <a:lumMod val="75000"/>
                  </a:srgbClr>
                </a:solidFill>
                <a:effectLst/>
                <a:uLnTx/>
                <a:uFillTx/>
                <a:latin typeface="Calibri Light" panose="020F0302020204030204"/>
                <a:ea typeface="+mn-ea"/>
                <a:cs typeface="+mn-cs"/>
              </a:rPr>
              <a:t>So what?</a:t>
            </a:r>
          </a:p>
        </p:txBody>
      </p:sp>
      <p:sp>
        <p:nvSpPr>
          <p:cNvPr id="3" name="TextBox 2">
            <a:extLst>
              <a:ext uri="{FF2B5EF4-FFF2-40B4-BE49-F238E27FC236}">
                <a16:creationId xmlns:a16="http://schemas.microsoft.com/office/drawing/2014/main" id="{9761125E-B3CF-43D6-8CBF-107F5008E4BE}"/>
              </a:ext>
            </a:extLst>
          </p:cNvPr>
          <p:cNvSpPr txBox="1"/>
          <p:nvPr/>
        </p:nvSpPr>
        <p:spPr>
          <a:xfrm>
            <a:off x="727015" y="1564332"/>
            <a:ext cx="550150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a:ln>
                  <a:noFill/>
                </a:ln>
                <a:solidFill>
                  <a:srgbClr val="44546A">
                    <a:lumMod val="75000"/>
                  </a:srgbClr>
                </a:solidFill>
                <a:effectLst/>
                <a:uLnTx/>
                <a:uFillTx/>
                <a:latin typeface="Calibri" panose="020F0502020204030204"/>
                <a:ea typeface="+mn-ea"/>
                <a:cs typeface="+mn-cs"/>
              </a:rPr>
              <a:t>What is the wider impact on the community of the Demonstration of Change?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D5C2BED0-52F1-451F-9B2C-36D48E738525}"/>
              </a:ext>
              <a:ext uri="{C183D7F6-B498-43B3-948B-1728B52AA6E4}">
                <adec:decorative xmlns:adec="http://schemas.microsoft.com/office/drawing/2017/decorative" val="1"/>
              </a:ext>
            </a:extLst>
          </p:cNvPr>
          <p:cNvSpPr/>
          <p:nvPr/>
        </p:nvSpPr>
        <p:spPr>
          <a:xfrm>
            <a:off x="1179030" y="2748039"/>
            <a:ext cx="1812235" cy="1325562"/>
          </a:xfrm>
          <a:prstGeom prst="rect">
            <a:avLst/>
          </a:prstGeom>
          <a:solidFill>
            <a:schemeClr val="accent2">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7DD0701-A451-47B0-8CFF-28B040879BB7}"/>
              </a:ext>
            </a:extLst>
          </p:cNvPr>
          <p:cNvSpPr txBox="1"/>
          <p:nvPr/>
        </p:nvSpPr>
        <p:spPr>
          <a:xfrm>
            <a:off x="1044324" y="3185544"/>
            <a:ext cx="194475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alibri" panose="020F0502020204030204"/>
                <a:ea typeface="+mn-ea"/>
                <a:cs typeface="+mn-cs"/>
              </a:rPr>
              <a:t>Enabler</a:t>
            </a:r>
          </a:p>
        </p:txBody>
      </p:sp>
      <p:sp>
        <p:nvSpPr>
          <p:cNvPr id="6" name="Rectangle 5">
            <a:extLst>
              <a:ext uri="{FF2B5EF4-FFF2-40B4-BE49-F238E27FC236}">
                <a16:creationId xmlns:a16="http://schemas.microsoft.com/office/drawing/2014/main" id="{4B169274-B909-43E0-A8FC-2D9E6DF138C8}"/>
              </a:ext>
              <a:ext uri="{C183D7F6-B498-43B3-948B-1728B52AA6E4}">
                <adec:decorative xmlns:adec="http://schemas.microsoft.com/office/drawing/2017/decorative" val="1"/>
              </a:ext>
            </a:extLst>
          </p:cNvPr>
          <p:cNvSpPr/>
          <p:nvPr/>
        </p:nvSpPr>
        <p:spPr>
          <a:xfrm>
            <a:off x="4548807" y="2748039"/>
            <a:ext cx="1812235" cy="1320039"/>
          </a:xfrm>
          <a:prstGeom prst="rect">
            <a:avLst/>
          </a:prstGeom>
          <a:solidFill>
            <a:schemeClr val="accent2">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4D91323-D650-490E-A192-B6D51DCC8696}"/>
              </a:ext>
            </a:extLst>
          </p:cNvPr>
          <p:cNvSpPr txBox="1"/>
          <p:nvPr/>
        </p:nvSpPr>
        <p:spPr>
          <a:xfrm>
            <a:off x="4482547" y="3053851"/>
            <a:ext cx="194475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alibri" panose="020F0502020204030204"/>
                <a:ea typeface="+mn-ea"/>
                <a:cs typeface="+mn-cs"/>
              </a:rPr>
              <a:t>Intended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alibri" panose="020F0502020204030204"/>
                <a:ea typeface="+mn-ea"/>
                <a:cs typeface="+mn-cs"/>
              </a:rPr>
              <a:t>Impact</a:t>
            </a:r>
          </a:p>
        </p:txBody>
      </p:sp>
      <p:sp>
        <p:nvSpPr>
          <p:cNvPr id="8" name="Arrow: Right 7">
            <a:extLst>
              <a:ext uri="{FF2B5EF4-FFF2-40B4-BE49-F238E27FC236}">
                <a16:creationId xmlns:a16="http://schemas.microsoft.com/office/drawing/2014/main" id="{9A73F630-7F66-4BCC-A37F-3E13970B24C0}"/>
              </a:ext>
              <a:ext uri="{C183D7F6-B498-43B3-948B-1728B52AA6E4}">
                <adec:decorative xmlns:adec="http://schemas.microsoft.com/office/drawing/2017/decorative" val="1"/>
              </a:ext>
            </a:extLst>
          </p:cNvPr>
          <p:cNvSpPr/>
          <p:nvPr/>
        </p:nvSpPr>
        <p:spPr>
          <a:xfrm>
            <a:off x="3123785" y="3156610"/>
            <a:ext cx="1358762" cy="502896"/>
          </a:xfrm>
          <a:prstGeom prst="rightArrow">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5575000E-8D9C-4900-9EB9-A06BBB41F6D4}"/>
              </a:ext>
            </a:extLst>
          </p:cNvPr>
          <p:cNvSpPr txBox="1"/>
          <p:nvPr/>
        </p:nvSpPr>
        <p:spPr>
          <a:xfrm>
            <a:off x="839449" y="4597786"/>
            <a:ext cx="2491395"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a:ln>
                  <a:noFill/>
                </a:ln>
                <a:solidFill>
                  <a:srgbClr val="44546A">
                    <a:lumMod val="75000"/>
                  </a:srgbClr>
                </a:solidFill>
                <a:effectLst/>
                <a:uLnTx/>
                <a:uFillTx/>
                <a:latin typeface="Calibri" panose="020F0502020204030204"/>
                <a:ea typeface="+mn-ea"/>
                <a:cs typeface="+mn-cs"/>
              </a:rPr>
              <a:t>e.g. Childcare, ESOL, Community Engagement, Employer Engagement.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B239404E-3E6B-45A5-8DDE-0DF05A4A0A44}"/>
              </a:ext>
              <a:ext uri="{C183D7F6-B498-43B3-948B-1728B52AA6E4}">
                <adec:decorative xmlns:adec="http://schemas.microsoft.com/office/drawing/2017/decorative" val="1"/>
              </a:ext>
            </a:extLst>
          </p:cNvPr>
          <p:cNvCxnSpPr>
            <a:cxnSpLocks/>
          </p:cNvCxnSpPr>
          <p:nvPr/>
        </p:nvCxnSpPr>
        <p:spPr>
          <a:xfrm flipV="1">
            <a:off x="1948068" y="4163282"/>
            <a:ext cx="0" cy="434504"/>
          </a:xfrm>
          <a:prstGeom prst="line">
            <a:avLst/>
          </a:prstGeom>
          <a:ln w="19050">
            <a:solidFill>
              <a:schemeClr val="accent1">
                <a:lumMod val="75000"/>
              </a:schemeClr>
            </a:solidFill>
            <a:prstDash val="lgDash"/>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B17FF11-B973-4EC9-A446-1EDD7EC9F765}"/>
              </a:ext>
            </a:extLst>
          </p:cNvPr>
          <p:cNvSpPr txBox="1"/>
          <p:nvPr/>
        </p:nvSpPr>
        <p:spPr>
          <a:xfrm>
            <a:off x="4694375" y="4597786"/>
            <a:ext cx="152110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a:ln>
                  <a:noFill/>
                </a:ln>
                <a:solidFill>
                  <a:srgbClr val="44546A">
                    <a:lumMod val="75000"/>
                  </a:srgbClr>
                </a:solidFill>
                <a:effectLst/>
                <a:uLnTx/>
                <a:uFillTx/>
                <a:latin typeface="Calibri" panose="020F0502020204030204"/>
                <a:ea typeface="+mn-ea"/>
                <a:cs typeface="+mn-cs"/>
              </a:rPr>
              <a:t>e.g. sustainable employment.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5F9B0F63-0902-4BE1-81BB-5E5B8FD5DE33}"/>
              </a:ext>
              <a:ext uri="{C183D7F6-B498-43B3-948B-1728B52AA6E4}">
                <adec:decorative xmlns:adec="http://schemas.microsoft.com/office/drawing/2017/decorative" val="1"/>
              </a:ext>
            </a:extLst>
          </p:cNvPr>
          <p:cNvCxnSpPr>
            <a:cxnSpLocks/>
          </p:cNvCxnSpPr>
          <p:nvPr/>
        </p:nvCxnSpPr>
        <p:spPr>
          <a:xfrm flipV="1">
            <a:off x="5454925" y="4163282"/>
            <a:ext cx="0" cy="434504"/>
          </a:xfrm>
          <a:prstGeom prst="line">
            <a:avLst/>
          </a:prstGeom>
          <a:ln w="19050">
            <a:solidFill>
              <a:schemeClr val="accent1">
                <a:lumMod val="75000"/>
              </a:schemeClr>
            </a:solidFill>
            <a:prstDash val="lgDash"/>
          </a:ln>
        </p:spPr>
        <p:style>
          <a:lnRef idx="1">
            <a:schemeClr val="accent1"/>
          </a:lnRef>
          <a:fillRef idx="0">
            <a:schemeClr val="accent1"/>
          </a:fillRef>
          <a:effectRef idx="0">
            <a:schemeClr val="accent1"/>
          </a:effectRef>
          <a:fontRef idx="minor">
            <a:schemeClr val="tx1"/>
          </a:fontRef>
        </p:style>
      </p:cxnSp>
      <p:sp>
        <p:nvSpPr>
          <p:cNvPr id="13" name="Arrow: Right 12">
            <a:extLst>
              <a:ext uri="{FF2B5EF4-FFF2-40B4-BE49-F238E27FC236}">
                <a16:creationId xmlns:a16="http://schemas.microsoft.com/office/drawing/2014/main" id="{A60CF3F8-363B-4DCD-B6A4-A8E9BB8B8FD8}"/>
              </a:ext>
              <a:ext uri="{C183D7F6-B498-43B3-948B-1728B52AA6E4}">
                <adec:decorative xmlns:adec="http://schemas.microsoft.com/office/drawing/2017/decorative" val="1"/>
              </a:ext>
            </a:extLst>
          </p:cNvPr>
          <p:cNvSpPr/>
          <p:nvPr/>
        </p:nvSpPr>
        <p:spPr>
          <a:xfrm rot="20338903">
            <a:off x="6534613" y="2298585"/>
            <a:ext cx="1477003" cy="502896"/>
          </a:xfrm>
          <a:prstGeom prst="rightArrow">
            <a:avLst>
              <a:gd name="adj1" fmla="val 50000"/>
              <a:gd name="adj2" fmla="val 65811"/>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AB5A4A9B-997D-41F6-9AAE-B1F5880DE483}"/>
              </a:ext>
            </a:extLst>
          </p:cNvPr>
          <p:cNvSpPr txBox="1"/>
          <p:nvPr/>
        </p:nvSpPr>
        <p:spPr>
          <a:xfrm>
            <a:off x="10300466" y="3109827"/>
            <a:ext cx="15211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a:ln>
                  <a:noFill/>
                </a:ln>
                <a:solidFill>
                  <a:srgbClr val="44546A">
                    <a:lumMod val="75000"/>
                  </a:srgbClr>
                </a:solidFill>
                <a:effectLst/>
                <a:uLnTx/>
                <a:uFillTx/>
                <a:latin typeface="Calibri" panose="020F0502020204030204"/>
                <a:ea typeface="+mn-ea"/>
                <a:cs typeface="+mn-cs"/>
              </a:rPr>
              <a:t>Wider Outcomes</a:t>
            </a:r>
          </a:p>
        </p:txBody>
      </p:sp>
      <p:sp>
        <p:nvSpPr>
          <p:cNvPr id="15" name="Rectangle 14">
            <a:extLst>
              <a:ext uri="{FF2B5EF4-FFF2-40B4-BE49-F238E27FC236}">
                <a16:creationId xmlns:a16="http://schemas.microsoft.com/office/drawing/2014/main" id="{60C72F47-5254-4A33-B4BA-B04F3DD77080}"/>
              </a:ext>
              <a:ext uri="{C183D7F6-B498-43B3-948B-1728B52AA6E4}">
                <adec:decorative xmlns:adec="http://schemas.microsoft.com/office/drawing/2017/decorative" val="1"/>
              </a:ext>
            </a:extLst>
          </p:cNvPr>
          <p:cNvSpPr/>
          <p:nvPr/>
        </p:nvSpPr>
        <p:spPr>
          <a:xfrm>
            <a:off x="8185187" y="1171941"/>
            <a:ext cx="1812235" cy="1320039"/>
          </a:xfrm>
          <a:prstGeom prst="rect">
            <a:avLst/>
          </a:prstGeom>
          <a:solidFill>
            <a:schemeClr val="accent2">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B0019C42-D378-41E2-976F-2184F7934547}"/>
              </a:ext>
              <a:ext uri="{C183D7F6-B498-43B3-948B-1728B52AA6E4}">
                <adec:decorative xmlns:adec="http://schemas.microsoft.com/office/drawing/2017/decorative" val="1"/>
              </a:ext>
            </a:extLst>
          </p:cNvPr>
          <p:cNvSpPr/>
          <p:nvPr/>
        </p:nvSpPr>
        <p:spPr>
          <a:xfrm>
            <a:off x="8185187" y="2725580"/>
            <a:ext cx="1812235" cy="1320039"/>
          </a:xfrm>
          <a:prstGeom prst="rect">
            <a:avLst/>
          </a:prstGeom>
          <a:solidFill>
            <a:schemeClr val="accent2">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57E8CC49-C338-4452-A3CA-215C25CF8C1C}"/>
              </a:ext>
              <a:ext uri="{C183D7F6-B498-43B3-948B-1728B52AA6E4}">
                <adec:decorative xmlns:adec="http://schemas.microsoft.com/office/drawing/2017/decorative" val="1"/>
              </a:ext>
            </a:extLst>
          </p:cNvPr>
          <p:cNvSpPr/>
          <p:nvPr/>
        </p:nvSpPr>
        <p:spPr>
          <a:xfrm>
            <a:off x="8185187" y="4279219"/>
            <a:ext cx="1812235" cy="1320039"/>
          </a:xfrm>
          <a:prstGeom prst="rect">
            <a:avLst/>
          </a:prstGeom>
          <a:solidFill>
            <a:schemeClr val="accent2">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28BB3118-2A51-424E-B1B9-A8DCD0D4EA8C}"/>
              </a:ext>
            </a:extLst>
          </p:cNvPr>
          <p:cNvSpPr txBox="1"/>
          <p:nvPr/>
        </p:nvSpPr>
        <p:spPr>
          <a:xfrm>
            <a:off x="8118926" y="1533025"/>
            <a:ext cx="194475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alibri" panose="020F0502020204030204"/>
                <a:ea typeface="+mn-ea"/>
                <a:cs typeface="+mn-cs"/>
              </a:rPr>
              <a:t>Community and Society</a:t>
            </a:r>
          </a:p>
        </p:txBody>
      </p:sp>
      <p:sp>
        <p:nvSpPr>
          <p:cNvPr id="19" name="TextBox 18">
            <a:extLst>
              <a:ext uri="{FF2B5EF4-FFF2-40B4-BE49-F238E27FC236}">
                <a16:creationId xmlns:a16="http://schemas.microsoft.com/office/drawing/2014/main" id="{1B8E5070-F9A8-47F1-A1E4-3B6D5D1D5EB5}"/>
              </a:ext>
            </a:extLst>
          </p:cNvPr>
          <p:cNvSpPr txBox="1"/>
          <p:nvPr/>
        </p:nvSpPr>
        <p:spPr>
          <a:xfrm>
            <a:off x="8118926" y="3079049"/>
            <a:ext cx="194475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alibri" panose="020F0502020204030204"/>
                <a:ea typeface="+mn-ea"/>
                <a:cs typeface="+mn-cs"/>
              </a:rPr>
              <a:t>Impact on the Data</a:t>
            </a:r>
          </a:p>
        </p:txBody>
      </p:sp>
      <p:sp>
        <p:nvSpPr>
          <p:cNvPr id="20" name="TextBox 19">
            <a:extLst>
              <a:ext uri="{FF2B5EF4-FFF2-40B4-BE49-F238E27FC236}">
                <a16:creationId xmlns:a16="http://schemas.microsoft.com/office/drawing/2014/main" id="{FE727C44-78BE-4827-AFE6-3AF15381DB39}"/>
              </a:ext>
            </a:extLst>
          </p:cNvPr>
          <p:cNvSpPr txBox="1"/>
          <p:nvPr/>
        </p:nvSpPr>
        <p:spPr>
          <a:xfrm>
            <a:off x="8118926" y="4431406"/>
            <a:ext cx="194475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alibri" panose="020F0502020204030204"/>
                <a:ea typeface="+mn-ea"/>
                <a:cs typeface="+mn-cs"/>
              </a:rPr>
              <a:t>Place and Wellbeing Outcomes</a:t>
            </a:r>
          </a:p>
        </p:txBody>
      </p:sp>
      <p:sp>
        <p:nvSpPr>
          <p:cNvPr id="21" name="Arrow: Right 20">
            <a:extLst>
              <a:ext uri="{FF2B5EF4-FFF2-40B4-BE49-F238E27FC236}">
                <a16:creationId xmlns:a16="http://schemas.microsoft.com/office/drawing/2014/main" id="{458B5E58-A344-4E2F-BDB7-782D8DCBDAB3}"/>
              </a:ext>
              <a:ext uri="{C183D7F6-B498-43B3-948B-1728B52AA6E4}">
                <adec:decorative xmlns:adec="http://schemas.microsoft.com/office/drawing/2017/decorative" val="1"/>
              </a:ext>
            </a:extLst>
          </p:cNvPr>
          <p:cNvSpPr/>
          <p:nvPr/>
        </p:nvSpPr>
        <p:spPr>
          <a:xfrm>
            <a:off x="6625459" y="3105218"/>
            <a:ext cx="1358762" cy="502896"/>
          </a:xfrm>
          <a:prstGeom prst="rightArrow">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Arrow: Right 21">
            <a:extLst>
              <a:ext uri="{FF2B5EF4-FFF2-40B4-BE49-F238E27FC236}">
                <a16:creationId xmlns:a16="http://schemas.microsoft.com/office/drawing/2014/main" id="{D39368D2-AB51-416E-B95F-298F7D4B0DED}"/>
              </a:ext>
              <a:ext uri="{C183D7F6-B498-43B3-948B-1728B52AA6E4}">
                <adec:decorative xmlns:adec="http://schemas.microsoft.com/office/drawing/2017/decorative" val="1"/>
              </a:ext>
            </a:extLst>
          </p:cNvPr>
          <p:cNvSpPr/>
          <p:nvPr/>
        </p:nvSpPr>
        <p:spPr>
          <a:xfrm rot="1009095">
            <a:off x="6567744" y="3862426"/>
            <a:ext cx="1477003" cy="502896"/>
          </a:xfrm>
          <a:prstGeom prst="rightArrow">
            <a:avLst>
              <a:gd name="adj1" fmla="val 50000"/>
              <a:gd name="adj2" fmla="val 65811"/>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3" name="Straight Connector 22">
            <a:extLst>
              <a:ext uri="{FF2B5EF4-FFF2-40B4-BE49-F238E27FC236}">
                <a16:creationId xmlns:a16="http://schemas.microsoft.com/office/drawing/2014/main" id="{20114C13-8223-43ED-A08E-30972738FEC3}"/>
              </a:ext>
              <a:ext uri="{C183D7F6-B498-43B3-948B-1728B52AA6E4}">
                <adec:decorative xmlns:adec="http://schemas.microsoft.com/office/drawing/2017/decorative" val="1"/>
              </a:ext>
            </a:extLst>
          </p:cNvPr>
          <p:cNvCxnSpPr>
            <a:cxnSpLocks/>
          </p:cNvCxnSpPr>
          <p:nvPr/>
        </p:nvCxnSpPr>
        <p:spPr>
          <a:xfrm flipH="1" flipV="1">
            <a:off x="10211111" y="2448856"/>
            <a:ext cx="576158" cy="506378"/>
          </a:xfrm>
          <a:prstGeom prst="line">
            <a:avLst/>
          </a:prstGeom>
          <a:ln w="19050">
            <a:solidFill>
              <a:schemeClr val="accent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99751E1-B1E4-4A09-A6E7-D31A152A95CD}"/>
              </a:ext>
              <a:ext uri="{C183D7F6-B498-43B3-948B-1728B52AA6E4}">
                <adec:decorative xmlns:adec="http://schemas.microsoft.com/office/drawing/2017/decorative" val="1"/>
              </a:ext>
            </a:extLst>
          </p:cNvPr>
          <p:cNvCxnSpPr>
            <a:cxnSpLocks/>
          </p:cNvCxnSpPr>
          <p:nvPr/>
        </p:nvCxnSpPr>
        <p:spPr>
          <a:xfrm flipH="1">
            <a:off x="10264648" y="3910751"/>
            <a:ext cx="527488" cy="541498"/>
          </a:xfrm>
          <a:prstGeom prst="line">
            <a:avLst/>
          </a:prstGeom>
          <a:ln w="19050">
            <a:solidFill>
              <a:schemeClr val="accent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A4E090B-B018-4332-BC3F-211CA03F5D27}"/>
              </a:ext>
              <a:ext uri="{C183D7F6-B498-43B3-948B-1728B52AA6E4}">
                <adec:decorative xmlns:adec="http://schemas.microsoft.com/office/drawing/2017/decorative" val="1"/>
              </a:ext>
            </a:extLst>
          </p:cNvPr>
          <p:cNvCxnSpPr>
            <a:cxnSpLocks/>
          </p:cNvCxnSpPr>
          <p:nvPr/>
        </p:nvCxnSpPr>
        <p:spPr>
          <a:xfrm flipH="1">
            <a:off x="10080462" y="3439580"/>
            <a:ext cx="435508" cy="0"/>
          </a:xfrm>
          <a:prstGeom prst="line">
            <a:avLst/>
          </a:prstGeom>
          <a:ln w="19050">
            <a:solidFill>
              <a:schemeClr val="accent1">
                <a:lumMod val="75000"/>
              </a:schemeClr>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98867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AC1A1A-0DF9-48F6-B9D1-840203C69717}"/>
              </a:ext>
            </a:extLst>
          </p:cNvPr>
          <p:cNvSpPr txBox="1">
            <a:spLocks noGrp="1"/>
          </p:cNvSpPr>
          <p:nvPr>
            <p:ph type="title" idx="4294967295"/>
          </p:nvPr>
        </p:nvSpPr>
        <p:spPr>
          <a:xfrm>
            <a:off x="685472" y="605383"/>
            <a:ext cx="10007284" cy="95354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5400" b="0" i="0" u="none" strike="noStrike" kern="1200" cap="none" spc="0" normalizeH="0" baseline="0" noProof="0" dirty="0">
                <a:ln>
                  <a:noFill/>
                </a:ln>
                <a:solidFill>
                  <a:srgbClr val="4472C4">
                    <a:lumMod val="50000"/>
                  </a:srgbClr>
                </a:solidFill>
                <a:effectLst/>
                <a:uLnTx/>
                <a:uFillTx/>
                <a:latin typeface="Calibri Light" panose="020F0302020204030204"/>
                <a:ea typeface="+mj-ea"/>
                <a:cs typeface="Calibri Light"/>
              </a:rPr>
              <a:t>Place and Wellbeing Outcomes</a:t>
            </a:r>
            <a:endParaRPr kumimoji="0" lang="en-GB" sz="5400" b="0" i="0" u="none" strike="noStrike" kern="1200" cap="none" spc="0" normalizeH="0" baseline="0" noProof="0" dirty="0">
              <a:ln>
                <a:noFill/>
              </a:ln>
              <a:solidFill>
                <a:srgbClr val="4472C4">
                  <a:lumMod val="50000"/>
                </a:srgbClr>
              </a:solidFill>
              <a:effectLst/>
              <a:uLnTx/>
              <a:uFillTx/>
              <a:latin typeface="Calibri Light" panose="020F0302020204030204"/>
              <a:ea typeface="+mj-ea"/>
              <a:cs typeface="+mj-cs"/>
            </a:endParaRPr>
          </a:p>
        </p:txBody>
      </p:sp>
      <p:pic>
        <p:nvPicPr>
          <p:cNvPr id="4" name="Picture 2" descr="The Place and Wellbeing Outcomes graphic. A circle with 5 wedges - movement, spaces, resources, civic, and stewardship.">
            <a:extLst>
              <a:ext uri="{FF2B5EF4-FFF2-40B4-BE49-F238E27FC236}">
                <a16:creationId xmlns:a16="http://schemas.microsoft.com/office/drawing/2014/main" id="{21BA52B5-74D7-4217-BCC3-496E7C2F9989}"/>
              </a:ext>
            </a:extLst>
          </p:cNvPr>
          <p:cNvPicPr>
            <a:picLocks noChangeAspect="1"/>
          </p:cNvPicPr>
          <p:nvPr/>
        </p:nvPicPr>
        <p:blipFill rotWithShape="1">
          <a:blip r:embed="rId2">
            <a:extLst>
              <a:ext uri="{28A0092B-C50C-407E-A947-70E740481C1C}">
                <a14:useLocalDpi xmlns:a14="http://schemas.microsoft.com/office/drawing/2010/main" val="0"/>
              </a:ext>
            </a:extLst>
          </a:blip>
          <a:srcRect l="5429" t="13027" r="14675" b="9721"/>
          <a:stretch/>
        </p:blipFill>
        <p:spPr>
          <a:xfrm>
            <a:off x="6646663" y="1581557"/>
            <a:ext cx="4723703" cy="4808378"/>
          </a:xfrm>
          <a:prstGeom prst="rect">
            <a:avLst/>
          </a:prstGeom>
        </p:spPr>
      </p:pic>
      <p:sp>
        <p:nvSpPr>
          <p:cNvPr id="5" name="Rectangle 4">
            <a:extLst>
              <a:ext uri="{FF2B5EF4-FFF2-40B4-BE49-F238E27FC236}">
                <a16:creationId xmlns:a16="http://schemas.microsoft.com/office/drawing/2014/main" id="{F1C10520-662D-4809-9DB5-8E62005DD5F5}"/>
              </a:ext>
            </a:extLst>
          </p:cNvPr>
          <p:cNvSpPr/>
          <p:nvPr/>
        </p:nvSpPr>
        <p:spPr>
          <a:xfrm>
            <a:off x="685472" y="2100841"/>
            <a:ext cx="5632174" cy="36009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black"/>
                </a:solidFill>
                <a:effectLst/>
                <a:uLnTx/>
                <a:uFillTx/>
                <a:latin typeface="Calibri" panose="020F0502020204030204"/>
                <a:ea typeface="+mn-ea"/>
                <a:cs typeface="Segoe UI"/>
              </a:rPr>
              <a:t>W</a:t>
            </a:r>
            <a:r>
              <a:rPr kumimoji="0" lang="en-US" sz="3600" b="0" i="0" u="none" strike="noStrike" kern="1200" cap="none" spc="0" normalizeH="0" baseline="0" noProof="0">
                <a:ln>
                  <a:noFill/>
                </a:ln>
                <a:solidFill>
                  <a:prstClr val="black"/>
                </a:solidFill>
                <a:effectLst/>
                <a:uLnTx/>
                <a:uFillTx/>
                <a:latin typeface="Calibri" panose="020F0502020204030204"/>
                <a:ea typeface="+mn-ea"/>
                <a:cs typeface="Segoe UI"/>
              </a:rPr>
              <a:t>hat every place needs 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Segoe UI"/>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Segoe UI"/>
              </a:rPr>
              <a:t>Enable </a:t>
            </a:r>
            <a:r>
              <a:rPr kumimoji="0" lang="en-US" sz="3600" b="0" i="0" u="none" strike="noStrike" kern="1200" cap="none" spc="0" normalizeH="0" baseline="0" noProof="0">
                <a:ln>
                  <a:noFill/>
                </a:ln>
                <a:solidFill>
                  <a:srgbClr val="4472C4">
                    <a:lumMod val="75000"/>
                  </a:srgbClr>
                </a:solidFill>
                <a:effectLst/>
                <a:uLnTx/>
                <a:uFillTx/>
                <a:latin typeface="Calibri" panose="020F0502020204030204"/>
                <a:ea typeface="+mn-ea"/>
                <a:cs typeface="Segoe UI"/>
              </a:rPr>
              <a:t>wellbeing</a:t>
            </a:r>
            <a:r>
              <a:rPr kumimoji="0" lang="en-US" sz="3600" b="0" i="0" u="none" strike="noStrike" kern="1200" cap="none" spc="0" normalizeH="0" baseline="0" noProof="0">
                <a:ln>
                  <a:noFill/>
                </a:ln>
                <a:solidFill>
                  <a:prstClr val="black"/>
                </a:solidFill>
                <a:effectLst/>
                <a:uLnTx/>
                <a:uFillTx/>
                <a:latin typeface="Calibri" panose="020F0502020204030204"/>
                <a:ea typeface="+mn-ea"/>
                <a:cs typeface="Segoe UI"/>
              </a:rPr>
              <a:t> of people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Segoe UI"/>
              </a:rPr>
              <a:t>Reduce </a:t>
            </a:r>
            <a:r>
              <a:rPr kumimoji="0" lang="en-US" sz="3600" b="0" i="0" u="none" strike="noStrike" kern="1200" cap="none" spc="0" normalizeH="0" baseline="0" noProof="0">
                <a:ln>
                  <a:noFill/>
                </a:ln>
                <a:solidFill>
                  <a:srgbClr val="4472C4">
                    <a:lumMod val="75000"/>
                  </a:srgbClr>
                </a:solidFill>
                <a:effectLst/>
                <a:uLnTx/>
                <a:uFillTx/>
                <a:latin typeface="Calibri" panose="020F0502020204030204"/>
                <a:ea typeface="+mn-ea"/>
                <a:cs typeface="Segoe UI"/>
              </a:rPr>
              <a:t>inequalities</a:t>
            </a:r>
            <a:r>
              <a:rPr kumimoji="0" lang="en-US" sz="3600" b="0" i="0" u="none" strike="noStrike" kern="1200" cap="none" spc="0" normalizeH="0" baseline="0" noProof="0">
                <a:ln>
                  <a:noFill/>
                </a:ln>
                <a:solidFill>
                  <a:prstClr val="black"/>
                </a:solidFill>
                <a:effectLst/>
                <a:uLnTx/>
                <a:uFillTx/>
                <a:latin typeface="Calibri" panose="020F0502020204030204"/>
                <a:ea typeface="+mn-ea"/>
                <a:cs typeface="Segoe UI"/>
              </a:rPr>
              <a:t> in our communities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Segoe UI"/>
              </a:rPr>
              <a:t>Build towards </a:t>
            </a:r>
            <a:r>
              <a:rPr kumimoji="0" lang="en-US" sz="3600" b="0" i="0" u="none" strike="noStrike" kern="1200" cap="none" spc="0" normalizeH="0" baseline="0" noProof="0">
                <a:ln>
                  <a:noFill/>
                </a:ln>
                <a:solidFill>
                  <a:srgbClr val="4472C4">
                    <a:lumMod val="75000"/>
                  </a:srgbClr>
                </a:solidFill>
                <a:effectLst/>
                <a:uLnTx/>
                <a:uFillTx/>
                <a:latin typeface="Calibri" panose="020F0502020204030204"/>
                <a:ea typeface="+mn-ea"/>
                <a:cs typeface="Segoe UI"/>
              </a:rPr>
              <a:t>net-zero</a:t>
            </a:r>
            <a:r>
              <a:rPr kumimoji="0" lang="en-US" sz="3600" b="0" i="0" u="none" strike="noStrike" kern="1200" cap="none" spc="0" normalizeH="0" baseline="0" noProof="0">
                <a:ln>
                  <a:noFill/>
                </a:ln>
                <a:solidFill>
                  <a:prstClr val="black"/>
                </a:solidFill>
                <a:effectLst/>
                <a:uLnTx/>
                <a:uFillTx/>
                <a:latin typeface="Calibri" panose="020F0502020204030204"/>
                <a:ea typeface="+mn-ea"/>
                <a:cs typeface="Segoe UI"/>
              </a:rPr>
              <a:t> emissions and sustainability</a:t>
            </a: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33965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27085BF0-A105-449D-90AC-56521AC136FA}"/>
              </a:ext>
            </a:extLst>
          </p:cNvPr>
          <p:cNvSpPr txBox="1">
            <a:spLocks noGrp="1"/>
          </p:cNvSpPr>
          <p:nvPr>
            <p:ph type="title" idx="4294967295"/>
          </p:nvPr>
        </p:nvSpPr>
        <p:spPr>
          <a:xfrm>
            <a:off x="698848" y="180618"/>
            <a:ext cx="10781595" cy="124090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5400" b="0" i="0" u="none" strike="noStrike" kern="1200" cap="none" spc="0" normalizeH="0" baseline="0" noProof="0" dirty="0">
                <a:ln>
                  <a:noFill/>
                </a:ln>
                <a:solidFill>
                  <a:srgbClr val="4472C4">
                    <a:lumMod val="50000"/>
                  </a:srgbClr>
                </a:solidFill>
                <a:effectLst/>
                <a:uLnTx/>
                <a:uFillTx/>
                <a:latin typeface="Calibri Light" panose="020F0302020204030204"/>
                <a:ea typeface="+mj-ea"/>
                <a:cs typeface="Calibri Light"/>
              </a:rPr>
              <a:t>Resources: Work and Economy</a:t>
            </a:r>
            <a:endParaRPr kumimoji="0" lang="en-GB" sz="5400" b="0" i="0" u="none" strike="noStrike" kern="1200" cap="none" spc="0" normalizeH="0" baseline="0" noProof="0" dirty="0">
              <a:ln>
                <a:noFill/>
              </a:ln>
              <a:solidFill>
                <a:srgbClr val="4472C4">
                  <a:lumMod val="50000"/>
                </a:srgbClr>
              </a:solidFill>
              <a:effectLst/>
              <a:uLnTx/>
              <a:uFillTx/>
              <a:latin typeface="Calibri Light" panose="020F0302020204030204"/>
              <a:ea typeface="+mj-ea"/>
              <a:cs typeface="+mj-cs"/>
            </a:endParaRPr>
          </a:p>
        </p:txBody>
      </p:sp>
      <p:pic>
        <p:nvPicPr>
          <p:cNvPr id="3" name="Picture 2" descr="The Place and Wellbeing Outcomes graphic. A circle with 5 wedges - movement, spaces, resources, civic, and stewardship.">
            <a:extLst>
              <a:ext uri="{FF2B5EF4-FFF2-40B4-BE49-F238E27FC236}">
                <a16:creationId xmlns:a16="http://schemas.microsoft.com/office/drawing/2014/main" id="{396F1D22-2557-44C1-9462-29924E8A1822}"/>
              </a:ext>
            </a:extLst>
          </p:cNvPr>
          <p:cNvPicPr>
            <a:picLocks noChangeAspect="1"/>
          </p:cNvPicPr>
          <p:nvPr/>
        </p:nvPicPr>
        <p:blipFill rotWithShape="1">
          <a:blip r:embed="rId2">
            <a:extLst>
              <a:ext uri="{28A0092B-C50C-407E-A947-70E740481C1C}">
                <a14:useLocalDpi xmlns:a14="http://schemas.microsoft.com/office/drawing/2010/main" val="0"/>
              </a:ext>
            </a:extLst>
          </a:blip>
          <a:srcRect l="5429" t="13027" r="14675" b="9721"/>
          <a:stretch/>
        </p:blipFill>
        <p:spPr>
          <a:xfrm>
            <a:off x="703385" y="1579989"/>
            <a:ext cx="4713742" cy="4790504"/>
          </a:xfrm>
          <a:prstGeom prst="rect">
            <a:avLst/>
          </a:prstGeom>
        </p:spPr>
      </p:pic>
      <p:sp>
        <p:nvSpPr>
          <p:cNvPr id="4" name="Rectangle 3">
            <a:extLst>
              <a:ext uri="{FF2B5EF4-FFF2-40B4-BE49-F238E27FC236}">
                <a16:creationId xmlns:a16="http://schemas.microsoft.com/office/drawing/2014/main" id="{0113EBBF-ECA8-4ED2-B403-B17EBA64EFF1}"/>
              </a:ext>
            </a:extLst>
          </p:cNvPr>
          <p:cNvSpPr/>
          <p:nvPr/>
        </p:nvSpPr>
        <p:spPr>
          <a:xfrm>
            <a:off x="5868747" y="2037178"/>
            <a:ext cx="5870221" cy="2862194"/>
          </a:xfrm>
          <a:prstGeom prst="rect">
            <a:avLst/>
          </a:prstGeom>
          <a:ln w="28575">
            <a:solidFill>
              <a:srgbClr val="EE8697"/>
            </a:solidFill>
          </a:ln>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panose="020F0502020204030204"/>
                <a:ea typeface="+mn-ea"/>
                <a:cs typeface="Calibri"/>
              </a:rPr>
              <a:t>Work and Economy </a:t>
            </a:r>
            <a:r>
              <a:rPr kumimoji="0" lang="en-GB" sz="1600" b="0" i="0" u="none" strike="noStrike" kern="1200" cap="none" spc="0" normalizeH="0" baseline="0" noProof="0">
                <a:ln>
                  <a:noFill/>
                </a:ln>
                <a:solidFill>
                  <a:prstClr val="black"/>
                </a:solidFill>
                <a:effectLst/>
                <a:uLnTx/>
                <a:uFillTx/>
                <a:latin typeface="Calibri" panose="020F0502020204030204"/>
                <a:ea typeface="+mn-ea"/>
                <a:cs typeface="Calibri"/>
              </a:rPr>
              <a:t>can have a positive impact on people when everyone benefits equally from a local economy that provides: </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1600" b="1" i="0" u="none" strike="noStrike" kern="1200" cap="none" spc="0" normalizeH="0" baseline="0" noProof="0">
                <a:ln>
                  <a:noFill/>
                </a:ln>
                <a:solidFill>
                  <a:prstClr val="black"/>
                </a:solidFill>
                <a:effectLst/>
                <a:uLnTx/>
                <a:uFillTx/>
                <a:latin typeface="Calibri" panose="020F0502020204030204"/>
                <a:ea typeface="+mn-ea"/>
                <a:cs typeface="Calibri"/>
              </a:rPr>
              <a:t>Essential goods and services produced or procured locally.</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1600" b="1" i="0" u="none" strike="noStrike" kern="1200" cap="none" spc="0" normalizeH="0" baseline="0" noProof="0">
                <a:ln>
                  <a:noFill/>
                </a:ln>
                <a:solidFill>
                  <a:prstClr val="black"/>
                </a:solidFill>
                <a:effectLst/>
                <a:uLnTx/>
                <a:uFillTx/>
                <a:latin typeface="Calibri" panose="020F0502020204030204"/>
                <a:ea typeface="+mn-ea"/>
                <a:cs typeface="Calibri"/>
              </a:rPr>
              <a:t>Good quality paid and unpaid work.</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1600" b="1" i="0" u="none" strike="noStrike" kern="1200" cap="none" spc="0" normalizeH="0" baseline="0" noProof="0">
                <a:ln>
                  <a:noFill/>
                </a:ln>
                <a:solidFill>
                  <a:prstClr val="black"/>
                </a:solidFill>
                <a:effectLst/>
                <a:uLnTx/>
                <a:uFillTx/>
                <a:latin typeface="Calibri" panose="020F0502020204030204"/>
                <a:ea typeface="+mn-ea"/>
                <a:cs typeface="Calibri"/>
              </a:rPr>
              <a:t>Access to assets such as wealth and capital, and the resources that enable people to participate in the economy such as good health and education.</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1600" b="1" i="0" u="none" strike="noStrike" kern="1200" cap="none" spc="0" normalizeH="0" baseline="0" noProof="0">
                <a:ln>
                  <a:noFill/>
                </a:ln>
                <a:solidFill>
                  <a:prstClr val="black"/>
                </a:solidFill>
                <a:effectLst/>
                <a:uLnTx/>
                <a:uFillTx/>
                <a:latin typeface="Calibri" panose="020F0502020204030204"/>
                <a:ea typeface="+mn-ea"/>
                <a:cs typeface="Calibri"/>
              </a:rPr>
              <a:t>A balanced value ascribed across sectors such as female dominated sectors and the non-monetary economy.</a:t>
            </a:r>
          </a:p>
        </p:txBody>
      </p:sp>
      <p:cxnSp>
        <p:nvCxnSpPr>
          <p:cNvPr id="5" name="Straight Arrow Connector 4">
            <a:extLst>
              <a:ext uri="{FF2B5EF4-FFF2-40B4-BE49-F238E27FC236}">
                <a16:creationId xmlns:a16="http://schemas.microsoft.com/office/drawing/2014/main" id="{221B4789-0918-4A05-8202-BAC8EBC7B75F}"/>
              </a:ext>
              <a:ext uri="{C183D7F6-B498-43B3-948B-1728B52AA6E4}">
                <adec:decorative xmlns:adec="http://schemas.microsoft.com/office/drawing/2017/decorative" val="1"/>
              </a:ext>
            </a:extLst>
          </p:cNvPr>
          <p:cNvCxnSpPr>
            <a:cxnSpLocks/>
          </p:cNvCxnSpPr>
          <p:nvPr/>
        </p:nvCxnSpPr>
        <p:spPr>
          <a:xfrm flipV="1">
            <a:off x="3687904" y="2313709"/>
            <a:ext cx="2075587" cy="3201318"/>
          </a:xfrm>
          <a:prstGeom prst="straightConnector1">
            <a:avLst/>
          </a:prstGeom>
          <a:ln w="28575">
            <a:solidFill>
              <a:srgbClr val="EE869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47340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0E94D-47AC-44E4-BEEF-F8B799B717E1}"/>
              </a:ext>
            </a:extLst>
          </p:cNvPr>
          <p:cNvSpPr txBox="1">
            <a:spLocks noGrp="1"/>
          </p:cNvSpPr>
          <p:nvPr>
            <p:ph type="title" idx="4294967295"/>
          </p:nvPr>
        </p:nvSpPr>
        <p:spPr>
          <a:xfrm>
            <a:off x="436394" y="209695"/>
            <a:ext cx="11570075" cy="15696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4472C4">
                    <a:lumMod val="50000"/>
                  </a:srgbClr>
                </a:solidFill>
                <a:effectLst/>
                <a:uLnTx/>
                <a:uFillTx/>
                <a:latin typeface="Calibri Light" panose="020F0302020204030204"/>
                <a:ea typeface="+mn-ea"/>
                <a:cs typeface="+mn-cs"/>
              </a:rPr>
              <a:t>Calton Ward Demonstration of Change and the Place and Wellbeing Outcomes</a:t>
            </a:r>
          </a:p>
        </p:txBody>
      </p:sp>
      <p:pic>
        <p:nvPicPr>
          <p:cNvPr id="3" name="Picture 35" descr="Resources wedge from the Place and Wellbeing Outcomes diagram. Text on image reads: Resources. Services and support. Work and economy. Housing and community.">
            <a:extLst>
              <a:ext uri="{FF2B5EF4-FFF2-40B4-BE49-F238E27FC236}">
                <a16:creationId xmlns:a16="http://schemas.microsoft.com/office/drawing/2014/main" id="{BB303EDC-95BC-45EA-BFF7-178D423DE1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952" y="2672945"/>
            <a:ext cx="2440655" cy="2189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4" name="TextBox 3">
            <a:extLst>
              <a:ext uri="{FF2B5EF4-FFF2-40B4-BE49-F238E27FC236}">
                <a16:creationId xmlns:a16="http://schemas.microsoft.com/office/drawing/2014/main" id="{F55D39DD-A0B6-4D03-B0EC-8514CA1D9E92}"/>
              </a:ext>
            </a:extLst>
          </p:cNvPr>
          <p:cNvSpPr txBox="1"/>
          <p:nvPr/>
        </p:nvSpPr>
        <p:spPr>
          <a:xfrm>
            <a:off x="2776705" y="2198121"/>
            <a:ext cx="2820221" cy="3693319"/>
          </a:xfrm>
          <a:prstGeom prst="rect">
            <a:avLst/>
          </a:prstGeom>
          <a:noFill/>
          <a:ln w="12700">
            <a:solidFill>
              <a:srgbClr val="002060"/>
            </a:solid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Economic Benefits: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Accessible childcare allows parents to work, contributing to the local economy.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44546A">
                  <a:lumMod val="75000"/>
                </a:srgbClr>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Calibri"/>
                <a:cs typeface="Calibri"/>
              </a:rPr>
              <a:t>Support: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Calibri"/>
                <a:cs typeface="Calibri"/>
              </a:rPr>
              <a:t>Community engagement allows for identifying what services and support are required and what would make a difference – whole family approach.</a:t>
            </a:r>
          </a:p>
        </p:txBody>
      </p:sp>
      <p:pic>
        <p:nvPicPr>
          <p:cNvPr id="5" name="Picture 4" descr="Civic wedge from the Place and Wellbeing Outcomes diagram. Text on image reads: Identity and belonging. Feeling safe.">
            <a:extLst>
              <a:ext uri="{FF2B5EF4-FFF2-40B4-BE49-F238E27FC236}">
                <a16:creationId xmlns:a16="http://schemas.microsoft.com/office/drawing/2014/main" id="{2F292AA5-EBDC-421C-AE10-1DE1BE296169}"/>
              </a:ext>
            </a:extLst>
          </p:cNvPr>
          <p:cNvPicPr>
            <a:picLocks noChangeAspect="1"/>
          </p:cNvPicPr>
          <p:nvPr/>
        </p:nvPicPr>
        <p:blipFill>
          <a:blip r:embed="rId3"/>
          <a:srcRect/>
          <a:stretch/>
        </p:blipFill>
        <p:spPr>
          <a:xfrm>
            <a:off x="5976730" y="2672945"/>
            <a:ext cx="2180884" cy="2452755"/>
          </a:xfrm>
          <a:prstGeom prst="rect">
            <a:avLst/>
          </a:prstGeom>
        </p:spPr>
      </p:pic>
      <p:sp>
        <p:nvSpPr>
          <p:cNvPr id="6" name="TextBox 5">
            <a:extLst>
              <a:ext uri="{FF2B5EF4-FFF2-40B4-BE49-F238E27FC236}">
                <a16:creationId xmlns:a16="http://schemas.microsoft.com/office/drawing/2014/main" id="{1E35B3DD-1ACD-4E66-A352-1238E155052E}"/>
              </a:ext>
            </a:extLst>
          </p:cNvPr>
          <p:cNvSpPr txBox="1"/>
          <p:nvPr/>
        </p:nvSpPr>
        <p:spPr>
          <a:xfrm>
            <a:off x="8435472" y="1924828"/>
            <a:ext cx="3200864" cy="4247317"/>
          </a:xfrm>
          <a:prstGeom prst="rect">
            <a:avLst/>
          </a:prstGeom>
          <a:noFill/>
          <a:ln w="12700">
            <a:solidFill>
              <a:srgbClr val="002060"/>
            </a:solid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Social Cohesion: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Childcare services can foster community connections. They provide a space for parents to meet, share resources, and build support networks, enhancing social ties and community resilience.</a:t>
            </a:r>
            <a:endParaRPr kumimoji="0" lang="en-GB" sz="1800" b="1" i="0" u="none" strike="noStrike" kern="1200" cap="none" spc="0" normalizeH="0" baseline="0" noProof="0">
              <a:ln>
                <a:noFill/>
              </a:ln>
              <a:solidFill>
                <a:srgbClr val="44546A">
                  <a:lumMod val="75000"/>
                </a:srgbClr>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Calibri"/>
                <a:cs typeface="Calibri"/>
              </a:rPr>
              <a:t>Language: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Calibri"/>
                <a:cs typeface="Calibri"/>
              </a:rPr>
              <a:t>By providing ESOL classes this provides an opportunity for people to build connections and feel part of the community, increasing a sense of belonging.</a:t>
            </a:r>
          </a:p>
        </p:txBody>
      </p:sp>
    </p:spTree>
    <p:extLst>
      <p:ext uri="{BB962C8B-B14F-4D97-AF65-F5344CB8AC3E}">
        <p14:creationId xmlns:p14="http://schemas.microsoft.com/office/powerpoint/2010/main" val="3764345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EC93348-9B9C-4DF5-88C4-96ED4F02F792}"/>
              </a:ext>
            </a:extLst>
          </p:cNvPr>
          <p:cNvSpPr txBox="1">
            <a:spLocks noGrp="1"/>
          </p:cNvSpPr>
          <p:nvPr>
            <p:ph type="title" idx="4294967295"/>
          </p:nvPr>
        </p:nvSpPr>
        <p:spPr>
          <a:xfrm>
            <a:off x="436394" y="209695"/>
            <a:ext cx="11570075"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4472C4">
                    <a:lumMod val="50000"/>
                  </a:srgbClr>
                </a:solidFill>
                <a:effectLst/>
                <a:uLnTx/>
                <a:uFillTx/>
                <a:latin typeface="Calibri Light" panose="020F0302020204030204"/>
                <a:ea typeface="+mn-ea"/>
                <a:cs typeface="+mn-cs"/>
              </a:rPr>
              <a:t>Ongoing considerations:</a:t>
            </a:r>
          </a:p>
        </p:txBody>
      </p:sp>
      <p:sp>
        <p:nvSpPr>
          <p:cNvPr id="6" name="TextBox 5">
            <a:extLst>
              <a:ext uri="{FF2B5EF4-FFF2-40B4-BE49-F238E27FC236}">
                <a16:creationId xmlns:a16="http://schemas.microsoft.com/office/drawing/2014/main" id="{1FBEABA5-9B5E-4E0F-A35E-FA33B06E13CB}"/>
              </a:ext>
            </a:extLst>
          </p:cNvPr>
          <p:cNvSpPr txBox="1"/>
          <p:nvPr/>
        </p:nvSpPr>
        <p:spPr>
          <a:xfrm>
            <a:off x="530087" y="1510748"/>
            <a:ext cx="9292786" cy="397031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Burden of Disease and links to child poverty and sustainable employment.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How data profile is being used outside of Clyde Gateway.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Gathering of qualitative data how we continue to do this whilst sharing the qualitative data infographic.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Marmot (South Lanarkshire).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Rolling out into other wards, including data profiles.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Digital mapping of data profiles.</a:t>
            </a:r>
          </a:p>
        </p:txBody>
      </p:sp>
    </p:spTree>
    <p:extLst>
      <p:ext uri="{BB962C8B-B14F-4D97-AF65-F5344CB8AC3E}">
        <p14:creationId xmlns:p14="http://schemas.microsoft.com/office/powerpoint/2010/main" val="25273541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26EDD1-6728-794A-BDE0-B2E3977D54E8}"/>
              </a:ext>
            </a:extLst>
          </p:cNvPr>
          <p:cNvSpPr txBox="1">
            <a:spLocks noGrp="1"/>
          </p:cNvSpPr>
          <p:nvPr>
            <p:ph type="title" idx="4294967295"/>
          </p:nvPr>
        </p:nvSpPr>
        <p:spPr>
          <a:xfrm>
            <a:off x="448982" y="237316"/>
            <a:ext cx="11533652"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Take a Shaping Places for Wellbeing place-based approach</a:t>
            </a:r>
            <a:endParaRPr kumimoji="0" lang="en-US" sz="36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pic>
        <p:nvPicPr>
          <p:cNvPr id="8" name="Graphic 7" descr="Group of women outline">
            <a:extLst>
              <a:ext uri="{FF2B5EF4-FFF2-40B4-BE49-F238E27FC236}">
                <a16:creationId xmlns:a16="http://schemas.microsoft.com/office/drawing/2014/main" id="{E1783C9F-5F41-7AD8-357C-FABB7499450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9458" y="974265"/>
            <a:ext cx="1687585" cy="1687585"/>
          </a:xfrm>
          <a:prstGeom prst="rect">
            <a:avLst/>
          </a:prstGeom>
        </p:spPr>
      </p:pic>
      <p:sp>
        <p:nvSpPr>
          <p:cNvPr id="7" name="TextBox 6">
            <a:extLst>
              <a:ext uri="{FF2B5EF4-FFF2-40B4-BE49-F238E27FC236}">
                <a16:creationId xmlns:a16="http://schemas.microsoft.com/office/drawing/2014/main" id="{B085DC05-9FDA-6453-D80C-EAC0C2F20814}"/>
              </a:ext>
            </a:extLst>
          </p:cNvPr>
          <p:cNvSpPr txBox="1"/>
          <p:nvPr/>
        </p:nvSpPr>
        <p:spPr>
          <a:xfrm>
            <a:off x="989780" y="2524889"/>
            <a:ext cx="2351055" cy="310854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4472C4">
                    <a:lumMod val="75000"/>
                  </a:srgbClr>
                </a:solidFill>
                <a:effectLst/>
                <a:uLnTx/>
                <a:uFillTx/>
                <a:latin typeface="Calibri" panose="020F0502020204030204"/>
                <a:ea typeface="+mn-ea"/>
                <a:cs typeface="+mn-cs"/>
              </a:rPr>
              <a:t>PEOPLE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75000"/>
                  </a:srgbClr>
                </a:solidFill>
                <a:effectLst/>
                <a:uLnTx/>
                <a:uFillTx/>
                <a:latin typeface="Calibri" panose="020F0502020204030204"/>
                <a:ea typeface="+mn-ea"/>
                <a:cs typeface="+mn-cs"/>
              </a:rPr>
              <a:t>Inequality they are experiencing</a:t>
            </a:r>
            <a:endParaRPr kumimoji="0" lang="en-GB" sz="2400" b="1" i="0" u="none" strike="noStrike" kern="1200" cap="none" spc="0" normalizeH="0" baseline="0" noProof="0">
              <a:ln>
                <a:noFill/>
              </a:ln>
              <a:solidFill>
                <a:srgbClr val="4472C4">
                  <a:lumMod val="75000"/>
                </a:srgbClr>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75000"/>
                  </a:srgbClr>
                </a:solidFill>
                <a:effectLst/>
                <a:uLnTx/>
                <a:uFillTx/>
                <a:latin typeface="Calibri" panose="020F0502020204030204"/>
                <a:ea typeface="+mn-ea"/>
                <a:cs typeface="+mn-cs"/>
              </a:rPr>
              <a:t>Inequality data</a:t>
            </a:r>
            <a:endParaRPr kumimoji="0" lang="en-GB" sz="2400" b="1" i="0" u="none" strike="noStrike" kern="1200" cap="none" spc="0" normalizeH="0" baseline="0" noProof="0">
              <a:ln>
                <a:noFill/>
              </a:ln>
              <a:solidFill>
                <a:srgbClr val="4472C4">
                  <a:lumMod val="75000"/>
                </a:srgbClr>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75000"/>
                  </a:srgbClr>
                </a:solidFill>
                <a:effectLst/>
                <a:uLnTx/>
                <a:uFillTx/>
                <a:latin typeface="Calibri" panose="020F0502020204030204"/>
                <a:ea typeface="+mn-ea"/>
                <a:cs typeface="Calibri"/>
              </a:rPr>
              <a:t>Quantitative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75000"/>
                  </a:srgbClr>
                </a:solidFill>
                <a:effectLst/>
                <a:uLnTx/>
                <a:uFillTx/>
                <a:latin typeface="Calibri" panose="020F0502020204030204"/>
                <a:ea typeface="+mn-ea"/>
                <a:cs typeface="+mn-cs"/>
              </a:rPr>
              <a:t>Qualitative</a:t>
            </a:r>
            <a:endParaRPr kumimoji="0" lang="en-US" sz="2400" b="1"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p:txBody>
      </p:sp>
      <p:pic>
        <p:nvPicPr>
          <p:cNvPr id="2" name="Picture 1" descr="Image of the Place Standard Tool">
            <a:extLst>
              <a:ext uri="{FF2B5EF4-FFF2-40B4-BE49-F238E27FC236}">
                <a16:creationId xmlns:a16="http://schemas.microsoft.com/office/drawing/2014/main" id="{10BA2098-F165-EDA2-71BC-A1C4969D07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92565" y="5271209"/>
            <a:ext cx="1032416" cy="1026569"/>
          </a:xfrm>
          <a:prstGeom prst="rect">
            <a:avLst/>
          </a:prstGeom>
        </p:spPr>
      </p:pic>
      <p:pic>
        <p:nvPicPr>
          <p:cNvPr id="10" name="Picture 9" descr="Child looking at a world map">
            <a:extLst>
              <a:ext uri="{FF2B5EF4-FFF2-40B4-BE49-F238E27FC236}">
                <a16:creationId xmlns:a16="http://schemas.microsoft.com/office/drawing/2014/main" id="{66BA6C94-26F2-17C4-7F01-DED176487DE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91843" y="1073506"/>
            <a:ext cx="2255566" cy="1502241"/>
          </a:xfrm>
          <a:prstGeom prst="rect">
            <a:avLst/>
          </a:prstGeom>
        </p:spPr>
      </p:pic>
      <p:sp>
        <p:nvSpPr>
          <p:cNvPr id="9" name="TextBox 8">
            <a:extLst>
              <a:ext uri="{FF2B5EF4-FFF2-40B4-BE49-F238E27FC236}">
                <a16:creationId xmlns:a16="http://schemas.microsoft.com/office/drawing/2014/main" id="{E343A664-D9CE-667E-76E8-6F2B285F56A6}"/>
              </a:ext>
            </a:extLst>
          </p:cNvPr>
          <p:cNvSpPr txBox="1"/>
          <p:nvPr/>
        </p:nvSpPr>
        <p:spPr>
          <a:xfrm>
            <a:off x="4843436" y="2591614"/>
            <a:ext cx="2450486" cy="31085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4472C4">
                    <a:lumMod val="75000"/>
                  </a:srgbClr>
                </a:solidFill>
                <a:effectLst/>
                <a:uLnTx/>
                <a:uFillTx/>
                <a:latin typeface="Calibri" panose="020F0502020204030204"/>
                <a:ea typeface="+mn-ea"/>
                <a:cs typeface="+mn-cs"/>
              </a:rPr>
              <a:t>PLACE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75000"/>
                  </a:srgbClr>
                </a:solidFill>
                <a:effectLst/>
                <a:uLnTx/>
                <a:uFillTx/>
                <a:latin typeface="Calibri" panose="020F0502020204030204"/>
                <a:ea typeface="+mn-ea"/>
                <a:cs typeface="+mn-cs"/>
              </a:rPr>
              <a:t>All the features that have a positive impact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75000"/>
                  </a:srgbClr>
                </a:solidFill>
                <a:effectLst/>
                <a:uLnTx/>
                <a:uFillTx/>
                <a:latin typeface="Calibri" panose="020F0502020204030204"/>
                <a:ea typeface="+mn-ea"/>
                <a:cs typeface="+mn-cs"/>
              </a:rPr>
              <a:t>Place and Wellbeing Outcomes</a:t>
            </a:r>
            <a:endParaRPr kumimoji="0" lang="en-US" sz="2400" b="1"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p:txBody>
      </p:sp>
      <p:pic>
        <p:nvPicPr>
          <p:cNvPr id="4" name="Picture 3" descr="Image of the Place and Wellbeing Outcomes">
            <a:extLst>
              <a:ext uri="{FF2B5EF4-FFF2-40B4-BE49-F238E27FC236}">
                <a16:creationId xmlns:a16="http://schemas.microsoft.com/office/drawing/2014/main" id="{E891B9F9-F250-0E4D-43F9-708F513D07F0}"/>
              </a:ext>
            </a:extLst>
          </p:cNvPr>
          <p:cNvPicPr>
            <a:picLocks noChangeAspect="1"/>
          </p:cNvPicPr>
          <p:nvPr/>
        </p:nvPicPr>
        <p:blipFill rotWithShape="1">
          <a:blip r:embed="rId7"/>
          <a:srcRect l="8709" t="13725" r="11111" b="14286"/>
          <a:stretch/>
        </p:blipFill>
        <p:spPr>
          <a:xfrm>
            <a:off x="6247646" y="4437299"/>
            <a:ext cx="1394902" cy="1347195"/>
          </a:xfrm>
          <a:prstGeom prst="rect">
            <a:avLst/>
          </a:prstGeom>
        </p:spPr>
      </p:pic>
      <p:pic>
        <p:nvPicPr>
          <p:cNvPr id="13" name="Picture 12" descr="Hand holding piece of white puzzle on blue background">
            <a:extLst>
              <a:ext uri="{FF2B5EF4-FFF2-40B4-BE49-F238E27FC236}">
                <a16:creationId xmlns:a16="http://schemas.microsoft.com/office/drawing/2014/main" id="{1313696D-7D53-5647-EF27-73BD9BBA301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698417" y="1066936"/>
            <a:ext cx="2253165" cy="1502241"/>
          </a:xfrm>
          <a:prstGeom prst="rect">
            <a:avLst/>
          </a:prstGeom>
        </p:spPr>
      </p:pic>
      <p:sp>
        <p:nvSpPr>
          <p:cNvPr id="11" name="TextBox 10">
            <a:extLst>
              <a:ext uri="{FF2B5EF4-FFF2-40B4-BE49-F238E27FC236}">
                <a16:creationId xmlns:a16="http://schemas.microsoft.com/office/drawing/2014/main" id="{97E3EB3A-A289-91E1-7595-917B0C71901A}"/>
              </a:ext>
            </a:extLst>
          </p:cNvPr>
          <p:cNvSpPr txBox="1"/>
          <p:nvPr/>
        </p:nvSpPr>
        <p:spPr>
          <a:xfrm>
            <a:off x="8698417" y="2524889"/>
            <a:ext cx="2684125" cy="38472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DECISIONS</a:t>
            </a:r>
            <a:endParaRPr kumimoji="0" lang="en-US" sz="28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How</a:t>
            </a:r>
            <a:r>
              <a:rPr kumimoji="0" lang="en-US" sz="2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 they impact people and place</a:t>
            </a:r>
            <a:endParaRPr kumimoji="0" lang="en-GB" sz="2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Place &amp; Wellbeing Assessments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Briefing Papers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Leadership &amp; governance</a:t>
            </a:r>
            <a:endParaRPr kumimoji="0" lang="en-US" sz="2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24473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06296" y="4348485"/>
            <a:ext cx="4489704" cy="2073973"/>
          </a:xfrm>
        </p:spPr>
        <p:txBody>
          <a:bodyPr/>
          <a:lstStyle/>
          <a:p>
            <a:r>
              <a:rPr lang="en-US" sz="3200">
                <a:latin typeface="Aptos" panose="020B0004020202020204" pitchFamily="34" charset="0"/>
              </a:rPr>
              <a:t>Aberdeenshire Council Place Strategy &amp; Policy</a:t>
            </a:r>
            <a:br>
              <a:rPr lang="en-US">
                <a:latin typeface="Aptos" panose="020B0004020202020204" pitchFamily="34" charset="0"/>
              </a:rPr>
            </a:br>
            <a:br>
              <a:rPr lang="en-US">
                <a:latin typeface="Aptos" panose="020B0004020202020204" pitchFamily="34" charset="0"/>
              </a:rPr>
            </a:br>
            <a:r>
              <a:rPr lang="en-US" sz="1400">
                <a:latin typeface="Aptos" panose="020B0004020202020204" pitchFamily="34" charset="0"/>
              </a:rPr>
              <a:t>Angela Keith, Area Manager Banff &amp; Buchan</a:t>
            </a:r>
            <a:br>
              <a:rPr lang="en-US" sz="1400">
                <a:latin typeface="Aptos" panose="020B0004020202020204" pitchFamily="34" charset="0"/>
              </a:rPr>
            </a:br>
            <a:r>
              <a:rPr lang="en-US" sz="1400">
                <a:latin typeface="Aptos" panose="020B0004020202020204" pitchFamily="34" charset="0"/>
              </a:rPr>
              <a:t>Laura Stewart, Project Manager </a:t>
            </a:r>
            <a:br>
              <a:rPr lang="en-US" sz="1400">
                <a:latin typeface="Aptos" panose="020B0004020202020204" pitchFamily="34" charset="0"/>
              </a:rPr>
            </a:br>
            <a:r>
              <a:rPr lang="en-US" sz="1400">
                <a:latin typeface="Aptos" panose="020B0004020202020204" pitchFamily="34" charset="0"/>
              </a:rPr>
              <a:t>Matthew Smart, Community Link Lead</a:t>
            </a:r>
            <a:endParaRPr lang="en-US">
              <a:latin typeface="Aptos" panose="020B0004020202020204" pitchFamily="34" charset="0"/>
            </a:endParaRPr>
          </a:p>
        </p:txBody>
      </p:sp>
    </p:spTree>
    <p:extLst>
      <p:ext uri="{BB962C8B-B14F-4D97-AF65-F5344CB8AC3E}">
        <p14:creationId xmlns:p14="http://schemas.microsoft.com/office/powerpoint/2010/main" val="10495941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6222C-A708-7BF2-FE32-23B6F9FF86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232E93-99E9-D6CD-F2BC-8BC4D6609BBF}"/>
              </a:ext>
            </a:extLst>
          </p:cNvPr>
          <p:cNvSpPr>
            <a:spLocks noGrp="1"/>
          </p:cNvSpPr>
          <p:nvPr>
            <p:ph type="ctrTitle"/>
          </p:nvPr>
        </p:nvSpPr>
        <p:spPr>
          <a:xfrm>
            <a:off x="1634456" y="1516312"/>
            <a:ext cx="8795800" cy="537939"/>
          </a:xfrm>
        </p:spPr>
        <p:txBody>
          <a:bodyPr/>
          <a:lstStyle/>
          <a:p>
            <a:r>
              <a:rPr lang="en-GB" b="1">
                <a:solidFill>
                  <a:srgbClr val="002060"/>
                </a:solidFill>
                <a:latin typeface="Aptos" panose="020B0004020202020204" pitchFamily="34" charset="0"/>
              </a:rPr>
              <a:t>Shaping Places for Wellbeing: Fraserburgh </a:t>
            </a:r>
            <a:br>
              <a:rPr lang="en-GB" b="1">
                <a:solidFill>
                  <a:srgbClr val="002060"/>
                </a:solidFill>
                <a:latin typeface="Aptos" panose="020B0004020202020204" pitchFamily="34" charset="0"/>
              </a:rPr>
            </a:br>
            <a:endParaRPr lang="en-GB">
              <a:latin typeface="Aptos" panose="020B0004020202020204" pitchFamily="34" charset="0"/>
            </a:endParaRPr>
          </a:p>
        </p:txBody>
      </p:sp>
      <p:sp>
        <p:nvSpPr>
          <p:cNvPr id="4" name="Text Placeholder 3">
            <a:extLst>
              <a:ext uri="{FF2B5EF4-FFF2-40B4-BE49-F238E27FC236}">
                <a16:creationId xmlns:a16="http://schemas.microsoft.com/office/drawing/2014/main" id="{A5B84CE4-539C-A2F0-E27F-BA1F43336DE6}"/>
              </a:ext>
            </a:extLst>
          </p:cNvPr>
          <p:cNvSpPr>
            <a:spLocks noGrp="1"/>
          </p:cNvSpPr>
          <p:nvPr>
            <p:ph type="body" sz="quarter" idx="10"/>
          </p:nvPr>
        </p:nvSpPr>
        <p:spPr>
          <a:xfrm>
            <a:off x="1634456" y="2054250"/>
            <a:ext cx="5175528" cy="4721454"/>
          </a:xfrm>
        </p:spPr>
        <p:txBody>
          <a:bodyPr/>
          <a:lstStyle/>
          <a:p>
            <a:r>
              <a:rPr lang="en-GB" sz="1600">
                <a:solidFill>
                  <a:srgbClr val="002060"/>
                </a:solidFill>
                <a:latin typeface="Aptos" panose="020B0004020202020204" pitchFamily="34" charset="0"/>
              </a:rPr>
              <a:t>Project Town ( 1 of 7 across Scotland) </a:t>
            </a:r>
          </a:p>
          <a:p>
            <a:endParaRPr lang="en-GB" sz="1600">
              <a:solidFill>
                <a:srgbClr val="002060"/>
              </a:solidFill>
              <a:latin typeface="Aptos" panose="020B0004020202020204" pitchFamily="34" charset="0"/>
            </a:endParaRPr>
          </a:p>
          <a:p>
            <a:r>
              <a:rPr lang="en-GB" sz="1600">
                <a:solidFill>
                  <a:srgbClr val="002060"/>
                </a:solidFill>
                <a:latin typeface="Aptos" panose="020B0004020202020204" pitchFamily="34" charset="0"/>
              </a:rPr>
              <a:t>Quantitative and Qualitative Reports / Infographics</a:t>
            </a:r>
          </a:p>
          <a:p>
            <a:endParaRPr lang="en-GB" sz="1600">
              <a:solidFill>
                <a:srgbClr val="002060"/>
              </a:solidFill>
              <a:latin typeface="Aptos" panose="020B0004020202020204" pitchFamily="34" charset="0"/>
            </a:endParaRPr>
          </a:p>
          <a:p>
            <a:r>
              <a:rPr lang="en-GB" sz="1600">
                <a:solidFill>
                  <a:srgbClr val="002060"/>
                </a:solidFill>
                <a:latin typeface="Aptos" panose="020B0004020202020204" pitchFamily="34" charset="0"/>
              </a:rPr>
              <a:t>Steering Group (representation from Local Community Planning Partners)</a:t>
            </a:r>
          </a:p>
          <a:p>
            <a:endParaRPr lang="en-GB" sz="1600">
              <a:solidFill>
                <a:srgbClr val="002060"/>
              </a:solidFill>
              <a:latin typeface="Aptos" panose="020B0004020202020204" pitchFamily="34" charset="0"/>
            </a:endParaRPr>
          </a:p>
          <a:p>
            <a:r>
              <a:rPr lang="en-GB" sz="1600">
                <a:solidFill>
                  <a:srgbClr val="002060"/>
                </a:solidFill>
                <a:latin typeface="Aptos" panose="020B0004020202020204" pitchFamily="34" charset="0"/>
              </a:rPr>
              <a:t>4 Place &amp; Wellbeing Assessments  - plus wider support</a:t>
            </a:r>
          </a:p>
          <a:p>
            <a:endParaRPr lang="en-GB" sz="1600">
              <a:solidFill>
                <a:srgbClr val="002060"/>
              </a:solidFill>
              <a:latin typeface="Aptos" panose="020B0004020202020204" pitchFamily="34" charset="0"/>
            </a:endParaRPr>
          </a:p>
          <a:p>
            <a:r>
              <a:rPr lang="en-GB" sz="1600">
                <a:solidFill>
                  <a:srgbClr val="002060"/>
                </a:solidFill>
                <a:latin typeface="Aptos" panose="020B0004020202020204" pitchFamily="34" charset="0"/>
              </a:rPr>
              <a:t>Place &amp; Wellbeing Outcome Briefings</a:t>
            </a:r>
          </a:p>
          <a:p>
            <a:endParaRPr lang="en-GB" sz="1600">
              <a:solidFill>
                <a:srgbClr val="002060"/>
              </a:solidFill>
              <a:latin typeface="Aptos" panose="020B0004020202020204" pitchFamily="34" charset="0"/>
            </a:endParaRPr>
          </a:p>
          <a:p>
            <a:r>
              <a:rPr lang="en-GB" sz="1600">
                <a:solidFill>
                  <a:srgbClr val="002060"/>
                </a:solidFill>
                <a:latin typeface="Aptos" panose="020B0004020202020204" pitchFamily="34" charset="0"/>
              </a:rPr>
              <a:t>Innovative approach – Community Champions Group</a:t>
            </a:r>
          </a:p>
          <a:p>
            <a:r>
              <a:rPr lang="en-GB" sz="1600">
                <a:solidFill>
                  <a:srgbClr val="002060"/>
                </a:solidFill>
                <a:latin typeface="Aptos" panose="020B0004020202020204" pitchFamily="34" charset="0"/>
              </a:rPr>
              <a:t> </a:t>
            </a:r>
          </a:p>
          <a:p>
            <a:r>
              <a:rPr lang="en-GB" sz="1600">
                <a:solidFill>
                  <a:srgbClr val="002060"/>
                </a:solidFill>
                <a:latin typeface="Aptos" panose="020B0004020202020204" pitchFamily="34" charset="0"/>
              </a:rPr>
              <a:t>Shared Learning – internal and external</a:t>
            </a:r>
          </a:p>
          <a:p>
            <a:endParaRPr lang="en-GB" sz="1600">
              <a:solidFill>
                <a:srgbClr val="002060"/>
              </a:solidFill>
              <a:latin typeface="Aptos" panose="020B0004020202020204" pitchFamily="34" charset="0"/>
            </a:endParaRPr>
          </a:p>
          <a:p>
            <a:r>
              <a:rPr lang="en-GB" sz="1600">
                <a:solidFill>
                  <a:srgbClr val="002060"/>
                </a:solidFill>
                <a:latin typeface="Aptos" panose="020B0004020202020204" pitchFamily="34" charset="0"/>
              </a:rPr>
              <a:t>Helped inform Place Strategy development</a:t>
            </a:r>
          </a:p>
          <a:p>
            <a:endParaRPr lang="en-GB" sz="1600">
              <a:solidFill>
                <a:srgbClr val="002060"/>
              </a:solidFill>
              <a:latin typeface="Aptos" panose="020B0004020202020204" pitchFamily="34" charset="0"/>
            </a:endParaRPr>
          </a:p>
          <a:p>
            <a:endParaRPr lang="en-GB" sz="1600">
              <a:solidFill>
                <a:srgbClr val="002060"/>
              </a:solidFill>
              <a:latin typeface="Aptos" panose="020B0004020202020204" pitchFamily="34" charset="0"/>
            </a:endParaRPr>
          </a:p>
          <a:p>
            <a:endParaRPr lang="en-GB" sz="1600">
              <a:solidFill>
                <a:srgbClr val="002060"/>
              </a:solidFill>
              <a:latin typeface="Aptos" panose="020B0004020202020204" pitchFamily="34" charset="0"/>
            </a:endParaRPr>
          </a:p>
        </p:txBody>
      </p:sp>
      <p:pic>
        <p:nvPicPr>
          <p:cNvPr id="5" name="Content Placeholder 3">
            <a:extLst>
              <a:ext uri="{FF2B5EF4-FFF2-40B4-BE49-F238E27FC236}">
                <a16:creationId xmlns:a16="http://schemas.microsoft.com/office/drawing/2014/main" id="{9F740D87-75E7-33C8-B671-015F133B83F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72822" y="2464211"/>
            <a:ext cx="3584722" cy="3202617"/>
          </a:xfrm>
          <a:prstGeom prst="rect">
            <a:avLst/>
          </a:prstGeom>
        </p:spPr>
      </p:pic>
    </p:spTree>
    <p:extLst>
      <p:ext uri="{BB962C8B-B14F-4D97-AF65-F5344CB8AC3E}">
        <p14:creationId xmlns:p14="http://schemas.microsoft.com/office/powerpoint/2010/main" val="29365848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A5638-C3BE-52E9-1F3B-C4CBCF852BBF}"/>
              </a:ext>
            </a:extLst>
          </p:cNvPr>
          <p:cNvSpPr>
            <a:spLocks noGrp="1"/>
          </p:cNvSpPr>
          <p:nvPr>
            <p:ph type="ctrTitle"/>
          </p:nvPr>
        </p:nvSpPr>
        <p:spPr>
          <a:xfrm>
            <a:off x="1744184" y="1507168"/>
            <a:ext cx="7772400" cy="537939"/>
          </a:xfrm>
        </p:spPr>
        <p:txBody>
          <a:bodyPr/>
          <a:lstStyle/>
          <a:p>
            <a:r>
              <a:rPr lang="en-GB">
                <a:solidFill>
                  <a:srgbClr val="002060"/>
                </a:solidFill>
                <a:latin typeface="Aptos" panose="020B0004020202020204" pitchFamily="34" charset="0"/>
              </a:rPr>
              <a:t>Place Strategy and Policy</a:t>
            </a:r>
          </a:p>
        </p:txBody>
      </p:sp>
      <p:sp>
        <p:nvSpPr>
          <p:cNvPr id="4" name="Text Placeholder 3">
            <a:extLst>
              <a:ext uri="{FF2B5EF4-FFF2-40B4-BE49-F238E27FC236}">
                <a16:creationId xmlns:a16="http://schemas.microsoft.com/office/drawing/2014/main" id="{5D0D9977-358C-E708-689E-11645C8A333C}"/>
              </a:ext>
            </a:extLst>
          </p:cNvPr>
          <p:cNvSpPr>
            <a:spLocks noGrp="1"/>
          </p:cNvSpPr>
          <p:nvPr>
            <p:ph type="body" sz="quarter" idx="10"/>
          </p:nvPr>
        </p:nvSpPr>
        <p:spPr>
          <a:xfrm>
            <a:off x="1744184" y="2045107"/>
            <a:ext cx="8703632" cy="4455707"/>
          </a:xfrm>
        </p:spPr>
        <p:txBody>
          <a:bodyPr/>
          <a:lstStyle/>
          <a:p>
            <a:pPr marL="457200" indent="-457200">
              <a:buFont typeface="Wingdings" panose="05000000000000000000" pitchFamily="2" charset="2"/>
              <a:buChar char="§"/>
            </a:pPr>
            <a:r>
              <a:rPr lang="en-GB" sz="2000">
                <a:solidFill>
                  <a:srgbClr val="002060"/>
                </a:solidFill>
                <a:latin typeface="Aptos" panose="020B0004020202020204" pitchFamily="34" charset="0"/>
              </a:rPr>
              <a:t>Agreed by Full Council June 2024 </a:t>
            </a:r>
          </a:p>
          <a:p>
            <a:pPr marL="1200150" lvl="1" indent="-457200">
              <a:buFont typeface="Wingdings" panose="05000000000000000000" pitchFamily="2" charset="2"/>
              <a:buChar char="§"/>
            </a:pPr>
            <a:r>
              <a:rPr lang="en-GB" sz="1800">
                <a:solidFill>
                  <a:srgbClr val="002060"/>
                </a:solidFill>
                <a:highlight>
                  <a:srgbClr val="FFFFFF"/>
                </a:highlight>
                <a:latin typeface="Aptos" panose="020B0004020202020204" pitchFamily="34" charset="0"/>
              </a:rPr>
              <a:t>17 Place Plans to be developed across Aberdeenshire (Academy catchment areas)</a:t>
            </a:r>
          </a:p>
          <a:p>
            <a:pPr marL="1200150" lvl="1" indent="-457200">
              <a:buFont typeface="Wingdings" panose="05000000000000000000" pitchFamily="2" charset="2"/>
              <a:buChar char="§"/>
            </a:pPr>
            <a:r>
              <a:rPr lang="en-GB" sz="1800">
                <a:solidFill>
                  <a:srgbClr val="002060"/>
                </a:solidFill>
                <a:highlight>
                  <a:srgbClr val="FFFFFF"/>
                </a:highlight>
                <a:latin typeface="Aptos" panose="020B0004020202020204" pitchFamily="34" charset="0"/>
              </a:rPr>
              <a:t>supplemented and informed by Community Action Plans and/or Local Place Plans</a:t>
            </a:r>
          </a:p>
          <a:p>
            <a:pPr lvl="1" indent="0">
              <a:buNone/>
            </a:pPr>
            <a:endParaRPr lang="en-GB" sz="1800">
              <a:solidFill>
                <a:srgbClr val="002060"/>
              </a:solidFill>
              <a:latin typeface="Aptos" panose="020B0004020202020204" pitchFamily="34" charset="0"/>
            </a:endParaRPr>
          </a:p>
          <a:p>
            <a:pPr marL="457200" indent="-457200">
              <a:buFont typeface="Wingdings" panose="05000000000000000000" pitchFamily="2" charset="2"/>
              <a:buChar char="§"/>
            </a:pPr>
            <a:r>
              <a:rPr lang="en-GB" sz="2000">
                <a:solidFill>
                  <a:srgbClr val="002060"/>
                </a:solidFill>
                <a:latin typeface="Aptos" panose="020B0004020202020204" pitchFamily="34" charset="0"/>
              </a:rPr>
              <a:t>Endorsed by Aberdeenshire Community Planning Partnership September 2024</a:t>
            </a:r>
          </a:p>
          <a:p>
            <a:endParaRPr lang="en-GB" sz="2000">
              <a:solidFill>
                <a:srgbClr val="002060"/>
              </a:solidFill>
              <a:latin typeface="Aptos" panose="020B0004020202020204" pitchFamily="34" charset="0"/>
            </a:endParaRPr>
          </a:p>
          <a:p>
            <a:pPr marL="457200" indent="-457200">
              <a:buFont typeface="Wingdings" panose="05000000000000000000" pitchFamily="2" charset="2"/>
              <a:buChar char="§"/>
            </a:pPr>
            <a:r>
              <a:rPr lang="en-GB" sz="2000">
                <a:solidFill>
                  <a:srgbClr val="002060"/>
                </a:solidFill>
                <a:latin typeface="Aptos" panose="020B0004020202020204" pitchFamily="34" charset="0"/>
              </a:rPr>
              <a:t>Underpins Aberdeenshire Council Transformation Programme</a:t>
            </a:r>
          </a:p>
          <a:p>
            <a:pPr marL="457200" indent="-457200">
              <a:buFont typeface="Wingdings" panose="05000000000000000000" pitchFamily="2" charset="2"/>
              <a:buChar char="§"/>
            </a:pPr>
            <a:endParaRPr lang="en-GB" sz="2000">
              <a:solidFill>
                <a:srgbClr val="002060"/>
              </a:solidFill>
              <a:latin typeface="Aptos" panose="020B0004020202020204" pitchFamily="34" charset="0"/>
            </a:endParaRPr>
          </a:p>
          <a:p>
            <a:pPr marL="457200" indent="-457200">
              <a:buFont typeface="Wingdings" panose="05000000000000000000" pitchFamily="2" charset="2"/>
              <a:buChar char="§"/>
            </a:pPr>
            <a:r>
              <a:rPr lang="en-GB" sz="2000">
                <a:solidFill>
                  <a:srgbClr val="002060"/>
                </a:solidFill>
                <a:latin typeface="Aptos" panose="020B0004020202020204" pitchFamily="34" charset="0"/>
              </a:rPr>
              <a:t>Builds on a strong foundation and provides clarity on how to achieve the vision and objectives for our places</a:t>
            </a:r>
          </a:p>
        </p:txBody>
      </p:sp>
    </p:spTree>
    <p:extLst>
      <p:ext uri="{BB962C8B-B14F-4D97-AF65-F5344CB8AC3E}">
        <p14:creationId xmlns:p14="http://schemas.microsoft.com/office/powerpoint/2010/main" val="24352230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41655-B741-F4FF-2066-706A58132EC7}"/>
              </a:ext>
            </a:extLst>
          </p:cNvPr>
          <p:cNvSpPr>
            <a:spLocks noGrp="1"/>
          </p:cNvSpPr>
          <p:nvPr>
            <p:ph type="ctrTitle"/>
          </p:nvPr>
        </p:nvSpPr>
        <p:spPr>
          <a:xfrm>
            <a:off x="1790079" y="1582073"/>
            <a:ext cx="7772400" cy="537939"/>
          </a:xfrm>
        </p:spPr>
        <p:txBody>
          <a:bodyPr/>
          <a:lstStyle/>
          <a:p>
            <a:r>
              <a:rPr lang="en-GB">
                <a:solidFill>
                  <a:srgbClr val="002060"/>
                </a:solidFill>
                <a:latin typeface="Aptos" panose="020B0004020202020204" pitchFamily="34" charset="0"/>
              </a:rPr>
              <a:t>Place Policy</a:t>
            </a:r>
          </a:p>
        </p:txBody>
      </p:sp>
      <p:sp>
        <p:nvSpPr>
          <p:cNvPr id="4" name="Text Placeholder 3">
            <a:extLst>
              <a:ext uri="{FF2B5EF4-FFF2-40B4-BE49-F238E27FC236}">
                <a16:creationId xmlns:a16="http://schemas.microsoft.com/office/drawing/2014/main" id="{048F199E-6848-ACB0-E762-F0EF95DA71C2}"/>
              </a:ext>
            </a:extLst>
          </p:cNvPr>
          <p:cNvSpPr>
            <a:spLocks noGrp="1"/>
          </p:cNvSpPr>
          <p:nvPr>
            <p:ph type="body" sz="quarter" idx="10"/>
          </p:nvPr>
        </p:nvSpPr>
        <p:spPr>
          <a:xfrm>
            <a:off x="1790080" y="2282850"/>
            <a:ext cx="7061153" cy="4343418"/>
          </a:xfrm>
        </p:spPr>
        <p:txBody>
          <a:bodyPr/>
          <a:lstStyle/>
          <a:p>
            <a:r>
              <a:rPr lang="en-GB">
                <a:solidFill>
                  <a:srgbClr val="002060"/>
                </a:solidFill>
                <a:latin typeface="Aptos" panose="020B0004020202020204" pitchFamily="34" charset="0"/>
                <a:ea typeface="Open Sans" panose="020B0606030504020204" pitchFamily="34" charset="0"/>
                <a:cs typeface="Open Sans" panose="020B0606030504020204" pitchFamily="34" charset="0"/>
              </a:rPr>
              <a:t>The Place Policy supports : </a:t>
            </a:r>
          </a:p>
          <a:p>
            <a:endParaRPr lang="en-GB">
              <a:solidFill>
                <a:srgbClr val="002060"/>
              </a:solidFill>
              <a:latin typeface="Aptos" panose="020B0004020202020204" pitchFamily="34" charset="0"/>
              <a:ea typeface="Open Sans" panose="020B0606030504020204" pitchFamily="34" charset="0"/>
              <a:cs typeface="Open Sans" panose="020B0606030504020204" pitchFamily="34" charset="0"/>
            </a:endParaRPr>
          </a:p>
          <a:p>
            <a:pPr marL="285750" indent="-285750">
              <a:buFont typeface="Wingdings" panose="05000000000000000000" pitchFamily="2" charset="2"/>
              <a:buChar char="§"/>
            </a:pPr>
            <a:r>
              <a:rPr lang="en-GB">
                <a:solidFill>
                  <a:srgbClr val="002060"/>
                </a:solidFill>
                <a:latin typeface="Aptos" panose="020B0004020202020204" pitchFamily="34" charset="0"/>
                <a:ea typeface="Open Sans" panose="020B0606030504020204" pitchFamily="34" charset="0"/>
                <a:cs typeface="Open Sans" panose="020B0606030504020204" pitchFamily="34" charset="0"/>
              </a:rPr>
              <a:t>Aberdeenshire Councils Strategic Priorities</a:t>
            </a:r>
          </a:p>
          <a:p>
            <a:pPr marL="285750" indent="-285750">
              <a:buFont typeface="Wingdings" panose="05000000000000000000" pitchFamily="2" charset="2"/>
              <a:buChar char="§"/>
            </a:pPr>
            <a:endParaRPr lang="en-GB">
              <a:solidFill>
                <a:srgbClr val="002060"/>
              </a:solidFill>
              <a:latin typeface="Aptos" panose="020B0004020202020204" pitchFamily="34" charset="0"/>
              <a:ea typeface="Open Sans" panose="020B0606030504020204" pitchFamily="34" charset="0"/>
              <a:cs typeface="Open Sans" panose="020B0606030504020204" pitchFamily="34" charset="0"/>
            </a:endParaRPr>
          </a:p>
          <a:p>
            <a:pPr marL="285750" indent="-285750">
              <a:buFont typeface="Wingdings" panose="05000000000000000000" pitchFamily="2" charset="2"/>
              <a:buChar char="§"/>
            </a:pPr>
            <a:r>
              <a:rPr lang="en-GB">
                <a:solidFill>
                  <a:srgbClr val="002060"/>
                </a:solidFill>
                <a:latin typeface="Aptos" panose="020B0004020202020204" pitchFamily="34" charset="0"/>
                <a:ea typeface="Open Sans" panose="020B0606030504020204" pitchFamily="34" charset="0"/>
                <a:cs typeface="Open Sans" panose="020B0606030504020204" pitchFamily="34" charset="0"/>
              </a:rPr>
              <a:t>Place Principle</a:t>
            </a:r>
          </a:p>
          <a:p>
            <a:pPr marL="285750" indent="-285750">
              <a:buFont typeface="Wingdings" panose="05000000000000000000" pitchFamily="2" charset="2"/>
              <a:buChar char="§"/>
            </a:pPr>
            <a:endParaRPr lang="en-GB">
              <a:solidFill>
                <a:srgbClr val="002060"/>
              </a:solidFill>
              <a:latin typeface="Aptos" panose="020B0004020202020204" pitchFamily="34" charset="0"/>
              <a:ea typeface="Open Sans" panose="020B0606030504020204" pitchFamily="34" charset="0"/>
              <a:cs typeface="Open Sans" panose="020B0606030504020204" pitchFamily="34" charset="0"/>
            </a:endParaRPr>
          </a:p>
          <a:p>
            <a:pPr marL="285750" indent="-285750">
              <a:buFont typeface="Wingdings" panose="05000000000000000000" pitchFamily="2" charset="2"/>
              <a:buChar char="§"/>
            </a:pPr>
            <a:r>
              <a:rPr lang="en-GB">
                <a:solidFill>
                  <a:srgbClr val="002060"/>
                </a:solidFill>
                <a:latin typeface="Aptos" panose="020B0004020202020204" pitchFamily="34" charset="0"/>
                <a:ea typeface="Open Sans" panose="020B0606030504020204" pitchFamily="34" charset="0"/>
                <a:cs typeface="Open Sans" panose="020B0606030504020204" pitchFamily="34" charset="0"/>
              </a:rPr>
              <a:t>National Planning Framework 4: Six qualities of Successful Places</a:t>
            </a:r>
          </a:p>
          <a:p>
            <a:pPr marL="285750" indent="-285750">
              <a:buFont typeface="Wingdings" panose="05000000000000000000" pitchFamily="2" charset="2"/>
              <a:buChar char="§"/>
            </a:pPr>
            <a:endParaRPr lang="en-GB">
              <a:solidFill>
                <a:srgbClr val="002060"/>
              </a:solidFill>
              <a:latin typeface="Aptos" panose="020B0004020202020204" pitchFamily="34" charset="0"/>
              <a:ea typeface="Open Sans" panose="020B0606030504020204" pitchFamily="34" charset="0"/>
              <a:cs typeface="Open Sans" panose="020B0606030504020204" pitchFamily="34" charset="0"/>
            </a:endParaRPr>
          </a:p>
          <a:p>
            <a:pPr marL="285750" indent="-285750">
              <a:buFont typeface="Wingdings" panose="05000000000000000000" pitchFamily="2" charset="2"/>
              <a:buChar char="§"/>
            </a:pPr>
            <a:r>
              <a:rPr lang="en-GB">
                <a:solidFill>
                  <a:srgbClr val="002060"/>
                </a:solidFill>
                <a:latin typeface="Aptos" panose="020B0004020202020204" pitchFamily="34" charset="0"/>
                <a:ea typeface="Open Sans" panose="020B0606030504020204" pitchFamily="34" charset="0"/>
                <a:cs typeface="Open Sans" panose="020B0606030504020204" pitchFamily="34" charset="0"/>
              </a:rPr>
              <a:t>Place and Wellbeing Outcomes</a:t>
            </a:r>
          </a:p>
          <a:p>
            <a:pPr marL="285750" indent="-285750">
              <a:buFont typeface="Wingdings" panose="05000000000000000000" pitchFamily="2" charset="2"/>
              <a:buChar char="§"/>
            </a:pPr>
            <a:endParaRPr lang="en-GB">
              <a:solidFill>
                <a:srgbClr val="002060"/>
              </a:solidFill>
              <a:latin typeface="Aptos" panose="020B0004020202020204" pitchFamily="34" charset="0"/>
              <a:ea typeface="Open Sans" panose="020B0606030504020204" pitchFamily="34" charset="0"/>
              <a:cs typeface="Open Sans" panose="020B0606030504020204" pitchFamily="34" charset="0"/>
            </a:endParaRPr>
          </a:p>
          <a:p>
            <a:pPr marL="285750" indent="-285750">
              <a:buFont typeface="Wingdings" panose="05000000000000000000" pitchFamily="2" charset="2"/>
              <a:buChar char="§"/>
            </a:pPr>
            <a:r>
              <a:rPr lang="en-GB">
                <a:solidFill>
                  <a:srgbClr val="002060"/>
                </a:solidFill>
                <a:latin typeface="Aptos" panose="020B0004020202020204" pitchFamily="34" charset="0"/>
                <a:ea typeface="Open Sans" panose="020B0606030504020204" pitchFamily="34" charset="0"/>
                <a:cs typeface="Open Sans" panose="020B0606030504020204" pitchFamily="34" charset="0"/>
              </a:rPr>
              <a:t>Climate Change and Sustainability</a:t>
            </a:r>
          </a:p>
          <a:p>
            <a:endParaRPr lang="en-GB">
              <a:solidFill>
                <a:srgbClr val="002060"/>
              </a:solidFill>
              <a:latin typeface="Aptos" panose="020B0004020202020204" pitchFamily="34" charset="0"/>
            </a:endParaRPr>
          </a:p>
        </p:txBody>
      </p:sp>
      <p:pic>
        <p:nvPicPr>
          <p:cNvPr id="5" name="Picture 4" descr="The Place and Wellbeing Outcomes graphic. A circle with 5 wedges - movement, spaces, resources, civic, and stewardship.">
            <a:extLst>
              <a:ext uri="{FF2B5EF4-FFF2-40B4-BE49-F238E27FC236}">
                <a16:creationId xmlns:a16="http://schemas.microsoft.com/office/drawing/2014/main" id="{89B2FE79-4EA7-4112-55AA-D4EA8D5467F2}"/>
              </a:ext>
            </a:extLst>
          </p:cNvPr>
          <p:cNvPicPr>
            <a:picLocks noChangeAspect="1"/>
          </p:cNvPicPr>
          <p:nvPr/>
        </p:nvPicPr>
        <p:blipFill>
          <a:blip r:embed="rId3"/>
          <a:stretch>
            <a:fillRect/>
          </a:stretch>
        </p:blipFill>
        <p:spPr>
          <a:xfrm>
            <a:off x="7299521" y="1130756"/>
            <a:ext cx="3103423" cy="3071141"/>
          </a:xfrm>
          <a:prstGeom prst="rect">
            <a:avLst/>
          </a:prstGeom>
        </p:spPr>
      </p:pic>
    </p:spTree>
    <p:extLst>
      <p:ext uri="{BB962C8B-B14F-4D97-AF65-F5344CB8AC3E}">
        <p14:creationId xmlns:p14="http://schemas.microsoft.com/office/powerpoint/2010/main" val="18633596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19CBE-15DE-E54B-817F-33A83FD01462}"/>
              </a:ext>
            </a:extLst>
          </p:cNvPr>
          <p:cNvSpPr>
            <a:spLocks noGrp="1"/>
          </p:cNvSpPr>
          <p:nvPr>
            <p:ph type="ctrTitle"/>
          </p:nvPr>
        </p:nvSpPr>
        <p:spPr>
          <a:xfrm>
            <a:off x="1686207" y="1557022"/>
            <a:ext cx="7772400" cy="537939"/>
          </a:xfrm>
        </p:spPr>
        <p:txBody>
          <a:bodyPr/>
          <a:lstStyle/>
          <a:p>
            <a:r>
              <a:rPr lang="en-GB">
                <a:solidFill>
                  <a:srgbClr val="002060"/>
                </a:solidFill>
                <a:latin typeface="Aptos" panose="020B0004020202020204" pitchFamily="34" charset="0"/>
              </a:rPr>
              <a:t>Proposed Governance and Structure</a:t>
            </a:r>
          </a:p>
        </p:txBody>
      </p:sp>
      <p:pic>
        <p:nvPicPr>
          <p:cNvPr id="1028" name="Picture 4" descr="Graphic of proposed governance and structure. The Place Teams feed into the Local Community Planning Group. The Local Community Planning Group feeds into the Aberdeenshire Community Planning Executive, Aberdeenshire Community Planning Partnership and Aberdeenshire Council Area Committee.">
            <a:extLst>
              <a:ext uri="{FF2B5EF4-FFF2-40B4-BE49-F238E27FC236}">
                <a16:creationId xmlns:a16="http://schemas.microsoft.com/office/drawing/2014/main" id="{2112FE01-DDD0-950E-9BC8-E0C8C278D7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969700"/>
            <a:ext cx="9127800" cy="4611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7769789"/>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D8B37618F89864ABE738DE1DBF7EE19" ma:contentTypeVersion="18" ma:contentTypeDescription="Create a new document." ma:contentTypeScope="" ma:versionID="a8f73f53609a50f038a7a30f15c336c6">
  <xsd:schema xmlns:xsd="http://www.w3.org/2001/XMLSchema" xmlns:xs="http://www.w3.org/2001/XMLSchema" xmlns:p="http://schemas.microsoft.com/office/2006/metadata/properties" xmlns:ns2="1543e12e-b41e-4b3f-8a83-41e12152c6a2" xmlns:ns3="4ea622ab-6d0b-4c8a-8736-27bd26b1fd54" targetNamespace="http://schemas.microsoft.com/office/2006/metadata/properties" ma:root="true" ma:fieldsID="d8591a57001aab622ca53eec3b275654" ns2:_="" ns3:_="">
    <xsd:import namespace="1543e12e-b41e-4b3f-8a83-41e12152c6a2"/>
    <xsd:import namespace="4ea622ab-6d0b-4c8a-8736-27bd26b1fd5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43e12e-b41e-4b3f-8a83-41e12152c6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68f511a-55f6-4a17-bf66-50620cb4ac5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ea622ab-6d0b-4c8a-8736-27bd26b1fd54"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0d32ef1-88e9-423d-8931-ac66733720bd}" ma:internalName="TaxCatchAll" ma:showField="CatchAllData" ma:web="4ea622ab-6d0b-4c8a-8736-27bd26b1fd5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543e12e-b41e-4b3f-8a83-41e12152c6a2">
      <Terms xmlns="http://schemas.microsoft.com/office/infopath/2007/PartnerControls"/>
    </lcf76f155ced4ddcb4097134ff3c332f>
    <TaxCatchAll xmlns="4ea622ab-6d0b-4c8a-8736-27bd26b1fd54" xsi:nil="true"/>
  </documentManagement>
</p:properties>
</file>

<file path=customXml/itemProps1.xml><?xml version="1.0" encoding="utf-8"?>
<ds:datastoreItem xmlns:ds="http://schemas.openxmlformats.org/officeDocument/2006/customXml" ds:itemID="{7A283300-AF6F-4C0A-9242-3B373E55C789}">
  <ds:schemaRefs>
    <ds:schemaRef ds:uri="1543e12e-b41e-4b3f-8a83-41e12152c6a2"/>
    <ds:schemaRef ds:uri="4ea622ab-6d0b-4c8a-8736-27bd26b1fd5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7F46895-A65A-4E6B-994C-B844A6DD77B4}">
  <ds:schemaRefs>
    <ds:schemaRef ds:uri="http://schemas.microsoft.com/sharepoint/v3/contenttype/forms"/>
  </ds:schemaRefs>
</ds:datastoreItem>
</file>

<file path=customXml/itemProps3.xml><?xml version="1.0" encoding="utf-8"?>
<ds:datastoreItem xmlns:ds="http://schemas.openxmlformats.org/officeDocument/2006/customXml" ds:itemID="{5AF2369C-DB34-4899-8125-32D10E99784C}">
  <ds:schemaRefs>
    <ds:schemaRef ds:uri="1543e12e-b41e-4b3f-8a83-41e12152c6a2"/>
    <ds:schemaRef ds:uri="4ea622ab-6d0b-4c8a-8736-27bd26b1fd5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524</TotalTime>
  <Words>1971</Words>
  <Application>Microsoft Office PowerPoint</Application>
  <PresentationFormat>Widescreen</PresentationFormat>
  <Paragraphs>277</Paragraphs>
  <Slides>37</Slides>
  <Notes>10</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37</vt:i4>
      </vt:variant>
    </vt:vector>
  </HeadingPairs>
  <TitlesOfParts>
    <vt:vector size="47" baseType="lpstr">
      <vt:lpstr>Aptos</vt:lpstr>
      <vt:lpstr>Arial</vt:lpstr>
      <vt:lpstr>Bradley Hand ITC</vt:lpstr>
      <vt:lpstr>Calibri</vt:lpstr>
      <vt:lpstr>Calibri Light</vt:lpstr>
      <vt:lpstr>Wingdings</vt:lpstr>
      <vt:lpstr>1_Office Theme</vt:lpstr>
      <vt:lpstr>Custom Design</vt:lpstr>
      <vt:lpstr>1_Custom Design</vt:lpstr>
      <vt:lpstr>Office Theme</vt:lpstr>
      <vt:lpstr>Place based approaches Masterclass: examples</vt:lpstr>
      <vt:lpstr>Agenda</vt:lpstr>
      <vt:lpstr>Key parts to a place-based approach</vt:lpstr>
      <vt:lpstr>Take a Shaping Places for Wellbeing place-based approach</vt:lpstr>
      <vt:lpstr>Aberdeenshire Council Place Strategy &amp; Policy  Angela Keith, Area Manager Banff &amp; Buchan Laura Stewart, Project Manager  Matthew Smart, Community Link Lead</vt:lpstr>
      <vt:lpstr>Shaping Places for Wellbeing: Fraserburgh  </vt:lpstr>
      <vt:lpstr>Place Strategy and Policy</vt:lpstr>
      <vt:lpstr>Place Policy</vt:lpstr>
      <vt:lpstr>Proposed Governance and Structure</vt:lpstr>
      <vt:lpstr>Place Workstreams</vt:lpstr>
      <vt:lpstr>1. Governance </vt:lpstr>
      <vt:lpstr>2. Funding and Resource</vt:lpstr>
      <vt:lpstr>3. Training and Culture</vt:lpstr>
      <vt:lpstr>4. Community Engagement </vt:lpstr>
      <vt:lpstr>5. Data and Performance</vt:lpstr>
      <vt:lpstr>6. Toolkit</vt:lpstr>
      <vt:lpstr>Bringing the Community with us</vt:lpstr>
      <vt:lpstr>Embedment in Practice</vt:lpstr>
      <vt:lpstr>Applying a place-based approach.</vt:lpstr>
      <vt:lpstr>Key Elements of a place-based approach.</vt:lpstr>
      <vt:lpstr>Clyde Gateway Site Geography</vt:lpstr>
      <vt:lpstr>Shaping Places for Wellbeing</vt:lpstr>
      <vt:lpstr>Rutherglen Project Town paper</vt:lpstr>
      <vt:lpstr>10 “booster” wards</vt:lpstr>
      <vt:lpstr>Child Poverty Map</vt:lpstr>
      <vt:lpstr>Child Poverty Map</vt:lpstr>
      <vt:lpstr>Calton Ward Demonstration of Change</vt:lpstr>
      <vt:lpstr>Calton Ward Demonstration of Change</vt:lpstr>
      <vt:lpstr>Calton Ward Demonstration of Change</vt:lpstr>
      <vt:lpstr>Calton Ward Demonstration of Change</vt:lpstr>
      <vt:lpstr>Calton Ward Data Profile Findings</vt:lpstr>
      <vt:lpstr>Calton Ward: What we are hearing in the community</vt:lpstr>
      <vt:lpstr>So what?</vt:lpstr>
      <vt:lpstr>Place and Wellbeing Outcomes</vt:lpstr>
      <vt:lpstr>Resources: Work and Economy</vt:lpstr>
      <vt:lpstr>Calton Ward Demonstration of Change and the Place and Wellbeing Outcomes</vt:lpstr>
      <vt:lpstr>Ongoing considerations: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Lynn Sharp</cp:lastModifiedBy>
  <cp:revision>4</cp:revision>
  <dcterms:created xsi:type="dcterms:W3CDTF">2025-06-19T15:35:38Z</dcterms:created>
  <dcterms:modified xsi:type="dcterms:W3CDTF">2025-07-14T09:29:04Z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0x0101008D8B37618F89864ABE738DE1DBF7EE19</vt:lpwstr>
  </property>
  <property fmtid="{D5CDD505-2E9C-101B-9397-08002B2CF9AE}" pid="3" name="MediaServiceImageTags">
    <vt:lpwstr/>
  </property>
</Properties>
</file>