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82" r:id="rId5"/>
    <p:sldId id="264" r:id="rId6"/>
    <p:sldId id="276" r:id="rId7"/>
    <p:sldId id="268" r:id="rId8"/>
    <p:sldId id="269" r:id="rId9"/>
    <p:sldId id="272" r:id="rId10"/>
    <p:sldId id="271" r:id="rId11"/>
    <p:sldId id="260" r:id="rId12"/>
    <p:sldId id="277" r:id="rId13"/>
    <p:sldId id="274" r:id="rId14"/>
    <p:sldId id="284" r:id="rId15"/>
    <p:sldId id="286" r:id="rId16"/>
    <p:sldId id="278" r:id="rId17"/>
    <p:sldId id="283" r:id="rId18"/>
    <p:sldId id="285" r:id="rId19"/>
    <p:sldId id="279" r:id="rId20"/>
    <p:sldId id="281" r:id="rId21"/>
  </p:sldIdLst>
  <p:sldSz cx="9144000" cy="6858000" type="screen4x3"/>
  <p:notesSz cx="6858000" cy="2171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84885" autoAdjust="0"/>
  </p:normalViewPr>
  <p:slideViewPr>
    <p:cSldViewPr snapToGrid="0">
      <p:cViewPr varScale="1">
        <p:scale>
          <a:sx n="99" d="100"/>
          <a:sy n="99" d="100"/>
        </p:scale>
        <p:origin x="18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Eriksson" userId="S::johanna.eriksson@improvementservice.org.uk::7cb2a4d3-c5f3-4031-9c67-f23193b92063" providerId="AD" clId="Web-{B706DCC1-4C42-0EDF-09F8-700C3800631B}"/>
    <pc:docChg chg="modSld">
      <pc:chgData name="Johanna Eriksson" userId="S::johanna.eriksson@improvementservice.org.uk::7cb2a4d3-c5f3-4031-9c67-f23193b92063" providerId="AD" clId="Web-{B706DCC1-4C42-0EDF-09F8-700C3800631B}" dt="2018-12-17T09:50:30.438" v="14"/>
      <pc:docMkLst>
        <pc:docMk/>
      </pc:docMkLst>
      <pc:sldChg chg="modNotes">
        <pc:chgData name="Johanna Eriksson" userId="S::johanna.eriksson@improvementservice.org.uk::7cb2a4d3-c5f3-4031-9c67-f23193b92063" providerId="AD" clId="Web-{B706DCC1-4C42-0EDF-09F8-700C3800631B}" dt="2018-12-17T09:49:38.282" v="5"/>
        <pc:sldMkLst>
          <pc:docMk/>
          <pc:sldMk cId="216034636" sldId="260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18.532" v="2"/>
        <pc:sldMkLst>
          <pc:docMk/>
          <pc:sldMk cId="542485606" sldId="268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33.860" v="4"/>
        <pc:sldMkLst>
          <pc:docMk/>
          <pc:sldMk cId="219857965" sldId="271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28.063" v="3"/>
        <pc:sldMkLst>
          <pc:docMk/>
          <pc:sldMk cId="846748286" sldId="272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51.719" v="7"/>
        <pc:sldMkLst>
          <pc:docMk/>
          <pc:sldMk cId="3667527119" sldId="274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13.422" v="1"/>
        <pc:sldMkLst>
          <pc:docMk/>
          <pc:sldMk cId="593780325" sldId="276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43.266" v="6"/>
        <pc:sldMkLst>
          <pc:docMk/>
          <pc:sldMk cId="110697670" sldId="277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50:13.220" v="10"/>
        <pc:sldMkLst>
          <pc:docMk/>
          <pc:sldMk cId="4228769870" sldId="278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50:30.438" v="14"/>
        <pc:sldMkLst>
          <pc:docMk/>
          <pc:sldMk cId="3566541861" sldId="279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50:18.391" v="11"/>
        <pc:sldMkLst>
          <pc:docMk/>
          <pc:sldMk cId="4122184851" sldId="283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49:57.001" v="8"/>
        <pc:sldMkLst>
          <pc:docMk/>
          <pc:sldMk cId="2546681830" sldId="284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50:23.067" v="12"/>
        <pc:sldMkLst>
          <pc:docMk/>
          <pc:sldMk cId="1622153860" sldId="285"/>
        </pc:sldMkLst>
      </pc:sldChg>
      <pc:sldChg chg="modNotes">
        <pc:chgData name="Johanna Eriksson" userId="S::johanna.eriksson@improvementservice.org.uk::7cb2a4d3-c5f3-4031-9c67-f23193b92063" providerId="AD" clId="Web-{B706DCC1-4C42-0EDF-09F8-700C3800631B}" dt="2018-12-17T09:50:04.501" v="9"/>
        <pc:sldMkLst>
          <pc:docMk/>
          <pc:sldMk cId="3421262377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8B83-B5FB-4526-A847-AB7270A61F75}" type="datetimeFigureOut">
              <a:rPr lang="en-GB" smtClean="0"/>
              <a:t>17/12/2018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8DFB-E6C2-4FC8-95D4-5EAB9B0BBD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5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43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6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8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23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83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9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99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1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35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46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37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97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8DFB-E6C2-4FC8-95D4-5EAB9B0BBD1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8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-Powerpoint-slides-standard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6"/>
            <a:ext cx="9144000" cy="6838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54771" y="3432218"/>
            <a:ext cx="4689230" cy="3122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Title of presentation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8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-Powerpoint-slides-standard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565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651768" y="1546244"/>
            <a:ext cx="8130312" cy="1049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651768" y="2972442"/>
            <a:ext cx="8130312" cy="28673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scotland.scot/cost-of-schoo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scotland.scot/child-povert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igh.oates@nhs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scotland.scot/childpovert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scotland.scot/media/2186/child-poverty-impact-inequalities-201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2236" y="2277186"/>
            <a:ext cx="4976261" cy="4460497"/>
          </a:xfrm>
        </p:spPr>
        <p:txBody>
          <a:bodyPr/>
          <a:lstStyle/>
          <a:p>
            <a:pPr algn="ctr"/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Poverty, Health &amp; Wellbeing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219200"/>
            <a:ext cx="8130312" cy="731520"/>
          </a:xfrm>
        </p:spPr>
        <p:txBody>
          <a:bodyPr/>
          <a:lstStyle/>
          <a:p>
            <a:r>
              <a:rPr lang="en-GB" dirty="0"/>
              <a:t>Local Actions to reduce child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1768" y="2072640"/>
            <a:ext cx="8130312" cy="129620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Financial Inclusion Referral Pathways between 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Health and Money and Welfare Advice services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30" y="3775361"/>
            <a:ext cx="3883781" cy="21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4261" y="1434165"/>
            <a:ext cx="8672362" cy="2213810"/>
          </a:xfrm>
        </p:spPr>
        <p:txBody>
          <a:bodyPr/>
          <a:lstStyle/>
          <a:p>
            <a:r>
              <a:rPr lang="en-GB" dirty="0"/>
              <a:t>Social Return on Investment (SROI)</a:t>
            </a:r>
          </a:p>
          <a:p>
            <a:endParaRPr lang="en-GB" dirty="0"/>
          </a:p>
          <a:p>
            <a:pPr algn="l"/>
            <a:r>
              <a:rPr lang="en-GB" sz="2800" dirty="0"/>
              <a:t>£1 investment                      </a:t>
            </a:r>
            <a:r>
              <a:rPr lang="en-GB" sz="2800" b="1" dirty="0"/>
              <a:t>£39 social &amp; economic benefits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36990" y="4129237"/>
            <a:ext cx="8129587" cy="1828801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2920365" y="2686716"/>
            <a:ext cx="108374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8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22892" y="1068404"/>
            <a:ext cx="8130312" cy="1183908"/>
          </a:xfrm>
        </p:spPr>
        <p:txBody>
          <a:bodyPr/>
          <a:lstStyle/>
          <a:p>
            <a:r>
              <a:rPr lang="en-GB" dirty="0"/>
              <a:t>Money Worries in Sickness and Health</a:t>
            </a:r>
          </a:p>
          <a:p>
            <a:r>
              <a:rPr lang="en-GB" sz="1600" dirty="0"/>
              <a:t>http://www.improvementservice.org.uk/money-worries-in-sickness-and-in-health.html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04262" y="2521820"/>
            <a:ext cx="3667224" cy="3436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42" y="2521819"/>
            <a:ext cx="2714324" cy="279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498" y="3224575"/>
            <a:ext cx="2713165" cy="27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7002" y="5650029"/>
            <a:ext cx="8820582" cy="346510"/>
          </a:xfrm>
        </p:spPr>
        <p:txBody>
          <a:bodyPr/>
          <a:lstStyle/>
          <a:p>
            <a:r>
              <a:rPr lang="en-GB" sz="1600" dirty="0">
                <a:hlinkClick r:id="rId3"/>
              </a:rPr>
              <a:t>http://www.healthscotland.scot/cost-of-school </a:t>
            </a: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2" y="2194560"/>
            <a:ext cx="6044664" cy="3262964"/>
          </a:xfrm>
        </p:spPr>
      </p:pic>
      <p:sp>
        <p:nvSpPr>
          <p:cNvPr id="3" name="Rectangle 2"/>
          <p:cNvSpPr/>
          <p:nvPr/>
        </p:nvSpPr>
        <p:spPr>
          <a:xfrm>
            <a:off x="721895" y="1167486"/>
            <a:ext cx="759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“Education is free but a lot of school things are not”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Member of the Children’s Parliament , Age 11</a:t>
            </a:r>
          </a:p>
        </p:txBody>
      </p:sp>
    </p:spTree>
    <p:extLst>
      <p:ext uri="{BB962C8B-B14F-4D97-AF65-F5344CB8AC3E}">
        <p14:creationId xmlns:p14="http://schemas.microsoft.com/office/powerpoint/2010/main" val="422876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546244"/>
            <a:ext cx="8130312" cy="821572"/>
          </a:xfrm>
        </p:spPr>
        <p:txBody>
          <a:bodyPr/>
          <a:lstStyle/>
          <a:p>
            <a:r>
              <a:rPr lang="en-GB" dirty="0"/>
              <a:t>Local Actions on the Cost of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Holiday Programmes/Cost of School Holidays</a:t>
            </a:r>
          </a:p>
          <a:p>
            <a:r>
              <a:rPr lang="en-GB" dirty="0"/>
              <a:t>Automation of School Clothing Grant entitlement (&amp; Education Maintenance Allowance (EMA)</a:t>
            </a:r>
          </a:p>
          <a:p>
            <a:r>
              <a:rPr lang="en-GB" dirty="0"/>
              <a:t>Income Maximisation in schools – Money Advice and Welfare Rights Advisers in Schools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18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251284"/>
            <a:ext cx="8130312" cy="1344196"/>
          </a:xfrm>
        </p:spPr>
        <p:txBody>
          <a:bodyPr/>
          <a:lstStyle/>
          <a:p>
            <a:r>
              <a:rPr lang="en-GB" dirty="0"/>
              <a:t>Income Maximisation in School</a:t>
            </a:r>
          </a:p>
          <a:p>
            <a:r>
              <a:rPr lang="en-GB" dirty="0">
                <a:hlinkClick r:id="rId3"/>
              </a:rPr>
              <a:t>www.healthscotland.scot/child-poverty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1366787" y="2723949"/>
            <a:ext cx="6920565" cy="33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856648"/>
            <a:ext cx="8130312" cy="173883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Together we can and will right the wrong of child poverty.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1768" y="3157086"/>
            <a:ext cx="8130312" cy="272394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/>
              <a:t>Email: </a:t>
            </a:r>
            <a:r>
              <a:rPr lang="en-GB" sz="2000" dirty="0">
                <a:hlinkClick r:id="rId3"/>
              </a:rPr>
              <a:t>ashleigh.jenkins3@nhs.net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Child Poverty Webpages: </a:t>
            </a:r>
            <a:r>
              <a:rPr lang="en-GB" sz="2000" dirty="0">
                <a:hlinkClick r:id="rId4"/>
              </a:rPr>
              <a:t>www.healthscotland.scot/childpoverty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Twitter: @NHS_CYPF (Children, Young People and Families)</a:t>
            </a:r>
          </a:p>
        </p:txBody>
      </p:sp>
    </p:spTree>
    <p:extLst>
      <p:ext uri="{BB962C8B-B14F-4D97-AF65-F5344CB8AC3E}">
        <p14:creationId xmlns:p14="http://schemas.microsoft.com/office/powerpoint/2010/main" val="356654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1768" y="1453416"/>
            <a:ext cx="8130312" cy="438641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08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768" y="1173480"/>
            <a:ext cx="8130312" cy="4666347"/>
          </a:xfrm>
        </p:spPr>
        <p:txBody>
          <a:bodyPr/>
          <a:lstStyle/>
          <a:p>
            <a:pPr marL="0" lvl="0" indent="0">
              <a:buNone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poverty in Scotland 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child poverty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child poverty 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children’s health and wellbeing</a:t>
            </a:r>
          </a:p>
          <a:p>
            <a:pPr lvl="1"/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Poverty Act (Scotland) 2017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Child Poverty Action Reports </a:t>
            </a:r>
          </a:p>
          <a:p>
            <a:pPr lvl="1"/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actions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Financial Inclusion Referral Pathways-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Money and 	welfare rights services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The Cost of School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Education partnership approaches 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8" y="1332865"/>
            <a:ext cx="5534526" cy="42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19452"/>
            <a:ext cx="4078068" cy="4520375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8201" y="1319452"/>
            <a:ext cx="4084320" cy="4520375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End Child Poverty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Poverty is holding children and families under it’s grip in every Local Authority in Scotland</a:t>
            </a:r>
          </a:p>
        </p:txBody>
      </p:sp>
    </p:spTree>
    <p:extLst>
      <p:ext uri="{BB962C8B-B14F-4D97-AF65-F5344CB8AC3E}">
        <p14:creationId xmlns:p14="http://schemas.microsoft.com/office/powerpoint/2010/main" val="5424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158240"/>
            <a:ext cx="8130312" cy="762000"/>
          </a:xfr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Who’s affected?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1768" y="2225040"/>
            <a:ext cx="8130312" cy="374904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Two-thirds of children in poverty in Scotland live in working households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children in Scotland living in poverty live in families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one or two children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headed by a couple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no-one is disabled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white Scottish households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the mother is aged 25 or older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6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1768" y="1249680"/>
            <a:ext cx="4514592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What’s the impact?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and families living in poverty suffer greater health and social inequalities than their better-off peers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Those in the most deprived areas are at greater risk of poorer health outcomes than children from better off families or from more affluent areas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447800"/>
            <a:ext cx="2130415" cy="3596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768" y="5553670"/>
            <a:ext cx="752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Child poverty and low income : Health impact and health inequalities (PDF, 281.7KB)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4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295400"/>
            <a:ext cx="8130312" cy="792480"/>
          </a:xfr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Educational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2087880"/>
            <a:ext cx="844296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from low income households and disadvantaged areas tend to have worse outcomes than their better-off peers in terms of cognitive development and school achievement.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3613666"/>
            <a:ext cx="5715000" cy="2436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1042" y="3244334"/>
            <a:ext cx="5327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can impact upon educational outcomes. </a:t>
            </a:r>
          </a:p>
        </p:txBody>
      </p:sp>
    </p:spTree>
    <p:extLst>
      <p:ext uri="{BB962C8B-B14F-4D97-AF65-F5344CB8AC3E}">
        <p14:creationId xmlns:p14="http://schemas.microsoft.com/office/powerpoint/2010/main" val="21985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1768" y="1201188"/>
            <a:ext cx="8130312" cy="463711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and Local action to reduce child poverty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1"/>
          </p:nvPr>
        </p:nvPicPr>
        <p:blipFill rotWithShape="1">
          <a:blip r:embed="rId3"/>
          <a:srcRect l="12425" t="36473" r="15410" b="19221"/>
          <a:stretch/>
        </p:blipFill>
        <p:spPr bwMode="auto">
          <a:xfrm>
            <a:off x="652493" y="3045799"/>
            <a:ext cx="8129587" cy="2807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768" y="1893684"/>
            <a:ext cx="7477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meet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2030 targets in Child poverty (Scotland) Act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2017 to reduce child poverty local partners should focus on activities which contribute to the following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 key outcomes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03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371600"/>
            <a:ext cx="5913120" cy="34290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29848" y="4632960"/>
            <a:ext cx="8130312" cy="502920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www.healthscotland.scot/child-poverty</a:t>
            </a:r>
          </a:p>
        </p:txBody>
      </p:sp>
    </p:spTree>
    <p:extLst>
      <p:ext uri="{BB962C8B-B14F-4D97-AF65-F5344CB8AC3E}">
        <p14:creationId xmlns:p14="http://schemas.microsoft.com/office/powerpoint/2010/main" val="11069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bd0697fc0a623c33294c34e2225a29fe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6dbaea1437b34ea2aec642e3c1182584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D6DCE4-9C64-4FEC-811B-1B87B6A17F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6268E-5777-427B-BCC4-0B9BE38D6088}">
  <ds:schemaRefs>
    <ds:schemaRef ds:uri="http://schemas.microsoft.com/office/infopath/2007/PartnerControls"/>
    <ds:schemaRef ds:uri="http://purl.org/dc/terms/"/>
    <ds:schemaRef ds:uri="3AABE2FF-07BC-4B5A-884D-45799F557006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C882A3D-2F9E-4431-9F42-1EC487DAA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1925</Words>
  <Application>Microsoft Office PowerPoint</Application>
  <PresentationFormat>On-screen Show (4:3)</PresentationFormat>
  <Paragraphs>191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Child Poverty, Health &amp; Wellbeing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NHSHealthScotland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Carney</dc:creator>
  <cp:keywords/>
  <dc:description/>
  <cp:lastModifiedBy>Ashleigh Jenkins</cp:lastModifiedBy>
  <cp:revision>76</cp:revision>
  <dcterms:created xsi:type="dcterms:W3CDTF">2017-10-05T13:43:24Z</dcterms:created>
  <dcterms:modified xsi:type="dcterms:W3CDTF">2018-12-17T09:50:35Z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