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313" r:id="rId5"/>
    <p:sldId id="736" r:id="rId6"/>
    <p:sldId id="2233" r:id="rId7"/>
    <p:sldId id="738" r:id="rId8"/>
    <p:sldId id="739" r:id="rId9"/>
    <p:sldId id="2247" r:id="rId10"/>
    <p:sldId id="293" r:id="rId11"/>
    <p:sldId id="1866" r:id="rId12"/>
    <p:sldId id="1865" r:id="rId13"/>
    <p:sldId id="1870" r:id="rId14"/>
    <p:sldId id="1871" r:id="rId15"/>
    <p:sldId id="224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E0D655-0AF0-91AC-BC6E-11378C552472}" name="Gillian White" initials="" userId="S::gwhite4@ed.ac.uk::e5b0c88e-4155-450a-b382-9a41ab21d898" providerId="AD"/>
  <p188:author id="{EB7F1E93-A0ED-3DD1-54B2-C643D614DF56}" name="Andrew Cavanagh" initials="" userId="S::acavanag@ed.ac.uk::ee2ae761-d7bf-4b3d-b58c-4501d429c43a" providerId="AD"/>
  <p188:author id="{7569E3F2-DC6D-EACB-B04B-52DFC816F9B2}" name="Behjat Karipayhan" initials="BK" userId="S::s2602812@ed.ac.uk::2c2b2029-bb24-4458-ad5a-9b77bfab4b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00"/>
    <a:srgbClr val="F62601"/>
    <a:srgbClr val="092FFB"/>
    <a:srgbClr val="007680"/>
    <a:srgbClr val="2883FF"/>
    <a:srgbClr val="F2F2F2"/>
    <a:srgbClr val="005E82"/>
    <a:srgbClr val="ED7D31"/>
    <a:srgbClr val="14A553"/>
    <a:srgbClr val="0D9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24FB8-89ED-CAFA-2561-8C02A484F2AB}" v="48" dt="2024-03-13T12:27:02.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6327"/>
  </p:normalViewPr>
  <p:slideViewPr>
    <p:cSldViewPr snapToGrid="0">
      <p:cViewPr>
        <p:scale>
          <a:sx n="130" d="100"/>
          <a:sy n="130" d="100"/>
        </p:scale>
        <p:origin x="144" y="14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hjat Karipayhan" userId="S::s2602812@ed.ac.uk::2c2b2029-bb24-4458-ad5a-9b77bfab4bef" providerId="AD" clId="Web-{97A24FB8-89ED-CAFA-2561-8C02A484F2AB}"/>
    <pc:docChg chg="modSld">
      <pc:chgData name="Behjat Karipayhan" userId="S::s2602812@ed.ac.uk::2c2b2029-bb24-4458-ad5a-9b77bfab4bef" providerId="AD" clId="Web-{97A24FB8-89ED-CAFA-2561-8C02A484F2AB}" dt="2024-03-13T12:26:49.952" v="31"/>
      <pc:docMkLst>
        <pc:docMk/>
      </pc:docMkLst>
      <pc:sldChg chg="modSp">
        <pc:chgData name="Behjat Karipayhan" userId="S::s2602812@ed.ac.uk::2c2b2029-bb24-4458-ad5a-9b77bfab4bef" providerId="AD" clId="Web-{97A24FB8-89ED-CAFA-2561-8C02A484F2AB}" dt="2024-03-13T12:26:12.826" v="21" actId="20577"/>
        <pc:sldMkLst>
          <pc:docMk/>
          <pc:sldMk cId="3461674193" sldId="293"/>
        </pc:sldMkLst>
        <pc:spChg chg="mod">
          <ac:chgData name="Behjat Karipayhan" userId="S::s2602812@ed.ac.uk::2c2b2029-bb24-4458-ad5a-9b77bfab4bef" providerId="AD" clId="Web-{97A24FB8-89ED-CAFA-2561-8C02A484F2AB}" dt="2024-03-13T12:26:12.826" v="21" actId="20577"/>
          <ac:spMkLst>
            <pc:docMk/>
            <pc:sldMk cId="3461674193" sldId="293"/>
            <ac:spMk id="4" creationId="{053A37CD-07BA-3B48-82C7-6D50D2AE1068}"/>
          </ac:spMkLst>
        </pc:spChg>
      </pc:sldChg>
      <pc:sldChg chg="modSp">
        <pc:chgData name="Behjat Karipayhan" userId="S::s2602812@ed.ac.uk::2c2b2029-bb24-4458-ad5a-9b77bfab4bef" providerId="AD" clId="Web-{97A24FB8-89ED-CAFA-2561-8C02A484F2AB}" dt="2024-03-13T12:25:01.480" v="2" actId="20577"/>
        <pc:sldMkLst>
          <pc:docMk/>
          <pc:sldMk cId="3517011847" sldId="313"/>
        </pc:sldMkLst>
        <pc:spChg chg="mod">
          <ac:chgData name="Behjat Karipayhan" userId="S::s2602812@ed.ac.uk::2c2b2029-bb24-4458-ad5a-9b77bfab4bef" providerId="AD" clId="Web-{97A24FB8-89ED-CAFA-2561-8C02A484F2AB}" dt="2024-03-13T12:25:01.480" v="2" actId="20577"/>
          <ac:spMkLst>
            <pc:docMk/>
            <pc:sldMk cId="3517011847" sldId="313"/>
            <ac:spMk id="9" creationId="{69A7086E-44C0-CC4A-816A-E59FAAD3CE80}"/>
          </ac:spMkLst>
        </pc:spChg>
      </pc:sldChg>
      <pc:sldChg chg="modSp">
        <pc:chgData name="Behjat Karipayhan" userId="S::s2602812@ed.ac.uk::2c2b2029-bb24-4458-ad5a-9b77bfab4bef" providerId="AD" clId="Web-{97A24FB8-89ED-CAFA-2561-8C02A484F2AB}" dt="2024-03-13T12:25:40.028" v="11" actId="20577"/>
        <pc:sldMkLst>
          <pc:docMk/>
          <pc:sldMk cId="506513362" sldId="736"/>
        </pc:sldMkLst>
        <pc:spChg chg="mod">
          <ac:chgData name="Behjat Karipayhan" userId="S::s2602812@ed.ac.uk::2c2b2029-bb24-4458-ad5a-9b77bfab4bef" providerId="AD" clId="Web-{97A24FB8-89ED-CAFA-2561-8C02A484F2AB}" dt="2024-03-13T12:25:40.028" v="11" actId="20577"/>
          <ac:spMkLst>
            <pc:docMk/>
            <pc:sldMk cId="506513362" sldId="736"/>
            <ac:spMk id="4" creationId="{053A37CD-07BA-3B48-82C7-6D50D2AE1068}"/>
          </ac:spMkLst>
        </pc:spChg>
        <pc:spChg chg="mod">
          <ac:chgData name="Behjat Karipayhan" userId="S::s2602812@ed.ac.uk::2c2b2029-bb24-4458-ad5a-9b77bfab4bef" providerId="AD" clId="Web-{97A24FB8-89ED-CAFA-2561-8C02A484F2AB}" dt="2024-03-13T12:25:29.762" v="10" actId="20577"/>
          <ac:spMkLst>
            <pc:docMk/>
            <pc:sldMk cId="506513362" sldId="736"/>
            <ac:spMk id="25" creationId="{AA4EF9BC-420E-4FF8-97E1-838A3819FD35}"/>
          </ac:spMkLst>
        </pc:spChg>
      </pc:sldChg>
      <pc:sldChg chg="modSp">
        <pc:chgData name="Behjat Karipayhan" userId="S::s2602812@ed.ac.uk::2c2b2029-bb24-4458-ad5a-9b77bfab4bef" providerId="AD" clId="Web-{97A24FB8-89ED-CAFA-2561-8C02A484F2AB}" dt="2024-03-13T12:25:54.529" v="15" actId="20577"/>
        <pc:sldMkLst>
          <pc:docMk/>
          <pc:sldMk cId="3154668412" sldId="738"/>
        </pc:sldMkLst>
        <pc:spChg chg="mod">
          <ac:chgData name="Behjat Karipayhan" userId="S::s2602812@ed.ac.uk::2c2b2029-bb24-4458-ad5a-9b77bfab4bef" providerId="AD" clId="Web-{97A24FB8-89ED-CAFA-2561-8C02A484F2AB}" dt="2024-03-13T12:25:54.529" v="15" actId="20577"/>
          <ac:spMkLst>
            <pc:docMk/>
            <pc:sldMk cId="3154668412" sldId="738"/>
            <ac:spMk id="4" creationId="{053A37CD-07BA-3B48-82C7-6D50D2AE1068}"/>
          </ac:spMkLst>
        </pc:spChg>
      </pc:sldChg>
      <pc:sldChg chg="modSp">
        <pc:chgData name="Behjat Karipayhan" userId="S::s2602812@ed.ac.uk::2c2b2029-bb24-4458-ad5a-9b77bfab4bef" providerId="AD" clId="Web-{97A24FB8-89ED-CAFA-2561-8C02A484F2AB}" dt="2024-03-13T12:26:01.185" v="17" actId="20577"/>
        <pc:sldMkLst>
          <pc:docMk/>
          <pc:sldMk cId="2018031414" sldId="739"/>
        </pc:sldMkLst>
        <pc:spChg chg="mod">
          <ac:chgData name="Behjat Karipayhan" userId="S::s2602812@ed.ac.uk::2c2b2029-bb24-4458-ad5a-9b77bfab4bef" providerId="AD" clId="Web-{97A24FB8-89ED-CAFA-2561-8C02A484F2AB}" dt="2024-03-13T12:26:01.185" v="17" actId="20577"/>
          <ac:spMkLst>
            <pc:docMk/>
            <pc:sldMk cId="2018031414" sldId="739"/>
            <ac:spMk id="4" creationId="{053A37CD-07BA-3B48-82C7-6D50D2AE1068}"/>
          </ac:spMkLst>
        </pc:spChg>
      </pc:sldChg>
      <pc:sldChg chg="modSp">
        <pc:chgData name="Behjat Karipayhan" userId="S::s2602812@ed.ac.uk::2c2b2029-bb24-4458-ad5a-9b77bfab4bef" providerId="AD" clId="Web-{97A24FB8-89ED-CAFA-2561-8C02A484F2AB}" dt="2024-03-13T12:26:22.717" v="25" actId="20577"/>
        <pc:sldMkLst>
          <pc:docMk/>
          <pc:sldMk cId="3839426956" sldId="1865"/>
        </pc:sldMkLst>
        <pc:spChg chg="mod">
          <ac:chgData name="Behjat Karipayhan" userId="S::s2602812@ed.ac.uk::2c2b2029-bb24-4458-ad5a-9b77bfab4bef" providerId="AD" clId="Web-{97A24FB8-89ED-CAFA-2561-8C02A484F2AB}" dt="2024-03-13T12:26:22.717" v="25" actId="20577"/>
          <ac:spMkLst>
            <pc:docMk/>
            <pc:sldMk cId="3839426956" sldId="1865"/>
            <ac:spMk id="4" creationId="{053A37CD-07BA-3B48-82C7-6D50D2AE1068}"/>
          </ac:spMkLst>
        </pc:spChg>
      </pc:sldChg>
      <pc:sldChg chg="modSp">
        <pc:chgData name="Behjat Karipayhan" userId="S::s2602812@ed.ac.uk::2c2b2029-bb24-4458-ad5a-9b77bfab4bef" providerId="AD" clId="Web-{97A24FB8-89ED-CAFA-2561-8C02A484F2AB}" dt="2024-03-13T12:26:17.154" v="23" actId="20577"/>
        <pc:sldMkLst>
          <pc:docMk/>
          <pc:sldMk cId="2213476438" sldId="1866"/>
        </pc:sldMkLst>
        <pc:spChg chg="mod">
          <ac:chgData name="Behjat Karipayhan" userId="S::s2602812@ed.ac.uk::2c2b2029-bb24-4458-ad5a-9b77bfab4bef" providerId="AD" clId="Web-{97A24FB8-89ED-CAFA-2561-8C02A484F2AB}" dt="2024-03-13T12:26:17.154" v="23" actId="20577"/>
          <ac:spMkLst>
            <pc:docMk/>
            <pc:sldMk cId="2213476438" sldId="1866"/>
            <ac:spMk id="4" creationId="{053A37CD-07BA-3B48-82C7-6D50D2AE1068}"/>
          </ac:spMkLst>
        </pc:spChg>
      </pc:sldChg>
      <pc:sldChg chg="modSp">
        <pc:chgData name="Behjat Karipayhan" userId="S::s2602812@ed.ac.uk::2c2b2029-bb24-4458-ad5a-9b77bfab4bef" providerId="AD" clId="Web-{97A24FB8-89ED-CAFA-2561-8C02A484F2AB}" dt="2024-03-13T12:26:27.248" v="27" actId="20577"/>
        <pc:sldMkLst>
          <pc:docMk/>
          <pc:sldMk cId="951847480" sldId="1870"/>
        </pc:sldMkLst>
        <pc:spChg chg="mod">
          <ac:chgData name="Behjat Karipayhan" userId="S::s2602812@ed.ac.uk::2c2b2029-bb24-4458-ad5a-9b77bfab4bef" providerId="AD" clId="Web-{97A24FB8-89ED-CAFA-2561-8C02A484F2AB}" dt="2024-03-13T12:26:27.248" v="27" actId="20577"/>
          <ac:spMkLst>
            <pc:docMk/>
            <pc:sldMk cId="951847480" sldId="1870"/>
            <ac:spMk id="4" creationId="{053A37CD-07BA-3B48-82C7-6D50D2AE1068}"/>
          </ac:spMkLst>
        </pc:spChg>
      </pc:sldChg>
      <pc:sldChg chg="modSp">
        <pc:chgData name="Behjat Karipayhan" userId="S::s2602812@ed.ac.uk::2c2b2029-bb24-4458-ad5a-9b77bfab4bef" providerId="AD" clId="Web-{97A24FB8-89ED-CAFA-2561-8C02A484F2AB}" dt="2024-03-13T12:26:32.170" v="29" actId="20577"/>
        <pc:sldMkLst>
          <pc:docMk/>
          <pc:sldMk cId="1614718632" sldId="1871"/>
        </pc:sldMkLst>
        <pc:spChg chg="mod">
          <ac:chgData name="Behjat Karipayhan" userId="S::s2602812@ed.ac.uk::2c2b2029-bb24-4458-ad5a-9b77bfab4bef" providerId="AD" clId="Web-{97A24FB8-89ED-CAFA-2561-8C02A484F2AB}" dt="2024-03-13T12:26:32.170" v="29" actId="20577"/>
          <ac:spMkLst>
            <pc:docMk/>
            <pc:sldMk cId="1614718632" sldId="1871"/>
            <ac:spMk id="4" creationId="{053A37CD-07BA-3B48-82C7-6D50D2AE1068}"/>
          </ac:spMkLst>
        </pc:spChg>
      </pc:sldChg>
      <pc:sldChg chg="modSp">
        <pc:chgData name="Behjat Karipayhan" userId="S::s2602812@ed.ac.uk::2c2b2029-bb24-4458-ad5a-9b77bfab4bef" providerId="AD" clId="Web-{97A24FB8-89ED-CAFA-2561-8C02A484F2AB}" dt="2024-03-13T12:25:50.200" v="13" actId="20577"/>
        <pc:sldMkLst>
          <pc:docMk/>
          <pc:sldMk cId="1200662461" sldId="2233"/>
        </pc:sldMkLst>
        <pc:spChg chg="mod">
          <ac:chgData name="Behjat Karipayhan" userId="S::s2602812@ed.ac.uk::2c2b2029-bb24-4458-ad5a-9b77bfab4bef" providerId="AD" clId="Web-{97A24FB8-89ED-CAFA-2561-8C02A484F2AB}" dt="2024-03-13T12:25:50.200" v="13" actId="20577"/>
          <ac:spMkLst>
            <pc:docMk/>
            <pc:sldMk cId="1200662461" sldId="2233"/>
            <ac:spMk id="4" creationId="{053A37CD-07BA-3B48-82C7-6D50D2AE1068}"/>
          </ac:spMkLst>
        </pc:spChg>
      </pc:sldChg>
      <pc:sldChg chg="modSp">
        <pc:chgData name="Behjat Karipayhan" userId="S::s2602812@ed.ac.uk::2c2b2029-bb24-4458-ad5a-9b77bfab4bef" providerId="AD" clId="Web-{97A24FB8-89ED-CAFA-2561-8C02A484F2AB}" dt="2024-03-13T12:26:06.404" v="19" actId="20577"/>
        <pc:sldMkLst>
          <pc:docMk/>
          <pc:sldMk cId="2297214623" sldId="2247"/>
        </pc:sldMkLst>
        <pc:spChg chg="mod">
          <ac:chgData name="Behjat Karipayhan" userId="S::s2602812@ed.ac.uk::2c2b2029-bb24-4458-ad5a-9b77bfab4bef" providerId="AD" clId="Web-{97A24FB8-89ED-CAFA-2561-8C02A484F2AB}" dt="2024-03-13T12:26:06.404" v="19" actId="20577"/>
          <ac:spMkLst>
            <pc:docMk/>
            <pc:sldMk cId="2297214623" sldId="2247"/>
            <ac:spMk id="4" creationId="{053A37CD-07BA-3B48-82C7-6D50D2AE1068}"/>
          </ac:spMkLst>
        </pc:spChg>
      </pc:sldChg>
      <pc:sldChg chg="modSp">
        <pc:chgData name="Behjat Karipayhan" userId="S::s2602812@ed.ac.uk::2c2b2029-bb24-4458-ad5a-9b77bfab4bef" providerId="AD" clId="Web-{97A24FB8-89ED-CAFA-2561-8C02A484F2AB}" dt="2024-03-13T12:26:49.952" v="31"/>
        <pc:sldMkLst>
          <pc:docMk/>
          <pc:sldMk cId="2125007295" sldId="2248"/>
        </pc:sldMkLst>
        <pc:spChg chg="mod">
          <ac:chgData name="Behjat Karipayhan" userId="S::s2602812@ed.ac.uk::2c2b2029-bb24-4458-ad5a-9b77bfab4bef" providerId="AD" clId="Web-{97A24FB8-89ED-CAFA-2561-8C02A484F2AB}" dt="2024-03-13T12:26:49.952" v="31"/>
          <ac:spMkLst>
            <pc:docMk/>
            <pc:sldMk cId="2125007295" sldId="2248"/>
            <ac:spMk id="9" creationId="{69A7086E-44C0-CC4A-816A-E59FAAD3CE80}"/>
          </ac:spMkLst>
        </pc:spChg>
      </pc:sldChg>
    </pc:docChg>
  </pc:docChgLst>
  <pc:docChgLst>
    <pc:chgData name="Andrew Cavanagh" userId="ee2ae761-d7bf-4b3d-b58c-4501d429c43a" providerId="ADAL" clId="{EE0427F4-C1A0-9648-9D00-C78294723ED7}"/>
    <pc:docChg chg="undo custSel modSld">
      <pc:chgData name="Andrew Cavanagh" userId="ee2ae761-d7bf-4b3d-b58c-4501d429c43a" providerId="ADAL" clId="{EE0427F4-C1A0-9648-9D00-C78294723ED7}" dt="2024-03-13T16:51:56.426" v="20" actId="27636"/>
      <pc:docMkLst>
        <pc:docMk/>
      </pc:docMkLst>
      <pc:sldChg chg="modSp mod">
        <pc:chgData name="Andrew Cavanagh" userId="ee2ae761-d7bf-4b3d-b58c-4501d429c43a" providerId="ADAL" clId="{EE0427F4-C1A0-9648-9D00-C78294723ED7}" dt="2024-03-13T16:51:56.426" v="20" actId="27636"/>
        <pc:sldMkLst>
          <pc:docMk/>
          <pc:sldMk cId="3461674193" sldId="293"/>
        </pc:sldMkLst>
        <pc:spChg chg="mod">
          <ac:chgData name="Andrew Cavanagh" userId="ee2ae761-d7bf-4b3d-b58c-4501d429c43a" providerId="ADAL" clId="{EE0427F4-C1A0-9648-9D00-C78294723ED7}" dt="2024-03-13T16:51:56.426" v="20" actId="27636"/>
          <ac:spMkLst>
            <pc:docMk/>
            <pc:sldMk cId="3461674193" sldId="293"/>
            <ac:spMk id="3" creationId="{B65DA21A-AB14-F4EC-0722-81AE8A23FF7C}"/>
          </ac:spMkLst>
        </pc:spChg>
      </pc:sldChg>
      <pc:sldChg chg="addSp delSp modSp mod">
        <pc:chgData name="Andrew Cavanagh" userId="ee2ae761-d7bf-4b3d-b58c-4501d429c43a" providerId="ADAL" clId="{EE0427F4-C1A0-9648-9D00-C78294723ED7}" dt="2024-03-13T16:51:54.841" v="19" actId="478"/>
        <pc:sldMkLst>
          <pc:docMk/>
          <pc:sldMk cId="3517011847" sldId="313"/>
        </pc:sldMkLst>
        <pc:spChg chg="add del">
          <ac:chgData name="Andrew Cavanagh" userId="ee2ae761-d7bf-4b3d-b58c-4501d429c43a" providerId="ADAL" clId="{EE0427F4-C1A0-9648-9D00-C78294723ED7}" dt="2024-03-13T16:51:54.429" v="18" actId="478"/>
          <ac:spMkLst>
            <pc:docMk/>
            <pc:sldMk cId="3517011847" sldId="313"/>
            <ac:spMk id="2" creationId="{4BFE57C6-30F0-EB4A-A970-0A82CF793617}"/>
          </ac:spMkLst>
        </pc:spChg>
        <pc:spChg chg="add del mod">
          <ac:chgData name="Andrew Cavanagh" userId="ee2ae761-d7bf-4b3d-b58c-4501d429c43a" providerId="ADAL" clId="{EE0427F4-C1A0-9648-9D00-C78294723ED7}" dt="2024-03-13T16:51:54.429" v="18" actId="478"/>
          <ac:spMkLst>
            <pc:docMk/>
            <pc:sldMk cId="3517011847" sldId="313"/>
            <ac:spMk id="4" creationId="{CD755ED9-3D7C-EEE3-D01B-A0B6B693F3BB}"/>
          </ac:spMkLst>
        </pc:spChg>
        <pc:spChg chg="add del">
          <ac:chgData name="Andrew Cavanagh" userId="ee2ae761-d7bf-4b3d-b58c-4501d429c43a" providerId="ADAL" clId="{EE0427F4-C1A0-9648-9D00-C78294723ED7}" dt="2024-03-13T16:51:54.126" v="17" actId="478"/>
          <ac:spMkLst>
            <pc:docMk/>
            <pc:sldMk cId="3517011847" sldId="313"/>
            <ac:spMk id="8" creationId="{88C76A24-B11E-0444-BB42-8DF7C3BD8698}"/>
          </ac:spMkLst>
        </pc:spChg>
        <pc:picChg chg="mod">
          <ac:chgData name="Andrew Cavanagh" userId="ee2ae761-d7bf-4b3d-b58c-4501d429c43a" providerId="ADAL" clId="{EE0427F4-C1A0-9648-9D00-C78294723ED7}" dt="2024-03-13T16:51:53.176" v="15" actId="14100"/>
          <ac:picMkLst>
            <pc:docMk/>
            <pc:sldMk cId="3517011847" sldId="313"/>
            <ac:picMk id="10" creationId="{B70EAD2E-65BB-4D4A-EFFB-BA8405209391}"/>
          </ac:picMkLst>
        </pc:picChg>
        <pc:picChg chg="add del">
          <ac:chgData name="Andrew Cavanagh" userId="ee2ae761-d7bf-4b3d-b58c-4501d429c43a" providerId="ADAL" clId="{EE0427F4-C1A0-9648-9D00-C78294723ED7}" dt="2024-03-13T16:51:54.841" v="19" actId="478"/>
          <ac:picMkLst>
            <pc:docMk/>
            <pc:sldMk cId="3517011847" sldId="313"/>
            <ac:picMk id="11" creationId="{42F58A0B-43F9-E0A9-A6C5-23B67BA15C0D}"/>
          </ac:picMkLst>
        </pc:picChg>
        <pc:picChg chg="add del">
          <ac:chgData name="Andrew Cavanagh" userId="ee2ae761-d7bf-4b3d-b58c-4501d429c43a" providerId="ADAL" clId="{EE0427F4-C1A0-9648-9D00-C78294723ED7}" dt="2024-03-13T16:51:54.841" v="19" actId="478"/>
          <ac:picMkLst>
            <pc:docMk/>
            <pc:sldMk cId="3517011847" sldId="313"/>
            <ac:picMk id="12" creationId="{8BADFA54-49E1-A4F2-E744-88EA44359D44}"/>
          </ac:picMkLst>
        </pc:picChg>
        <pc:picChg chg="add del">
          <ac:chgData name="Andrew Cavanagh" userId="ee2ae761-d7bf-4b3d-b58c-4501d429c43a" providerId="ADAL" clId="{EE0427F4-C1A0-9648-9D00-C78294723ED7}" dt="2024-03-13T16:51:54.841" v="19" actId="478"/>
          <ac:picMkLst>
            <pc:docMk/>
            <pc:sldMk cId="3517011847" sldId="313"/>
            <ac:picMk id="13" creationId="{59D8ACBD-7712-3991-D4C2-43FB891EC992}"/>
          </ac:picMkLst>
        </pc:picChg>
      </pc:sldChg>
      <pc:sldChg chg="modSp mod">
        <pc:chgData name="Andrew Cavanagh" userId="ee2ae761-d7bf-4b3d-b58c-4501d429c43a" providerId="ADAL" clId="{EE0427F4-C1A0-9648-9D00-C78294723ED7}" dt="2024-03-13T16:51:56.426" v="20" actId="27636"/>
        <pc:sldMkLst>
          <pc:docMk/>
          <pc:sldMk cId="506513362" sldId="736"/>
        </pc:sldMkLst>
        <pc:spChg chg="mod">
          <ac:chgData name="Andrew Cavanagh" userId="ee2ae761-d7bf-4b3d-b58c-4501d429c43a" providerId="ADAL" clId="{EE0427F4-C1A0-9648-9D00-C78294723ED7}" dt="2024-03-13T16:51:56.426" v="20" actId="27636"/>
          <ac:spMkLst>
            <pc:docMk/>
            <pc:sldMk cId="506513362" sldId="736"/>
            <ac:spMk id="11" creationId="{F3704A67-548B-BFF4-368C-218DA6801CC4}"/>
          </ac:spMkLst>
        </pc:spChg>
      </pc:sldChg>
      <pc:sldChg chg="modSp mod">
        <pc:chgData name="Andrew Cavanagh" userId="ee2ae761-d7bf-4b3d-b58c-4501d429c43a" providerId="ADAL" clId="{EE0427F4-C1A0-9648-9D00-C78294723ED7}" dt="2024-03-13T16:51:56.426" v="20" actId="27636"/>
        <pc:sldMkLst>
          <pc:docMk/>
          <pc:sldMk cId="3154668412" sldId="738"/>
        </pc:sldMkLst>
        <pc:spChg chg="mod">
          <ac:chgData name="Andrew Cavanagh" userId="ee2ae761-d7bf-4b3d-b58c-4501d429c43a" providerId="ADAL" clId="{EE0427F4-C1A0-9648-9D00-C78294723ED7}" dt="2024-03-13T16:51:56.426" v="20" actId="27636"/>
          <ac:spMkLst>
            <pc:docMk/>
            <pc:sldMk cId="3154668412" sldId="738"/>
            <ac:spMk id="7" creationId="{F7B6C65E-371B-5E5D-FC30-159E37AEEF49}"/>
          </ac:spMkLst>
        </pc:spChg>
      </pc:sldChg>
      <pc:sldChg chg="modSp mod">
        <pc:chgData name="Andrew Cavanagh" userId="ee2ae761-d7bf-4b3d-b58c-4501d429c43a" providerId="ADAL" clId="{EE0427F4-C1A0-9648-9D00-C78294723ED7}" dt="2024-03-13T16:51:56.426" v="20" actId="27636"/>
        <pc:sldMkLst>
          <pc:docMk/>
          <pc:sldMk cId="2018031414" sldId="739"/>
        </pc:sldMkLst>
        <pc:spChg chg="mod">
          <ac:chgData name="Andrew Cavanagh" userId="ee2ae761-d7bf-4b3d-b58c-4501d429c43a" providerId="ADAL" clId="{EE0427F4-C1A0-9648-9D00-C78294723ED7}" dt="2024-03-13T16:51:56.426" v="20" actId="27636"/>
          <ac:spMkLst>
            <pc:docMk/>
            <pc:sldMk cId="2018031414" sldId="739"/>
            <ac:spMk id="2" creationId="{26966026-EF00-B0AC-CC01-1740B85E2C86}"/>
          </ac:spMkLst>
        </pc:spChg>
      </pc:sldChg>
      <pc:sldChg chg="modSp mod">
        <pc:chgData name="Andrew Cavanagh" userId="ee2ae761-d7bf-4b3d-b58c-4501d429c43a" providerId="ADAL" clId="{EE0427F4-C1A0-9648-9D00-C78294723ED7}" dt="2024-03-13T16:51:56.426" v="20" actId="27636"/>
        <pc:sldMkLst>
          <pc:docMk/>
          <pc:sldMk cId="3839426956" sldId="1865"/>
        </pc:sldMkLst>
        <pc:spChg chg="mod">
          <ac:chgData name="Andrew Cavanagh" userId="ee2ae761-d7bf-4b3d-b58c-4501d429c43a" providerId="ADAL" clId="{EE0427F4-C1A0-9648-9D00-C78294723ED7}" dt="2024-03-13T16:51:56.426" v="20" actId="27636"/>
          <ac:spMkLst>
            <pc:docMk/>
            <pc:sldMk cId="3839426956" sldId="1865"/>
            <ac:spMk id="3" creationId="{FEAAA63D-8981-4364-4CBA-5C4342199BFF}"/>
          </ac:spMkLst>
        </pc:spChg>
      </pc:sldChg>
      <pc:sldChg chg="modSp mod">
        <pc:chgData name="Andrew Cavanagh" userId="ee2ae761-d7bf-4b3d-b58c-4501d429c43a" providerId="ADAL" clId="{EE0427F4-C1A0-9648-9D00-C78294723ED7}" dt="2024-03-13T16:51:56.426" v="20" actId="27636"/>
        <pc:sldMkLst>
          <pc:docMk/>
          <pc:sldMk cId="2213476438" sldId="1866"/>
        </pc:sldMkLst>
        <pc:spChg chg="mod">
          <ac:chgData name="Andrew Cavanagh" userId="ee2ae761-d7bf-4b3d-b58c-4501d429c43a" providerId="ADAL" clId="{EE0427F4-C1A0-9648-9D00-C78294723ED7}" dt="2024-03-13T16:51:56.426" v="20" actId="27636"/>
          <ac:spMkLst>
            <pc:docMk/>
            <pc:sldMk cId="2213476438" sldId="1866"/>
            <ac:spMk id="3" creationId="{CBBCA6B3-D68E-2E13-5136-F7012E9B3798}"/>
          </ac:spMkLst>
        </pc:spChg>
      </pc:sldChg>
      <pc:sldChg chg="modSp mod">
        <pc:chgData name="Andrew Cavanagh" userId="ee2ae761-d7bf-4b3d-b58c-4501d429c43a" providerId="ADAL" clId="{EE0427F4-C1A0-9648-9D00-C78294723ED7}" dt="2024-03-13T16:51:56.426" v="20" actId="27636"/>
        <pc:sldMkLst>
          <pc:docMk/>
          <pc:sldMk cId="1200662461" sldId="2233"/>
        </pc:sldMkLst>
        <pc:spChg chg="mod">
          <ac:chgData name="Andrew Cavanagh" userId="ee2ae761-d7bf-4b3d-b58c-4501d429c43a" providerId="ADAL" clId="{EE0427F4-C1A0-9648-9D00-C78294723ED7}" dt="2024-03-13T16:51:56.426" v="20" actId="27636"/>
          <ac:spMkLst>
            <pc:docMk/>
            <pc:sldMk cId="1200662461" sldId="2233"/>
            <ac:spMk id="13" creationId="{6012C556-FABE-2253-9E84-6F76ABCE104E}"/>
          </ac:spMkLst>
        </pc:spChg>
      </pc:sldChg>
      <pc:sldChg chg="modSp mod">
        <pc:chgData name="Andrew Cavanagh" userId="ee2ae761-d7bf-4b3d-b58c-4501d429c43a" providerId="ADAL" clId="{EE0427F4-C1A0-9648-9D00-C78294723ED7}" dt="2024-03-13T16:51:56.426" v="20" actId="27636"/>
        <pc:sldMkLst>
          <pc:docMk/>
          <pc:sldMk cId="2297214623" sldId="2247"/>
        </pc:sldMkLst>
        <pc:spChg chg="mod">
          <ac:chgData name="Andrew Cavanagh" userId="ee2ae761-d7bf-4b3d-b58c-4501d429c43a" providerId="ADAL" clId="{EE0427F4-C1A0-9648-9D00-C78294723ED7}" dt="2024-03-13T16:51:56.426" v="20" actId="27636"/>
          <ac:spMkLst>
            <pc:docMk/>
            <pc:sldMk cId="2297214623" sldId="2247"/>
            <ac:spMk id="56" creationId="{215F850C-8C01-971D-44AF-0A977BC9B87D}"/>
          </ac:spMkLst>
        </pc:spChg>
      </pc:sldChg>
    </pc:docChg>
  </pc:docChgLst>
  <pc:docChgLst>
    <pc:chgData name="Andrew Cavanagh" userId="S::acavanag@ed.ac.uk::ee2ae761-d7bf-4b3d-b58c-4501d429c43a" providerId="AD" clId="Web-{191243CD-8C17-19C1-9B0E-4C6521266576}"/>
    <pc:docChg chg="modSld">
      <pc:chgData name="Andrew Cavanagh" userId="S::acavanag@ed.ac.uk::ee2ae761-d7bf-4b3d-b58c-4501d429c43a" providerId="AD" clId="Web-{191243CD-8C17-19C1-9B0E-4C6521266576}" dt="2024-03-12T10:39:31.292" v="30"/>
      <pc:docMkLst>
        <pc:docMk/>
      </pc:docMkLst>
      <pc:sldChg chg="addSp delSp modSp">
        <pc:chgData name="Andrew Cavanagh" userId="S::acavanag@ed.ac.uk::ee2ae761-d7bf-4b3d-b58c-4501d429c43a" providerId="AD" clId="Web-{191243CD-8C17-19C1-9B0E-4C6521266576}" dt="2024-03-12T10:39:05.416" v="25"/>
        <pc:sldMkLst>
          <pc:docMk/>
          <pc:sldMk cId="3517011847" sldId="313"/>
        </pc:sldMkLst>
        <pc:spChg chg="add del">
          <ac:chgData name="Andrew Cavanagh" userId="S::acavanag@ed.ac.uk::ee2ae761-d7bf-4b3d-b58c-4501d429c43a" providerId="AD" clId="Web-{191243CD-8C17-19C1-9B0E-4C6521266576}" dt="2024-03-12T10:39:03.603" v="24"/>
          <ac:spMkLst>
            <pc:docMk/>
            <pc:sldMk cId="3517011847" sldId="313"/>
            <ac:spMk id="3" creationId="{755BDAFD-CE37-D9B5-C6D0-1FD88358E975}"/>
          </ac:spMkLst>
        </pc:spChg>
        <pc:spChg chg="add del mod">
          <ac:chgData name="Andrew Cavanagh" userId="S::acavanag@ed.ac.uk::ee2ae761-d7bf-4b3d-b58c-4501d429c43a" providerId="AD" clId="Web-{191243CD-8C17-19C1-9B0E-4C6521266576}" dt="2024-03-12T10:39:05.416" v="25"/>
          <ac:spMkLst>
            <pc:docMk/>
            <pc:sldMk cId="3517011847" sldId="313"/>
            <ac:spMk id="4" creationId="{C5E7A89A-89D1-261C-A53C-F440A679B3D1}"/>
          </ac:spMkLst>
        </pc:spChg>
        <pc:spChg chg="add del mod">
          <ac:chgData name="Andrew Cavanagh" userId="S::acavanag@ed.ac.uk::ee2ae761-d7bf-4b3d-b58c-4501d429c43a" providerId="AD" clId="Web-{191243CD-8C17-19C1-9B0E-4C6521266576}" dt="2024-03-12T10:39:01.041" v="23"/>
          <ac:spMkLst>
            <pc:docMk/>
            <pc:sldMk cId="3517011847" sldId="313"/>
            <ac:spMk id="5" creationId="{DD6094E8-61BD-FA6A-01E9-F4EC93E1A5D3}"/>
          </ac:spMkLst>
        </pc:spChg>
        <pc:grpChg chg="del">
          <ac:chgData name="Andrew Cavanagh" userId="S::acavanag@ed.ac.uk::ee2ae761-d7bf-4b3d-b58c-4501d429c43a" providerId="AD" clId="Web-{191243CD-8C17-19C1-9B0E-4C6521266576}" dt="2024-03-12T10:36:52.521" v="0"/>
          <ac:grpSpMkLst>
            <pc:docMk/>
            <pc:sldMk cId="3517011847" sldId="313"/>
            <ac:grpSpMk id="14" creationId="{D67E927F-BC0D-60DC-1558-04115D448743}"/>
          </ac:grpSpMkLst>
        </pc:grpChg>
        <pc:picChg chg="mod topLvl">
          <ac:chgData name="Andrew Cavanagh" userId="S::acavanag@ed.ac.uk::ee2ae761-d7bf-4b3d-b58c-4501d429c43a" providerId="AD" clId="Web-{191243CD-8C17-19C1-9B0E-4C6521266576}" dt="2024-03-12T10:37:24.725" v="5" actId="1076"/>
          <ac:picMkLst>
            <pc:docMk/>
            <pc:sldMk cId="3517011847" sldId="313"/>
            <ac:picMk id="10" creationId="{B70EAD2E-65BB-4D4A-EFFB-BA8405209391}"/>
          </ac:picMkLst>
        </pc:picChg>
        <pc:picChg chg="mod topLvl">
          <ac:chgData name="Andrew Cavanagh" userId="S::acavanag@ed.ac.uk::ee2ae761-d7bf-4b3d-b58c-4501d429c43a" providerId="AD" clId="Web-{191243CD-8C17-19C1-9B0E-4C6521266576}" dt="2024-03-12T10:38:45.696" v="19" actId="1076"/>
          <ac:picMkLst>
            <pc:docMk/>
            <pc:sldMk cId="3517011847" sldId="313"/>
            <ac:picMk id="11" creationId="{42F58A0B-43F9-E0A9-A6C5-23B67BA15C0D}"/>
          </ac:picMkLst>
        </pc:picChg>
        <pc:picChg chg="mod topLvl">
          <ac:chgData name="Andrew Cavanagh" userId="S::acavanag@ed.ac.uk::ee2ae761-d7bf-4b3d-b58c-4501d429c43a" providerId="AD" clId="Web-{191243CD-8C17-19C1-9B0E-4C6521266576}" dt="2024-03-12T10:37:49.804" v="11" actId="1076"/>
          <ac:picMkLst>
            <pc:docMk/>
            <pc:sldMk cId="3517011847" sldId="313"/>
            <ac:picMk id="12" creationId="{8BADFA54-49E1-A4F2-E744-88EA44359D44}"/>
          </ac:picMkLst>
        </pc:picChg>
        <pc:picChg chg="mod topLvl">
          <ac:chgData name="Andrew Cavanagh" userId="S::acavanag@ed.ac.uk::ee2ae761-d7bf-4b3d-b58c-4501d429c43a" providerId="AD" clId="Web-{191243CD-8C17-19C1-9B0E-4C6521266576}" dt="2024-03-12T10:38:54.431" v="22" actId="1076"/>
          <ac:picMkLst>
            <pc:docMk/>
            <pc:sldMk cId="3517011847" sldId="313"/>
            <ac:picMk id="13" creationId="{59D8ACBD-7712-3991-D4C2-43FB891EC992}"/>
          </ac:picMkLst>
        </pc:picChg>
      </pc:sldChg>
      <pc:sldChg chg="addSp delSp">
        <pc:chgData name="Andrew Cavanagh" userId="S::acavanag@ed.ac.uk::ee2ae761-d7bf-4b3d-b58c-4501d429c43a" providerId="AD" clId="Web-{191243CD-8C17-19C1-9B0E-4C6521266576}" dt="2024-03-12T10:39:31.292" v="30"/>
        <pc:sldMkLst>
          <pc:docMk/>
          <pc:sldMk cId="2125007295" sldId="2248"/>
        </pc:sldMkLst>
        <pc:grpChg chg="del">
          <ac:chgData name="Andrew Cavanagh" userId="S::acavanag@ed.ac.uk::ee2ae761-d7bf-4b3d-b58c-4501d429c43a" providerId="AD" clId="Web-{191243CD-8C17-19C1-9B0E-4C6521266576}" dt="2024-03-12T10:39:29.510" v="26"/>
          <ac:grpSpMkLst>
            <pc:docMk/>
            <pc:sldMk cId="2125007295" sldId="2248"/>
            <ac:grpSpMk id="14" creationId="{D67E927F-BC0D-60DC-1558-04115D448743}"/>
          </ac:grpSpMkLst>
        </pc:grpChg>
        <pc:picChg chg="add">
          <ac:chgData name="Andrew Cavanagh" userId="S::acavanag@ed.ac.uk::ee2ae761-d7bf-4b3d-b58c-4501d429c43a" providerId="AD" clId="Web-{191243CD-8C17-19C1-9B0E-4C6521266576}" dt="2024-03-12T10:39:31.120" v="27"/>
          <ac:picMkLst>
            <pc:docMk/>
            <pc:sldMk cId="2125007295" sldId="2248"/>
            <ac:picMk id="4" creationId="{D30613FD-0A45-8260-55CF-7C2493C2FD6A}"/>
          </ac:picMkLst>
        </pc:picChg>
        <pc:picChg chg="add">
          <ac:chgData name="Andrew Cavanagh" userId="S::acavanag@ed.ac.uk::ee2ae761-d7bf-4b3d-b58c-4501d429c43a" providerId="AD" clId="Web-{191243CD-8C17-19C1-9B0E-4C6521266576}" dt="2024-03-12T10:39:31.229" v="28"/>
          <ac:picMkLst>
            <pc:docMk/>
            <pc:sldMk cId="2125007295" sldId="2248"/>
            <ac:picMk id="6" creationId="{588E976D-CFBE-7365-6EBF-FAE9273746EB}"/>
          </ac:picMkLst>
        </pc:picChg>
        <pc:picChg chg="add">
          <ac:chgData name="Andrew Cavanagh" userId="S::acavanag@ed.ac.uk::ee2ae761-d7bf-4b3d-b58c-4501d429c43a" providerId="AD" clId="Web-{191243CD-8C17-19C1-9B0E-4C6521266576}" dt="2024-03-12T10:39:31.260" v="29"/>
          <ac:picMkLst>
            <pc:docMk/>
            <pc:sldMk cId="2125007295" sldId="2248"/>
            <ac:picMk id="15" creationId="{F66E8419-646E-DB62-A125-EC6A476C8A32}"/>
          </ac:picMkLst>
        </pc:picChg>
        <pc:picChg chg="add">
          <ac:chgData name="Andrew Cavanagh" userId="S::acavanag@ed.ac.uk::ee2ae761-d7bf-4b3d-b58c-4501d429c43a" providerId="AD" clId="Web-{191243CD-8C17-19C1-9B0E-4C6521266576}" dt="2024-03-12T10:39:31.292" v="30"/>
          <ac:picMkLst>
            <pc:docMk/>
            <pc:sldMk cId="2125007295" sldId="2248"/>
            <ac:picMk id="17" creationId="{7A5564AE-23AB-C022-E72A-D970684EC73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63263-69DD-3B42-BA9C-56E655C104C9}" type="datetimeFigureOut">
              <a:rPr lang="en-US" smtClean="0"/>
              <a:t>3/13/24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FEFE3-7A46-3649-9179-A25CB3397392}" type="slidenum">
              <a:rPr lang="en-US" smtClean="0"/>
              <a:t>‹#›</a:t>
            </a:fld>
            <a:endParaRPr lang="en-US"/>
          </a:p>
        </p:txBody>
      </p:sp>
    </p:spTree>
    <p:extLst>
      <p:ext uri="{BB962C8B-B14F-4D97-AF65-F5344CB8AC3E}">
        <p14:creationId xmlns:p14="http://schemas.microsoft.com/office/powerpoint/2010/main" val="195655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dirty="0">
                <a:solidFill>
                  <a:srgbClr val="000000"/>
                </a:solidFill>
                <a:effectLst/>
                <a:latin typeface="Calibri" panose="020F0502020204030204" pitchFamily="34" charset="0"/>
              </a:rPr>
              <a:t>Hello my name is ___ _____</a:t>
            </a:r>
          </a:p>
          <a:p>
            <a:pPr algn="l" rtl="0" fontAlgn="base"/>
            <a:endParaRPr lang="en-GB" b="0" i="0" u="none" strike="noStrike" dirty="0">
              <a:solidFill>
                <a:srgbClr val="000000"/>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I am __________ at The University of ________, and I will take you through Module 2.</a:t>
            </a:r>
          </a:p>
          <a:p>
            <a:pPr algn="l" rtl="0" fontAlgn="base"/>
            <a:endParaRPr lang="en-US"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This session will provide an overview of hydrogen production </a:t>
            </a:r>
            <a:r>
              <a:rPr lang="en-GB" b="0" i="0" u="none" strike="noStrike">
                <a:solidFill>
                  <a:srgbClr val="000000"/>
                </a:solidFill>
                <a:effectLst/>
                <a:latin typeface="Calibri" panose="020F0502020204030204" pitchFamily="34" charset="0"/>
              </a:rPr>
              <a:t>and demand.</a:t>
            </a:r>
            <a:endParaRPr lang="en-GB" dirty="0"/>
          </a:p>
        </p:txBody>
      </p:sp>
      <p:sp>
        <p:nvSpPr>
          <p:cNvPr id="4" name="Slide Number Placeholder 3"/>
          <p:cNvSpPr>
            <a:spLocks noGrp="1"/>
          </p:cNvSpPr>
          <p:nvPr>
            <p:ph type="sldNum" sz="quarter" idx="5"/>
          </p:nvPr>
        </p:nvSpPr>
        <p:spPr/>
        <p:txBody>
          <a:bodyPr/>
          <a:lstStyle/>
          <a:p>
            <a:fld id="{8B8FEFE3-7A46-3649-9179-A25CB3397392}" type="slidenum">
              <a:rPr lang="en-US" smtClean="0"/>
              <a:t>1</a:t>
            </a:fld>
            <a:endParaRPr lang="en-US"/>
          </a:p>
        </p:txBody>
      </p:sp>
    </p:spTree>
    <p:extLst>
      <p:ext uri="{BB962C8B-B14F-4D97-AF65-F5344CB8AC3E}">
        <p14:creationId xmlns:p14="http://schemas.microsoft.com/office/powerpoint/2010/main" val="3233753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  FCH, Linde Gas, IEA, Deloitte Analysis</a:t>
            </a:r>
          </a:p>
          <a:p>
            <a:endParaRPr lang="en-GB" dirty="0"/>
          </a:p>
          <a:p>
            <a:r>
              <a:rPr lang="en-GB" dirty="0"/>
              <a:t>Today, about 10 million tons of hydrogen is already used in the EU industry, mainly as feedstock for the production of ammonia and in the refining industry. </a:t>
            </a:r>
          </a:p>
          <a:p>
            <a:endParaRPr lang="en-GB" dirty="0"/>
          </a:p>
          <a:p>
            <a:r>
              <a:rPr lang="en-GB" dirty="0"/>
              <a:t>In the chemical industry, hydrogen is mostly used as feedstock to produce ammonia. Ammonia is mainly used as a fertiliser but it is also a key component of various household cleaning products under the form of ammonium hydroxide. In industrial processes, ammonia serves as a refrigerator, purificator and chemical stabilizer. </a:t>
            </a:r>
          </a:p>
          <a:p>
            <a:endParaRPr lang="en-GB" dirty="0"/>
          </a:p>
          <a:p>
            <a:r>
              <a:rPr lang="en-GB" dirty="0"/>
              <a:t>In addition to ammonia, hydrogen is involved in the production of methanol, which is mainly used as a chemical building block to produce other chemical compounds, fuels and additives. In the refining industry, hydrogen is used in the conversion of crude oil for: </a:t>
            </a:r>
          </a:p>
          <a:p>
            <a:endParaRPr lang="en-GB" dirty="0"/>
          </a:p>
          <a:p>
            <a:r>
              <a:rPr lang="en-GB" dirty="0"/>
              <a:t>• Breaking large molecules into smaller molecules with higher added value (Hydrocracking)</a:t>
            </a:r>
          </a:p>
          <a:p>
            <a:r>
              <a:rPr lang="en-GB" dirty="0"/>
              <a:t>• Removing contaminants such as </a:t>
            </a:r>
            <a:r>
              <a:rPr lang="en-GB" dirty="0" err="1"/>
              <a:t>sulfur</a:t>
            </a:r>
            <a:r>
              <a:rPr lang="en-GB" dirty="0"/>
              <a:t>, nitrogen and metals from crude oil fractions (Hydrotreating) </a:t>
            </a:r>
          </a:p>
          <a:p>
            <a:r>
              <a:rPr lang="en-GB" dirty="0"/>
              <a:t>• Stabilizing some chemical products (Hydrogenation). </a:t>
            </a:r>
          </a:p>
          <a:p>
            <a:endParaRPr lang="en-GB" dirty="0"/>
          </a:p>
          <a:p>
            <a:endParaRPr lang="en-GB" dirty="0"/>
          </a:p>
        </p:txBody>
      </p:sp>
      <p:sp>
        <p:nvSpPr>
          <p:cNvPr id="4" name="Slide Number Placeholder 3"/>
          <p:cNvSpPr>
            <a:spLocks noGrp="1"/>
          </p:cNvSpPr>
          <p:nvPr>
            <p:ph type="sldNum" sz="quarter" idx="5"/>
          </p:nvPr>
        </p:nvSpPr>
        <p:spPr/>
        <p:txBody>
          <a:bodyPr/>
          <a:lstStyle/>
          <a:p>
            <a:fld id="{8B8FEFE3-7A46-3649-9179-A25CB3397392}" type="slidenum">
              <a:rPr lang="en-US" smtClean="0"/>
              <a:t>10</a:t>
            </a:fld>
            <a:endParaRPr lang="en-US"/>
          </a:p>
        </p:txBody>
      </p:sp>
    </p:spTree>
    <p:extLst>
      <p:ext uri="{BB962C8B-B14F-4D97-AF65-F5344CB8AC3E}">
        <p14:creationId xmlns:p14="http://schemas.microsoft.com/office/powerpoint/2010/main" val="2589947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Hydrogen plays a negligible role in the power sector today: it accounts for less than 0.2% of electricity generation. </a:t>
            </a:r>
          </a:p>
          <a:p>
            <a:endParaRPr lang="en-GB" dirty="0"/>
          </a:p>
          <a:p>
            <a:r>
              <a:rPr lang="en-GB" dirty="0"/>
              <a:t>This is linked mostly to the use of gases from the steel industry, petrochemical plants and refineries. But there is potential for this to change in the future. </a:t>
            </a:r>
          </a:p>
          <a:p>
            <a:endParaRPr lang="en-GB" dirty="0"/>
          </a:p>
          <a:p>
            <a:r>
              <a:rPr lang="en-GB" dirty="0"/>
              <a:t>Cofiring of ammonia could reduce the carbon intensity of existing conventional coal power plants, and hydrogen-fired gas turbines and combined-cycle gas turbines could be a source of flexibility in electricity systems with increasing shares of variable renewables.</a:t>
            </a:r>
          </a:p>
          <a:p>
            <a:endParaRPr lang="en-GB" dirty="0"/>
          </a:p>
          <a:p>
            <a:r>
              <a:rPr lang="en-GB" dirty="0"/>
              <a:t>In the form of compressed gas, ammonia or synthetic methane, hydrogen could also become a long-term storage option to balance seasonal variations in electricity demand or generation from</a:t>
            </a:r>
            <a:r>
              <a:rPr lang="en-US" dirty="0"/>
              <a:t> </a:t>
            </a:r>
            <a:r>
              <a:rPr lang="en-GB" dirty="0"/>
              <a:t>Renewables. </a:t>
            </a:r>
          </a:p>
          <a:p>
            <a:endParaRPr lang="en-GB" dirty="0">
              <a:cs typeface="Calibri"/>
            </a:endParaRPr>
          </a:p>
        </p:txBody>
      </p:sp>
      <p:sp>
        <p:nvSpPr>
          <p:cNvPr id="4" name="Slide Number Placeholder 3"/>
          <p:cNvSpPr>
            <a:spLocks noGrp="1"/>
          </p:cNvSpPr>
          <p:nvPr>
            <p:ph type="sldNum" sz="quarter" idx="5"/>
          </p:nvPr>
        </p:nvSpPr>
        <p:spPr/>
        <p:txBody>
          <a:bodyPr/>
          <a:lstStyle/>
          <a:p>
            <a:fld id="{8B8FEFE3-7A46-3649-9179-A25CB3397392}" type="slidenum">
              <a:rPr lang="en-US" smtClean="0"/>
              <a:t>11</a:t>
            </a:fld>
            <a:endParaRPr lang="en-US"/>
          </a:p>
        </p:txBody>
      </p:sp>
    </p:spTree>
    <p:extLst>
      <p:ext uri="{BB962C8B-B14F-4D97-AF65-F5344CB8AC3E}">
        <p14:creationId xmlns:p14="http://schemas.microsoft.com/office/powerpoint/2010/main" val="388102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dirty="0">
                <a:solidFill>
                  <a:srgbClr val="000000"/>
                </a:solidFill>
                <a:effectLst/>
                <a:latin typeface="Calibri" panose="020F0502020204030204" pitchFamily="34" charset="0"/>
              </a:rPr>
              <a:t>This concludes the second module of the hydrogen course.</a:t>
            </a:r>
          </a:p>
          <a:p>
            <a:pPr algn="l" rtl="0" fontAlgn="base"/>
            <a:endParaRPr lang="en-GB" b="0" i="0" u="none" strike="noStrike" dirty="0">
              <a:solidFill>
                <a:srgbClr val="000000"/>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The next module, Module 3, covers hydrogen transport and storage.</a:t>
            </a:r>
          </a:p>
          <a:p>
            <a:pPr algn="l" rtl="0" fontAlgn="base"/>
            <a:endParaRPr lang="en-GB" b="0" i="0" u="none" strike="noStrike" dirty="0">
              <a:solidFill>
                <a:srgbClr val="000000"/>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Thank you for attention. Please note down any questions or comments and bring them to the webinar that completes this course.</a:t>
            </a:r>
            <a:endParaRPr lang="en-US"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8B8FEFE3-7A46-3649-9179-A25CB3397392}" type="slidenum">
              <a:rPr lang="en-US" smtClean="0"/>
              <a:t>12</a:t>
            </a:fld>
            <a:endParaRPr lang="en-US"/>
          </a:p>
        </p:txBody>
      </p:sp>
    </p:spTree>
    <p:extLst>
      <p:ext uri="{BB962C8B-B14F-4D97-AF65-F5344CB8AC3E}">
        <p14:creationId xmlns:p14="http://schemas.microsoft.com/office/powerpoint/2010/main" val="1239351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Globally, the shift towards hydrogen energy is gaining momentum. It's increasingly recognized not just as a fuel, but as an energy carrier with the potential to decarbonize various sectors, including transportation, power generation, and industries like steel manufacturing.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terms of production, hydrogen is versatile. It can be generated from a variety of resources which we have summarised in this figure. Traditional methods primarily use natural gas or other fossil fuels with around 96% of hydrogen produced today, but the future lies in tapping into cleaner sources. This includes nuclear power, biomass, and particularly renewable sources like solar and wind energy, which Scotland is rich in.  There are also naturally occurring hydrogen which we will delve deeper in upcoming slides.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Understanding the standards and regulations governing hydrogen production is crucial. The International Organization for Standardization (ISO) provides guidelines under ISO/TC 197 for hydrogen technologies, covering aspects like safety, purity, and production methods. The European Union also has directives and benchmarks focusing on sustainable and low-carbon hydrogen production. UK Government has set standards to ensure that the final Greenhouse Gas (GHG) Emission Intensity for our Hydrogen Product does not exceed 20 grams of CO₂ equivalent per megajoule, based on Lower Heating Values (LHV).</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Scotland, harnessing our robust renewable energy resources for hydrogen production is not just an environmental imperative but an economic opportunity. It aligns with Scotland’s goals for carbon neutrality and economic diversification, placing us at the forefront of the green energy revolution.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transitioning to a hydrogen-based energy system requires strategic planning. This includes investing in infrastructure, ensuring regulatory frameworks are in place, and fostering public-private partnerships. By doing so, we can facilitate a smooth transition that benefits both our environment and our economy.</a:t>
            </a:r>
          </a:p>
          <a:p>
            <a:endParaRPr lang="en-GB" dirty="0"/>
          </a:p>
        </p:txBody>
      </p:sp>
      <p:sp>
        <p:nvSpPr>
          <p:cNvPr id="4" name="Slide Number Placeholder 3"/>
          <p:cNvSpPr>
            <a:spLocks noGrp="1"/>
          </p:cNvSpPr>
          <p:nvPr>
            <p:ph type="sldNum" sz="quarter" idx="5"/>
          </p:nvPr>
        </p:nvSpPr>
        <p:spPr/>
        <p:txBody>
          <a:bodyPr/>
          <a:lstStyle/>
          <a:p>
            <a:fld id="{8B8FEFE3-7A46-3649-9179-A25CB3397392}" type="slidenum">
              <a:rPr lang="en-US" smtClean="0"/>
              <a:t>2</a:t>
            </a:fld>
            <a:endParaRPr lang="en-US"/>
          </a:p>
        </p:txBody>
      </p:sp>
    </p:spTree>
    <p:extLst>
      <p:ext uri="{BB962C8B-B14F-4D97-AF65-F5344CB8AC3E}">
        <p14:creationId xmlns:p14="http://schemas.microsoft.com/office/powerpoint/2010/main" val="1960275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Now that we have covered why we need hydrogen and where it can be most usefully deployed to support Net Zero, let's move on to the production of hydrogen. There is a lot of jargon surrounding hydrogen production and a whole rainbow of colours to describe the different options, but in practise there are four basic types of hydrogen.</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First up is grey hydrogen, which accounts for 99% of the current hydrogen production market, with 94 million tonnes of hydrogen produce globally in 2022. Grey hydrogen is produced by heating methane gas with high temperature steam, in a process called steam methane reforming (“SMR”) or through steam powered gasification of coal. This process is efficient, resulting in a cost of under 2 dollars per kg. However, it releases between 10 and 20 kg of CO2 for every kg of hydrogen produced and was responsible for ~900 million tonnes of CO2 emissions in 2022. As context this is more than double the entire emissions from the UK in that same year. </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Decarbonising grey hydrogen production is a key driver of new low hydrogen production technologies. </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 UK produces nearly two thousand metric tonnes of grey hydrogen per day, which is the equivalent of 23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TWh</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per year. 99.8% is produced as grey hydrogen with unabated emissions from 31 sites, mostly produced on site for consumption within the same facility, there is very little available for open sale. </a:t>
            </a:r>
          </a:p>
          <a:p>
            <a:endParaRPr lang="en-GB" dirty="0"/>
          </a:p>
          <a:p>
            <a:endParaRPr lang="en-GB" dirty="0"/>
          </a:p>
        </p:txBody>
      </p:sp>
      <p:sp>
        <p:nvSpPr>
          <p:cNvPr id="4" name="Slide Number Placeholder 3"/>
          <p:cNvSpPr>
            <a:spLocks noGrp="1"/>
          </p:cNvSpPr>
          <p:nvPr>
            <p:ph type="sldNum" sz="quarter" idx="5"/>
          </p:nvPr>
        </p:nvSpPr>
        <p:spPr/>
        <p:txBody>
          <a:bodyPr/>
          <a:lstStyle/>
          <a:p>
            <a:fld id="{8B8FEFE3-7A46-3649-9179-A25CB3397392}" type="slidenum">
              <a:rPr lang="en-US" smtClean="0"/>
              <a:t>3</a:t>
            </a:fld>
            <a:endParaRPr lang="en-US"/>
          </a:p>
        </p:txBody>
      </p:sp>
    </p:spTree>
    <p:extLst>
      <p:ext uri="{BB962C8B-B14F-4D97-AF65-F5344CB8AC3E}">
        <p14:creationId xmlns:p14="http://schemas.microsoft.com/office/powerpoint/2010/main" val="321954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Blue hydrogen is essentially grey hydrogen, with the CO2 emissions captured and stored securely in deep geological formations. Globally around 1% of hydrogen produced is blue hydrogen.</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Blue hydrogen costs are between 1.5 and 4 dollars per kilogram of hydrogen, which is around 1-2 dollars per kg more than grey hydrogen, reflecting the cost of the carbon capture and storage.</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It is worth mentioning here the need for standards associated with what counts as low carbon hydrogen, as this is certainly a murky area - is say the use of CO2 captured during hydrogen production for enhanced oil recovery truly low carbon hydrogen? </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There is now a global effort to define what constitutes ‘low carbon hydrogen’ at the point of production based on the lifecycle emissions across the entire production chain. The UK published their low carbon hydrogen standard last year and to be considered low carbon, hydrogen must have a GHG emissions intensity of 20 grams of CO2 per MJ of produced hydrogen or less. This is in line with European and other standards ensuring an open export route.  </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In the UK, there are no current blue hydrogen production sites, but there are a number of blue hydrogen projects the pipeline totalling 14.3GW production capacity through the Acorn project in Scotland and  the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HyNet</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project around Liverpool and the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Teeside</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East Coast Cluster.</a:t>
            </a:r>
          </a:p>
          <a:p>
            <a:endParaRPr lang="en-GB" dirty="0"/>
          </a:p>
          <a:p>
            <a:endParaRPr lang="en-GB" dirty="0"/>
          </a:p>
        </p:txBody>
      </p:sp>
      <p:sp>
        <p:nvSpPr>
          <p:cNvPr id="4" name="Slide Number Placeholder 3"/>
          <p:cNvSpPr>
            <a:spLocks noGrp="1"/>
          </p:cNvSpPr>
          <p:nvPr>
            <p:ph type="sldNum" sz="quarter" idx="5"/>
          </p:nvPr>
        </p:nvSpPr>
        <p:spPr/>
        <p:txBody>
          <a:bodyPr/>
          <a:lstStyle/>
          <a:p>
            <a:fld id="{8B8FEFE3-7A46-3649-9179-A25CB3397392}" type="slidenum">
              <a:rPr lang="en-US" smtClean="0"/>
              <a:t>4</a:t>
            </a:fld>
            <a:endParaRPr lang="en-US"/>
          </a:p>
        </p:txBody>
      </p:sp>
    </p:spTree>
    <p:extLst>
      <p:ext uri="{BB962C8B-B14F-4D97-AF65-F5344CB8AC3E}">
        <p14:creationId xmlns:p14="http://schemas.microsoft.com/office/powerpoint/2010/main" val="135723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Green hydrogen uses renewable electricity to run electrolysers, which split water into hydrogen and oxygen and has negligible CO2 emissions.</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It is a proven technology that needs to be scaled up to reduce costs as currently green hydrogen stands at 2-3 times the cost of grey and blue hydrogen. The global green hydrogen market size was valued at USD 3.2 billion in 2021 and is expected to expand at a compound annual growth rate of 39.5% from 2022 to 2030.</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There are three different types of electrolysers, the most widely deployed with 62% of the market share are alkaline electrolysers followed by polymer electrolyte membrane or PEM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electrolyzers</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with 24% of the market share with Solid Oxide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Electrolyzers</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having a 14% market share. It is anticipated that alkaline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electrolyzers</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will remain the largest market. </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There are significant innovations underway to improve the efficiency of electrolysers and reduce the cost of the produced hydrogen, this include the ability for electrolysers to run on seawater as is being piloted in the UK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Dolphyn</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project.</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 UK currently produces 2.21 metric tonnes (26 GWh) green hydrogen from 14 sites.  However, the UK’s green-hydrogen pipeline comprises around 120 production projects that range in size from 2MW-5MW to more than 100MW, many of which are linked to large, offshore wind projects. </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While the UK is taking a twin track approach to low carbon hydrogen production with blue and green, it is anticipated that by 2050 blue hydrogen will be phased out and green hydrogen production will dominate.</a:t>
            </a:r>
          </a:p>
          <a:p>
            <a:endParaRPr lang="en-GB" dirty="0"/>
          </a:p>
          <a:p>
            <a:endParaRPr lang="en-GB" dirty="0"/>
          </a:p>
        </p:txBody>
      </p:sp>
      <p:sp>
        <p:nvSpPr>
          <p:cNvPr id="4" name="Slide Number Placeholder 3"/>
          <p:cNvSpPr>
            <a:spLocks noGrp="1"/>
          </p:cNvSpPr>
          <p:nvPr>
            <p:ph type="sldNum" sz="quarter" idx="5"/>
          </p:nvPr>
        </p:nvSpPr>
        <p:spPr/>
        <p:txBody>
          <a:bodyPr/>
          <a:lstStyle/>
          <a:p>
            <a:fld id="{8B8FEFE3-7A46-3649-9179-A25CB3397392}" type="slidenum">
              <a:rPr lang="en-US" smtClean="0"/>
              <a:t>5</a:t>
            </a:fld>
            <a:endParaRPr lang="en-US"/>
          </a:p>
        </p:txBody>
      </p:sp>
    </p:spTree>
    <p:extLst>
      <p:ext uri="{BB962C8B-B14F-4D97-AF65-F5344CB8AC3E}">
        <p14:creationId xmlns:p14="http://schemas.microsoft.com/office/powerpoint/2010/main" val="1377768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00" dirty="0"/>
              <a:t>Source: Deloitte analysis, Hydrogen Council</a:t>
            </a:r>
          </a:p>
          <a:p>
            <a:endParaRPr lang="en-US" kern="100" dirty="0"/>
          </a:p>
          <a:p>
            <a:r>
              <a:rPr lang="en-GB" kern="100" dirty="0"/>
              <a:t>Blue and green hydrogen are the two key low-CO2 alternatives that could replace carbon-intensive grey hydrogen, which represents 95% of the hydrogen production today. </a:t>
            </a:r>
            <a:endParaRPr lang="en-US" kern="100" dirty="0"/>
          </a:p>
          <a:p>
            <a:pPr>
              <a:lnSpc>
                <a:spcPct val="107000"/>
              </a:lnSpc>
              <a:spcAft>
                <a:spcPts val="800"/>
              </a:spcAft>
            </a:pPr>
            <a:endParaRPr lang="en-GB" kern="100" dirty="0">
              <a:cs typeface="Calibri"/>
            </a:endParaRPr>
          </a:p>
        </p:txBody>
      </p:sp>
      <p:sp>
        <p:nvSpPr>
          <p:cNvPr id="4" name="Slide Number Placeholder 3"/>
          <p:cNvSpPr>
            <a:spLocks noGrp="1"/>
          </p:cNvSpPr>
          <p:nvPr>
            <p:ph type="sldNum" sz="quarter" idx="5"/>
          </p:nvPr>
        </p:nvSpPr>
        <p:spPr/>
        <p:txBody>
          <a:bodyPr/>
          <a:lstStyle/>
          <a:p>
            <a:fld id="{8B8FEFE3-7A46-3649-9179-A25CB3397392}" type="slidenum">
              <a:rPr lang="en-US" smtClean="0"/>
              <a:t>6</a:t>
            </a:fld>
            <a:endParaRPr lang="en-US"/>
          </a:p>
        </p:txBody>
      </p:sp>
    </p:spTree>
    <p:extLst>
      <p:ext uri="{BB962C8B-B14F-4D97-AF65-F5344CB8AC3E}">
        <p14:creationId xmlns:p14="http://schemas.microsoft.com/office/powerpoint/2010/main" val="4084807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As mentioned previously Low carbon hydrogen is anticipated to make up 20-35% of UK final energy consumption by 2050, but what does that actually look like in terms of amount of hydrogen required? </a:t>
            </a:r>
          </a:p>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There are a plethora of hydrogen demand scenarios available that range from the sublime to the ridiculous – the image on screen provides some indication of how the UK government anticipates how the use of hydrogen in the UK is likely to develop in the near- to medium-term. The analysis suggests potential hydrogen demand of up to </a:t>
            </a:r>
            <a:r>
              <a:rPr lang="en-GB" sz="1200" b="1" kern="100">
                <a:effectLst/>
                <a:latin typeface="Calibri" panose="020F0502020204030204" pitchFamily="34" charset="0"/>
                <a:ea typeface="Calibri" panose="020F0502020204030204" pitchFamily="34" charset="0"/>
                <a:cs typeface="Times New Roman" panose="02020603050405020304" pitchFamily="18" charset="0"/>
              </a:rPr>
              <a:t>37 </a:t>
            </a:r>
            <a:r>
              <a:rPr lang="en-GB" sz="1200" b="1" kern="100" err="1">
                <a:effectLst/>
                <a:latin typeface="Calibri" panose="020F0502020204030204" pitchFamily="34" charset="0"/>
                <a:ea typeface="Calibri" panose="020F0502020204030204" pitchFamily="34" charset="0"/>
                <a:cs typeface="Times New Roman" panose="02020603050405020304" pitchFamily="18" charset="0"/>
              </a:rPr>
              <a:t>TWh</a:t>
            </a:r>
            <a:r>
              <a:rPr lang="en-GB" sz="1200" b="1" kern="100">
                <a:effectLst/>
                <a:latin typeface="Calibri" panose="020F0502020204030204" pitchFamily="34" charset="0"/>
                <a:ea typeface="Calibri" panose="020F0502020204030204" pitchFamily="34" charset="0"/>
                <a:cs typeface="Times New Roman" panose="02020603050405020304" pitchFamily="18" charset="0"/>
              </a:rPr>
              <a:t> by 2030 </a:t>
            </a:r>
            <a:r>
              <a:rPr lang="en-GB" sz="1200" kern="100">
                <a:effectLst/>
                <a:latin typeface="Calibri" panose="020F0502020204030204" pitchFamily="34" charset="0"/>
                <a:ea typeface="Calibri" panose="020F0502020204030204" pitchFamily="34" charset="0"/>
                <a:cs typeface="Times New Roman" panose="02020603050405020304" pitchFamily="18" charset="0"/>
              </a:rPr>
              <a:t>split across industry, power and transport, not including use of hydrogen for blending into the gas grid. </a:t>
            </a:r>
          </a:p>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This could rise to </a:t>
            </a:r>
            <a:r>
              <a:rPr lang="en-GB" sz="1200" b="1" kern="100">
                <a:effectLst/>
                <a:latin typeface="Calibri" panose="020F0502020204030204" pitchFamily="34" charset="0"/>
                <a:ea typeface="Calibri" panose="020F0502020204030204" pitchFamily="34" charset="0"/>
                <a:cs typeface="Times New Roman" panose="02020603050405020304" pitchFamily="18" charset="0"/>
              </a:rPr>
              <a:t>55-165 </a:t>
            </a:r>
            <a:r>
              <a:rPr lang="en-GB" sz="1200" b="1" kern="100" err="1">
                <a:effectLst/>
                <a:latin typeface="Calibri" panose="020F0502020204030204" pitchFamily="34" charset="0"/>
                <a:ea typeface="Calibri" panose="020F0502020204030204" pitchFamily="34" charset="0"/>
                <a:cs typeface="Times New Roman" panose="02020603050405020304" pitchFamily="18" charset="0"/>
              </a:rPr>
              <a:t>TWh</a:t>
            </a:r>
            <a:r>
              <a:rPr lang="en-GB" sz="1200" b="1" kern="100">
                <a:effectLst/>
                <a:latin typeface="Calibri" panose="020F0502020204030204" pitchFamily="34" charset="0"/>
                <a:ea typeface="Calibri" panose="020F0502020204030204" pitchFamily="34" charset="0"/>
                <a:cs typeface="Times New Roman" panose="02020603050405020304" pitchFamily="18" charset="0"/>
              </a:rPr>
              <a:t> by 2035 </a:t>
            </a:r>
            <a:r>
              <a:rPr lang="en-GB" sz="1200" kern="100">
                <a:effectLst/>
                <a:latin typeface="Calibri" panose="020F0502020204030204" pitchFamily="34" charset="0"/>
                <a:ea typeface="Calibri" panose="020F0502020204030204" pitchFamily="34" charset="0"/>
                <a:cs typeface="Times New Roman" panose="02020603050405020304" pitchFamily="18" charset="0"/>
              </a:rPr>
              <a:t>if we are to meet our sixth carbon budget, which is a legally binding target that places a restriction on the total amount of greenhouse gases the UK can emit over a 5-year period and is tied to our path to Net Zero by 2050.</a:t>
            </a:r>
          </a:p>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We immediately encounter a discrepancy between the 37 </a:t>
            </a:r>
            <a:r>
              <a:rPr lang="en-GB" sz="1200" kern="100" err="1">
                <a:effectLst/>
                <a:latin typeface="Calibri" panose="020F0502020204030204" pitchFamily="34" charset="0"/>
                <a:ea typeface="Calibri" panose="020F0502020204030204" pitchFamily="34" charset="0"/>
                <a:cs typeface="Times New Roman" panose="02020603050405020304" pitchFamily="18" charset="0"/>
              </a:rPr>
              <a:t>TWh</a:t>
            </a:r>
            <a:r>
              <a:rPr lang="en-GB" sz="1200" kern="100">
                <a:effectLst/>
                <a:latin typeface="Calibri" panose="020F0502020204030204" pitchFamily="34" charset="0"/>
                <a:ea typeface="Calibri" panose="020F0502020204030204" pitchFamily="34" charset="0"/>
                <a:cs typeface="Times New Roman" panose="02020603050405020304" pitchFamily="18" charset="0"/>
              </a:rPr>
              <a:t> hydrogen demand needed by 2030 and what will be delivered in practise, as the UK government low carbon hydrogen generation target is 10 GW by 2030.</a:t>
            </a:r>
          </a:p>
          <a:p>
            <a:endParaRPr lang="en-GB"/>
          </a:p>
        </p:txBody>
      </p:sp>
      <p:sp>
        <p:nvSpPr>
          <p:cNvPr id="4" name="Slide Number Placeholder 3"/>
          <p:cNvSpPr>
            <a:spLocks noGrp="1"/>
          </p:cNvSpPr>
          <p:nvPr>
            <p:ph type="sldNum" sz="quarter" idx="5"/>
          </p:nvPr>
        </p:nvSpPr>
        <p:spPr/>
        <p:txBody>
          <a:bodyPr/>
          <a:lstStyle/>
          <a:p>
            <a:fld id="{8B8FEFE3-7A46-3649-9179-A25CB3397392}" type="slidenum">
              <a:rPr lang="en-US" smtClean="0"/>
              <a:t>7</a:t>
            </a:fld>
            <a:endParaRPr lang="en-US"/>
          </a:p>
        </p:txBody>
      </p:sp>
    </p:spTree>
    <p:extLst>
      <p:ext uri="{BB962C8B-B14F-4D97-AF65-F5344CB8AC3E}">
        <p14:creationId xmlns:p14="http://schemas.microsoft.com/office/powerpoint/2010/main" val="197532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As context it is sensible to look at how much hydrogen we may need within our future Net zero energy system. </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Projecting forward to 2050 using the UK Net Zero strategy modelling and the National Grid future energy scenarios that achieve Net Zero which is shown on screen - in both high electrification scenarios, there will be the requirement for between 130 and 240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TWh</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per year hydrogen required for industrial, commercial, transport and power generation.</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If we look at the scenarios that include some allowance for hydrogen for heat, then the hydrogen required increases to between 435 and 500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TWh</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per year.</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These are significant numbers of hydrogen generation, but it is worth bearing in mind that we currently produce 23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TWh</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per year of grey hydrogen. </a:t>
            </a:r>
          </a:p>
          <a:p>
            <a:endParaRPr lang="en-GB" dirty="0"/>
          </a:p>
        </p:txBody>
      </p:sp>
      <p:sp>
        <p:nvSpPr>
          <p:cNvPr id="4" name="Slide Number Placeholder 3"/>
          <p:cNvSpPr>
            <a:spLocks noGrp="1"/>
          </p:cNvSpPr>
          <p:nvPr>
            <p:ph type="sldNum" sz="quarter" idx="5"/>
          </p:nvPr>
        </p:nvSpPr>
        <p:spPr/>
        <p:txBody>
          <a:bodyPr/>
          <a:lstStyle/>
          <a:p>
            <a:fld id="{8B8FEFE3-7A46-3649-9179-A25CB3397392}" type="slidenum">
              <a:rPr lang="en-US" smtClean="0"/>
              <a:t>8</a:t>
            </a:fld>
            <a:endParaRPr lang="en-US"/>
          </a:p>
        </p:txBody>
      </p:sp>
    </p:spTree>
    <p:extLst>
      <p:ext uri="{BB962C8B-B14F-4D97-AF65-F5344CB8AC3E}">
        <p14:creationId xmlns:p14="http://schemas.microsoft.com/office/powerpoint/2010/main" val="774867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Having covered hydrogen production and network implementation I will now highlight some of the ongoing hydrogen use projects, starting with transport.</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 really like hydrogen transport projects as they also develop grass roots acceptability of hydrogen, making it every day and somewhat boring, which is exactly what we want.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There are a number of hydrogen powered vehicle demonstration projects ongoing across the UK. </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Aberdeen has been successfully operating a fleet of 57 hydrogen fuel cell vehicles and included the installation of 2 new hydrogen fulling stations, which will enable them to grow their hydrogen powered fleet even further.  If more councils follow suit and install hydrogen fuelling stations, this could enable the wider uptake of hydrogen vehicles due to increased access to fuelling stations across the country.</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There are two projects underway to convert existing trains to a hydrogen fuel cell electric powertrain. This is important as only around 40% of the UK’s rail tracks are currently electrified so alternatives to diesel are necessary.</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Other projects of note are the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HyFlyer</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project which is replacing the conventional powertrain in an aircraft with electric motors, hydrogen fuel cells and gas storage, and it achieved its first successful flight in September 2020. </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And the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HySeas</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project which is aiming to demonstrate that fuel cells may be successfully integrated with a proven marine hybrid electric drive system.</a:t>
            </a:r>
          </a:p>
          <a:p>
            <a:endParaRPr lang="en-GB" sz="800" dirty="0"/>
          </a:p>
          <a:p>
            <a:endParaRPr lang="en-GB" dirty="0"/>
          </a:p>
        </p:txBody>
      </p:sp>
      <p:sp>
        <p:nvSpPr>
          <p:cNvPr id="4" name="Slide Number Placeholder 3"/>
          <p:cNvSpPr>
            <a:spLocks noGrp="1"/>
          </p:cNvSpPr>
          <p:nvPr>
            <p:ph type="sldNum" sz="quarter" idx="5"/>
          </p:nvPr>
        </p:nvSpPr>
        <p:spPr/>
        <p:txBody>
          <a:bodyPr/>
          <a:lstStyle/>
          <a:p>
            <a:fld id="{8B8FEFE3-7A46-3649-9179-A25CB3397392}" type="slidenum">
              <a:rPr lang="en-US" smtClean="0"/>
              <a:t>9</a:t>
            </a:fld>
            <a:endParaRPr lang="en-US"/>
          </a:p>
        </p:txBody>
      </p:sp>
    </p:spTree>
    <p:extLst>
      <p:ext uri="{BB962C8B-B14F-4D97-AF65-F5344CB8AC3E}">
        <p14:creationId xmlns:p14="http://schemas.microsoft.com/office/powerpoint/2010/main" val="3059247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C9F7-1342-FE42-9D3C-51A0405503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F54B84-9FA9-0243-A88E-3F9D0A626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F794C8-57D3-4241-B090-E6543CF869DD}"/>
              </a:ext>
            </a:extLst>
          </p:cNvPr>
          <p:cNvSpPr>
            <a:spLocks noGrp="1"/>
          </p:cNvSpPr>
          <p:nvPr>
            <p:ph type="dt" sz="half" idx="10"/>
          </p:nvPr>
        </p:nvSpPr>
        <p:spPr/>
        <p:txBody>
          <a:bodyPr/>
          <a:lstStyle/>
          <a:p>
            <a:fld id="{31C90971-0E98-4B47-BCAC-60C1474D0AB6}" type="datetime1">
              <a:rPr lang="en-GB" smtClean="0"/>
              <a:t>13/03/2024</a:t>
            </a:fld>
            <a:endParaRPr lang="en-US"/>
          </a:p>
        </p:txBody>
      </p:sp>
      <p:sp>
        <p:nvSpPr>
          <p:cNvPr id="5" name="Footer Placeholder 4">
            <a:extLst>
              <a:ext uri="{FF2B5EF4-FFF2-40B4-BE49-F238E27FC236}">
                <a16:creationId xmlns:a16="http://schemas.microsoft.com/office/drawing/2014/main" id="{72E45264-6E77-4642-9C6F-A60819D21E03}"/>
              </a:ext>
            </a:extLst>
          </p:cNvPr>
          <p:cNvSpPr>
            <a:spLocks noGrp="1"/>
          </p:cNvSpPr>
          <p:nvPr>
            <p:ph type="ftr" sz="quarter" idx="11"/>
          </p:nvPr>
        </p:nvSpPr>
        <p:spPr/>
        <p:txBody>
          <a:bodyPr/>
          <a:lstStyle/>
          <a:p>
            <a:r>
              <a:rPr lang="en-US"/>
              <a:t>Achieving Net Zero, Oxford 10Sept2019</a:t>
            </a:r>
          </a:p>
        </p:txBody>
      </p:sp>
      <p:sp>
        <p:nvSpPr>
          <p:cNvPr id="6" name="Slide Number Placeholder 5">
            <a:extLst>
              <a:ext uri="{FF2B5EF4-FFF2-40B4-BE49-F238E27FC236}">
                <a16:creationId xmlns:a16="http://schemas.microsoft.com/office/drawing/2014/main" id="{FDA016C5-C157-E842-9D6A-EB4829186B6F}"/>
              </a:ext>
            </a:extLst>
          </p:cNvPr>
          <p:cNvSpPr>
            <a:spLocks noGrp="1"/>
          </p:cNvSpPr>
          <p:nvPr>
            <p:ph type="sldNum" sz="quarter" idx="12"/>
          </p:nvPr>
        </p:nvSpPr>
        <p:spPr/>
        <p:txBody>
          <a:bodyPr/>
          <a:lstStyle/>
          <a:p>
            <a:fld id="{DF1F8D99-3F2F-1440-99B1-CD016948CDD8}" type="slidenum">
              <a:rPr lang="en-US" smtClean="0"/>
              <a:t>‹#›</a:t>
            </a:fld>
            <a:endParaRPr lang="en-US"/>
          </a:p>
        </p:txBody>
      </p:sp>
    </p:spTree>
    <p:extLst>
      <p:ext uri="{BB962C8B-B14F-4D97-AF65-F5344CB8AC3E}">
        <p14:creationId xmlns:p14="http://schemas.microsoft.com/office/powerpoint/2010/main" val="32857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A7A8-C671-6B45-82F9-1D04512817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7BACAEC-F332-1945-BC16-BB6E82E4B1A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E08407-0350-9F49-953E-4518EE36826D}"/>
              </a:ext>
            </a:extLst>
          </p:cNvPr>
          <p:cNvSpPr>
            <a:spLocks noGrp="1"/>
          </p:cNvSpPr>
          <p:nvPr>
            <p:ph type="dt" sz="half" idx="10"/>
          </p:nvPr>
        </p:nvSpPr>
        <p:spPr/>
        <p:txBody>
          <a:bodyPr/>
          <a:lstStyle/>
          <a:p>
            <a:fld id="{28E36D59-3D77-3346-B40C-A8F10BC709B3}" type="datetime1">
              <a:rPr lang="en-GB" smtClean="0"/>
              <a:t>13/03/2024</a:t>
            </a:fld>
            <a:endParaRPr lang="en-US"/>
          </a:p>
        </p:txBody>
      </p:sp>
      <p:sp>
        <p:nvSpPr>
          <p:cNvPr id="5" name="Footer Placeholder 4">
            <a:extLst>
              <a:ext uri="{FF2B5EF4-FFF2-40B4-BE49-F238E27FC236}">
                <a16:creationId xmlns:a16="http://schemas.microsoft.com/office/drawing/2014/main" id="{D70EB665-4A8B-D547-8C91-450B55BE209B}"/>
              </a:ext>
            </a:extLst>
          </p:cNvPr>
          <p:cNvSpPr>
            <a:spLocks noGrp="1"/>
          </p:cNvSpPr>
          <p:nvPr>
            <p:ph type="ftr" sz="quarter" idx="11"/>
          </p:nvPr>
        </p:nvSpPr>
        <p:spPr/>
        <p:txBody>
          <a:bodyPr/>
          <a:lstStyle/>
          <a:p>
            <a:r>
              <a:rPr lang="en-US"/>
              <a:t>Achieving Net Zero, Oxford 10Sept2019</a:t>
            </a:r>
          </a:p>
        </p:txBody>
      </p:sp>
      <p:sp>
        <p:nvSpPr>
          <p:cNvPr id="6" name="Slide Number Placeholder 5">
            <a:extLst>
              <a:ext uri="{FF2B5EF4-FFF2-40B4-BE49-F238E27FC236}">
                <a16:creationId xmlns:a16="http://schemas.microsoft.com/office/drawing/2014/main" id="{877F43B4-1D82-314D-B8A0-BAC4BEE7E5C8}"/>
              </a:ext>
            </a:extLst>
          </p:cNvPr>
          <p:cNvSpPr>
            <a:spLocks noGrp="1"/>
          </p:cNvSpPr>
          <p:nvPr>
            <p:ph type="sldNum" sz="quarter" idx="12"/>
          </p:nvPr>
        </p:nvSpPr>
        <p:spPr/>
        <p:txBody>
          <a:bodyPr/>
          <a:lstStyle/>
          <a:p>
            <a:fld id="{DF1F8D99-3F2F-1440-99B1-CD016948CDD8}" type="slidenum">
              <a:rPr lang="en-US" smtClean="0"/>
              <a:t>‹#›</a:t>
            </a:fld>
            <a:endParaRPr lang="en-US"/>
          </a:p>
        </p:txBody>
      </p:sp>
    </p:spTree>
    <p:extLst>
      <p:ext uri="{BB962C8B-B14F-4D97-AF65-F5344CB8AC3E}">
        <p14:creationId xmlns:p14="http://schemas.microsoft.com/office/powerpoint/2010/main" val="420909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74B3AB-82B3-5248-BB52-5CE1FAD121E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5F7BE05-19EB-AC4A-B0C4-7ABE6C0562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AC20CD-C947-0D4E-8A2D-9576976A3F37}"/>
              </a:ext>
            </a:extLst>
          </p:cNvPr>
          <p:cNvSpPr>
            <a:spLocks noGrp="1"/>
          </p:cNvSpPr>
          <p:nvPr>
            <p:ph type="dt" sz="half" idx="10"/>
          </p:nvPr>
        </p:nvSpPr>
        <p:spPr/>
        <p:txBody>
          <a:bodyPr/>
          <a:lstStyle/>
          <a:p>
            <a:fld id="{73688991-2C8F-CC43-8071-F88D7DC8ED2A}" type="datetime1">
              <a:rPr lang="en-GB" smtClean="0"/>
              <a:t>13/03/2024</a:t>
            </a:fld>
            <a:endParaRPr lang="en-US"/>
          </a:p>
        </p:txBody>
      </p:sp>
      <p:sp>
        <p:nvSpPr>
          <p:cNvPr id="5" name="Footer Placeholder 4">
            <a:extLst>
              <a:ext uri="{FF2B5EF4-FFF2-40B4-BE49-F238E27FC236}">
                <a16:creationId xmlns:a16="http://schemas.microsoft.com/office/drawing/2014/main" id="{F9584E2D-B76E-A249-906F-573CFCF09E1C}"/>
              </a:ext>
            </a:extLst>
          </p:cNvPr>
          <p:cNvSpPr>
            <a:spLocks noGrp="1"/>
          </p:cNvSpPr>
          <p:nvPr>
            <p:ph type="ftr" sz="quarter" idx="11"/>
          </p:nvPr>
        </p:nvSpPr>
        <p:spPr/>
        <p:txBody>
          <a:bodyPr/>
          <a:lstStyle/>
          <a:p>
            <a:r>
              <a:rPr lang="en-US"/>
              <a:t>Achieving Net Zero, Oxford 10Sept2019</a:t>
            </a:r>
          </a:p>
        </p:txBody>
      </p:sp>
      <p:sp>
        <p:nvSpPr>
          <p:cNvPr id="6" name="Slide Number Placeholder 5">
            <a:extLst>
              <a:ext uri="{FF2B5EF4-FFF2-40B4-BE49-F238E27FC236}">
                <a16:creationId xmlns:a16="http://schemas.microsoft.com/office/drawing/2014/main" id="{DD421D6E-91BE-844C-8842-10734B605A6E}"/>
              </a:ext>
            </a:extLst>
          </p:cNvPr>
          <p:cNvSpPr>
            <a:spLocks noGrp="1"/>
          </p:cNvSpPr>
          <p:nvPr>
            <p:ph type="sldNum" sz="quarter" idx="12"/>
          </p:nvPr>
        </p:nvSpPr>
        <p:spPr/>
        <p:txBody>
          <a:bodyPr/>
          <a:lstStyle/>
          <a:p>
            <a:fld id="{DF1F8D99-3F2F-1440-99B1-CD016948CDD8}" type="slidenum">
              <a:rPr lang="en-US" smtClean="0"/>
              <a:t>‹#›</a:t>
            </a:fld>
            <a:endParaRPr lang="en-US"/>
          </a:p>
        </p:txBody>
      </p:sp>
    </p:spTree>
    <p:extLst>
      <p:ext uri="{BB962C8B-B14F-4D97-AF65-F5344CB8AC3E}">
        <p14:creationId xmlns:p14="http://schemas.microsoft.com/office/powerpoint/2010/main" val="359088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660D-3158-3543-A671-79262F4416D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AF3B38F-B369-2943-BCCE-9E2AA54AB52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6878D6A-5866-8542-8A09-EB4686C591DB}"/>
              </a:ext>
            </a:extLst>
          </p:cNvPr>
          <p:cNvSpPr>
            <a:spLocks noGrp="1"/>
          </p:cNvSpPr>
          <p:nvPr>
            <p:ph type="dt" sz="half" idx="10"/>
          </p:nvPr>
        </p:nvSpPr>
        <p:spPr/>
        <p:txBody>
          <a:bodyPr/>
          <a:lstStyle/>
          <a:p>
            <a:fld id="{DB147A9E-B4EA-4D45-8507-4ABDC3E6F5E0}" type="datetime1">
              <a:rPr lang="en-GB" smtClean="0"/>
              <a:t>13/03/2024</a:t>
            </a:fld>
            <a:endParaRPr lang="en-US"/>
          </a:p>
        </p:txBody>
      </p:sp>
      <p:sp>
        <p:nvSpPr>
          <p:cNvPr id="5" name="Footer Placeholder 4">
            <a:extLst>
              <a:ext uri="{FF2B5EF4-FFF2-40B4-BE49-F238E27FC236}">
                <a16:creationId xmlns:a16="http://schemas.microsoft.com/office/drawing/2014/main" id="{DAD19246-F051-B04C-9C3B-D82BCC49B5C0}"/>
              </a:ext>
            </a:extLst>
          </p:cNvPr>
          <p:cNvSpPr>
            <a:spLocks noGrp="1"/>
          </p:cNvSpPr>
          <p:nvPr>
            <p:ph type="ftr" sz="quarter" idx="11"/>
          </p:nvPr>
        </p:nvSpPr>
        <p:spPr/>
        <p:txBody>
          <a:bodyPr/>
          <a:lstStyle/>
          <a:p>
            <a:r>
              <a:rPr lang="en-US"/>
              <a:t>Achieving Net Zero, Oxford 10Sept2019</a:t>
            </a:r>
          </a:p>
        </p:txBody>
      </p:sp>
      <p:sp>
        <p:nvSpPr>
          <p:cNvPr id="6" name="Slide Number Placeholder 5">
            <a:extLst>
              <a:ext uri="{FF2B5EF4-FFF2-40B4-BE49-F238E27FC236}">
                <a16:creationId xmlns:a16="http://schemas.microsoft.com/office/drawing/2014/main" id="{DD28A1B1-0BD7-7A46-BCDB-5EE8343A5E98}"/>
              </a:ext>
            </a:extLst>
          </p:cNvPr>
          <p:cNvSpPr>
            <a:spLocks noGrp="1"/>
          </p:cNvSpPr>
          <p:nvPr>
            <p:ph type="sldNum" sz="quarter" idx="12"/>
          </p:nvPr>
        </p:nvSpPr>
        <p:spPr/>
        <p:txBody>
          <a:bodyPr/>
          <a:lstStyle/>
          <a:p>
            <a:fld id="{DF1F8D99-3F2F-1440-99B1-CD016948CDD8}" type="slidenum">
              <a:rPr lang="en-US" smtClean="0"/>
              <a:t>‹#›</a:t>
            </a:fld>
            <a:endParaRPr lang="en-US"/>
          </a:p>
        </p:txBody>
      </p:sp>
    </p:spTree>
    <p:extLst>
      <p:ext uri="{BB962C8B-B14F-4D97-AF65-F5344CB8AC3E}">
        <p14:creationId xmlns:p14="http://schemas.microsoft.com/office/powerpoint/2010/main" val="241412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D75C-32C5-3B43-B74D-C9B21367F2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6DFC8D8-FA31-7C4B-8C37-47EB04F910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A0B3A4E-C61C-8D4C-8DF9-E1C17A64264A}"/>
              </a:ext>
            </a:extLst>
          </p:cNvPr>
          <p:cNvSpPr>
            <a:spLocks noGrp="1"/>
          </p:cNvSpPr>
          <p:nvPr>
            <p:ph type="dt" sz="half" idx="10"/>
          </p:nvPr>
        </p:nvSpPr>
        <p:spPr/>
        <p:txBody>
          <a:bodyPr/>
          <a:lstStyle/>
          <a:p>
            <a:fld id="{4FE6723D-3853-5E48-998E-56F03982D531}" type="datetime1">
              <a:rPr lang="en-GB" smtClean="0"/>
              <a:t>13/03/2024</a:t>
            </a:fld>
            <a:endParaRPr lang="en-US"/>
          </a:p>
        </p:txBody>
      </p:sp>
      <p:sp>
        <p:nvSpPr>
          <p:cNvPr id="5" name="Footer Placeholder 4">
            <a:extLst>
              <a:ext uri="{FF2B5EF4-FFF2-40B4-BE49-F238E27FC236}">
                <a16:creationId xmlns:a16="http://schemas.microsoft.com/office/drawing/2014/main" id="{BC56E4B5-F9E0-8F4E-A2A9-A74B5E136F78}"/>
              </a:ext>
            </a:extLst>
          </p:cNvPr>
          <p:cNvSpPr>
            <a:spLocks noGrp="1"/>
          </p:cNvSpPr>
          <p:nvPr>
            <p:ph type="ftr" sz="quarter" idx="11"/>
          </p:nvPr>
        </p:nvSpPr>
        <p:spPr/>
        <p:txBody>
          <a:bodyPr/>
          <a:lstStyle/>
          <a:p>
            <a:r>
              <a:rPr lang="en-US"/>
              <a:t>Achieving Net Zero, Oxford 10Sept2019</a:t>
            </a:r>
          </a:p>
        </p:txBody>
      </p:sp>
      <p:sp>
        <p:nvSpPr>
          <p:cNvPr id="6" name="Slide Number Placeholder 5">
            <a:extLst>
              <a:ext uri="{FF2B5EF4-FFF2-40B4-BE49-F238E27FC236}">
                <a16:creationId xmlns:a16="http://schemas.microsoft.com/office/drawing/2014/main" id="{F051E821-4397-8D41-A9DD-CE6275F06FB7}"/>
              </a:ext>
            </a:extLst>
          </p:cNvPr>
          <p:cNvSpPr>
            <a:spLocks noGrp="1"/>
          </p:cNvSpPr>
          <p:nvPr>
            <p:ph type="sldNum" sz="quarter" idx="12"/>
          </p:nvPr>
        </p:nvSpPr>
        <p:spPr/>
        <p:txBody>
          <a:bodyPr/>
          <a:lstStyle/>
          <a:p>
            <a:fld id="{DF1F8D99-3F2F-1440-99B1-CD016948CDD8}" type="slidenum">
              <a:rPr lang="en-US" smtClean="0"/>
              <a:t>‹#›</a:t>
            </a:fld>
            <a:endParaRPr lang="en-US"/>
          </a:p>
        </p:txBody>
      </p:sp>
    </p:spTree>
    <p:extLst>
      <p:ext uri="{BB962C8B-B14F-4D97-AF65-F5344CB8AC3E}">
        <p14:creationId xmlns:p14="http://schemas.microsoft.com/office/powerpoint/2010/main" val="139664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48BF1-6C4E-5D4B-8F7B-68FB0F0EB7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F45D86-8F0D-7D41-8EC1-406B3A7CEA3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60DED32-87F5-404E-A46E-AE70512DCB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B5CBFE-F94C-ED4B-8F98-9B7E24919524}"/>
              </a:ext>
            </a:extLst>
          </p:cNvPr>
          <p:cNvSpPr>
            <a:spLocks noGrp="1"/>
          </p:cNvSpPr>
          <p:nvPr>
            <p:ph type="dt" sz="half" idx="10"/>
          </p:nvPr>
        </p:nvSpPr>
        <p:spPr/>
        <p:txBody>
          <a:bodyPr/>
          <a:lstStyle/>
          <a:p>
            <a:fld id="{4AEAE883-4666-264C-BDA9-398389F4D89F}" type="datetime1">
              <a:rPr lang="en-GB" smtClean="0"/>
              <a:t>13/03/2024</a:t>
            </a:fld>
            <a:endParaRPr lang="en-US"/>
          </a:p>
        </p:txBody>
      </p:sp>
      <p:sp>
        <p:nvSpPr>
          <p:cNvPr id="6" name="Footer Placeholder 5">
            <a:extLst>
              <a:ext uri="{FF2B5EF4-FFF2-40B4-BE49-F238E27FC236}">
                <a16:creationId xmlns:a16="http://schemas.microsoft.com/office/drawing/2014/main" id="{3CD55716-CA6C-3D41-A12F-30399882BADF}"/>
              </a:ext>
            </a:extLst>
          </p:cNvPr>
          <p:cNvSpPr>
            <a:spLocks noGrp="1"/>
          </p:cNvSpPr>
          <p:nvPr>
            <p:ph type="ftr" sz="quarter" idx="11"/>
          </p:nvPr>
        </p:nvSpPr>
        <p:spPr/>
        <p:txBody>
          <a:bodyPr/>
          <a:lstStyle/>
          <a:p>
            <a:r>
              <a:rPr lang="en-US"/>
              <a:t>Achieving Net Zero, Oxford 10Sept2019</a:t>
            </a:r>
          </a:p>
        </p:txBody>
      </p:sp>
      <p:sp>
        <p:nvSpPr>
          <p:cNvPr id="7" name="Slide Number Placeholder 6">
            <a:extLst>
              <a:ext uri="{FF2B5EF4-FFF2-40B4-BE49-F238E27FC236}">
                <a16:creationId xmlns:a16="http://schemas.microsoft.com/office/drawing/2014/main" id="{26DA86B3-1E2C-344A-BFA2-41F6F3E12EBD}"/>
              </a:ext>
            </a:extLst>
          </p:cNvPr>
          <p:cNvSpPr>
            <a:spLocks noGrp="1"/>
          </p:cNvSpPr>
          <p:nvPr>
            <p:ph type="sldNum" sz="quarter" idx="12"/>
          </p:nvPr>
        </p:nvSpPr>
        <p:spPr/>
        <p:txBody>
          <a:bodyPr/>
          <a:lstStyle/>
          <a:p>
            <a:fld id="{DF1F8D99-3F2F-1440-99B1-CD016948CDD8}" type="slidenum">
              <a:rPr lang="en-US" smtClean="0"/>
              <a:t>‹#›</a:t>
            </a:fld>
            <a:endParaRPr lang="en-US"/>
          </a:p>
        </p:txBody>
      </p:sp>
    </p:spTree>
    <p:extLst>
      <p:ext uri="{BB962C8B-B14F-4D97-AF65-F5344CB8AC3E}">
        <p14:creationId xmlns:p14="http://schemas.microsoft.com/office/powerpoint/2010/main" val="15592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C70B-1C0C-F245-B029-B827E87F165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0ABD6C1-9948-8A48-83E4-AE8C75CD91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487052E-3CD8-314B-95A2-0ADA074E51B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2A6D3FA-6668-804F-92A3-2A2AF9F32E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F5D305E-C128-8F40-8CED-82E39CE58E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F42FAE9-21A4-A64E-96A3-6FB79AEEEE5C}"/>
              </a:ext>
            </a:extLst>
          </p:cNvPr>
          <p:cNvSpPr>
            <a:spLocks noGrp="1"/>
          </p:cNvSpPr>
          <p:nvPr>
            <p:ph type="dt" sz="half" idx="10"/>
          </p:nvPr>
        </p:nvSpPr>
        <p:spPr/>
        <p:txBody>
          <a:bodyPr/>
          <a:lstStyle/>
          <a:p>
            <a:fld id="{0ED7D9F7-6B14-1E49-BC63-530BEB976202}" type="datetime1">
              <a:rPr lang="en-GB" smtClean="0"/>
              <a:t>13/03/2024</a:t>
            </a:fld>
            <a:endParaRPr lang="en-US"/>
          </a:p>
        </p:txBody>
      </p:sp>
      <p:sp>
        <p:nvSpPr>
          <p:cNvPr id="8" name="Footer Placeholder 7">
            <a:extLst>
              <a:ext uri="{FF2B5EF4-FFF2-40B4-BE49-F238E27FC236}">
                <a16:creationId xmlns:a16="http://schemas.microsoft.com/office/drawing/2014/main" id="{16753A27-D842-DE42-BAD0-4BE4A2539371}"/>
              </a:ext>
            </a:extLst>
          </p:cNvPr>
          <p:cNvSpPr>
            <a:spLocks noGrp="1"/>
          </p:cNvSpPr>
          <p:nvPr>
            <p:ph type="ftr" sz="quarter" idx="11"/>
          </p:nvPr>
        </p:nvSpPr>
        <p:spPr/>
        <p:txBody>
          <a:bodyPr/>
          <a:lstStyle/>
          <a:p>
            <a:r>
              <a:rPr lang="en-US"/>
              <a:t>Achieving Net Zero, Oxford 10Sept2019</a:t>
            </a:r>
          </a:p>
        </p:txBody>
      </p:sp>
      <p:sp>
        <p:nvSpPr>
          <p:cNvPr id="9" name="Slide Number Placeholder 8">
            <a:extLst>
              <a:ext uri="{FF2B5EF4-FFF2-40B4-BE49-F238E27FC236}">
                <a16:creationId xmlns:a16="http://schemas.microsoft.com/office/drawing/2014/main" id="{258EC460-C65C-2246-B7D1-C58335E70197}"/>
              </a:ext>
            </a:extLst>
          </p:cNvPr>
          <p:cNvSpPr>
            <a:spLocks noGrp="1"/>
          </p:cNvSpPr>
          <p:nvPr>
            <p:ph type="sldNum" sz="quarter" idx="12"/>
          </p:nvPr>
        </p:nvSpPr>
        <p:spPr/>
        <p:txBody>
          <a:bodyPr/>
          <a:lstStyle/>
          <a:p>
            <a:fld id="{DF1F8D99-3F2F-1440-99B1-CD016948CDD8}" type="slidenum">
              <a:rPr lang="en-US" smtClean="0"/>
              <a:t>‹#›</a:t>
            </a:fld>
            <a:endParaRPr lang="en-US"/>
          </a:p>
        </p:txBody>
      </p:sp>
    </p:spTree>
    <p:extLst>
      <p:ext uri="{BB962C8B-B14F-4D97-AF65-F5344CB8AC3E}">
        <p14:creationId xmlns:p14="http://schemas.microsoft.com/office/powerpoint/2010/main" val="1543087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FE76-8B76-F847-A0B4-4045DA23981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E4C20AA-8B03-A944-8538-8C877A773BCD}"/>
              </a:ext>
            </a:extLst>
          </p:cNvPr>
          <p:cNvSpPr>
            <a:spLocks noGrp="1"/>
          </p:cNvSpPr>
          <p:nvPr>
            <p:ph type="dt" sz="half" idx="10"/>
          </p:nvPr>
        </p:nvSpPr>
        <p:spPr/>
        <p:txBody>
          <a:bodyPr/>
          <a:lstStyle/>
          <a:p>
            <a:fld id="{9CCF3631-6D71-5F43-9E1D-263105449DCB}" type="datetime1">
              <a:rPr lang="en-GB" smtClean="0"/>
              <a:t>13/03/2024</a:t>
            </a:fld>
            <a:endParaRPr lang="en-US"/>
          </a:p>
        </p:txBody>
      </p:sp>
      <p:sp>
        <p:nvSpPr>
          <p:cNvPr id="4" name="Footer Placeholder 3">
            <a:extLst>
              <a:ext uri="{FF2B5EF4-FFF2-40B4-BE49-F238E27FC236}">
                <a16:creationId xmlns:a16="http://schemas.microsoft.com/office/drawing/2014/main" id="{85DB4367-E45C-0240-9ADA-B9E42A7191BD}"/>
              </a:ext>
            </a:extLst>
          </p:cNvPr>
          <p:cNvSpPr>
            <a:spLocks noGrp="1"/>
          </p:cNvSpPr>
          <p:nvPr>
            <p:ph type="ftr" sz="quarter" idx="11"/>
          </p:nvPr>
        </p:nvSpPr>
        <p:spPr/>
        <p:txBody>
          <a:bodyPr/>
          <a:lstStyle/>
          <a:p>
            <a:r>
              <a:rPr lang="en-US"/>
              <a:t>Achieving Net Zero, Oxford 10Sept2019</a:t>
            </a:r>
          </a:p>
        </p:txBody>
      </p:sp>
      <p:sp>
        <p:nvSpPr>
          <p:cNvPr id="5" name="Slide Number Placeholder 4">
            <a:extLst>
              <a:ext uri="{FF2B5EF4-FFF2-40B4-BE49-F238E27FC236}">
                <a16:creationId xmlns:a16="http://schemas.microsoft.com/office/drawing/2014/main" id="{1E1B33CA-A998-3F4A-A923-AAF73BF81F8D}"/>
              </a:ext>
            </a:extLst>
          </p:cNvPr>
          <p:cNvSpPr>
            <a:spLocks noGrp="1"/>
          </p:cNvSpPr>
          <p:nvPr>
            <p:ph type="sldNum" sz="quarter" idx="12"/>
          </p:nvPr>
        </p:nvSpPr>
        <p:spPr/>
        <p:txBody>
          <a:bodyPr/>
          <a:lstStyle/>
          <a:p>
            <a:fld id="{DF1F8D99-3F2F-1440-99B1-CD016948CDD8}" type="slidenum">
              <a:rPr lang="en-US" smtClean="0"/>
              <a:t>‹#›</a:t>
            </a:fld>
            <a:endParaRPr lang="en-US"/>
          </a:p>
        </p:txBody>
      </p:sp>
    </p:spTree>
    <p:extLst>
      <p:ext uri="{BB962C8B-B14F-4D97-AF65-F5344CB8AC3E}">
        <p14:creationId xmlns:p14="http://schemas.microsoft.com/office/powerpoint/2010/main" val="415662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D1770-B2DB-C545-870E-825B255912FB}"/>
              </a:ext>
            </a:extLst>
          </p:cNvPr>
          <p:cNvSpPr>
            <a:spLocks noGrp="1"/>
          </p:cNvSpPr>
          <p:nvPr>
            <p:ph type="dt" sz="half" idx="10"/>
          </p:nvPr>
        </p:nvSpPr>
        <p:spPr/>
        <p:txBody>
          <a:bodyPr/>
          <a:lstStyle/>
          <a:p>
            <a:fld id="{8CC94DDA-3D11-FA48-89B1-F4008187A587}" type="datetime1">
              <a:rPr lang="en-GB" smtClean="0"/>
              <a:t>13/03/2024</a:t>
            </a:fld>
            <a:endParaRPr lang="en-US"/>
          </a:p>
        </p:txBody>
      </p:sp>
      <p:sp>
        <p:nvSpPr>
          <p:cNvPr id="3" name="Footer Placeholder 2">
            <a:extLst>
              <a:ext uri="{FF2B5EF4-FFF2-40B4-BE49-F238E27FC236}">
                <a16:creationId xmlns:a16="http://schemas.microsoft.com/office/drawing/2014/main" id="{3A158139-AC9D-DA40-B7EE-D66432FA9330}"/>
              </a:ext>
            </a:extLst>
          </p:cNvPr>
          <p:cNvSpPr>
            <a:spLocks noGrp="1"/>
          </p:cNvSpPr>
          <p:nvPr>
            <p:ph type="ftr" sz="quarter" idx="11"/>
          </p:nvPr>
        </p:nvSpPr>
        <p:spPr/>
        <p:txBody>
          <a:bodyPr/>
          <a:lstStyle/>
          <a:p>
            <a:r>
              <a:rPr lang="en-US"/>
              <a:t>Achieving Net Zero, Oxford 10Sept2019</a:t>
            </a:r>
          </a:p>
        </p:txBody>
      </p:sp>
      <p:sp>
        <p:nvSpPr>
          <p:cNvPr id="4" name="Slide Number Placeholder 3">
            <a:extLst>
              <a:ext uri="{FF2B5EF4-FFF2-40B4-BE49-F238E27FC236}">
                <a16:creationId xmlns:a16="http://schemas.microsoft.com/office/drawing/2014/main" id="{FFDD51B5-5283-4A4F-AF45-E8973FFB7AED}"/>
              </a:ext>
            </a:extLst>
          </p:cNvPr>
          <p:cNvSpPr>
            <a:spLocks noGrp="1"/>
          </p:cNvSpPr>
          <p:nvPr>
            <p:ph type="sldNum" sz="quarter" idx="12"/>
          </p:nvPr>
        </p:nvSpPr>
        <p:spPr/>
        <p:txBody>
          <a:bodyPr/>
          <a:lstStyle/>
          <a:p>
            <a:fld id="{DF1F8D99-3F2F-1440-99B1-CD016948CDD8}" type="slidenum">
              <a:rPr lang="en-US" smtClean="0"/>
              <a:t>‹#›</a:t>
            </a:fld>
            <a:endParaRPr lang="en-US"/>
          </a:p>
        </p:txBody>
      </p:sp>
    </p:spTree>
    <p:extLst>
      <p:ext uri="{BB962C8B-B14F-4D97-AF65-F5344CB8AC3E}">
        <p14:creationId xmlns:p14="http://schemas.microsoft.com/office/powerpoint/2010/main" val="231583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ECF6-122C-0D48-AE6C-CCB5E6D13FB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9AA60EA-3387-EC47-BEE1-515ADC9700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5AB05E5-9F49-EE41-BAB9-BE0D242BE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02F603-96F0-6748-A786-A0CA1A03C8A0}"/>
              </a:ext>
            </a:extLst>
          </p:cNvPr>
          <p:cNvSpPr>
            <a:spLocks noGrp="1"/>
          </p:cNvSpPr>
          <p:nvPr>
            <p:ph type="dt" sz="half" idx="10"/>
          </p:nvPr>
        </p:nvSpPr>
        <p:spPr/>
        <p:txBody>
          <a:bodyPr/>
          <a:lstStyle/>
          <a:p>
            <a:fld id="{102D04C4-87D5-A34A-95F3-D4AE40C3D247}" type="datetime1">
              <a:rPr lang="en-GB" smtClean="0"/>
              <a:t>13/03/2024</a:t>
            </a:fld>
            <a:endParaRPr lang="en-US"/>
          </a:p>
        </p:txBody>
      </p:sp>
      <p:sp>
        <p:nvSpPr>
          <p:cNvPr id="6" name="Footer Placeholder 5">
            <a:extLst>
              <a:ext uri="{FF2B5EF4-FFF2-40B4-BE49-F238E27FC236}">
                <a16:creationId xmlns:a16="http://schemas.microsoft.com/office/drawing/2014/main" id="{0F19B1E7-E84D-D840-989C-1EC3CE47F03B}"/>
              </a:ext>
            </a:extLst>
          </p:cNvPr>
          <p:cNvSpPr>
            <a:spLocks noGrp="1"/>
          </p:cNvSpPr>
          <p:nvPr>
            <p:ph type="ftr" sz="quarter" idx="11"/>
          </p:nvPr>
        </p:nvSpPr>
        <p:spPr/>
        <p:txBody>
          <a:bodyPr/>
          <a:lstStyle/>
          <a:p>
            <a:r>
              <a:rPr lang="en-US"/>
              <a:t>Achieving Net Zero, Oxford 10Sept2019</a:t>
            </a:r>
          </a:p>
        </p:txBody>
      </p:sp>
      <p:sp>
        <p:nvSpPr>
          <p:cNvPr id="7" name="Slide Number Placeholder 6">
            <a:extLst>
              <a:ext uri="{FF2B5EF4-FFF2-40B4-BE49-F238E27FC236}">
                <a16:creationId xmlns:a16="http://schemas.microsoft.com/office/drawing/2014/main" id="{54953554-B503-D04F-A676-3BE811ADC1F3}"/>
              </a:ext>
            </a:extLst>
          </p:cNvPr>
          <p:cNvSpPr>
            <a:spLocks noGrp="1"/>
          </p:cNvSpPr>
          <p:nvPr>
            <p:ph type="sldNum" sz="quarter" idx="12"/>
          </p:nvPr>
        </p:nvSpPr>
        <p:spPr/>
        <p:txBody>
          <a:bodyPr/>
          <a:lstStyle/>
          <a:p>
            <a:fld id="{DF1F8D99-3F2F-1440-99B1-CD016948CDD8}" type="slidenum">
              <a:rPr lang="en-US" smtClean="0"/>
              <a:t>‹#›</a:t>
            </a:fld>
            <a:endParaRPr lang="en-US"/>
          </a:p>
        </p:txBody>
      </p:sp>
    </p:spTree>
    <p:extLst>
      <p:ext uri="{BB962C8B-B14F-4D97-AF65-F5344CB8AC3E}">
        <p14:creationId xmlns:p14="http://schemas.microsoft.com/office/powerpoint/2010/main" val="210479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DDAE-8592-B14F-A3F6-60D135870D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66F0D84-DCBE-8943-939F-EB3FC0FC6D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93E378-725B-E44B-B76A-425E5C5BC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92ED347-51D2-6642-8D94-ED1F7749910A}"/>
              </a:ext>
            </a:extLst>
          </p:cNvPr>
          <p:cNvSpPr>
            <a:spLocks noGrp="1"/>
          </p:cNvSpPr>
          <p:nvPr>
            <p:ph type="dt" sz="half" idx="10"/>
          </p:nvPr>
        </p:nvSpPr>
        <p:spPr/>
        <p:txBody>
          <a:bodyPr/>
          <a:lstStyle/>
          <a:p>
            <a:fld id="{F0B014C5-3F9E-984F-81DC-E5350A495941}" type="datetime1">
              <a:rPr lang="en-GB" smtClean="0"/>
              <a:t>13/03/2024</a:t>
            </a:fld>
            <a:endParaRPr lang="en-US"/>
          </a:p>
        </p:txBody>
      </p:sp>
      <p:sp>
        <p:nvSpPr>
          <p:cNvPr id="6" name="Footer Placeholder 5">
            <a:extLst>
              <a:ext uri="{FF2B5EF4-FFF2-40B4-BE49-F238E27FC236}">
                <a16:creationId xmlns:a16="http://schemas.microsoft.com/office/drawing/2014/main" id="{8E8F2F38-BD88-2944-B7DD-EA44DD4DE6CF}"/>
              </a:ext>
            </a:extLst>
          </p:cNvPr>
          <p:cNvSpPr>
            <a:spLocks noGrp="1"/>
          </p:cNvSpPr>
          <p:nvPr>
            <p:ph type="ftr" sz="quarter" idx="11"/>
          </p:nvPr>
        </p:nvSpPr>
        <p:spPr/>
        <p:txBody>
          <a:bodyPr/>
          <a:lstStyle/>
          <a:p>
            <a:r>
              <a:rPr lang="en-US"/>
              <a:t>Achieving Net Zero, Oxford 10Sept2019</a:t>
            </a:r>
          </a:p>
        </p:txBody>
      </p:sp>
      <p:sp>
        <p:nvSpPr>
          <p:cNvPr id="7" name="Slide Number Placeholder 6">
            <a:extLst>
              <a:ext uri="{FF2B5EF4-FFF2-40B4-BE49-F238E27FC236}">
                <a16:creationId xmlns:a16="http://schemas.microsoft.com/office/drawing/2014/main" id="{151BD9A1-A323-034E-AC18-4C898F694E17}"/>
              </a:ext>
            </a:extLst>
          </p:cNvPr>
          <p:cNvSpPr>
            <a:spLocks noGrp="1"/>
          </p:cNvSpPr>
          <p:nvPr>
            <p:ph type="sldNum" sz="quarter" idx="12"/>
          </p:nvPr>
        </p:nvSpPr>
        <p:spPr/>
        <p:txBody>
          <a:bodyPr/>
          <a:lstStyle/>
          <a:p>
            <a:fld id="{DF1F8D99-3F2F-1440-99B1-CD016948CDD8}" type="slidenum">
              <a:rPr lang="en-US" smtClean="0"/>
              <a:t>‹#›</a:t>
            </a:fld>
            <a:endParaRPr lang="en-US"/>
          </a:p>
        </p:txBody>
      </p:sp>
    </p:spTree>
    <p:extLst>
      <p:ext uri="{BB962C8B-B14F-4D97-AF65-F5344CB8AC3E}">
        <p14:creationId xmlns:p14="http://schemas.microsoft.com/office/powerpoint/2010/main" val="297914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60CAB-FD4A-F444-B332-6F0159426C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F87606D-751D-9F4E-B8C2-385522A9D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575DD9-B46E-7140-938E-CC7FC577B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A5C7D-B0A5-0245-8031-D48DDC21BB25}" type="datetime1">
              <a:rPr lang="en-GB" smtClean="0"/>
              <a:t>13/03/2024</a:t>
            </a:fld>
            <a:endParaRPr lang="en-US"/>
          </a:p>
        </p:txBody>
      </p:sp>
      <p:sp>
        <p:nvSpPr>
          <p:cNvPr id="5" name="Footer Placeholder 4">
            <a:extLst>
              <a:ext uri="{FF2B5EF4-FFF2-40B4-BE49-F238E27FC236}">
                <a16:creationId xmlns:a16="http://schemas.microsoft.com/office/drawing/2014/main" id="{02EB0880-5B3D-1845-AF38-CEB10CA77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Achieving Net Zero, Oxford 10Sept2019</a:t>
            </a:r>
          </a:p>
        </p:txBody>
      </p:sp>
      <p:sp>
        <p:nvSpPr>
          <p:cNvPr id="6" name="Slide Number Placeholder 5">
            <a:extLst>
              <a:ext uri="{FF2B5EF4-FFF2-40B4-BE49-F238E27FC236}">
                <a16:creationId xmlns:a16="http://schemas.microsoft.com/office/drawing/2014/main" id="{88C4F13A-C1F9-944E-8EBA-D6A17CCCF9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F8D99-3F2F-1440-99B1-CD016948CDD8}" type="slidenum">
              <a:rPr lang="en-US" smtClean="0"/>
              <a:t>‹#›</a:t>
            </a:fld>
            <a:endParaRPr lang="en-US"/>
          </a:p>
        </p:txBody>
      </p:sp>
    </p:spTree>
    <p:extLst>
      <p:ext uri="{BB962C8B-B14F-4D97-AF65-F5344CB8AC3E}">
        <p14:creationId xmlns:p14="http://schemas.microsoft.com/office/powerpoint/2010/main" val="3225413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57C6-30F0-EB4A-A970-0A82CF793617}"/>
              </a:ext>
            </a:extLst>
          </p:cNvPr>
          <p:cNvSpPr>
            <a:spLocks noGrp="1"/>
          </p:cNvSpPr>
          <p:nvPr>
            <p:ph type="ctrTitle"/>
          </p:nvPr>
        </p:nvSpPr>
        <p:spPr>
          <a:xfrm>
            <a:off x="1524000" y="506549"/>
            <a:ext cx="9144000" cy="2387600"/>
          </a:xfrm>
        </p:spPr>
        <p:txBody>
          <a:bodyPr>
            <a:normAutofit/>
          </a:bodyPr>
          <a:lstStyle/>
          <a:p>
            <a:r>
              <a:rPr lang="en-US" sz="4800"/>
              <a:t>Introduction to Hydrogen</a:t>
            </a:r>
            <a:br>
              <a:rPr lang="en-US" sz="4800"/>
            </a:br>
            <a:r>
              <a:rPr lang="en-US" sz="3600"/>
              <a:t>Module 2: Production &amp; Demand</a:t>
            </a:r>
          </a:p>
        </p:txBody>
      </p:sp>
      <p:sp>
        <p:nvSpPr>
          <p:cNvPr id="8" name="Subtitle 2">
            <a:extLst>
              <a:ext uri="{FF2B5EF4-FFF2-40B4-BE49-F238E27FC236}">
                <a16:creationId xmlns:a16="http://schemas.microsoft.com/office/drawing/2014/main" id="{88C76A24-B11E-0444-BB42-8DF7C3BD8698}"/>
              </a:ext>
            </a:extLst>
          </p:cNvPr>
          <p:cNvSpPr txBox="1">
            <a:spLocks/>
          </p:cNvSpPr>
          <p:nvPr/>
        </p:nvSpPr>
        <p:spPr>
          <a:xfrm>
            <a:off x="2060028" y="3180277"/>
            <a:ext cx="8071945" cy="2387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200" dirty="0"/>
              <a:t>Dr Ali </a:t>
            </a:r>
            <a:r>
              <a:rPr lang="en-GB" sz="2200" dirty="0" err="1"/>
              <a:t>Hassanpouryouzband</a:t>
            </a:r>
            <a:endParaRPr lang="en-GB" sz="1200" dirty="0"/>
          </a:p>
          <a:p>
            <a:r>
              <a:rPr lang="en-GB" sz="1800" dirty="0"/>
              <a:t>School of </a:t>
            </a:r>
            <a:r>
              <a:rPr lang="en-GB" sz="1800" dirty="0" err="1"/>
              <a:t>GeoSciences</a:t>
            </a:r>
            <a:r>
              <a:rPr lang="en-GB" sz="1800" dirty="0"/>
              <a:t>, University of Edinburgh</a:t>
            </a:r>
          </a:p>
          <a:p>
            <a:endParaRPr lang="en-GB" sz="800" dirty="0"/>
          </a:p>
          <a:p>
            <a:r>
              <a:rPr lang="en-GB" sz="2200" dirty="0"/>
              <a:t>Dr Priya </a:t>
            </a:r>
            <a:r>
              <a:rPr lang="en-GB" sz="2200" dirty="0" err="1"/>
              <a:t>Bhagavathy</a:t>
            </a:r>
            <a:r>
              <a:rPr lang="en-GB" sz="2200" dirty="0"/>
              <a:t>, Dr </a:t>
            </a:r>
            <a:r>
              <a:rPr lang="en-GB" sz="2200" dirty="0" err="1"/>
              <a:t>Arash</a:t>
            </a:r>
            <a:r>
              <a:rPr lang="en-GB" sz="2200" dirty="0"/>
              <a:t> </a:t>
            </a:r>
            <a:r>
              <a:rPr lang="en-GB" sz="2200" dirty="0" err="1"/>
              <a:t>Badakhsh</a:t>
            </a:r>
            <a:endParaRPr lang="en-GB" sz="2200" dirty="0"/>
          </a:p>
          <a:p>
            <a:r>
              <a:rPr lang="en-GB" sz="1800" dirty="0"/>
              <a:t>Power Networks Demonstration Centre, University of Strathclyde</a:t>
            </a:r>
          </a:p>
          <a:p>
            <a:endParaRPr lang="en-GB" sz="1800" dirty="0"/>
          </a:p>
          <a:p>
            <a:endParaRPr lang="en-GB" sz="1800" dirty="0"/>
          </a:p>
          <a:p>
            <a:endParaRPr lang="en-GB" sz="800" dirty="0"/>
          </a:p>
          <a:p>
            <a:endParaRPr lang="en-GB" sz="2000" dirty="0"/>
          </a:p>
          <a:p>
            <a:endParaRPr lang="en-GB" sz="2000" dirty="0"/>
          </a:p>
          <a:p>
            <a:endParaRPr lang="en-GB" sz="2000" dirty="0"/>
          </a:p>
        </p:txBody>
      </p:sp>
      <p:sp>
        <p:nvSpPr>
          <p:cNvPr id="9" name="Footer Placeholder 8">
            <a:extLst>
              <a:ext uri="{FF2B5EF4-FFF2-40B4-BE49-F238E27FC236}">
                <a16:creationId xmlns:a16="http://schemas.microsoft.com/office/drawing/2014/main" id="{69A7086E-44C0-CC4A-816A-E59FAAD3CE80}"/>
              </a:ext>
            </a:extLst>
          </p:cNvPr>
          <p:cNvSpPr>
            <a:spLocks noGrp="1"/>
          </p:cNvSpPr>
          <p:nvPr>
            <p:ph type="ftr" sz="quarter" idx="11"/>
          </p:nvPr>
        </p:nvSpPr>
        <p:spPr>
          <a:xfrm>
            <a:off x="4073325" y="6492875"/>
            <a:ext cx="4114800" cy="365125"/>
          </a:xfrm>
        </p:spPr>
        <p:txBody>
          <a:bodyPr/>
          <a:lstStyle/>
          <a:p>
            <a:r>
              <a:rPr lang="en-US"/>
              <a:t>Hydrogen CPD course| </a:t>
            </a:r>
            <a:r>
              <a:rPr lang="en-US" dirty="0"/>
              <a:t>April</a:t>
            </a:r>
            <a:r>
              <a:rPr lang="en-US"/>
              <a:t> 2024</a:t>
            </a:r>
          </a:p>
        </p:txBody>
      </p:sp>
      <p:pic>
        <p:nvPicPr>
          <p:cNvPr id="10" name="Picture 9">
            <a:extLst>
              <a:ext uri="{FF2B5EF4-FFF2-40B4-BE49-F238E27FC236}">
                <a16:creationId xmlns:a16="http://schemas.microsoft.com/office/drawing/2014/main" id="{B70EAD2E-65BB-4D4A-EFFB-BA8405209391}"/>
              </a:ext>
            </a:extLst>
          </p:cNvPr>
          <p:cNvPicPr>
            <a:picLocks noChangeAspect="1"/>
          </p:cNvPicPr>
          <p:nvPr/>
        </p:nvPicPr>
        <p:blipFill>
          <a:blip r:embed="rId3"/>
          <a:srcRect/>
          <a:stretch/>
        </p:blipFill>
        <p:spPr>
          <a:xfrm>
            <a:off x="1353453" y="5275141"/>
            <a:ext cx="739030" cy="1109798"/>
          </a:xfrm>
          <a:prstGeom prst="rect">
            <a:avLst/>
          </a:prstGeom>
        </p:spPr>
      </p:pic>
      <p:pic>
        <p:nvPicPr>
          <p:cNvPr id="11" name="Picture 10" descr="A close up of a logo&#10;&#10;Description automatically generated">
            <a:extLst>
              <a:ext uri="{FF2B5EF4-FFF2-40B4-BE49-F238E27FC236}">
                <a16:creationId xmlns:a16="http://schemas.microsoft.com/office/drawing/2014/main" id="{42F58A0B-43F9-E0A9-A6C5-23B67BA15C0D}"/>
              </a:ext>
            </a:extLst>
          </p:cNvPr>
          <p:cNvPicPr>
            <a:picLocks noChangeAspect="1"/>
          </p:cNvPicPr>
          <p:nvPr/>
        </p:nvPicPr>
        <p:blipFill>
          <a:blip r:embed="rId4"/>
          <a:stretch>
            <a:fillRect/>
          </a:stretch>
        </p:blipFill>
        <p:spPr>
          <a:xfrm>
            <a:off x="8005489" y="5279634"/>
            <a:ext cx="2854960" cy="794463"/>
          </a:xfrm>
          <a:prstGeom prst="rect">
            <a:avLst/>
          </a:prstGeom>
        </p:spPr>
      </p:pic>
      <p:pic>
        <p:nvPicPr>
          <p:cNvPr id="12" name="Picture 11" descr="A logo on a black background&#10;&#10;Description automatically generated">
            <a:extLst>
              <a:ext uri="{FF2B5EF4-FFF2-40B4-BE49-F238E27FC236}">
                <a16:creationId xmlns:a16="http://schemas.microsoft.com/office/drawing/2014/main" id="{8BADFA54-49E1-A4F2-E744-88EA44359D44}"/>
              </a:ext>
            </a:extLst>
          </p:cNvPr>
          <p:cNvPicPr>
            <a:picLocks noChangeAspect="1"/>
          </p:cNvPicPr>
          <p:nvPr/>
        </p:nvPicPr>
        <p:blipFill>
          <a:blip r:embed="rId5"/>
          <a:stretch>
            <a:fillRect/>
          </a:stretch>
        </p:blipFill>
        <p:spPr>
          <a:xfrm>
            <a:off x="6028719" y="5275425"/>
            <a:ext cx="1544320" cy="1126490"/>
          </a:xfrm>
          <a:prstGeom prst="rect">
            <a:avLst/>
          </a:prstGeom>
        </p:spPr>
      </p:pic>
      <p:pic>
        <p:nvPicPr>
          <p:cNvPr id="13" name="Picture 12" descr="A logo on a black background&#10;&#10;Description automatically generated">
            <a:extLst>
              <a:ext uri="{FF2B5EF4-FFF2-40B4-BE49-F238E27FC236}">
                <a16:creationId xmlns:a16="http://schemas.microsoft.com/office/drawing/2014/main" id="{59D8ACBD-7712-3991-D4C2-43FB891EC992}"/>
              </a:ext>
            </a:extLst>
          </p:cNvPr>
          <p:cNvPicPr>
            <a:picLocks noChangeAspect="1"/>
          </p:cNvPicPr>
          <p:nvPr/>
        </p:nvPicPr>
        <p:blipFill rotWithShape="1">
          <a:blip r:embed="rId6"/>
          <a:srcRect l="6818" t="29362" r="8807" b="34042"/>
          <a:stretch/>
        </p:blipFill>
        <p:spPr>
          <a:xfrm>
            <a:off x="2435868" y="5124817"/>
            <a:ext cx="3341430" cy="949623"/>
          </a:xfrm>
          <a:prstGeom prst="rect">
            <a:avLst/>
          </a:prstGeom>
        </p:spPr>
      </p:pic>
    </p:spTree>
    <p:extLst>
      <p:ext uri="{BB962C8B-B14F-4D97-AF65-F5344CB8AC3E}">
        <p14:creationId xmlns:p14="http://schemas.microsoft.com/office/powerpoint/2010/main" val="351701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53A37CD-07BA-3B48-82C7-6D50D2AE1068}"/>
              </a:ext>
            </a:extLst>
          </p:cNvPr>
          <p:cNvSpPr>
            <a:spLocks noGrp="1"/>
          </p:cNvSpPr>
          <p:nvPr>
            <p:ph type="ftr" sz="quarter" idx="11"/>
          </p:nvPr>
        </p:nvSpPr>
        <p:spPr>
          <a:xfrm>
            <a:off x="8516202" y="385179"/>
            <a:ext cx="3238001" cy="365125"/>
          </a:xfrm>
        </p:spPr>
        <p:txBody>
          <a:bodyPr vert="horz" lIns="91440" tIns="45720" rIns="91440" bIns="45720" rtlCol="0" anchor="ctr">
            <a:normAutofit/>
          </a:bodyPr>
          <a:lstStyle/>
          <a:p>
            <a:r>
              <a:rPr lang="en-US" sz="1100">
                <a:solidFill>
                  <a:schemeClr val="bg1"/>
                </a:solidFill>
              </a:rPr>
              <a:t>Hydrogen CPD Course | </a:t>
            </a:r>
            <a:r>
              <a:rPr lang="en-US" dirty="0">
                <a:solidFill>
                  <a:schemeClr val="bg1"/>
                </a:solidFill>
              </a:rPr>
              <a:t>April </a:t>
            </a:r>
            <a:r>
              <a:rPr lang="en-US" sz="1100">
                <a:solidFill>
                  <a:schemeClr val="bg1"/>
                </a:solidFill>
              </a:rPr>
              <a:t>2024</a:t>
            </a:r>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0" name="Title 1">
            <a:extLst>
              <a:ext uri="{FF2B5EF4-FFF2-40B4-BE49-F238E27FC236}">
                <a16:creationId xmlns:a16="http://schemas.microsoft.com/office/drawing/2014/main" id="{1760144E-D8EB-1C41-90CF-9B372AF2BA21}"/>
              </a:ext>
            </a:extLst>
          </p:cNvPr>
          <p:cNvSpPr txBox="1">
            <a:spLocks/>
          </p:cNvSpPr>
          <p:nvPr/>
        </p:nvSpPr>
        <p:spPr>
          <a:xfrm>
            <a:off x="9382195" y="1933178"/>
            <a:ext cx="2628900" cy="4381560"/>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3600" b="1" noProof="1">
                <a:solidFill>
                  <a:srgbClr val="FFFFFF"/>
                </a:solidFill>
              </a:rPr>
              <a:t>Hydrogen Demand</a:t>
            </a:r>
            <a:endParaRPr lang="en-US" sz="3600" b="1" kern="1200" noProof="1">
              <a:solidFill>
                <a:srgbClr val="FFFFFF"/>
              </a:solidFill>
              <a:latin typeface="+mj-lt"/>
              <a:ea typeface="+mj-ea"/>
              <a:cs typeface="+mj-cs"/>
            </a:endParaRPr>
          </a:p>
        </p:txBody>
      </p:sp>
      <p:pic>
        <p:nvPicPr>
          <p:cNvPr id="2" name="Picture 1" descr="A blue circle with white arrow&#10;&#10;Description automatically generated">
            <a:extLst>
              <a:ext uri="{FF2B5EF4-FFF2-40B4-BE49-F238E27FC236}">
                <a16:creationId xmlns:a16="http://schemas.microsoft.com/office/drawing/2014/main" id="{26011DB1-CB9C-0EC2-0D3A-9693EC801B98}"/>
              </a:ext>
            </a:extLst>
          </p:cNvPr>
          <p:cNvPicPr>
            <a:picLocks noChangeAspect="1"/>
          </p:cNvPicPr>
          <p:nvPr/>
        </p:nvPicPr>
        <p:blipFill>
          <a:blip r:embed="rId3"/>
          <a:stretch>
            <a:fillRect/>
          </a:stretch>
        </p:blipFill>
        <p:spPr>
          <a:xfrm>
            <a:off x="236965" y="6213764"/>
            <a:ext cx="473941" cy="473941"/>
          </a:xfrm>
          <a:prstGeom prst="rect">
            <a:avLst/>
          </a:prstGeom>
        </p:spPr>
      </p:pic>
      <p:sp>
        <p:nvSpPr>
          <p:cNvPr id="7" name="Footer Placeholder 3">
            <a:extLst>
              <a:ext uri="{FF2B5EF4-FFF2-40B4-BE49-F238E27FC236}">
                <a16:creationId xmlns:a16="http://schemas.microsoft.com/office/drawing/2014/main" id="{66D73D33-FC1B-34DB-3CAB-A97058397DD7}"/>
              </a:ext>
            </a:extLst>
          </p:cNvPr>
          <p:cNvSpPr txBox="1">
            <a:spLocks/>
          </p:cNvSpPr>
          <p:nvPr/>
        </p:nvSpPr>
        <p:spPr>
          <a:xfrm>
            <a:off x="9894657" y="1085946"/>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rgbClr val="0D96AD"/>
                </a:solidFill>
              </a:rPr>
              <a:t>H</a:t>
            </a:r>
            <a:r>
              <a:rPr lang="en-US" sz="2400" baseline="-25000">
                <a:solidFill>
                  <a:srgbClr val="0D96AD"/>
                </a:solidFill>
              </a:rPr>
              <a:t>2</a:t>
            </a:r>
          </a:p>
        </p:txBody>
      </p:sp>
      <p:sp>
        <p:nvSpPr>
          <p:cNvPr id="8" name="Footer Placeholder 3">
            <a:extLst>
              <a:ext uri="{FF2B5EF4-FFF2-40B4-BE49-F238E27FC236}">
                <a16:creationId xmlns:a16="http://schemas.microsoft.com/office/drawing/2014/main" id="{6A1FEADE-CD48-2E73-15E4-A7129D2926F5}"/>
              </a:ext>
            </a:extLst>
          </p:cNvPr>
          <p:cNvSpPr txBox="1">
            <a:spLocks/>
          </p:cNvSpPr>
          <p:nvPr/>
        </p:nvSpPr>
        <p:spPr>
          <a:xfrm>
            <a:off x="9259238" y="1523859"/>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chemeClr val="accent2"/>
                </a:solidFill>
              </a:rPr>
              <a:t>CO</a:t>
            </a:r>
            <a:r>
              <a:rPr lang="en-US" sz="2400" baseline="-25000">
                <a:solidFill>
                  <a:schemeClr val="accent2"/>
                </a:solidFill>
              </a:rPr>
              <a:t>2</a:t>
            </a:r>
          </a:p>
        </p:txBody>
      </p:sp>
      <p:pic>
        <p:nvPicPr>
          <p:cNvPr id="11" name="Picture 10">
            <a:extLst>
              <a:ext uri="{FF2B5EF4-FFF2-40B4-BE49-F238E27FC236}">
                <a16:creationId xmlns:a16="http://schemas.microsoft.com/office/drawing/2014/main" id="{00AEE944-7D84-4A24-BEE6-3EE21EB35058}"/>
              </a:ext>
            </a:extLst>
          </p:cNvPr>
          <p:cNvPicPr>
            <a:picLocks noChangeAspect="1"/>
          </p:cNvPicPr>
          <p:nvPr/>
        </p:nvPicPr>
        <p:blipFill rotWithShape="1">
          <a:blip r:embed="rId4"/>
          <a:srcRect l="7280" t="5526" b="7503"/>
          <a:stretch/>
        </p:blipFill>
        <p:spPr>
          <a:xfrm>
            <a:off x="411882" y="1292790"/>
            <a:ext cx="5821840" cy="4142466"/>
          </a:xfrm>
          <a:prstGeom prst="rect">
            <a:avLst/>
          </a:prstGeom>
        </p:spPr>
      </p:pic>
      <p:sp>
        <p:nvSpPr>
          <p:cNvPr id="17" name="TextBox 16">
            <a:extLst>
              <a:ext uri="{FF2B5EF4-FFF2-40B4-BE49-F238E27FC236}">
                <a16:creationId xmlns:a16="http://schemas.microsoft.com/office/drawing/2014/main" id="{5C7A96EB-6975-4A52-87BF-D7E80516E6C6}"/>
              </a:ext>
            </a:extLst>
          </p:cNvPr>
          <p:cNvSpPr txBox="1"/>
          <p:nvPr/>
        </p:nvSpPr>
        <p:spPr>
          <a:xfrm>
            <a:off x="420740" y="5762373"/>
            <a:ext cx="6108700" cy="276999"/>
          </a:xfrm>
          <a:prstGeom prst="rect">
            <a:avLst/>
          </a:prstGeom>
          <a:noFill/>
        </p:spPr>
        <p:txBody>
          <a:bodyPr wrap="square">
            <a:spAutoFit/>
          </a:bodyPr>
          <a:lstStyle/>
          <a:p>
            <a:r>
              <a:rPr lang="en-GB" sz="1200">
                <a:solidFill>
                  <a:schemeClr val="bg2">
                    <a:lumMod val="50000"/>
                  </a:schemeClr>
                </a:solidFill>
              </a:rPr>
              <a:t>FCH, Linde Gas, IEA, Deloitte Analysis</a:t>
            </a:r>
          </a:p>
        </p:txBody>
      </p:sp>
      <p:sp>
        <p:nvSpPr>
          <p:cNvPr id="18" name="Content Placeholder 5">
            <a:extLst>
              <a:ext uri="{FF2B5EF4-FFF2-40B4-BE49-F238E27FC236}">
                <a16:creationId xmlns:a16="http://schemas.microsoft.com/office/drawing/2014/main" id="{9F65633B-EFDE-DB47-CB4F-44DFA4D1EA9B}"/>
              </a:ext>
            </a:extLst>
          </p:cNvPr>
          <p:cNvSpPr txBox="1">
            <a:spLocks/>
          </p:cNvSpPr>
          <p:nvPr/>
        </p:nvSpPr>
        <p:spPr>
          <a:xfrm>
            <a:off x="3719235" y="4300169"/>
            <a:ext cx="5368355" cy="1462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a:p>
          <a:p>
            <a:pPr marL="0" indent="0">
              <a:buNone/>
            </a:pPr>
            <a:r>
              <a:rPr lang="en-GB" sz="2400"/>
              <a:t>Mainly as feedstock for the production </a:t>
            </a:r>
            <a:br>
              <a:rPr lang="en-GB" sz="2400"/>
            </a:br>
            <a:r>
              <a:rPr lang="en-GB" sz="2400"/>
              <a:t>of ammonia, and in refining</a:t>
            </a:r>
          </a:p>
        </p:txBody>
      </p:sp>
      <p:sp>
        <p:nvSpPr>
          <p:cNvPr id="19" name="Slide Number Placeholder 4">
            <a:extLst>
              <a:ext uri="{FF2B5EF4-FFF2-40B4-BE49-F238E27FC236}">
                <a16:creationId xmlns:a16="http://schemas.microsoft.com/office/drawing/2014/main" id="{4322BF52-C5FD-EAEE-4B25-5727EF35BEA4}"/>
              </a:ext>
            </a:extLst>
          </p:cNvPr>
          <p:cNvSpPr>
            <a:spLocks noGrp="1"/>
          </p:cNvSpPr>
          <p:nvPr>
            <p:ph type="sldNum" sz="quarter" idx="12"/>
          </p:nvPr>
        </p:nvSpPr>
        <p:spPr>
          <a:xfrm>
            <a:off x="11146536" y="6212505"/>
            <a:ext cx="475200" cy="475200"/>
          </a:xfrm>
          <a:prstGeom prst="ellipse">
            <a:avLst/>
          </a:prstGeom>
          <a:solidFill>
            <a:schemeClr val="bg1">
              <a:alpha val="80000"/>
            </a:schemeClr>
          </a:solidFill>
        </p:spPr>
        <p:txBody>
          <a:bodyPr vert="horz" lIns="91440" tIns="45720" rIns="91440" bIns="45720" rtlCol="0" anchor="ctr">
            <a:normAutofit fontScale="92500"/>
          </a:bodyPr>
          <a:lstStyle/>
          <a:p>
            <a:pPr algn="ctr">
              <a:spcAft>
                <a:spcPts val="600"/>
              </a:spcAft>
            </a:pPr>
            <a:fld id="{DF1F8D99-3F2F-1440-99B1-CD016948CDD8}" type="slidenum">
              <a:rPr lang="en-US">
                <a:solidFill>
                  <a:schemeClr val="tx1"/>
                </a:solidFill>
              </a:rPr>
              <a:pPr algn="ctr">
                <a:spcAft>
                  <a:spcPts val="600"/>
                </a:spcAft>
              </a:pPr>
              <a:t>10</a:t>
            </a:fld>
            <a:endParaRPr lang="en-US">
              <a:solidFill>
                <a:schemeClr val="tx1"/>
              </a:solidFill>
            </a:endParaRPr>
          </a:p>
        </p:txBody>
      </p:sp>
      <p:sp>
        <p:nvSpPr>
          <p:cNvPr id="21" name="Content Placeholder 5">
            <a:extLst>
              <a:ext uri="{FF2B5EF4-FFF2-40B4-BE49-F238E27FC236}">
                <a16:creationId xmlns:a16="http://schemas.microsoft.com/office/drawing/2014/main" id="{9CCAAEE1-EC7A-5615-9C6F-F1DA118A60FF}"/>
              </a:ext>
            </a:extLst>
          </p:cNvPr>
          <p:cNvSpPr txBox="1">
            <a:spLocks/>
          </p:cNvSpPr>
          <p:nvPr/>
        </p:nvSpPr>
        <p:spPr>
          <a:xfrm>
            <a:off x="5879346" y="2748428"/>
            <a:ext cx="3538024" cy="1331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GB" sz="2400"/>
              <a:t>About 10 million tons</a:t>
            </a:r>
            <a:br>
              <a:rPr lang="en-GB" sz="2400"/>
            </a:br>
            <a:r>
              <a:rPr lang="en-GB" sz="2400"/>
              <a:t>of hydrogen is already used in EU industries</a:t>
            </a:r>
          </a:p>
        </p:txBody>
      </p:sp>
      <p:sp>
        <p:nvSpPr>
          <p:cNvPr id="25" name="TextBox 24">
            <a:extLst>
              <a:ext uri="{FF2B5EF4-FFF2-40B4-BE49-F238E27FC236}">
                <a16:creationId xmlns:a16="http://schemas.microsoft.com/office/drawing/2014/main" id="{06D3A366-5E68-34F8-FD89-0D63E3FEE928}"/>
              </a:ext>
            </a:extLst>
          </p:cNvPr>
          <p:cNvSpPr txBox="1"/>
          <p:nvPr/>
        </p:nvSpPr>
        <p:spPr>
          <a:xfrm>
            <a:off x="362843" y="349585"/>
            <a:ext cx="8896395" cy="707886"/>
          </a:xfrm>
          <a:prstGeom prst="rect">
            <a:avLst/>
          </a:prstGeom>
          <a:noFill/>
        </p:spPr>
        <p:txBody>
          <a:bodyPr wrap="square" rtlCol="0">
            <a:spAutoFit/>
          </a:bodyPr>
          <a:lstStyle/>
          <a:p>
            <a:r>
              <a:rPr lang="en-GB" sz="4000"/>
              <a:t>Current use in EU industry</a:t>
            </a:r>
          </a:p>
        </p:txBody>
      </p:sp>
      <p:grpSp>
        <p:nvGrpSpPr>
          <p:cNvPr id="31" name="Group 30">
            <a:extLst>
              <a:ext uri="{FF2B5EF4-FFF2-40B4-BE49-F238E27FC236}">
                <a16:creationId xmlns:a16="http://schemas.microsoft.com/office/drawing/2014/main" id="{7DAFAF83-D5E6-A4C6-742A-4B1DAB16890D}"/>
              </a:ext>
            </a:extLst>
          </p:cNvPr>
          <p:cNvGrpSpPr/>
          <p:nvPr/>
        </p:nvGrpSpPr>
        <p:grpSpPr>
          <a:xfrm>
            <a:off x="4440131" y="5525869"/>
            <a:ext cx="482600" cy="686636"/>
            <a:chOff x="4440131" y="5525869"/>
            <a:chExt cx="482600" cy="686636"/>
          </a:xfrm>
        </p:grpSpPr>
        <p:pic>
          <p:nvPicPr>
            <p:cNvPr id="23" name="Picture 22">
              <a:extLst>
                <a:ext uri="{FF2B5EF4-FFF2-40B4-BE49-F238E27FC236}">
                  <a16:creationId xmlns:a16="http://schemas.microsoft.com/office/drawing/2014/main" id="{765DEB81-DF05-A8E4-820F-7700BEE30367}"/>
                </a:ext>
              </a:extLst>
            </p:cNvPr>
            <p:cNvPicPr>
              <a:picLocks noChangeAspect="1"/>
            </p:cNvPicPr>
            <p:nvPr/>
          </p:nvPicPr>
          <p:blipFill>
            <a:blip r:embed="rId5"/>
            <a:stretch>
              <a:fillRect/>
            </a:stretch>
          </p:blipFill>
          <p:spPr>
            <a:xfrm>
              <a:off x="4440131" y="5729905"/>
              <a:ext cx="482600" cy="482600"/>
            </a:xfrm>
            <a:prstGeom prst="rect">
              <a:avLst/>
            </a:prstGeom>
          </p:spPr>
        </p:pic>
        <p:cxnSp>
          <p:nvCxnSpPr>
            <p:cNvPr id="27" name="Straight Connector 26">
              <a:extLst>
                <a:ext uri="{FF2B5EF4-FFF2-40B4-BE49-F238E27FC236}">
                  <a16:creationId xmlns:a16="http://schemas.microsoft.com/office/drawing/2014/main" id="{5FC9953E-0E61-6A7B-2DAD-C3EC22C719D2}"/>
                </a:ext>
              </a:extLst>
            </p:cNvPr>
            <p:cNvCxnSpPr>
              <a:cxnSpLocks/>
            </p:cNvCxnSpPr>
            <p:nvPr/>
          </p:nvCxnSpPr>
          <p:spPr>
            <a:xfrm flipH="1" flipV="1">
              <a:off x="4675900" y="5525869"/>
              <a:ext cx="0" cy="204036"/>
            </a:xfrm>
            <a:prstGeom prst="line">
              <a:avLst/>
            </a:prstGeom>
            <a:ln w="28575">
              <a:solidFill>
                <a:srgbClr val="00768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7A379F5B-283F-0CAF-7CAF-DCBFD3EF8454}"/>
              </a:ext>
            </a:extLst>
          </p:cNvPr>
          <p:cNvGrpSpPr/>
          <p:nvPr/>
        </p:nvGrpSpPr>
        <p:grpSpPr>
          <a:xfrm>
            <a:off x="6480278" y="5525869"/>
            <a:ext cx="469900" cy="688336"/>
            <a:chOff x="6480278" y="5525869"/>
            <a:chExt cx="469900" cy="688336"/>
          </a:xfrm>
        </p:grpSpPr>
        <p:pic>
          <p:nvPicPr>
            <p:cNvPr id="24" name="Picture 23">
              <a:extLst>
                <a:ext uri="{FF2B5EF4-FFF2-40B4-BE49-F238E27FC236}">
                  <a16:creationId xmlns:a16="http://schemas.microsoft.com/office/drawing/2014/main" id="{7908A4C2-31AD-6803-BD50-A44A5F7AA35B}"/>
                </a:ext>
              </a:extLst>
            </p:cNvPr>
            <p:cNvPicPr>
              <a:picLocks noChangeAspect="1"/>
            </p:cNvPicPr>
            <p:nvPr/>
          </p:nvPicPr>
          <p:blipFill>
            <a:blip r:embed="rId6"/>
            <a:stretch>
              <a:fillRect/>
            </a:stretch>
          </p:blipFill>
          <p:spPr>
            <a:xfrm>
              <a:off x="6480278" y="5731605"/>
              <a:ext cx="469900" cy="482600"/>
            </a:xfrm>
            <a:prstGeom prst="rect">
              <a:avLst/>
            </a:prstGeom>
          </p:spPr>
        </p:pic>
        <p:cxnSp>
          <p:nvCxnSpPr>
            <p:cNvPr id="29" name="Straight Connector 28">
              <a:extLst>
                <a:ext uri="{FF2B5EF4-FFF2-40B4-BE49-F238E27FC236}">
                  <a16:creationId xmlns:a16="http://schemas.microsoft.com/office/drawing/2014/main" id="{1C0868D2-73A8-433F-1DB7-1677AB00EA66}"/>
                </a:ext>
              </a:extLst>
            </p:cNvPr>
            <p:cNvCxnSpPr>
              <a:cxnSpLocks/>
            </p:cNvCxnSpPr>
            <p:nvPr/>
          </p:nvCxnSpPr>
          <p:spPr>
            <a:xfrm flipH="1" flipV="1">
              <a:off x="6717057" y="5525869"/>
              <a:ext cx="0" cy="204036"/>
            </a:xfrm>
            <a:prstGeom prst="line">
              <a:avLst/>
            </a:prstGeom>
            <a:ln w="28575">
              <a:solidFill>
                <a:srgbClr val="0076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184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53A37CD-07BA-3B48-82C7-6D50D2AE1068}"/>
              </a:ext>
            </a:extLst>
          </p:cNvPr>
          <p:cNvSpPr>
            <a:spLocks noGrp="1"/>
          </p:cNvSpPr>
          <p:nvPr>
            <p:ph type="ftr" sz="quarter" idx="11"/>
          </p:nvPr>
        </p:nvSpPr>
        <p:spPr>
          <a:xfrm>
            <a:off x="8516202" y="385179"/>
            <a:ext cx="3238001" cy="365125"/>
          </a:xfrm>
        </p:spPr>
        <p:txBody>
          <a:bodyPr vert="horz" lIns="91440" tIns="45720" rIns="91440" bIns="45720" rtlCol="0" anchor="ctr">
            <a:normAutofit/>
          </a:bodyPr>
          <a:lstStyle/>
          <a:p>
            <a:r>
              <a:rPr lang="en-US" sz="1100">
                <a:solidFill>
                  <a:schemeClr val="bg1"/>
                </a:solidFill>
              </a:rPr>
              <a:t>Hydrogen CPD Course | </a:t>
            </a:r>
            <a:r>
              <a:rPr lang="en-US" dirty="0">
                <a:solidFill>
                  <a:schemeClr val="bg1"/>
                </a:solidFill>
              </a:rPr>
              <a:t>April </a:t>
            </a:r>
            <a:r>
              <a:rPr lang="en-US" sz="1100">
                <a:solidFill>
                  <a:schemeClr val="bg1"/>
                </a:solidFill>
              </a:rPr>
              <a:t>2024</a:t>
            </a:r>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2" name="Picture 1" descr="A blue circle with white arrow&#10;&#10;Description automatically generated">
            <a:extLst>
              <a:ext uri="{FF2B5EF4-FFF2-40B4-BE49-F238E27FC236}">
                <a16:creationId xmlns:a16="http://schemas.microsoft.com/office/drawing/2014/main" id="{26011DB1-CB9C-0EC2-0D3A-9693EC801B98}"/>
              </a:ext>
            </a:extLst>
          </p:cNvPr>
          <p:cNvPicPr>
            <a:picLocks noChangeAspect="1"/>
          </p:cNvPicPr>
          <p:nvPr/>
        </p:nvPicPr>
        <p:blipFill>
          <a:blip r:embed="rId3"/>
          <a:stretch>
            <a:fillRect/>
          </a:stretch>
        </p:blipFill>
        <p:spPr>
          <a:xfrm>
            <a:off x="236965" y="6213764"/>
            <a:ext cx="473941" cy="473941"/>
          </a:xfrm>
          <a:prstGeom prst="rect">
            <a:avLst/>
          </a:prstGeom>
        </p:spPr>
      </p:pic>
      <p:sp>
        <p:nvSpPr>
          <p:cNvPr id="7" name="Footer Placeholder 3">
            <a:extLst>
              <a:ext uri="{FF2B5EF4-FFF2-40B4-BE49-F238E27FC236}">
                <a16:creationId xmlns:a16="http://schemas.microsoft.com/office/drawing/2014/main" id="{66D73D33-FC1B-34DB-3CAB-A97058397DD7}"/>
              </a:ext>
            </a:extLst>
          </p:cNvPr>
          <p:cNvSpPr txBox="1">
            <a:spLocks/>
          </p:cNvSpPr>
          <p:nvPr/>
        </p:nvSpPr>
        <p:spPr>
          <a:xfrm>
            <a:off x="9894657" y="1085946"/>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rgbClr val="0D96AD"/>
                </a:solidFill>
              </a:rPr>
              <a:t>H</a:t>
            </a:r>
            <a:r>
              <a:rPr lang="en-US" sz="2400" baseline="-25000">
                <a:solidFill>
                  <a:srgbClr val="0D96AD"/>
                </a:solidFill>
              </a:rPr>
              <a:t>2</a:t>
            </a:r>
          </a:p>
        </p:txBody>
      </p:sp>
      <p:sp>
        <p:nvSpPr>
          <p:cNvPr id="8" name="Footer Placeholder 3">
            <a:extLst>
              <a:ext uri="{FF2B5EF4-FFF2-40B4-BE49-F238E27FC236}">
                <a16:creationId xmlns:a16="http://schemas.microsoft.com/office/drawing/2014/main" id="{6A1FEADE-CD48-2E73-15E4-A7129D2926F5}"/>
              </a:ext>
            </a:extLst>
          </p:cNvPr>
          <p:cNvSpPr txBox="1">
            <a:spLocks/>
          </p:cNvSpPr>
          <p:nvPr/>
        </p:nvSpPr>
        <p:spPr>
          <a:xfrm>
            <a:off x="9259238" y="1523859"/>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chemeClr val="accent2"/>
                </a:solidFill>
              </a:rPr>
              <a:t>CO</a:t>
            </a:r>
            <a:r>
              <a:rPr lang="en-US" sz="2400" baseline="-25000">
                <a:solidFill>
                  <a:schemeClr val="accent2"/>
                </a:solidFill>
              </a:rPr>
              <a:t>2</a:t>
            </a:r>
          </a:p>
        </p:txBody>
      </p:sp>
      <p:sp>
        <p:nvSpPr>
          <p:cNvPr id="3" name="Slide Number Placeholder 4">
            <a:extLst>
              <a:ext uri="{FF2B5EF4-FFF2-40B4-BE49-F238E27FC236}">
                <a16:creationId xmlns:a16="http://schemas.microsoft.com/office/drawing/2014/main" id="{489BB80C-7D3E-5935-6AC2-9361A1425544}"/>
              </a:ext>
            </a:extLst>
          </p:cNvPr>
          <p:cNvSpPr>
            <a:spLocks noGrp="1"/>
          </p:cNvSpPr>
          <p:nvPr>
            <p:ph type="sldNum" sz="quarter" idx="12"/>
          </p:nvPr>
        </p:nvSpPr>
        <p:spPr>
          <a:xfrm>
            <a:off x="11146536" y="6212505"/>
            <a:ext cx="475200" cy="475200"/>
          </a:xfrm>
          <a:prstGeom prst="ellipse">
            <a:avLst/>
          </a:prstGeom>
          <a:solidFill>
            <a:schemeClr val="bg1">
              <a:alpha val="80000"/>
            </a:schemeClr>
          </a:solidFill>
        </p:spPr>
        <p:txBody>
          <a:bodyPr vert="horz" lIns="91440" tIns="45720" rIns="91440" bIns="45720" rtlCol="0" anchor="ctr">
            <a:normAutofit fontScale="92500"/>
          </a:bodyPr>
          <a:lstStyle/>
          <a:p>
            <a:pPr algn="ctr">
              <a:spcAft>
                <a:spcPts val="600"/>
              </a:spcAft>
            </a:pPr>
            <a:fld id="{DF1F8D99-3F2F-1440-99B1-CD016948CDD8}" type="slidenum">
              <a:rPr lang="en-US">
                <a:solidFill>
                  <a:schemeClr val="tx1"/>
                </a:solidFill>
              </a:rPr>
              <a:pPr algn="ctr">
                <a:spcAft>
                  <a:spcPts val="600"/>
                </a:spcAft>
              </a:pPr>
              <a:t>11</a:t>
            </a:fld>
            <a:endParaRPr lang="en-US">
              <a:solidFill>
                <a:schemeClr val="tx1"/>
              </a:solidFill>
            </a:endParaRPr>
          </a:p>
        </p:txBody>
      </p:sp>
      <p:sp>
        <p:nvSpPr>
          <p:cNvPr id="11" name="Title 1">
            <a:extLst>
              <a:ext uri="{FF2B5EF4-FFF2-40B4-BE49-F238E27FC236}">
                <a16:creationId xmlns:a16="http://schemas.microsoft.com/office/drawing/2014/main" id="{F43CF8ED-B89A-D683-F731-E9C44CAB06D4}"/>
              </a:ext>
            </a:extLst>
          </p:cNvPr>
          <p:cNvSpPr txBox="1">
            <a:spLocks/>
          </p:cNvSpPr>
          <p:nvPr/>
        </p:nvSpPr>
        <p:spPr>
          <a:xfrm>
            <a:off x="9382195" y="1933178"/>
            <a:ext cx="2628900" cy="4381560"/>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3600" b="1" noProof="1">
                <a:solidFill>
                  <a:srgbClr val="FFFFFF"/>
                </a:solidFill>
              </a:rPr>
              <a:t>Hydrogen Demand</a:t>
            </a:r>
            <a:endParaRPr lang="en-US" sz="3600" b="1" kern="1200" noProof="1">
              <a:solidFill>
                <a:srgbClr val="FFFFFF"/>
              </a:solidFill>
              <a:latin typeface="+mj-lt"/>
              <a:ea typeface="+mj-ea"/>
              <a:cs typeface="+mj-cs"/>
            </a:endParaRPr>
          </a:p>
        </p:txBody>
      </p:sp>
      <p:sp>
        <p:nvSpPr>
          <p:cNvPr id="13" name="TextBox 12">
            <a:extLst>
              <a:ext uri="{FF2B5EF4-FFF2-40B4-BE49-F238E27FC236}">
                <a16:creationId xmlns:a16="http://schemas.microsoft.com/office/drawing/2014/main" id="{3A8E60D0-E3EE-E274-54D6-07E065D08619}"/>
              </a:ext>
            </a:extLst>
          </p:cNvPr>
          <p:cNvSpPr txBox="1"/>
          <p:nvPr/>
        </p:nvSpPr>
        <p:spPr>
          <a:xfrm>
            <a:off x="362843" y="349585"/>
            <a:ext cx="8896395" cy="707886"/>
          </a:xfrm>
          <a:prstGeom prst="rect">
            <a:avLst/>
          </a:prstGeom>
          <a:noFill/>
        </p:spPr>
        <p:txBody>
          <a:bodyPr wrap="square" lIns="91440" tIns="45720" rIns="91440" bIns="45720" rtlCol="0" anchor="t">
            <a:spAutoFit/>
          </a:bodyPr>
          <a:lstStyle/>
          <a:p>
            <a:r>
              <a:rPr lang="en-GB" sz="4000"/>
              <a:t>H</a:t>
            </a:r>
            <a:r>
              <a:rPr lang="en-GB" sz="4000" baseline="-25000"/>
              <a:t>2</a:t>
            </a:r>
            <a:r>
              <a:rPr lang="en-GB" sz="4000"/>
              <a:t> Services to the electricity grid </a:t>
            </a:r>
            <a:endParaRPr lang="en-US" sz="4000"/>
          </a:p>
        </p:txBody>
      </p:sp>
      <p:sp>
        <p:nvSpPr>
          <p:cNvPr id="9" name="TextBox 8">
            <a:extLst>
              <a:ext uri="{FF2B5EF4-FFF2-40B4-BE49-F238E27FC236}">
                <a16:creationId xmlns:a16="http://schemas.microsoft.com/office/drawing/2014/main" id="{81E3954C-77AD-14B1-C90D-6A87A0CF4376}"/>
              </a:ext>
            </a:extLst>
          </p:cNvPr>
          <p:cNvSpPr txBox="1"/>
          <p:nvPr/>
        </p:nvSpPr>
        <p:spPr>
          <a:xfrm>
            <a:off x="1097280" y="6035040"/>
            <a:ext cx="48564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chemeClr val="bg2">
                    <a:lumMod val="75000"/>
                  </a:schemeClr>
                </a:solidFill>
              </a:rPr>
              <a:t>Ref: The Future of Hydrogen, IEA, 2019</a:t>
            </a:r>
          </a:p>
        </p:txBody>
      </p:sp>
      <p:graphicFrame>
        <p:nvGraphicFramePr>
          <p:cNvPr id="17" name="Table 16">
            <a:extLst>
              <a:ext uri="{FF2B5EF4-FFF2-40B4-BE49-F238E27FC236}">
                <a16:creationId xmlns:a16="http://schemas.microsoft.com/office/drawing/2014/main" id="{F342C467-E7AB-B535-718C-29BF47BE26BD}"/>
              </a:ext>
            </a:extLst>
          </p:cNvPr>
          <p:cNvGraphicFramePr>
            <a:graphicFrameLocks noGrp="1"/>
          </p:cNvGraphicFramePr>
          <p:nvPr>
            <p:extLst>
              <p:ext uri="{D42A27DB-BD31-4B8C-83A1-F6EECF244321}">
                <p14:modId xmlns:p14="http://schemas.microsoft.com/office/powerpoint/2010/main" val="2069841319"/>
              </p:ext>
            </p:extLst>
          </p:nvPr>
        </p:nvGraphicFramePr>
        <p:xfrm>
          <a:off x="233680" y="1249680"/>
          <a:ext cx="8027463" cy="4578390"/>
        </p:xfrm>
        <a:graphic>
          <a:graphicData uri="http://schemas.openxmlformats.org/drawingml/2006/table">
            <a:tbl>
              <a:tblPr firstRow="1" bandRow="1">
                <a:tableStyleId>{3B4B98B0-60AC-42C2-AFA5-B58CD77FA1E5}</a:tableStyleId>
              </a:tblPr>
              <a:tblGrid>
                <a:gridCol w="2675821">
                  <a:extLst>
                    <a:ext uri="{9D8B030D-6E8A-4147-A177-3AD203B41FA5}">
                      <a16:colId xmlns:a16="http://schemas.microsoft.com/office/drawing/2014/main" val="3948740889"/>
                    </a:ext>
                  </a:extLst>
                </a:gridCol>
                <a:gridCol w="2675821">
                  <a:extLst>
                    <a:ext uri="{9D8B030D-6E8A-4147-A177-3AD203B41FA5}">
                      <a16:colId xmlns:a16="http://schemas.microsoft.com/office/drawing/2014/main" val="3864343064"/>
                    </a:ext>
                  </a:extLst>
                </a:gridCol>
                <a:gridCol w="2675821">
                  <a:extLst>
                    <a:ext uri="{9D8B030D-6E8A-4147-A177-3AD203B41FA5}">
                      <a16:colId xmlns:a16="http://schemas.microsoft.com/office/drawing/2014/main" val="2194484311"/>
                    </a:ext>
                  </a:extLst>
                </a:gridCol>
              </a:tblGrid>
              <a:tr h="372150">
                <a:tc>
                  <a:txBody>
                    <a:bodyPr/>
                    <a:lstStyle/>
                    <a:p>
                      <a:endParaRPr lang="en-US"/>
                    </a:p>
                  </a:txBody>
                  <a:tcPr/>
                </a:tc>
                <a:tc>
                  <a:txBody>
                    <a:bodyPr/>
                    <a:lstStyle/>
                    <a:p>
                      <a:r>
                        <a:rPr lang="en-US"/>
                        <a:t>Current Role</a:t>
                      </a:r>
                    </a:p>
                  </a:txBody>
                  <a:tcPr/>
                </a:tc>
                <a:tc>
                  <a:txBody>
                    <a:bodyPr/>
                    <a:lstStyle/>
                    <a:p>
                      <a:r>
                        <a:rPr lang="en-US"/>
                        <a:t>Demand Prospective</a:t>
                      </a:r>
                    </a:p>
                  </a:txBody>
                  <a:tcPr/>
                </a:tc>
                <a:extLst>
                  <a:ext uri="{0D108BD9-81ED-4DB2-BD59-A6C34878D82A}">
                    <a16:rowId xmlns:a16="http://schemas.microsoft.com/office/drawing/2014/main" val="2923713898"/>
                  </a:ext>
                </a:extLst>
              </a:tr>
              <a:tr h="629793">
                <a:tc>
                  <a:txBody>
                    <a:bodyPr/>
                    <a:lstStyle/>
                    <a:p>
                      <a:pPr lvl="0">
                        <a:buNone/>
                      </a:pPr>
                      <a:r>
                        <a:rPr lang="en-US" sz="1800" b="1" u="none" strike="noStrike" baseline="0" noProof="0">
                          <a:solidFill>
                            <a:srgbClr val="000000"/>
                          </a:solidFill>
                        </a:rPr>
                        <a:t>Co-firing ammonia in coal power plants</a:t>
                      </a:r>
                      <a:endParaRPr lang="en-US" b="1"/>
                    </a:p>
                  </a:txBody>
                  <a:tcPr/>
                </a:tc>
                <a:tc>
                  <a:txBody>
                    <a:bodyPr/>
                    <a:lstStyle/>
                    <a:p>
                      <a:pPr lvl="0">
                        <a:buNone/>
                      </a:pPr>
                      <a:r>
                        <a:rPr lang="en-US" sz="1800" u="none" strike="noStrike" baseline="0" noProof="0">
                          <a:solidFill>
                            <a:srgbClr val="000000"/>
                          </a:solidFill>
                        </a:rPr>
                        <a:t>No deployment so far</a:t>
                      </a:r>
                      <a:endParaRPr lang="en-US" sz="1800"/>
                    </a:p>
                  </a:txBody>
                  <a:tcPr/>
                </a:tc>
                <a:tc>
                  <a:txBody>
                    <a:bodyPr/>
                    <a:lstStyle/>
                    <a:p>
                      <a:pPr lvl="0">
                        <a:buNone/>
                      </a:pPr>
                      <a:r>
                        <a:rPr lang="en-US" sz="1800" u="none" strike="noStrike" baseline="0" noProof="0">
                          <a:solidFill>
                            <a:srgbClr val="000000"/>
                          </a:solidFill>
                        </a:rPr>
                        <a:t>20% co-firing by 2030 lead  to 670 Mt NH3 (120 Mt H2)</a:t>
                      </a:r>
                      <a:endParaRPr lang="en-US" sz="1800"/>
                    </a:p>
                  </a:txBody>
                  <a:tcPr/>
                </a:tc>
                <a:extLst>
                  <a:ext uri="{0D108BD9-81ED-4DB2-BD59-A6C34878D82A}">
                    <a16:rowId xmlns:a16="http://schemas.microsoft.com/office/drawing/2014/main" val="688318156"/>
                  </a:ext>
                </a:extLst>
              </a:tr>
              <a:tr h="1173705">
                <a:tc>
                  <a:txBody>
                    <a:bodyPr/>
                    <a:lstStyle/>
                    <a:p>
                      <a:pPr lvl="0">
                        <a:buNone/>
                      </a:pPr>
                      <a:r>
                        <a:rPr lang="en-US" sz="1800" b="1" u="none" strike="noStrike" baseline="0" noProof="0">
                          <a:solidFill>
                            <a:srgbClr val="000000"/>
                          </a:solidFill>
                        </a:rPr>
                        <a:t>Flexible power generation</a:t>
                      </a:r>
                      <a:endParaRPr lang="en-US" b="1"/>
                    </a:p>
                  </a:txBody>
                  <a:tcPr/>
                </a:tc>
                <a:tc>
                  <a:txBody>
                    <a:bodyPr/>
                    <a:lstStyle/>
                    <a:p>
                      <a:pPr lvl="0">
                        <a:buNone/>
                      </a:pPr>
                      <a:r>
                        <a:rPr lang="en-US" sz="1800" u="none" strike="noStrike" baseline="0" noProof="0">
                          <a:solidFill>
                            <a:srgbClr val="000000"/>
                          </a:solidFill>
                        </a:rPr>
                        <a:t>Few commercial gas turbines using H2 and around 1,600 MW of fuel cell units </a:t>
                      </a:r>
                      <a:endParaRPr lang="en-US" sz="1800"/>
                    </a:p>
                  </a:txBody>
                  <a:tcPr/>
                </a:tc>
                <a:tc>
                  <a:txBody>
                    <a:bodyPr/>
                    <a:lstStyle/>
                    <a:p>
                      <a:r>
                        <a:rPr lang="en-US"/>
                        <a:t>1% H2 gas-fired by 2030 generating 90 TWh power (4.5 Mt H2)</a:t>
                      </a:r>
                    </a:p>
                  </a:txBody>
                  <a:tcPr/>
                </a:tc>
                <a:extLst>
                  <a:ext uri="{0D108BD9-81ED-4DB2-BD59-A6C34878D82A}">
                    <a16:rowId xmlns:a16="http://schemas.microsoft.com/office/drawing/2014/main" val="1410001544"/>
                  </a:ext>
                </a:extLst>
              </a:tr>
              <a:tr h="1173705">
                <a:tc>
                  <a:txBody>
                    <a:bodyPr/>
                    <a:lstStyle/>
                    <a:p>
                      <a:pPr lvl="0">
                        <a:buNone/>
                      </a:pPr>
                      <a:r>
                        <a:rPr lang="en-US" sz="1800" b="1" u="none" strike="noStrike" baseline="0" noProof="0">
                          <a:solidFill>
                            <a:srgbClr val="000000"/>
                          </a:solidFill>
                        </a:rPr>
                        <a:t>Long-term and large-scale energy storage</a:t>
                      </a:r>
                      <a:endParaRPr lang="en-US" b="1"/>
                    </a:p>
                  </a:txBody>
                  <a:tcPr/>
                </a:tc>
                <a:tc>
                  <a:txBody>
                    <a:bodyPr/>
                    <a:lstStyle/>
                    <a:p>
                      <a:pPr lvl="0">
                        <a:buNone/>
                      </a:pPr>
                      <a:r>
                        <a:rPr lang="en-US" sz="1800" u="none" strike="noStrike" baseline="0" noProof="0">
                          <a:solidFill>
                            <a:srgbClr val="000000"/>
                          </a:solidFill>
                        </a:rPr>
                        <a:t>Three salt cavern storage sites for hydrogen in the US and another three in the UK </a:t>
                      </a:r>
                      <a:endParaRPr lang="en-US" sz="1800"/>
                    </a:p>
                  </a:txBody>
                  <a:tcPr/>
                </a:tc>
                <a:tc>
                  <a:txBody>
                    <a:bodyPr/>
                    <a:lstStyle/>
                    <a:p>
                      <a:pPr lvl="0">
                        <a:buNone/>
                      </a:pPr>
                      <a:r>
                        <a:rPr lang="en-US" sz="1800" u="none" strike="noStrike" baseline="0" noProof="0">
                          <a:solidFill>
                            <a:srgbClr val="000000"/>
                          </a:solidFill>
                        </a:rPr>
                        <a:t>High need for large-scale storage for seasonal imbalances </a:t>
                      </a:r>
                    </a:p>
                  </a:txBody>
                  <a:tcPr/>
                </a:tc>
                <a:extLst>
                  <a:ext uri="{0D108BD9-81ED-4DB2-BD59-A6C34878D82A}">
                    <a16:rowId xmlns:a16="http://schemas.microsoft.com/office/drawing/2014/main" val="3339232965"/>
                  </a:ext>
                </a:extLst>
              </a:tr>
              <a:tr h="901749">
                <a:tc>
                  <a:txBody>
                    <a:bodyPr/>
                    <a:lstStyle/>
                    <a:p>
                      <a:pPr lvl="0">
                        <a:buNone/>
                      </a:pPr>
                      <a:r>
                        <a:rPr lang="en-US" sz="1800" b="1" u="none" strike="noStrike" baseline="0" noProof="0">
                          <a:solidFill>
                            <a:srgbClr val="000000"/>
                          </a:solidFill>
                        </a:rPr>
                        <a:t>Back-up and off-grid power supply</a:t>
                      </a:r>
                      <a:endParaRPr lang="en-US" b="1"/>
                    </a:p>
                  </a:txBody>
                  <a:tcPr/>
                </a:tc>
                <a:tc>
                  <a:txBody>
                    <a:bodyPr/>
                    <a:lstStyle/>
                    <a:p>
                      <a:pPr lvl="0">
                        <a:buNone/>
                      </a:pPr>
                      <a:r>
                        <a:rPr lang="en-US" sz="1800" u="none" strike="noStrike" baseline="0" noProof="0">
                          <a:solidFill>
                            <a:srgbClr val="000000"/>
                          </a:solidFill>
                        </a:rPr>
                        <a:t>Few demonstration projects using fuel cells/ battery storage</a:t>
                      </a:r>
                      <a:endParaRPr lang="en-US" sz="1800"/>
                    </a:p>
                  </a:txBody>
                  <a:tcPr/>
                </a:tc>
                <a:tc>
                  <a:txBody>
                    <a:bodyPr/>
                    <a:lstStyle/>
                    <a:p>
                      <a:pPr lvl="0">
                        <a:buNone/>
                      </a:pPr>
                      <a:r>
                        <a:rPr lang="en-US" sz="1800" u="none" strike="noStrike" baseline="0" noProof="0">
                          <a:solidFill>
                            <a:srgbClr val="000000"/>
                          </a:solidFill>
                        </a:rPr>
                        <a:t>Telecommunications growth and need for reliable power supply</a:t>
                      </a:r>
                      <a:endParaRPr lang="en-US" sz="1800"/>
                    </a:p>
                  </a:txBody>
                  <a:tcPr/>
                </a:tc>
                <a:extLst>
                  <a:ext uri="{0D108BD9-81ED-4DB2-BD59-A6C34878D82A}">
                    <a16:rowId xmlns:a16="http://schemas.microsoft.com/office/drawing/2014/main" val="3698324096"/>
                  </a:ext>
                </a:extLst>
              </a:tr>
            </a:tbl>
          </a:graphicData>
        </a:graphic>
      </p:graphicFrame>
    </p:spTree>
    <p:extLst>
      <p:ext uri="{BB962C8B-B14F-4D97-AF65-F5344CB8AC3E}">
        <p14:creationId xmlns:p14="http://schemas.microsoft.com/office/powerpoint/2010/main" val="1614718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57C6-30F0-EB4A-A970-0A82CF793617}"/>
              </a:ext>
            </a:extLst>
          </p:cNvPr>
          <p:cNvSpPr>
            <a:spLocks noGrp="1"/>
          </p:cNvSpPr>
          <p:nvPr>
            <p:ph type="ctrTitle"/>
          </p:nvPr>
        </p:nvSpPr>
        <p:spPr>
          <a:xfrm>
            <a:off x="1524000" y="506549"/>
            <a:ext cx="9144000" cy="2387600"/>
          </a:xfrm>
        </p:spPr>
        <p:txBody>
          <a:bodyPr>
            <a:normAutofit/>
          </a:bodyPr>
          <a:lstStyle/>
          <a:p>
            <a:r>
              <a:rPr lang="en-US" sz="4800" dirty="0"/>
              <a:t>Thank you for your attention</a:t>
            </a:r>
            <a:br>
              <a:rPr lang="en-US" sz="4800" dirty="0"/>
            </a:br>
            <a:r>
              <a:rPr lang="en-US" sz="3600" dirty="0"/>
              <a:t>Module 2: Production &amp; Demand Completed</a:t>
            </a:r>
          </a:p>
        </p:txBody>
      </p:sp>
      <p:sp>
        <p:nvSpPr>
          <p:cNvPr id="8" name="Subtitle 2">
            <a:extLst>
              <a:ext uri="{FF2B5EF4-FFF2-40B4-BE49-F238E27FC236}">
                <a16:creationId xmlns:a16="http://schemas.microsoft.com/office/drawing/2014/main" id="{88C76A24-B11E-0444-BB42-8DF7C3BD8698}"/>
              </a:ext>
            </a:extLst>
          </p:cNvPr>
          <p:cNvSpPr txBox="1">
            <a:spLocks/>
          </p:cNvSpPr>
          <p:nvPr/>
        </p:nvSpPr>
        <p:spPr>
          <a:xfrm>
            <a:off x="2060028" y="3180277"/>
            <a:ext cx="8071945" cy="2387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200" dirty="0"/>
              <a:t>Dr Ali </a:t>
            </a:r>
            <a:r>
              <a:rPr lang="en-GB" sz="2200" dirty="0" err="1"/>
              <a:t>Hassanpouryouzband</a:t>
            </a:r>
            <a:endParaRPr lang="en-GB" sz="1200" dirty="0"/>
          </a:p>
          <a:p>
            <a:r>
              <a:rPr lang="en-GB" sz="1800" dirty="0"/>
              <a:t>School of </a:t>
            </a:r>
            <a:r>
              <a:rPr lang="en-GB" sz="1800" dirty="0" err="1"/>
              <a:t>GeoSciences</a:t>
            </a:r>
            <a:r>
              <a:rPr lang="en-GB" sz="1800" dirty="0"/>
              <a:t>, University of Edinburgh</a:t>
            </a:r>
          </a:p>
          <a:p>
            <a:endParaRPr lang="en-GB" sz="800" dirty="0"/>
          </a:p>
          <a:p>
            <a:r>
              <a:rPr lang="en-GB" sz="2200" dirty="0"/>
              <a:t>Dr Priya </a:t>
            </a:r>
            <a:r>
              <a:rPr lang="en-GB" sz="2200" dirty="0" err="1"/>
              <a:t>Bhagavathy</a:t>
            </a:r>
            <a:r>
              <a:rPr lang="en-GB" sz="2200" dirty="0"/>
              <a:t>, Dr </a:t>
            </a:r>
            <a:r>
              <a:rPr lang="en-GB" sz="2200" dirty="0" err="1"/>
              <a:t>Arash</a:t>
            </a:r>
            <a:r>
              <a:rPr lang="en-GB" sz="2200" dirty="0"/>
              <a:t> </a:t>
            </a:r>
            <a:r>
              <a:rPr lang="en-GB" sz="2200" dirty="0" err="1"/>
              <a:t>Badakhsh</a:t>
            </a:r>
            <a:endParaRPr lang="en-GB" sz="2200" dirty="0"/>
          </a:p>
          <a:p>
            <a:r>
              <a:rPr lang="en-GB" sz="1800" dirty="0"/>
              <a:t>Power Networks Demonstration Centre, University of Strathclyde</a:t>
            </a:r>
          </a:p>
          <a:p>
            <a:endParaRPr lang="en-GB" sz="1800" dirty="0"/>
          </a:p>
          <a:p>
            <a:endParaRPr lang="en-GB" sz="1800" dirty="0"/>
          </a:p>
          <a:p>
            <a:endParaRPr lang="en-GB" sz="800" dirty="0"/>
          </a:p>
          <a:p>
            <a:endParaRPr lang="en-GB" sz="2000" dirty="0"/>
          </a:p>
          <a:p>
            <a:endParaRPr lang="en-GB" sz="2000" dirty="0"/>
          </a:p>
          <a:p>
            <a:endParaRPr lang="en-GB" sz="2000" dirty="0"/>
          </a:p>
        </p:txBody>
      </p:sp>
      <p:sp>
        <p:nvSpPr>
          <p:cNvPr id="9" name="Footer Placeholder 8">
            <a:extLst>
              <a:ext uri="{FF2B5EF4-FFF2-40B4-BE49-F238E27FC236}">
                <a16:creationId xmlns:a16="http://schemas.microsoft.com/office/drawing/2014/main" id="{69A7086E-44C0-CC4A-816A-E59FAAD3CE80}"/>
              </a:ext>
            </a:extLst>
          </p:cNvPr>
          <p:cNvSpPr>
            <a:spLocks noGrp="1"/>
          </p:cNvSpPr>
          <p:nvPr>
            <p:ph type="ftr" sz="quarter" idx="11"/>
          </p:nvPr>
        </p:nvSpPr>
        <p:spPr>
          <a:xfrm>
            <a:off x="4073325" y="6492875"/>
            <a:ext cx="4114800" cy="365125"/>
          </a:xfrm>
        </p:spPr>
        <p:txBody>
          <a:bodyPr/>
          <a:lstStyle/>
          <a:p>
            <a:r>
              <a:rPr lang="en-US"/>
              <a:t>Hydrogen CPD course| </a:t>
            </a:r>
            <a:r>
              <a:rPr lang="en-US" dirty="0"/>
              <a:t>April</a:t>
            </a:r>
            <a:r>
              <a:rPr lang="en-US"/>
              <a:t> 2024</a:t>
            </a:r>
          </a:p>
        </p:txBody>
      </p:sp>
      <p:pic>
        <p:nvPicPr>
          <p:cNvPr id="4" name="Picture 3">
            <a:extLst>
              <a:ext uri="{FF2B5EF4-FFF2-40B4-BE49-F238E27FC236}">
                <a16:creationId xmlns:a16="http://schemas.microsoft.com/office/drawing/2014/main" id="{D30613FD-0A45-8260-55CF-7C2493C2FD6A}"/>
              </a:ext>
            </a:extLst>
          </p:cNvPr>
          <p:cNvPicPr>
            <a:picLocks noChangeAspect="1"/>
          </p:cNvPicPr>
          <p:nvPr/>
        </p:nvPicPr>
        <p:blipFill>
          <a:blip r:embed="rId3"/>
          <a:srcRect/>
          <a:stretch/>
        </p:blipFill>
        <p:spPr>
          <a:xfrm>
            <a:off x="1353453" y="5275141"/>
            <a:ext cx="739030" cy="1109798"/>
          </a:xfrm>
          <a:prstGeom prst="rect">
            <a:avLst/>
          </a:prstGeom>
        </p:spPr>
      </p:pic>
      <p:pic>
        <p:nvPicPr>
          <p:cNvPr id="6" name="Picture 5" descr="A close up of a logo&#10;&#10;Description automatically generated">
            <a:extLst>
              <a:ext uri="{FF2B5EF4-FFF2-40B4-BE49-F238E27FC236}">
                <a16:creationId xmlns:a16="http://schemas.microsoft.com/office/drawing/2014/main" id="{588E976D-CFBE-7365-6EBF-FAE9273746EB}"/>
              </a:ext>
            </a:extLst>
          </p:cNvPr>
          <p:cNvPicPr>
            <a:picLocks noChangeAspect="1"/>
          </p:cNvPicPr>
          <p:nvPr/>
        </p:nvPicPr>
        <p:blipFill>
          <a:blip r:embed="rId4"/>
          <a:stretch>
            <a:fillRect/>
          </a:stretch>
        </p:blipFill>
        <p:spPr>
          <a:xfrm>
            <a:off x="8005489" y="5279634"/>
            <a:ext cx="2854960" cy="794463"/>
          </a:xfrm>
          <a:prstGeom prst="rect">
            <a:avLst/>
          </a:prstGeom>
        </p:spPr>
      </p:pic>
      <p:pic>
        <p:nvPicPr>
          <p:cNvPr id="15" name="Picture 14" descr="A logo on a black background&#10;&#10;Description automatically generated">
            <a:extLst>
              <a:ext uri="{FF2B5EF4-FFF2-40B4-BE49-F238E27FC236}">
                <a16:creationId xmlns:a16="http://schemas.microsoft.com/office/drawing/2014/main" id="{F66E8419-646E-DB62-A125-EC6A476C8A32}"/>
              </a:ext>
            </a:extLst>
          </p:cNvPr>
          <p:cNvPicPr>
            <a:picLocks noChangeAspect="1"/>
          </p:cNvPicPr>
          <p:nvPr/>
        </p:nvPicPr>
        <p:blipFill>
          <a:blip r:embed="rId5"/>
          <a:stretch>
            <a:fillRect/>
          </a:stretch>
        </p:blipFill>
        <p:spPr>
          <a:xfrm>
            <a:off x="6028719" y="5275425"/>
            <a:ext cx="1544320" cy="1126490"/>
          </a:xfrm>
          <a:prstGeom prst="rect">
            <a:avLst/>
          </a:prstGeom>
        </p:spPr>
      </p:pic>
      <p:pic>
        <p:nvPicPr>
          <p:cNvPr id="17" name="Picture 16" descr="A logo on a black background&#10;&#10;Description automatically generated">
            <a:extLst>
              <a:ext uri="{FF2B5EF4-FFF2-40B4-BE49-F238E27FC236}">
                <a16:creationId xmlns:a16="http://schemas.microsoft.com/office/drawing/2014/main" id="{7A5564AE-23AB-C022-E72A-D970684EC739}"/>
              </a:ext>
            </a:extLst>
          </p:cNvPr>
          <p:cNvPicPr>
            <a:picLocks noChangeAspect="1"/>
          </p:cNvPicPr>
          <p:nvPr/>
        </p:nvPicPr>
        <p:blipFill rotWithShape="1">
          <a:blip r:embed="rId6"/>
          <a:srcRect l="6818" t="29362" r="8807" b="34042"/>
          <a:stretch/>
        </p:blipFill>
        <p:spPr>
          <a:xfrm>
            <a:off x="2435868" y="5124817"/>
            <a:ext cx="3341430" cy="949623"/>
          </a:xfrm>
          <a:prstGeom prst="rect">
            <a:avLst/>
          </a:prstGeom>
        </p:spPr>
      </p:pic>
    </p:spTree>
    <p:extLst>
      <p:ext uri="{BB962C8B-B14F-4D97-AF65-F5344CB8AC3E}">
        <p14:creationId xmlns:p14="http://schemas.microsoft.com/office/powerpoint/2010/main" val="212500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53A37CD-07BA-3B48-82C7-6D50D2AE1068}"/>
              </a:ext>
            </a:extLst>
          </p:cNvPr>
          <p:cNvSpPr>
            <a:spLocks noGrp="1"/>
          </p:cNvSpPr>
          <p:nvPr>
            <p:ph type="ftr" sz="quarter" idx="11"/>
          </p:nvPr>
        </p:nvSpPr>
        <p:spPr>
          <a:xfrm>
            <a:off x="8516202" y="385179"/>
            <a:ext cx="3238001" cy="365125"/>
          </a:xfrm>
        </p:spPr>
        <p:txBody>
          <a:bodyPr vert="horz" lIns="91440" tIns="45720" rIns="91440" bIns="45720" rtlCol="0" anchor="ctr">
            <a:normAutofit/>
          </a:bodyPr>
          <a:lstStyle/>
          <a:p>
            <a:r>
              <a:rPr lang="en-US" sz="1100">
                <a:solidFill>
                  <a:schemeClr val="bg1"/>
                </a:solidFill>
              </a:rPr>
              <a:t>Hydrogen CPD Course | </a:t>
            </a:r>
            <a:r>
              <a:rPr lang="en-US" dirty="0">
                <a:solidFill>
                  <a:schemeClr val="bg1"/>
                </a:solidFill>
              </a:rPr>
              <a:t>April </a:t>
            </a:r>
            <a:r>
              <a:rPr lang="en-US" sz="1100">
                <a:solidFill>
                  <a:schemeClr val="bg1"/>
                </a:solidFill>
              </a:rPr>
              <a:t>2024</a:t>
            </a:r>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18" name="Footer Placeholder 3">
            <a:extLst>
              <a:ext uri="{FF2B5EF4-FFF2-40B4-BE49-F238E27FC236}">
                <a16:creationId xmlns:a16="http://schemas.microsoft.com/office/drawing/2014/main" id="{4C2BCFF9-C5F0-CE44-89ED-C872E101898F}"/>
              </a:ext>
            </a:extLst>
          </p:cNvPr>
          <p:cNvSpPr txBox="1">
            <a:spLocks/>
          </p:cNvSpPr>
          <p:nvPr/>
        </p:nvSpPr>
        <p:spPr>
          <a:xfrm>
            <a:off x="9894657" y="1085946"/>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rgbClr val="0D96AD"/>
                </a:solidFill>
              </a:rPr>
              <a:t>H</a:t>
            </a:r>
            <a:r>
              <a:rPr lang="en-US" sz="2400" baseline="-25000">
                <a:solidFill>
                  <a:srgbClr val="0D96AD"/>
                </a:solidFill>
              </a:rPr>
              <a:t>2</a:t>
            </a:r>
          </a:p>
        </p:txBody>
      </p:sp>
      <p:sp>
        <p:nvSpPr>
          <p:cNvPr id="19" name="Footer Placeholder 3">
            <a:extLst>
              <a:ext uri="{FF2B5EF4-FFF2-40B4-BE49-F238E27FC236}">
                <a16:creationId xmlns:a16="http://schemas.microsoft.com/office/drawing/2014/main" id="{017EB1FF-17D4-9247-9F54-D49F5F592508}"/>
              </a:ext>
            </a:extLst>
          </p:cNvPr>
          <p:cNvSpPr txBox="1">
            <a:spLocks/>
          </p:cNvSpPr>
          <p:nvPr/>
        </p:nvSpPr>
        <p:spPr>
          <a:xfrm>
            <a:off x="9259238" y="1523859"/>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chemeClr val="accent2"/>
                </a:solidFill>
              </a:rPr>
              <a:t>CO</a:t>
            </a:r>
            <a:r>
              <a:rPr lang="en-US" sz="2400" baseline="-25000">
                <a:solidFill>
                  <a:schemeClr val="accent2"/>
                </a:solidFill>
              </a:rPr>
              <a:t>2</a:t>
            </a:r>
          </a:p>
        </p:txBody>
      </p:sp>
      <p:pic>
        <p:nvPicPr>
          <p:cNvPr id="3" name="Picture 2" descr="A blue circle with white arrow&#10;&#10;Description automatically generated">
            <a:extLst>
              <a:ext uri="{FF2B5EF4-FFF2-40B4-BE49-F238E27FC236}">
                <a16:creationId xmlns:a16="http://schemas.microsoft.com/office/drawing/2014/main" id="{5957F21D-8479-2B70-87A7-FAEA2F92EC75}"/>
              </a:ext>
            </a:extLst>
          </p:cNvPr>
          <p:cNvPicPr>
            <a:picLocks noChangeAspect="1"/>
          </p:cNvPicPr>
          <p:nvPr/>
        </p:nvPicPr>
        <p:blipFill>
          <a:blip r:embed="rId3"/>
          <a:stretch>
            <a:fillRect/>
          </a:stretch>
        </p:blipFill>
        <p:spPr>
          <a:xfrm>
            <a:off x="236965" y="6213764"/>
            <a:ext cx="473941" cy="473941"/>
          </a:xfrm>
          <a:prstGeom prst="rect">
            <a:avLst/>
          </a:prstGeom>
        </p:spPr>
      </p:pic>
      <p:sp>
        <p:nvSpPr>
          <p:cNvPr id="9" name="Title 1">
            <a:extLst>
              <a:ext uri="{FF2B5EF4-FFF2-40B4-BE49-F238E27FC236}">
                <a16:creationId xmlns:a16="http://schemas.microsoft.com/office/drawing/2014/main" id="{A4CC78B8-52FF-8EA7-180F-A9CC027EB3D5}"/>
              </a:ext>
            </a:extLst>
          </p:cNvPr>
          <p:cNvSpPr txBox="1">
            <a:spLocks/>
          </p:cNvSpPr>
          <p:nvPr/>
        </p:nvSpPr>
        <p:spPr>
          <a:xfrm>
            <a:off x="9272922" y="2874596"/>
            <a:ext cx="2628900" cy="254725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3600" b="1" kern="1200" noProof="1">
                <a:solidFill>
                  <a:srgbClr val="FFFFFF"/>
                </a:solidFill>
                <a:latin typeface="+mj-lt"/>
                <a:ea typeface="+mj-ea"/>
                <a:cs typeface="+mj-cs"/>
              </a:rPr>
              <a:t>Hydrogen</a:t>
            </a:r>
          </a:p>
          <a:p>
            <a:pPr>
              <a:spcAft>
                <a:spcPts val="600"/>
              </a:spcAft>
            </a:pPr>
            <a:r>
              <a:rPr lang="en-US" sz="3600" b="1" noProof="1">
                <a:solidFill>
                  <a:srgbClr val="FFFFFF"/>
                </a:solidFill>
              </a:rPr>
              <a:t>Production</a:t>
            </a:r>
            <a:endParaRPr lang="en-US" sz="3600" b="1" kern="1200" noProof="1">
              <a:solidFill>
                <a:srgbClr val="FFFFFF"/>
              </a:solidFill>
              <a:latin typeface="+mj-lt"/>
              <a:ea typeface="+mj-ea"/>
              <a:cs typeface="+mj-cs"/>
            </a:endParaRPr>
          </a:p>
        </p:txBody>
      </p:sp>
      <p:pic>
        <p:nvPicPr>
          <p:cNvPr id="24" name="Picture 23">
            <a:extLst>
              <a:ext uri="{FF2B5EF4-FFF2-40B4-BE49-F238E27FC236}">
                <a16:creationId xmlns:a16="http://schemas.microsoft.com/office/drawing/2014/main" id="{85B8424D-511D-4D36-9F27-35EFCE52D4B4}"/>
              </a:ext>
            </a:extLst>
          </p:cNvPr>
          <p:cNvPicPr>
            <a:picLocks noChangeAspect="1"/>
          </p:cNvPicPr>
          <p:nvPr/>
        </p:nvPicPr>
        <p:blipFill rotWithShape="1">
          <a:blip r:embed="rId4">
            <a:extLst>
              <a:ext uri="{28A0092B-C50C-407E-A947-70E740481C1C}">
                <a14:useLocalDpi xmlns:a14="http://schemas.microsoft.com/office/drawing/2010/main" val="0"/>
              </a:ext>
            </a:extLst>
          </a:blip>
          <a:srcRect b="50474"/>
          <a:stretch/>
        </p:blipFill>
        <p:spPr>
          <a:xfrm>
            <a:off x="400240" y="1249573"/>
            <a:ext cx="7657810" cy="1950827"/>
          </a:xfrm>
          <a:prstGeom prst="rect">
            <a:avLst/>
          </a:prstGeom>
        </p:spPr>
      </p:pic>
      <p:sp>
        <p:nvSpPr>
          <p:cNvPr id="25" name="Rectangle 24">
            <a:extLst>
              <a:ext uri="{FF2B5EF4-FFF2-40B4-BE49-F238E27FC236}">
                <a16:creationId xmlns:a16="http://schemas.microsoft.com/office/drawing/2014/main" id="{AA4EF9BC-420E-4FF8-97E1-838A3819FD35}"/>
              </a:ext>
            </a:extLst>
          </p:cNvPr>
          <p:cNvSpPr/>
          <p:nvPr/>
        </p:nvSpPr>
        <p:spPr>
          <a:xfrm>
            <a:off x="400240" y="5643525"/>
            <a:ext cx="8616697" cy="276999"/>
          </a:xfrm>
          <a:prstGeom prst="rect">
            <a:avLst/>
          </a:prstGeom>
        </p:spPr>
        <p:txBody>
          <a:bodyPr wrap="square" lIns="91440" tIns="45720" rIns="91440" bIns="45720" anchor="t">
            <a:spAutoFit/>
          </a:bodyPr>
          <a:lstStyle/>
          <a:p>
            <a:r>
              <a:rPr lang="en-GB" sz="1200" err="1">
                <a:solidFill>
                  <a:schemeClr val="bg2">
                    <a:lumMod val="75000"/>
                  </a:schemeClr>
                </a:solidFill>
              </a:rPr>
              <a:t>Hassanpouryouzband</a:t>
            </a:r>
            <a:r>
              <a:rPr lang="en-GB" sz="1200" dirty="0">
                <a:solidFill>
                  <a:schemeClr val="bg2">
                    <a:lumMod val="75000"/>
                  </a:schemeClr>
                </a:solidFill>
              </a:rPr>
              <a:t> et al. "Hydrogen Energy Futures - Foraging or Farming?“, Chemical Society Reviews, 2024</a:t>
            </a:r>
            <a:endParaRPr lang="en-GB" sz="1200" dirty="0">
              <a:solidFill>
                <a:schemeClr val="bg2">
                  <a:lumMod val="75000"/>
                </a:schemeClr>
              </a:solidFill>
              <a:ea typeface="Calibri"/>
              <a:cs typeface="Calibri"/>
            </a:endParaRPr>
          </a:p>
        </p:txBody>
      </p:sp>
      <p:sp>
        <p:nvSpPr>
          <p:cNvPr id="6" name="TextBox 5">
            <a:extLst>
              <a:ext uri="{FF2B5EF4-FFF2-40B4-BE49-F238E27FC236}">
                <a16:creationId xmlns:a16="http://schemas.microsoft.com/office/drawing/2014/main" id="{4BA58855-E3B7-1581-2C4E-456C0209714A}"/>
              </a:ext>
            </a:extLst>
          </p:cNvPr>
          <p:cNvSpPr txBox="1"/>
          <p:nvPr/>
        </p:nvSpPr>
        <p:spPr>
          <a:xfrm>
            <a:off x="238664" y="368060"/>
            <a:ext cx="77752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t>Production from many technologies</a:t>
            </a:r>
          </a:p>
        </p:txBody>
      </p:sp>
      <p:pic>
        <p:nvPicPr>
          <p:cNvPr id="2" name="Picture 1">
            <a:extLst>
              <a:ext uri="{FF2B5EF4-FFF2-40B4-BE49-F238E27FC236}">
                <a16:creationId xmlns:a16="http://schemas.microsoft.com/office/drawing/2014/main" id="{52B31801-654F-E731-4626-9A240D5B969D}"/>
              </a:ext>
            </a:extLst>
          </p:cNvPr>
          <p:cNvPicPr>
            <a:picLocks noChangeAspect="1"/>
          </p:cNvPicPr>
          <p:nvPr/>
        </p:nvPicPr>
        <p:blipFill rotWithShape="1">
          <a:blip r:embed="rId4">
            <a:extLst>
              <a:ext uri="{28A0092B-C50C-407E-A947-70E740481C1C}">
                <a14:useLocalDpi xmlns:a14="http://schemas.microsoft.com/office/drawing/2010/main" val="0"/>
              </a:ext>
            </a:extLst>
          </a:blip>
          <a:srcRect t="50475" b="-1"/>
          <a:stretch/>
        </p:blipFill>
        <p:spPr>
          <a:xfrm>
            <a:off x="400240" y="3504522"/>
            <a:ext cx="7657810" cy="1950827"/>
          </a:xfrm>
          <a:prstGeom prst="rect">
            <a:avLst/>
          </a:prstGeom>
        </p:spPr>
      </p:pic>
      <p:sp>
        <p:nvSpPr>
          <p:cNvPr id="11" name="Slide Number Placeholder 4">
            <a:extLst>
              <a:ext uri="{FF2B5EF4-FFF2-40B4-BE49-F238E27FC236}">
                <a16:creationId xmlns:a16="http://schemas.microsoft.com/office/drawing/2014/main" id="{F3704A67-548B-BFF4-368C-218DA6801CC4}"/>
              </a:ext>
            </a:extLst>
          </p:cNvPr>
          <p:cNvSpPr>
            <a:spLocks noGrp="1"/>
          </p:cNvSpPr>
          <p:nvPr>
            <p:ph type="sldNum" sz="quarter" idx="12"/>
          </p:nvPr>
        </p:nvSpPr>
        <p:spPr>
          <a:xfrm>
            <a:off x="11146536" y="6212505"/>
            <a:ext cx="475200" cy="475200"/>
          </a:xfrm>
          <a:prstGeom prst="ellipse">
            <a:avLst/>
          </a:prstGeom>
          <a:solidFill>
            <a:schemeClr val="bg1">
              <a:alpha val="80000"/>
            </a:schemeClr>
          </a:solidFill>
        </p:spPr>
        <p:txBody>
          <a:bodyPr vert="horz" lIns="91440" tIns="45720" rIns="91440" bIns="45720" rtlCol="0" anchor="ctr">
            <a:normAutofit fontScale="92500"/>
          </a:bodyPr>
          <a:lstStyle/>
          <a:p>
            <a:pPr algn="ctr">
              <a:spcAft>
                <a:spcPts val="600"/>
              </a:spcAft>
            </a:pPr>
            <a:fld id="{DF1F8D99-3F2F-1440-99B1-CD016948CDD8}" type="slidenum">
              <a:rPr lang="en-US">
                <a:solidFill>
                  <a:schemeClr val="tx1"/>
                </a:solidFill>
              </a:rPr>
              <a:pPr algn="ctr">
                <a:spcAft>
                  <a:spcPts val="600"/>
                </a:spcAft>
              </a:pPr>
              <a:t>2</a:t>
            </a:fld>
            <a:endParaRPr lang="en-US">
              <a:solidFill>
                <a:schemeClr val="tx1"/>
              </a:solidFill>
            </a:endParaRPr>
          </a:p>
        </p:txBody>
      </p:sp>
    </p:spTree>
    <p:extLst>
      <p:ext uri="{BB962C8B-B14F-4D97-AF65-F5344CB8AC3E}">
        <p14:creationId xmlns:p14="http://schemas.microsoft.com/office/powerpoint/2010/main" val="50651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53A37CD-07BA-3B48-82C7-6D50D2AE1068}"/>
              </a:ext>
            </a:extLst>
          </p:cNvPr>
          <p:cNvSpPr>
            <a:spLocks noGrp="1"/>
          </p:cNvSpPr>
          <p:nvPr>
            <p:ph type="ftr" sz="quarter" idx="11"/>
          </p:nvPr>
        </p:nvSpPr>
        <p:spPr>
          <a:xfrm>
            <a:off x="8516202" y="385179"/>
            <a:ext cx="3238001" cy="365125"/>
          </a:xfrm>
        </p:spPr>
        <p:txBody>
          <a:bodyPr vert="horz" lIns="91440" tIns="45720" rIns="91440" bIns="45720" rtlCol="0" anchor="ctr">
            <a:normAutofit/>
          </a:bodyPr>
          <a:lstStyle/>
          <a:p>
            <a:r>
              <a:rPr lang="en-US" sz="1100">
                <a:solidFill>
                  <a:schemeClr val="bg1"/>
                </a:solidFill>
              </a:rPr>
              <a:t>Hydrogen CPD Course | </a:t>
            </a:r>
            <a:r>
              <a:rPr lang="en-US" dirty="0">
                <a:solidFill>
                  <a:schemeClr val="bg1"/>
                </a:solidFill>
              </a:rPr>
              <a:t>April </a:t>
            </a:r>
            <a:r>
              <a:rPr lang="en-US" sz="1100">
                <a:solidFill>
                  <a:schemeClr val="bg1"/>
                </a:solidFill>
              </a:rPr>
              <a:t>2024</a:t>
            </a:r>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18" name="Footer Placeholder 3">
            <a:extLst>
              <a:ext uri="{FF2B5EF4-FFF2-40B4-BE49-F238E27FC236}">
                <a16:creationId xmlns:a16="http://schemas.microsoft.com/office/drawing/2014/main" id="{4C2BCFF9-C5F0-CE44-89ED-C872E101898F}"/>
              </a:ext>
            </a:extLst>
          </p:cNvPr>
          <p:cNvSpPr txBox="1">
            <a:spLocks/>
          </p:cNvSpPr>
          <p:nvPr/>
        </p:nvSpPr>
        <p:spPr>
          <a:xfrm>
            <a:off x="9894657" y="1085946"/>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rgbClr val="0D96AD"/>
                </a:solidFill>
              </a:rPr>
              <a:t>H</a:t>
            </a:r>
            <a:r>
              <a:rPr lang="en-US" sz="2400" baseline="-25000">
                <a:solidFill>
                  <a:srgbClr val="0D96AD"/>
                </a:solidFill>
              </a:rPr>
              <a:t>2</a:t>
            </a:r>
          </a:p>
        </p:txBody>
      </p:sp>
      <p:sp>
        <p:nvSpPr>
          <p:cNvPr id="19" name="Footer Placeholder 3">
            <a:extLst>
              <a:ext uri="{FF2B5EF4-FFF2-40B4-BE49-F238E27FC236}">
                <a16:creationId xmlns:a16="http://schemas.microsoft.com/office/drawing/2014/main" id="{017EB1FF-17D4-9247-9F54-D49F5F592508}"/>
              </a:ext>
            </a:extLst>
          </p:cNvPr>
          <p:cNvSpPr txBox="1">
            <a:spLocks/>
          </p:cNvSpPr>
          <p:nvPr/>
        </p:nvSpPr>
        <p:spPr>
          <a:xfrm>
            <a:off x="9259238" y="1523859"/>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chemeClr val="accent2"/>
                </a:solidFill>
              </a:rPr>
              <a:t>CO</a:t>
            </a:r>
            <a:r>
              <a:rPr lang="en-US" sz="2400" baseline="-25000">
                <a:solidFill>
                  <a:schemeClr val="accent2"/>
                </a:solidFill>
              </a:rPr>
              <a:t>2</a:t>
            </a:r>
          </a:p>
        </p:txBody>
      </p:sp>
      <p:pic>
        <p:nvPicPr>
          <p:cNvPr id="3" name="Picture 2" descr="A blue circle with white arrow&#10;&#10;Description automatically generated">
            <a:extLst>
              <a:ext uri="{FF2B5EF4-FFF2-40B4-BE49-F238E27FC236}">
                <a16:creationId xmlns:a16="http://schemas.microsoft.com/office/drawing/2014/main" id="{5957F21D-8479-2B70-87A7-FAEA2F92EC75}"/>
              </a:ext>
            </a:extLst>
          </p:cNvPr>
          <p:cNvPicPr>
            <a:picLocks noChangeAspect="1"/>
          </p:cNvPicPr>
          <p:nvPr/>
        </p:nvPicPr>
        <p:blipFill>
          <a:blip r:embed="rId3"/>
          <a:stretch>
            <a:fillRect/>
          </a:stretch>
        </p:blipFill>
        <p:spPr>
          <a:xfrm>
            <a:off x="236965" y="6213764"/>
            <a:ext cx="473941" cy="473941"/>
          </a:xfrm>
          <a:prstGeom prst="rect">
            <a:avLst/>
          </a:prstGeom>
        </p:spPr>
      </p:pic>
      <p:sp>
        <p:nvSpPr>
          <p:cNvPr id="9" name="Title 1">
            <a:extLst>
              <a:ext uri="{FF2B5EF4-FFF2-40B4-BE49-F238E27FC236}">
                <a16:creationId xmlns:a16="http://schemas.microsoft.com/office/drawing/2014/main" id="{A4CC78B8-52FF-8EA7-180F-A9CC027EB3D5}"/>
              </a:ext>
            </a:extLst>
          </p:cNvPr>
          <p:cNvSpPr txBox="1">
            <a:spLocks/>
          </p:cNvSpPr>
          <p:nvPr/>
        </p:nvSpPr>
        <p:spPr>
          <a:xfrm>
            <a:off x="9272922" y="2874596"/>
            <a:ext cx="2628900" cy="254725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3600" b="1" kern="1200" noProof="1">
                <a:solidFill>
                  <a:srgbClr val="FFFFFF"/>
                </a:solidFill>
                <a:latin typeface="+mj-lt"/>
                <a:ea typeface="+mj-ea"/>
                <a:cs typeface="+mj-cs"/>
              </a:rPr>
              <a:t>Hydrogen</a:t>
            </a:r>
          </a:p>
          <a:p>
            <a:pPr>
              <a:spcAft>
                <a:spcPts val="600"/>
              </a:spcAft>
            </a:pPr>
            <a:r>
              <a:rPr lang="en-US" sz="3600" b="1" noProof="1">
                <a:solidFill>
                  <a:srgbClr val="FFFFFF"/>
                </a:solidFill>
              </a:rPr>
              <a:t>Production</a:t>
            </a:r>
            <a:endParaRPr lang="en-US" sz="3600" b="1" kern="1200" noProof="1">
              <a:solidFill>
                <a:srgbClr val="FFFFFF"/>
              </a:solidFill>
              <a:latin typeface="+mj-lt"/>
              <a:ea typeface="+mj-ea"/>
              <a:cs typeface="+mj-cs"/>
            </a:endParaRPr>
          </a:p>
        </p:txBody>
      </p:sp>
      <p:pic>
        <p:nvPicPr>
          <p:cNvPr id="39" name="Picture 38">
            <a:extLst>
              <a:ext uri="{FF2B5EF4-FFF2-40B4-BE49-F238E27FC236}">
                <a16:creationId xmlns:a16="http://schemas.microsoft.com/office/drawing/2014/main" id="{D48441D9-CB13-4798-889E-1459682FE7A9}"/>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534909" y="3575885"/>
            <a:ext cx="1997439" cy="1997439"/>
          </a:xfrm>
          <a:prstGeom prst="rect">
            <a:avLst/>
          </a:prstGeom>
        </p:spPr>
      </p:pic>
      <p:cxnSp>
        <p:nvCxnSpPr>
          <p:cNvPr id="42" name="Straight Arrow Connector 41">
            <a:extLst>
              <a:ext uri="{FF2B5EF4-FFF2-40B4-BE49-F238E27FC236}">
                <a16:creationId xmlns:a16="http://schemas.microsoft.com/office/drawing/2014/main" id="{BAC64209-C3CD-460D-A327-7D1CBB9C8B54}"/>
              </a:ext>
            </a:extLst>
          </p:cNvPr>
          <p:cNvCxnSpPr>
            <a:cxnSpLocks/>
          </p:cNvCxnSpPr>
          <p:nvPr/>
        </p:nvCxnSpPr>
        <p:spPr>
          <a:xfrm>
            <a:off x="308835" y="5092197"/>
            <a:ext cx="437725" cy="0"/>
          </a:xfrm>
          <a:prstGeom prst="straightConnector1">
            <a:avLst/>
          </a:prstGeom>
          <a:ln w="2857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FA75DF1-C74D-4F2A-9C77-2FB837B757FB}"/>
              </a:ext>
            </a:extLst>
          </p:cNvPr>
          <p:cNvSpPr txBox="1"/>
          <p:nvPr/>
        </p:nvSpPr>
        <p:spPr>
          <a:xfrm>
            <a:off x="1862091" y="4305040"/>
            <a:ext cx="1391813" cy="1182015"/>
          </a:xfrm>
          <a:prstGeom prst="rect">
            <a:avLst/>
          </a:prstGeom>
          <a:noFill/>
        </p:spPr>
        <p:txBody>
          <a:bodyPr wrap="none" lIns="0" tIns="0" rIns="0" bIns="0" rtlCol="0" anchor="ctr" anchorCtr="1">
            <a:noAutofit/>
          </a:bodyPr>
          <a:lstStyle/>
          <a:p>
            <a:pPr defTabSz="472839"/>
            <a:r>
              <a:rPr lang="en-GB" sz="1270" b="1">
                <a:solidFill>
                  <a:prstClr val="white">
                    <a:lumMod val="50000"/>
                  </a:prstClr>
                </a:solidFill>
                <a:latin typeface="Arial"/>
              </a:rPr>
              <a:t>Hydrogen</a:t>
            </a:r>
          </a:p>
        </p:txBody>
      </p:sp>
      <p:sp>
        <p:nvSpPr>
          <p:cNvPr id="45" name="Arrow: Right 44">
            <a:extLst>
              <a:ext uri="{FF2B5EF4-FFF2-40B4-BE49-F238E27FC236}">
                <a16:creationId xmlns:a16="http://schemas.microsoft.com/office/drawing/2014/main" id="{4EF1C659-4FE9-4A6B-83A9-3FA474C3E480}"/>
              </a:ext>
            </a:extLst>
          </p:cNvPr>
          <p:cNvSpPr/>
          <p:nvPr/>
        </p:nvSpPr>
        <p:spPr>
          <a:xfrm>
            <a:off x="3218666" y="2755062"/>
            <a:ext cx="780167" cy="2110578"/>
          </a:xfrm>
          <a:prstGeom prst="rightArrow">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defTabSz="472839"/>
            <a:endParaRPr lang="en-GB" sz="1134" cap="all">
              <a:solidFill>
                <a:srgbClr val="002251"/>
              </a:solidFill>
              <a:latin typeface="Arial"/>
            </a:endParaRPr>
          </a:p>
        </p:txBody>
      </p:sp>
      <p:sp>
        <p:nvSpPr>
          <p:cNvPr id="49" name="Rectangle 48">
            <a:extLst>
              <a:ext uri="{FF2B5EF4-FFF2-40B4-BE49-F238E27FC236}">
                <a16:creationId xmlns:a16="http://schemas.microsoft.com/office/drawing/2014/main" id="{88D9A026-3492-49D0-9C8E-FD75B72A9659}"/>
              </a:ext>
            </a:extLst>
          </p:cNvPr>
          <p:cNvSpPr/>
          <p:nvPr/>
        </p:nvSpPr>
        <p:spPr>
          <a:xfrm>
            <a:off x="194041" y="5323340"/>
            <a:ext cx="2859309" cy="63223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defTabSz="472839"/>
            <a:endParaRPr lang="en-GB" sz="1134" cap="all">
              <a:solidFill>
                <a:srgbClr val="002251"/>
              </a:solidFill>
              <a:latin typeface="Arial"/>
            </a:endParaRPr>
          </a:p>
        </p:txBody>
      </p:sp>
      <p:sp>
        <p:nvSpPr>
          <p:cNvPr id="50" name="TextBox 49">
            <a:extLst>
              <a:ext uri="{FF2B5EF4-FFF2-40B4-BE49-F238E27FC236}">
                <a16:creationId xmlns:a16="http://schemas.microsoft.com/office/drawing/2014/main" id="{27209F75-704E-4EE5-87C0-76EC6CBE5BC5}"/>
              </a:ext>
            </a:extLst>
          </p:cNvPr>
          <p:cNvSpPr txBox="1"/>
          <p:nvPr/>
        </p:nvSpPr>
        <p:spPr>
          <a:xfrm>
            <a:off x="522209" y="2045854"/>
            <a:ext cx="2192941" cy="1331910"/>
          </a:xfrm>
          <a:prstGeom prst="rect">
            <a:avLst/>
          </a:prstGeom>
          <a:noFill/>
        </p:spPr>
        <p:txBody>
          <a:bodyPr wrap="none" lIns="0" tIns="0" rIns="0" bIns="0" rtlCol="0" anchor="ctr" anchorCtr="1">
            <a:noAutofit/>
          </a:bodyPr>
          <a:lstStyle/>
          <a:p>
            <a:pPr algn="ctr" defTabSz="472839"/>
            <a:r>
              <a:rPr lang="en-GB" sz="2902" b="1">
                <a:solidFill>
                  <a:prstClr val="white">
                    <a:lumMod val="50000"/>
                  </a:prstClr>
                </a:solidFill>
                <a:latin typeface="Arial"/>
              </a:rPr>
              <a:t>Grey hydrogen</a:t>
            </a:r>
          </a:p>
          <a:p>
            <a:pPr algn="ctr" defTabSz="472839"/>
            <a:endParaRPr lang="en-GB" sz="725" b="1">
              <a:solidFill>
                <a:prstClr val="white">
                  <a:lumMod val="50000"/>
                </a:prstClr>
              </a:solidFill>
              <a:latin typeface="Arial"/>
            </a:endParaRPr>
          </a:p>
          <a:p>
            <a:pPr algn="ctr" defTabSz="472839"/>
            <a:r>
              <a:rPr lang="en-GB" sz="1632">
                <a:solidFill>
                  <a:prstClr val="white">
                    <a:lumMod val="50000"/>
                  </a:prstClr>
                </a:solidFill>
                <a:latin typeface="Arial"/>
              </a:rPr>
              <a:t>Reforming of natural gas</a:t>
            </a:r>
          </a:p>
          <a:p>
            <a:pPr algn="ctr" defTabSz="472839"/>
            <a:r>
              <a:rPr lang="en-GB" sz="1632">
                <a:solidFill>
                  <a:prstClr val="white">
                    <a:lumMod val="50000"/>
                  </a:prstClr>
                </a:solidFill>
                <a:latin typeface="Arial"/>
              </a:rPr>
              <a:t>or gasification of coal</a:t>
            </a:r>
          </a:p>
          <a:p>
            <a:pPr algn="ctr" defTabSz="472839"/>
            <a:r>
              <a:rPr lang="en-GB" sz="1632">
                <a:solidFill>
                  <a:prstClr val="white">
                    <a:lumMod val="50000"/>
                  </a:prstClr>
                </a:solidFill>
                <a:latin typeface="Arial"/>
              </a:rPr>
              <a:t>Efficiency: 75-80%</a:t>
            </a:r>
          </a:p>
          <a:p>
            <a:pPr algn="ctr" defTabSz="472839"/>
            <a:r>
              <a:rPr lang="en-GB" sz="1632">
                <a:solidFill>
                  <a:prstClr val="white">
                    <a:lumMod val="50000"/>
                  </a:prstClr>
                </a:solidFill>
                <a:latin typeface="Arial"/>
              </a:rPr>
              <a:t>95 – 99% H</a:t>
            </a:r>
            <a:r>
              <a:rPr lang="en-GB" sz="952">
                <a:solidFill>
                  <a:prstClr val="white">
                    <a:lumMod val="50000"/>
                  </a:prstClr>
                </a:solidFill>
                <a:latin typeface="Arial"/>
              </a:rPr>
              <a:t>2</a:t>
            </a:r>
            <a:r>
              <a:rPr lang="en-GB" sz="1632">
                <a:solidFill>
                  <a:prstClr val="white">
                    <a:lumMod val="50000"/>
                  </a:prstClr>
                </a:solidFill>
                <a:latin typeface="Arial"/>
              </a:rPr>
              <a:t> purity</a:t>
            </a:r>
          </a:p>
          <a:p>
            <a:pPr algn="ctr" defTabSz="472839"/>
            <a:r>
              <a:rPr lang="en-GB" sz="1632">
                <a:solidFill>
                  <a:prstClr val="white">
                    <a:lumMod val="50000"/>
                  </a:prstClr>
                </a:solidFill>
                <a:latin typeface="Arial"/>
              </a:rPr>
              <a:t>10 - 20 kg CO</a:t>
            </a:r>
            <a:r>
              <a:rPr lang="en-GB" sz="907">
                <a:solidFill>
                  <a:prstClr val="white">
                    <a:lumMod val="50000"/>
                  </a:prstClr>
                </a:solidFill>
                <a:latin typeface="Arial"/>
              </a:rPr>
              <a:t>2</a:t>
            </a:r>
            <a:r>
              <a:rPr lang="en-GB" sz="1632">
                <a:solidFill>
                  <a:prstClr val="white">
                    <a:lumMod val="50000"/>
                  </a:prstClr>
                </a:solidFill>
                <a:latin typeface="Arial"/>
              </a:rPr>
              <a:t> per H</a:t>
            </a:r>
            <a:r>
              <a:rPr lang="en-GB" sz="907">
                <a:solidFill>
                  <a:prstClr val="white">
                    <a:lumMod val="50000"/>
                  </a:prstClr>
                </a:solidFill>
                <a:latin typeface="Arial"/>
              </a:rPr>
              <a:t>2</a:t>
            </a:r>
          </a:p>
          <a:p>
            <a:pPr algn="ctr" defTabSz="472839"/>
            <a:r>
              <a:rPr lang="en-GB" sz="1632">
                <a:solidFill>
                  <a:prstClr val="white">
                    <a:lumMod val="50000"/>
                  </a:prstClr>
                </a:solidFill>
                <a:latin typeface="Arial"/>
              </a:rPr>
              <a:t>$0.7 – 2.4 per kg H</a:t>
            </a:r>
            <a:r>
              <a:rPr lang="en-GB" sz="907">
                <a:solidFill>
                  <a:prstClr val="white">
                    <a:lumMod val="50000"/>
                  </a:prstClr>
                </a:solidFill>
                <a:latin typeface="Arial"/>
              </a:rPr>
              <a:t>2</a:t>
            </a:r>
          </a:p>
        </p:txBody>
      </p:sp>
      <p:sp>
        <p:nvSpPr>
          <p:cNvPr id="52" name="Rectangle 51">
            <a:extLst>
              <a:ext uri="{FF2B5EF4-FFF2-40B4-BE49-F238E27FC236}">
                <a16:creationId xmlns:a16="http://schemas.microsoft.com/office/drawing/2014/main" id="{27565447-C222-4EC9-B034-A8398264CED9}"/>
              </a:ext>
            </a:extLst>
          </p:cNvPr>
          <p:cNvSpPr/>
          <p:nvPr/>
        </p:nvSpPr>
        <p:spPr>
          <a:xfrm>
            <a:off x="194041" y="1687334"/>
            <a:ext cx="2859309" cy="4268238"/>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defTabSz="472839"/>
            <a:endParaRPr lang="en-GB" sz="1134" cap="all">
              <a:solidFill>
                <a:srgbClr val="002251"/>
              </a:solidFill>
              <a:latin typeface="Arial"/>
            </a:endParaRPr>
          </a:p>
        </p:txBody>
      </p:sp>
      <p:sp>
        <p:nvSpPr>
          <p:cNvPr id="56" name="TextBox 55">
            <a:extLst>
              <a:ext uri="{FF2B5EF4-FFF2-40B4-BE49-F238E27FC236}">
                <a16:creationId xmlns:a16="http://schemas.microsoft.com/office/drawing/2014/main" id="{A7F68CF6-A4E7-41CC-A4B7-BBC51CCCE53D}"/>
              </a:ext>
            </a:extLst>
          </p:cNvPr>
          <p:cNvSpPr txBox="1"/>
          <p:nvPr/>
        </p:nvSpPr>
        <p:spPr>
          <a:xfrm>
            <a:off x="4026507" y="1507469"/>
            <a:ext cx="5033161" cy="4431983"/>
          </a:xfrm>
          <a:prstGeom prst="rect">
            <a:avLst/>
          </a:prstGeom>
          <a:noFill/>
        </p:spPr>
        <p:txBody>
          <a:bodyPr wrap="square">
            <a:spAutoFit/>
          </a:bodyPr>
          <a:lstStyle/>
          <a:p>
            <a:pPr marL="342900" indent="-342900">
              <a:buFont typeface="Wingdings" panose="05000000000000000000" pitchFamily="2" charset="2"/>
              <a:buChar char="ü"/>
            </a:pPr>
            <a:r>
              <a:rPr lang="en-GB" sz="2400"/>
              <a:t>Global Grey H</a:t>
            </a:r>
            <a:r>
              <a:rPr lang="en-GB" sz="2400" baseline="-25000"/>
              <a:t>2</a:t>
            </a:r>
            <a:r>
              <a:rPr lang="en-GB" sz="2400"/>
              <a:t> production: 94 Mt</a:t>
            </a:r>
          </a:p>
          <a:p>
            <a:pPr marL="342900" indent="-342900">
              <a:lnSpc>
                <a:spcPct val="100000"/>
              </a:lnSpc>
              <a:buFont typeface="Arial" panose="020B0604020202020204" pitchFamily="34" charset="0"/>
              <a:buChar char="•"/>
            </a:pPr>
            <a:r>
              <a:rPr lang="en-GB" sz="2400"/>
              <a:t>CO</a:t>
            </a:r>
            <a:r>
              <a:rPr lang="en-GB" sz="2400" baseline="-25000"/>
              <a:t>2</a:t>
            </a:r>
            <a:r>
              <a:rPr lang="en-GB" sz="2400"/>
              <a:t> emissions in 2022: 900 Mt</a:t>
            </a:r>
          </a:p>
          <a:p>
            <a:pPr marL="342900" indent="-342900">
              <a:lnSpc>
                <a:spcPct val="100000"/>
              </a:lnSpc>
              <a:buFont typeface="Wingdings" panose="05000000000000000000" pitchFamily="2" charset="2"/>
              <a:buChar char="ü"/>
            </a:pPr>
            <a:endParaRPr lang="en-GB" sz="2400"/>
          </a:p>
          <a:p>
            <a:pPr marL="342900" indent="-342900">
              <a:buFont typeface="Wingdings" panose="05000000000000000000" pitchFamily="2" charset="2"/>
              <a:buChar char="ü"/>
            </a:pPr>
            <a:r>
              <a:rPr lang="en-GB" sz="2400"/>
              <a:t>UK grey H</a:t>
            </a:r>
            <a:r>
              <a:rPr lang="en-GB" sz="2400" baseline="-25000"/>
              <a:t>2</a:t>
            </a:r>
            <a:r>
              <a:rPr lang="en-GB" sz="2400"/>
              <a:t> for 31 sites: 1.9 kt/day</a:t>
            </a:r>
          </a:p>
          <a:p>
            <a:pPr marL="342900" indent="-342900">
              <a:buFont typeface="Arial" panose="020B0604020202020204" pitchFamily="34" charset="0"/>
              <a:buChar char="•"/>
            </a:pPr>
            <a:r>
              <a:rPr lang="en-GB" sz="2400"/>
              <a:t>23 TW per year</a:t>
            </a:r>
          </a:p>
          <a:p>
            <a:pPr marL="342900" indent="-342900">
              <a:lnSpc>
                <a:spcPct val="100000"/>
              </a:lnSpc>
              <a:buFont typeface="Wingdings" panose="05000000000000000000" pitchFamily="2" charset="2"/>
              <a:buChar char="ü"/>
            </a:pPr>
            <a:endParaRPr lang="en-GB" sz="2400"/>
          </a:p>
          <a:p>
            <a:pPr marL="342900" indent="-342900">
              <a:buFont typeface="Wingdings" panose="05000000000000000000" pitchFamily="2" charset="2"/>
              <a:buChar char="ü"/>
            </a:pPr>
            <a:r>
              <a:rPr lang="en-GB" sz="2400"/>
              <a:t>Current markets: </a:t>
            </a:r>
            <a:br>
              <a:rPr lang="en-GB" sz="2400"/>
            </a:br>
            <a:r>
              <a:rPr lang="en-GB" sz="2400"/>
              <a:t>refining, ammonia, methanol</a:t>
            </a:r>
          </a:p>
          <a:p>
            <a:pPr marL="342900" indent="-342900">
              <a:buFont typeface="Wingdings" panose="05000000000000000000" pitchFamily="2" charset="2"/>
              <a:buChar char="ü"/>
            </a:pPr>
            <a:endParaRPr lang="en-GB" sz="2400"/>
          </a:p>
          <a:p>
            <a:pPr marL="342900" indent="-342900">
              <a:lnSpc>
                <a:spcPct val="100000"/>
              </a:lnSpc>
              <a:buFont typeface="Wingdings" panose="05000000000000000000" pitchFamily="2" charset="2"/>
              <a:buChar char="Ø"/>
            </a:pPr>
            <a:r>
              <a:rPr lang="en-GB" sz="2400"/>
              <a:t>$131 billion industry in 2022</a:t>
            </a:r>
          </a:p>
          <a:p>
            <a:pPr marL="342900" indent="-342900">
              <a:lnSpc>
                <a:spcPct val="100000"/>
              </a:lnSpc>
              <a:buFont typeface="Wingdings" panose="05000000000000000000" pitchFamily="2" charset="2"/>
              <a:buChar char="Ø"/>
            </a:pPr>
            <a:r>
              <a:rPr lang="en-GB" sz="2400"/>
              <a:t>$175 billion industry in 2032      </a:t>
            </a:r>
          </a:p>
          <a:p>
            <a:pPr>
              <a:lnSpc>
                <a:spcPct val="100000"/>
              </a:lnSpc>
            </a:pPr>
            <a:endParaRPr lang="en-GB" sz="1800"/>
          </a:p>
        </p:txBody>
      </p:sp>
      <p:sp>
        <p:nvSpPr>
          <p:cNvPr id="6" name="TextBox 5">
            <a:extLst>
              <a:ext uri="{FF2B5EF4-FFF2-40B4-BE49-F238E27FC236}">
                <a16:creationId xmlns:a16="http://schemas.microsoft.com/office/drawing/2014/main" id="{50656AFA-171B-2938-7978-40AF25BA0510}"/>
              </a:ext>
            </a:extLst>
          </p:cNvPr>
          <p:cNvSpPr txBox="1"/>
          <p:nvPr/>
        </p:nvSpPr>
        <p:spPr>
          <a:xfrm>
            <a:off x="244732" y="4304896"/>
            <a:ext cx="705001" cy="1041576"/>
          </a:xfrm>
          <a:prstGeom prst="rect">
            <a:avLst/>
          </a:prstGeom>
          <a:noFill/>
        </p:spPr>
        <p:txBody>
          <a:bodyPr wrap="none" lIns="0" tIns="0" rIns="0" bIns="0" rtlCol="0" anchor="ctr" anchorCtr="1">
            <a:noAutofit/>
          </a:bodyPr>
          <a:lstStyle/>
          <a:p>
            <a:pPr defTabSz="472839"/>
            <a:r>
              <a:rPr lang="en-GB" sz="1270" b="1">
                <a:solidFill>
                  <a:prstClr val="white">
                    <a:lumMod val="50000"/>
                  </a:prstClr>
                </a:solidFill>
                <a:latin typeface="Arial"/>
              </a:rPr>
              <a:t>Fossil </a:t>
            </a:r>
          </a:p>
          <a:p>
            <a:pPr defTabSz="472839"/>
            <a:r>
              <a:rPr lang="en-GB" sz="1270" b="1">
                <a:solidFill>
                  <a:prstClr val="white">
                    <a:lumMod val="50000"/>
                  </a:prstClr>
                </a:solidFill>
                <a:latin typeface="Arial"/>
              </a:rPr>
              <a:t>fuels</a:t>
            </a:r>
          </a:p>
        </p:txBody>
      </p:sp>
      <p:cxnSp>
        <p:nvCxnSpPr>
          <p:cNvPr id="7" name="Straight Arrow Connector 6">
            <a:extLst>
              <a:ext uri="{FF2B5EF4-FFF2-40B4-BE49-F238E27FC236}">
                <a16:creationId xmlns:a16="http://schemas.microsoft.com/office/drawing/2014/main" id="{73F7CC55-4730-E00D-1F49-A56F8EC70C61}"/>
              </a:ext>
            </a:extLst>
          </p:cNvPr>
          <p:cNvCxnSpPr>
            <a:cxnSpLocks/>
          </p:cNvCxnSpPr>
          <p:nvPr/>
        </p:nvCxnSpPr>
        <p:spPr>
          <a:xfrm>
            <a:off x="2277425" y="5104394"/>
            <a:ext cx="437725" cy="0"/>
          </a:xfrm>
          <a:prstGeom prst="straightConnector1">
            <a:avLst/>
          </a:prstGeom>
          <a:ln w="2857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C06F4B0-D999-DEA0-7A86-61CEDEA69B4A}"/>
              </a:ext>
            </a:extLst>
          </p:cNvPr>
          <p:cNvSpPr txBox="1"/>
          <p:nvPr/>
        </p:nvSpPr>
        <p:spPr>
          <a:xfrm>
            <a:off x="325750" y="400717"/>
            <a:ext cx="77752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t>Fossil fuel hydrogen</a:t>
            </a:r>
            <a:endParaRPr lang="en-US" sz="4000"/>
          </a:p>
        </p:txBody>
      </p:sp>
      <p:sp>
        <p:nvSpPr>
          <p:cNvPr id="13" name="Slide Number Placeholder 4">
            <a:extLst>
              <a:ext uri="{FF2B5EF4-FFF2-40B4-BE49-F238E27FC236}">
                <a16:creationId xmlns:a16="http://schemas.microsoft.com/office/drawing/2014/main" id="{6012C556-FABE-2253-9E84-6F76ABCE104E}"/>
              </a:ext>
            </a:extLst>
          </p:cNvPr>
          <p:cNvSpPr>
            <a:spLocks noGrp="1"/>
          </p:cNvSpPr>
          <p:nvPr>
            <p:ph type="sldNum" sz="quarter" idx="12"/>
          </p:nvPr>
        </p:nvSpPr>
        <p:spPr>
          <a:xfrm>
            <a:off x="11146536" y="6212505"/>
            <a:ext cx="475200" cy="475200"/>
          </a:xfrm>
          <a:prstGeom prst="ellipse">
            <a:avLst/>
          </a:prstGeom>
          <a:solidFill>
            <a:schemeClr val="bg1">
              <a:alpha val="80000"/>
            </a:schemeClr>
          </a:solidFill>
        </p:spPr>
        <p:txBody>
          <a:bodyPr vert="horz" lIns="91440" tIns="45720" rIns="91440" bIns="45720" rtlCol="0" anchor="ctr">
            <a:normAutofit fontScale="92500"/>
          </a:bodyPr>
          <a:lstStyle/>
          <a:p>
            <a:pPr algn="ctr">
              <a:spcAft>
                <a:spcPts val="600"/>
              </a:spcAft>
            </a:pPr>
            <a:fld id="{DF1F8D99-3F2F-1440-99B1-CD016948CDD8}" type="slidenum">
              <a:rPr lang="en-US">
                <a:solidFill>
                  <a:schemeClr val="tx1"/>
                </a:solidFill>
              </a:rPr>
              <a:pPr algn="ctr">
                <a:spcAft>
                  <a:spcPts val="600"/>
                </a:spcAft>
              </a:pPr>
              <a:t>3</a:t>
            </a:fld>
            <a:endParaRPr lang="en-US">
              <a:solidFill>
                <a:schemeClr val="tx1"/>
              </a:solidFill>
            </a:endParaRPr>
          </a:p>
        </p:txBody>
      </p:sp>
    </p:spTree>
    <p:extLst>
      <p:ext uri="{BB962C8B-B14F-4D97-AF65-F5344CB8AC3E}">
        <p14:creationId xmlns:p14="http://schemas.microsoft.com/office/powerpoint/2010/main" val="1200662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53A37CD-07BA-3B48-82C7-6D50D2AE1068}"/>
              </a:ext>
            </a:extLst>
          </p:cNvPr>
          <p:cNvSpPr>
            <a:spLocks noGrp="1"/>
          </p:cNvSpPr>
          <p:nvPr>
            <p:ph type="ftr" sz="quarter" idx="11"/>
          </p:nvPr>
        </p:nvSpPr>
        <p:spPr>
          <a:xfrm>
            <a:off x="8516202" y="385179"/>
            <a:ext cx="3238001" cy="365125"/>
          </a:xfrm>
        </p:spPr>
        <p:txBody>
          <a:bodyPr vert="horz" lIns="91440" tIns="45720" rIns="91440" bIns="45720" rtlCol="0" anchor="ctr">
            <a:normAutofit/>
          </a:bodyPr>
          <a:lstStyle/>
          <a:p>
            <a:r>
              <a:rPr lang="en-US" sz="1100">
                <a:solidFill>
                  <a:schemeClr val="bg1"/>
                </a:solidFill>
              </a:rPr>
              <a:t>Hydrogen CPD Course | </a:t>
            </a:r>
            <a:r>
              <a:rPr lang="en-US" dirty="0">
                <a:solidFill>
                  <a:schemeClr val="bg1"/>
                </a:solidFill>
              </a:rPr>
              <a:t>April </a:t>
            </a:r>
            <a:r>
              <a:rPr lang="en-US" sz="1100">
                <a:solidFill>
                  <a:schemeClr val="bg1"/>
                </a:solidFill>
              </a:rPr>
              <a:t>2024</a:t>
            </a:r>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18" name="Footer Placeholder 3">
            <a:extLst>
              <a:ext uri="{FF2B5EF4-FFF2-40B4-BE49-F238E27FC236}">
                <a16:creationId xmlns:a16="http://schemas.microsoft.com/office/drawing/2014/main" id="{4C2BCFF9-C5F0-CE44-89ED-C872E101898F}"/>
              </a:ext>
            </a:extLst>
          </p:cNvPr>
          <p:cNvSpPr txBox="1">
            <a:spLocks/>
          </p:cNvSpPr>
          <p:nvPr/>
        </p:nvSpPr>
        <p:spPr>
          <a:xfrm>
            <a:off x="9894657" y="1085946"/>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rgbClr val="0D96AD"/>
                </a:solidFill>
              </a:rPr>
              <a:t>H</a:t>
            </a:r>
            <a:r>
              <a:rPr lang="en-US" sz="2400" baseline="-25000">
                <a:solidFill>
                  <a:srgbClr val="0D96AD"/>
                </a:solidFill>
              </a:rPr>
              <a:t>2</a:t>
            </a:r>
          </a:p>
        </p:txBody>
      </p:sp>
      <p:sp>
        <p:nvSpPr>
          <p:cNvPr id="19" name="Footer Placeholder 3">
            <a:extLst>
              <a:ext uri="{FF2B5EF4-FFF2-40B4-BE49-F238E27FC236}">
                <a16:creationId xmlns:a16="http://schemas.microsoft.com/office/drawing/2014/main" id="{017EB1FF-17D4-9247-9F54-D49F5F592508}"/>
              </a:ext>
            </a:extLst>
          </p:cNvPr>
          <p:cNvSpPr txBox="1">
            <a:spLocks/>
          </p:cNvSpPr>
          <p:nvPr/>
        </p:nvSpPr>
        <p:spPr>
          <a:xfrm>
            <a:off x="9259238" y="1523859"/>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chemeClr val="accent2"/>
                </a:solidFill>
              </a:rPr>
              <a:t>CO</a:t>
            </a:r>
            <a:r>
              <a:rPr lang="en-US" sz="2400" baseline="-25000">
                <a:solidFill>
                  <a:schemeClr val="accent2"/>
                </a:solidFill>
              </a:rPr>
              <a:t>2</a:t>
            </a:r>
          </a:p>
        </p:txBody>
      </p:sp>
      <p:pic>
        <p:nvPicPr>
          <p:cNvPr id="3" name="Picture 2" descr="A blue circle with white arrow&#10;&#10;Description automatically generated">
            <a:extLst>
              <a:ext uri="{FF2B5EF4-FFF2-40B4-BE49-F238E27FC236}">
                <a16:creationId xmlns:a16="http://schemas.microsoft.com/office/drawing/2014/main" id="{5957F21D-8479-2B70-87A7-FAEA2F92EC75}"/>
              </a:ext>
            </a:extLst>
          </p:cNvPr>
          <p:cNvPicPr>
            <a:picLocks noChangeAspect="1"/>
          </p:cNvPicPr>
          <p:nvPr/>
        </p:nvPicPr>
        <p:blipFill>
          <a:blip r:embed="rId3"/>
          <a:stretch>
            <a:fillRect/>
          </a:stretch>
        </p:blipFill>
        <p:spPr>
          <a:xfrm>
            <a:off x="236965" y="6213764"/>
            <a:ext cx="473941" cy="473941"/>
          </a:xfrm>
          <a:prstGeom prst="rect">
            <a:avLst/>
          </a:prstGeom>
        </p:spPr>
      </p:pic>
      <p:sp>
        <p:nvSpPr>
          <p:cNvPr id="9" name="Title 1">
            <a:extLst>
              <a:ext uri="{FF2B5EF4-FFF2-40B4-BE49-F238E27FC236}">
                <a16:creationId xmlns:a16="http://schemas.microsoft.com/office/drawing/2014/main" id="{A4CC78B8-52FF-8EA7-180F-A9CC027EB3D5}"/>
              </a:ext>
            </a:extLst>
          </p:cNvPr>
          <p:cNvSpPr txBox="1">
            <a:spLocks/>
          </p:cNvSpPr>
          <p:nvPr/>
        </p:nvSpPr>
        <p:spPr>
          <a:xfrm>
            <a:off x="9272922" y="2874596"/>
            <a:ext cx="2628900" cy="254725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3600" b="1" kern="1200" noProof="1">
                <a:solidFill>
                  <a:srgbClr val="FFFFFF"/>
                </a:solidFill>
                <a:latin typeface="+mj-lt"/>
                <a:ea typeface="+mj-ea"/>
                <a:cs typeface="+mj-cs"/>
              </a:rPr>
              <a:t>Hydrogen</a:t>
            </a:r>
          </a:p>
          <a:p>
            <a:pPr>
              <a:spcAft>
                <a:spcPts val="600"/>
              </a:spcAft>
            </a:pPr>
            <a:r>
              <a:rPr lang="en-US" sz="3600" b="1" noProof="1">
                <a:solidFill>
                  <a:srgbClr val="FFFFFF"/>
                </a:solidFill>
              </a:rPr>
              <a:t>Production</a:t>
            </a:r>
            <a:endParaRPr lang="en-US" sz="3600" b="1" kern="1200" noProof="1">
              <a:solidFill>
                <a:srgbClr val="FFFFFF"/>
              </a:solidFill>
              <a:latin typeface="+mj-lt"/>
              <a:ea typeface="+mj-ea"/>
              <a:cs typeface="+mj-cs"/>
            </a:endParaRPr>
          </a:p>
        </p:txBody>
      </p:sp>
      <p:sp>
        <p:nvSpPr>
          <p:cNvPr id="34" name="TextBox 33">
            <a:extLst>
              <a:ext uri="{FF2B5EF4-FFF2-40B4-BE49-F238E27FC236}">
                <a16:creationId xmlns:a16="http://schemas.microsoft.com/office/drawing/2014/main" id="{33E55C2A-3E27-4E3C-B664-ACCFB02C39CA}"/>
              </a:ext>
            </a:extLst>
          </p:cNvPr>
          <p:cNvSpPr txBox="1"/>
          <p:nvPr/>
        </p:nvSpPr>
        <p:spPr>
          <a:xfrm>
            <a:off x="291518" y="1874479"/>
            <a:ext cx="2852762" cy="1331910"/>
          </a:xfrm>
          <a:prstGeom prst="rect">
            <a:avLst/>
          </a:prstGeom>
          <a:noFill/>
        </p:spPr>
        <p:txBody>
          <a:bodyPr wrap="none" lIns="0" tIns="0" rIns="0" bIns="0" rtlCol="0" anchor="ctr" anchorCtr="1">
            <a:noAutofit/>
          </a:bodyPr>
          <a:lstStyle/>
          <a:p>
            <a:pPr algn="ctr" defTabSz="472839"/>
            <a:endParaRPr lang="en-GB" sz="725" b="1">
              <a:solidFill>
                <a:prstClr val="white">
                  <a:lumMod val="50000"/>
                </a:prstClr>
              </a:solidFill>
              <a:latin typeface="Arial"/>
            </a:endParaRPr>
          </a:p>
          <a:p>
            <a:pPr algn="ctr" defTabSz="472839"/>
            <a:r>
              <a:rPr lang="en-GB" sz="2902" b="1">
                <a:solidFill>
                  <a:srgbClr val="002251">
                    <a:lumMod val="50000"/>
                    <a:lumOff val="50000"/>
                  </a:srgbClr>
                </a:solidFill>
                <a:latin typeface="Arial"/>
              </a:rPr>
              <a:t>Blue hydrogen</a:t>
            </a:r>
          </a:p>
          <a:p>
            <a:pPr algn="ctr" defTabSz="472839"/>
            <a:endParaRPr lang="en-GB" sz="725" b="1">
              <a:solidFill>
                <a:srgbClr val="002251">
                  <a:lumMod val="50000"/>
                  <a:lumOff val="50000"/>
                </a:srgbClr>
              </a:solidFill>
              <a:latin typeface="Arial"/>
            </a:endParaRPr>
          </a:p>
          <a:p>
            <a:pPr algn="ctr" defTabSz="472839"/>
            <a:r>
              <a:rPr lang="en-GB" sz="1632">
                <a:solidFill>
                  <a:srgbClr val="002251">
                    <a:lumMod val="50000"/>
                    <a:lumOff val="50000"/>
                  </a:srgbClr>
                </a:solidFill>
                <a:latin typeface="Arial"/>
              </a:rPr>
              <a:t>Grey hydrogen with carbon </a:t>
            </a:r>
          </a:p>
          <a:p>
            <a:pPr algn="ctr" defTabSz="472839"/>
            <a:r>
              <a:rPr lang="en-GB" sz="1632">
                <a:solidFill>
                  <a:srgbClr val="002251">
                    <a:lumMod val="50000"/>
                    <a:lumOff val="50000"/>
                  </a:srgbClr>
                </a:solidFill>
                <a:latin typeface="Arial"/>
              </a:rPr>
              <a:t>capture and storage (CCS)</a:t>
            </a:r>
          </a:p>
          <a:p>
            <a:pPr algn="ctr" defTabSz="472839"/>
            <a:r>
              <a:rPr lang="en-GB" sz="1632">
                <a:solidFill>
                  <a:srgbClr val="002251">
                    <a:lumMod val="50000"/>
                    <a:lumOff val="50000"/>
                  </a:srgbClr>
                </a:solidFill>
                <a:latin typeface="Arial"/>
              </a:rPr>
              <a:t>95 – 99% H</a:t>
            </a:r>
            <a:r>
              <a:rPr lang="en-GB" sz="952">
                <a:solidFill>
                  <a:srgbClr val="002251">
                    <a:lumMod val="50000"/>
                    <a:lumOff val="50000"/>
                  </a:srgbClr>
                </a:solidFill>
                <a:latin typeface="Arial"/>
              </a:rPr>
              <a:t>2</a:t>
            </a:r>
            <a:r>
              <a:rPr lang="en-GB" sz="1632">
                <a:solidFill>
                  <a:srgbClr val="002251">
                    <a:lumMod val="50000"/>
                    <a:lumOff val="50000"/>
                  </a:srgbClr>
                </a:solidFill>
                <a:latin typeface="Arial"/>
              </a:rPr>
              <a:t> purity</a:t>
            </a:r>
          </a:p>
          <a:p>
            <a:pPr algn="ctr" defTabSz="472839"/>
            <a:r>
              <a:rPr lang="en-GB" sz="1632">
                <a:solidFill>
                  <a:srgbClr val="002251">
                    <a:lumMod val="50000"/>
                    <a:lumOff val="50000"/>
                  </a:srgbClr>
                </a:solidFill>
                <a:latin typeface="Arial"/>
              </a:rPr>
              <a:t>3 - 10 kg CO</a:t>
            </a:r>
            <a:r>
              <a:rPr lang="en-GB" sz="907">
                <a:solidFill>
                  <a:srgbClr val="002251">
                    <a:lumMod val="50000"/>
                    <a:lumOff val="50000"/>
                  </a:srgbClr>
                </a:solidFill>
                <a:latin typeface="Arial"/>
              </a:rPr>
              <a:t>2</a:t>
            </a:r>
            <a:r>
              <a:rPr lang="en-GB" sz="1632">
                <a:solidFill>
                  <a:srgbClr val="002251">
                    <a:lumMod val="50000"/>
                    <a:lumOff val="50000"/>
                  </a:srgbClr>
                </a:solidFill>
                <a:latin typeface="Arial"/>
              </a:rPr>
              <a:t> per H</a:t>
            </a:r>
            <a:r>
              <a:rPr lang="en-GB" sz="907">
                <a:solidFill>
                  <a:srgbClr val="002251">
                    <a:lumMod val="50000"/>
                    <a:lumOff val="50000"/>
                  </a:srgbClr>
                </a:solidFill>
                <a:latin typeface="Arial"/>
              </a:rPr>
              <a:t>2</a:t>
            </a:r>
          </a:p>
          <a:p>
            <a:pPr algn="ctr" defTabSz="472839"/>
            <a:r>
              <a:rPr lang="en-GB" sz="1632">
                <a:solidFill>
                  <a:srgbClr val="002251">
                    <a:lumMod val="50000"/>
                    <a:lumOff val="50000"/>
                  </a:srgbClr>
                </a:solidFill>
                <a:latin typeface="Arial"/>
              </a:rPr>
              <a:t>$1.5 – 4 per kg H</a:t>
            </a:r>
            <a:r>
              <a:rPr lang="en-GB" sz="907">
                <a:solidFill>
                  <a:srgbClr val="002251">
                    <a:lumMod val="50000"/>
                    <a:lumOff val="50000"/>
                  </a:srgbClr>
                </a:solidFill>
                <a:latin typeface="Arial"/>
              </a:rPr>
              <a:t>2</a:t>
            </a:r>
          </a:p>
        </p:txBody>
      </p:sp>
      <p:pic>
        <p:nvPicPr>
          <p:cNvPr id="35" name="Picture 34">
            <a:extLst>
              <a:ext uri="{FF2B5EF4-FFF2-40B4-BE49-F238E27FC236}">
                <a16:creationId xmlns:a16="http://schemas.microsoft.com/office/drawing/2014/main" id="{D60601C0-C6F5-48E0-BA57-188C609D043D}"/>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40823"/>
          <a:stretch/>
        </p:blipFill>
        <p:spPr>
          <a:xfrm>
            <a:off x="355999" y="4091883"/>
            <a:ext cx="1997439" cy="1182015"/>
          </a:xfrm>
          <a:prstGeom prst="rect">
            <a:avLst/>
          </a:prstGeom>
        </p:spPr>
      </p:pic>
      <p:sp>
        <p:nvSpPr>
          <p:cNvPr id="36" name="TextBox 35">
            <a:extLst>
              <a:ext uri="{FF2B5EF4-FFF2-40B4-BE49-F238E27FC236}">
                <a16:creationId xmlns:a16="http://schemas.microsoft.com/office/drawing/2014/main" id="{31B25950-479F-4EF7-9E8B-8A89A53C095E}"/>
              </a:ext>
            </a:extLst>
          </p:cNvPr>
          <p:cNvSpPr txBox="1"/>
          <p:nvPr/>
        </p:nvSpPr>
        <p:spPr>
          <a:xfrm>
            <a:off x="2171036" y="4097742"/>
            <a:ext cx="1298664" cy="1182015"/>
          </a:xfrm>
          <a:prstGeom prst="rect">
            <a:avLst/>
          </a:prstGeom>
          <a:noFill/>
        </p:spPr>
        <p:txBody>
          <a:bodyPr wrap="none" lIns="0" tIns="0" rIns="0" bIns="0" rtlCol="0" anchor="ctr" anchorCtr="1">
            <a:noAutofit/>
          </a:bodyPr>
          <a:lstStyle/>
          <a:p>
            <a:pPr defTabSz="472839"/>
            <a:r>
              <a:rPr lang="en-GB" sz="1270" b="1">
                <a:solidFill>
                  <a:srgbClr val="002251">
                    <a:lumMod val="50000"/>
                    <a:lumOff val="50000"/>
                  </a:srgbClr>
                </a:solidFill>
                <a:latin typeface="Arial"/>
              </a:rPr>
              <a:t>Hydrogen</a:t>
            </a:r>
          </a:p>
        </p:txBody>
      </p:sp>
      <p:sp>
        <p:nvSpPr>
          <p:cNvPr id="37" name="Arrow: Right 36">
            <a:extLst>
              <a:ext uri="{FF2B5EF4-FFF2-40B4-BE49-F238E27FC236}">
                <a16:creationId xmlns:a16="http://schemas.microsoft.com/office/drawing/2014/main" id="{EDCF10A3-1FD2-4989-B659-68F703D1F1B2}"/>
              </a:ext>
            </a:extLst>
          </p:cNvPr>
          <p:cNvSpPr/>
          <p:nvPr/>
        </p:nvSpPr>
        <p:spPr>
          <a:xfrm>
            <a:off x="3393736" y="2854095"/>
            <a:ext cx="516604" cy="2110578"/>
          </a:xfrm>
          <a:prstGeom prst="rightArrow">
            <a:avLst/>
          </a:prstGeom>
          <a:solidFill>
            <a:srgbClr val="2883FF"/>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defTabSz="472839"/>
            <a:endParaRPr lang="en-GB" sz="1134" cap="all">
              <a:solidFill>
                <a:srgbClr val="002251"/>
              </a:solidFill>
              <a:latin typeface="Arial"/>
            </a:endParaRPr>
          </a:p>
        </p:txBody>
      </p:sp>
      <p:sp>
        <p:nvSpPr>
          <p:cNvPr id="38" name="Rectangle 37">
            <a:extLst>
              <a:ext uri="{FF2B5EF4-FFF2-40B4-BE49-F238E27FC236}">
                <a16:creationId xmlns:a16="http://schemas.microsoft.com/office/drawing/2014/main" id="{5C4F7880-E54D-4296-9A3F-1F47D31A782B}"/>
              </a:ext>
            </a:extLst>
          </p:cNvPr>
          <p:cNvSpPr/>
          <p:nvPr/>
        </p:nvSpPr>
        <p:spPr>
          <a:xfrm>
            <a:off x="153230" y="5019553"/>
            <a:ext cx="3123364" cy="632233"/>
          </a:xfrm>
          <a:prstGeom prst="rect">
            <a:avLst/>
          </a:prstGeom>
          <a:solidFill>
            <a:srgbClr val="2883FF"/>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defTabSz="472839"/>
            <a:endParaRPr lang="en-GB" sz="1134" cap="all">
              <a:solidFill>
                <a:srgbClr val="002251"/>
              </a:solidFill>
              <a:latin typeface="Arial"/>
            </a:endParaRPr>
          </a:p>
        </p:txBody>
      </p:sp>
      <p:sp>
        <p:nvSpPr>
          <p:cNvPr id="40" name="Rectangle 39">
            <a:extLst>
              <a:ext uri="{FF2B5EF4-FFF2-40B4-BE49-F238E27FC236}">
                <a16:creationId xmlns:a16="http://schemas.microsoft.com/office/drawing/2014/main" id="{92750855-1CBD-43B4-99CE-F6833F2139C6}"/>
              </a:ext>
            </a:extLst>
          </p:cNvPr>
          <p:cNvSpPr/>
          <p:nvPr/>
        </p:nvSpPr>
        <p:spPr>
          <a:xfrm>
            <a:off x="154230" y="1662068"/>
            <a:ext cx="3123364" cy="3989719"/>
          </a:xfrm>
          <a:prstGeom prst="rect">
            <a:avLst/>
          </a:prstGeom>
          <a:noFill/>
          <a:ln w="28575">
            <a:solidFill>
              <a:srgbClr val="2883FF"/>
            </a:solidFill>
          </a:ln>
          <a:effectLst/>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defTabSz="472839"/>
            <a:endParaRPr lang="en-GB" sz="1134" cap="all">
              <a:solidFill>
                <a:srgbClr val="002251"/>
              </a:solidFill>
              <a:latin typeface="Arial"/>
            </a:endParaRPr>
          </a:p>
        </p:txBody>
      </p:sp>
      <p:sp>
        <p:nvSpPr>
          <p:cNvPr id="41" name="TextBox 40">
            <a:extLst>
              <a:ext uri="{FF2B5EF4-FFF2-40B4-BE49-F238E27FC236}">
                <a16:creationId xmlns:a16="http://schemas.microsoft.com/office/drawing/2014/main" id="{6669D555-3D4A-46E5-91DB-AB924F05560D}"/>
              </a:ext>
            </a:extLst>
          </p:cNvPr>
          <p:cNvSpPr txBox="1"/>
          <p:nvPr/>
        </p:nvSpPr>
        <p:spPr>
          <a:xfrm>
            <a:off x="137723" y="4099888"/>
            <a:ext cx="705001" cy="1041576"/>
          </a:xfrm>
          <a:prstGeom prst="rect">
            <a:avLst/>
          </a:prstGeom>
          <a:noFill/>
        </p:spPr>
        <p:txBody>
          <a:bodyPr wrap="none" lIns="0" tIns="0" rIns="0" bIns="0" rtlCol="0" anchor="ctr" anchorCtr="1">
            <a:noAutofit/>
          </a:bodyPr>
          <a:lstStyle/>
          <a:p>
            <a:pPr defTabSz="472839"/>
            <a:r>
              <a:rPr lang="en-GB" sz="1270" b="1">
                <a:solidFill>
                  <a:prstClr val="white">
                    <a:lumMod val="50000"/>
                  </a:prstClr>
                </a:solidFill>
                <a:latin typeface="Arial"/>
              </a:rPr>
              <a:t>Fossil </a:t>
            </a:r>
          </a:p>
          <a:p>
            <a:pPr defTabSz="472839"/>
            <a:r>
              <a:rPr lang="en-GB" sz="1270" b="1">
                <a:solidFill>
                  <a:prstClr val="white">
                    <a:lumMod val="50000"/>
                  </a:prstClr>
                </a:solidFill>
                <a:latin typeface="Arial"/>
              </a:rPr>
              <a:t>fuels</a:t>
            </a:r>
          </a:p>
        </p:txBody>
      </p:sp>
      <p:sp>
        <p:nvSpPr>
          <p:cNvPr id="46" name="Rectangle 45">
            <a:extLst>
              <a:ext uri="{FF2B5EF4-FFF2-40B4-BE49-F238E27FC236}">
                <a16:creationId xmlns:a16="http://schemas.microsoft.com/office/drawing/2014/main" id="{E2CD90C7-ADD1-49FF-9CD0-7D22D14B1695}"/>
              </a:ext>
            </a:extLst>
          </p:cNvPr>
          <p:cNvSpPr/>
          <p:nvPr/>
        </p:nvSpPr>
        <p:spPr>
          <a:xfrm>
            <a:off x="1063808" y="4054108"/>
            <a:ext cx="487182" cy="2633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defTabSz="472839"/>
            <a:endParaRPr lang="en-GB" sz="1134" cap="all">
              <a:solidFill>
                <a:srgbClr val="002251"/>
              </a:solidFill>
              <a:latin typeface="Arial"/>
            </a:endParaRPr>
          </a:p>
        </p:txBody>
      </p:sp>
      <p:pic>
        <p:nvPicPr>
          <p:cNvPr id="47" name="Picture 46">
            <a:extLst>
              <a:ext uri="{FF2B5EF4-FFF2-40B4-BE49-F238E27FC236}">
                <a16:creationId xmlns:a16="http://schemas.microsoft.com/office/drawing/2014/main" id="{01EA3A8E-D45D-42BD-89FF-7CF4ED943B58}"/>
              </a:ext>
            </a:extLst>
          </p:cNvPr>
          <p:cNvPicPr>
            <a:picLocks noChangeAspect="1"/>
          </p:cNvPicPr>
          <p:nvPr/>
        </p:nvPicPr>
        <p:blipFill>
          <a:blip r:embed="rId6"/>
          <a:stretch>
            <a:fillRect/>
          </a:stretch>
        </p:blipFill>
        <p:spPr>
          <a:xfrm>
            <a:off x="1383240" y="3524550"/>
            <a:ext cx="1559563" cy="1559563"/>
          </a:xfrm>
          <a:prstGeom prst="rect">
            <a:avLst/>
          </a:prstGeom>
        </p:spPr>
      </p:pic>
      <p:sp>
        <p:nvSpPr>
          <p:cNvPr id="48" name="Oval 47">
            <a:extLst>
              <a:ext uri="{FF2B5EF4-FFF2-40B4-BE49-F238E27FC236}">
                <a16:creationId xmlns:a16="http://schemas.microsoft.com/office/drawing/2014/main" id="{5B88AC2A-4C9E-49DD-9F4C-28DF253673B9}"/>
              </a:ext>
            </a:extLst>
          </p:cNvPr>
          <p:cNvSpPr/>
          <p:nvPr/>
        </p:nvSpPr>
        <p:spPr>
          <a:xfrm>
            <a:off x="1798163" y="5311206"/>
            <a:ext cx="907016" cy="323241"/>
          </a:xfrm>
          <a:prstGeom prst="ellipse">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defTabSz="472839"/>
            <a:r>
              <a:rPr lang="en-GB" sz="1134" b="1" cap="all">
                <a:solidFill>
                  <a:prstClr val="white"/>
                </a:solidFill>
                <a:latin typeface="Arial"/>
              </a:rPr>
              <a:t>CO</a:t>
            </a:r>
            <a:r>
              <a:rPr lang="en-GB" sz="725" b="1" cap="all">
                <a:solidFill>
                  <a:prstClr val="white"/>
                </a:solidFill>
                <a:latin typeface="Arial"/>
              </a:rPr>
              <a:t>2</a:t>
            </a:r>
          </a:p>
        </p:txBody>
      </p:sp>
      <p:sp>
        <p:nvSpPr>
          <p:cNvPr id="51" name="Oval 50">
            <a:extLst>
              <a:ext uri="{FF2B5EF4-FFF2-40B4-BE49-F238E27FC236}">
                <a16:creationId xmlns:a16="http://schemas.microsoft.com/office/drawing/2014/main" id="{D9E68F29-65D6-41F8-B7C2-6259A6779EE7}"/>
              </a:ext>
            </a:extLst>
          </p:cNvPr>
          <p:cNvSpPr/>
          <p:nvPr/>
        </p:nvSpPr>
        <p:spPr>
          <a:xfrm>
            <a:off x="2641046" y="5311206"/>
            <a:ext cx="453508" cy="323241"/>
          </a:xfrm>
          <a:prstGeom prst="ellipse">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defTabSz="472839"/>
            <a:r>
              <a:rPr lang="en-GB" sz="1134" b="1" cap="all">
                <a:solidFill>
                  <a:prstClr val="white"/>
                </a:solidFill>
                <a:latin typeface="Arial"/>
              </a:rPr>
              <a:t>CO</a:t>
            </a:r>
            <a:r>
              <a:rPr lang="en-GB" sz="725" b="1" cap="all">
                <a:solidFill>
                  <a:prstClr val="white"/>
                </a:solidFill>
                <a:latin typeface="Arial"/>
              </a:rPr>
              <a:t>2</a:t>
            </a:r>
          </a:p>
        </p:txBody>
      </p:sp>
      <p:sp>
        <p:nvSpPr>
          <p:cNvPr id="54" name="Oval 53">
            <a:extLst>
              <a:ext uri="{FF2B5EF4-FFF2-40B4-BE49-F238E27FC236}">
                <a16:creationId xmlns:a16="http://schemas.microsoft.com/office/drawing/2014/main" id="{CB1E2932-8CC2-4BB5-B019-EA9BF8597D70}"/>
              </a:ext>
            </a:extLst>
          </p:cNvPr>
          <p:cNvSpPr/>
          <p:nvPr/>
        </p:nvSpPr>
        <p:spPr>
          <a:xfrm>
            <a:off x="2320770" y="5139263"/>
            <a:ext cx="574041" cy="323241"/>
          </a:xfrm>
          <a:prstGeom prst="ellipse">
            <a:avLst/>
          </a:prstGeom>
          <a:solidFill>
            <a:schemeClr val="tx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defTabSz="472839"/>
            <a:r>
              <a:rPr lang="en-GB" sz="1134" b="1" cap="all">
                <a:solidFill>
                  <a:prstClr val="white"/>
                </a:solidFill>
                <a:latin typeface="Arial"/>
              </a:rPr>
              <a:t>CO</a:t>
            </a:r>
            <a:r>
              <a:rPr lang="en-GB" sz="725" b="1" cap="all">
                <a:solidFill>
                  <a:prstClr val="white"/>
                </a:solidFill>
                <a:latin typeface="Arial"/>
              </a:rPr>
              <a:t>2</a:t>
            </a:r>
          </a:p>
        </p:txBody>
      </p:sp>
      <p:cxnSp>
        <p:nvCxnSpPr>
          <p:cNvPr id="55" name="Straight Arrow Connector 54">
            <a:extLst>
              <a:ext uri="{FF2B5EF4-FFF2-40B4-BE49-F238E27FC236}">
                <a16:creationId xmlns:a16="http://schemas.microsoft.com/office/drawing/2014/main" id="{5BE11FCD-4999-4678-803B-123096F178F9}"/>
              </a:ext>
            </a:extLst>
          </p:cNvPr>
          <p:cNvCxnSpPr>
            <a:cxnSpLocks/>
          </p:cNvCxnSpPr>
          <p:nvPr/>
        </p:nvCxnSpPr>
        <p:spPr>
          <a:xfrm>
            <a:off x="278219" y="4900520"/>
            <a:ext cx="327959" cy="0"/>
          </a:xfrm>
          <a:prstGeom prst="straightConnector1">
            <a:avLst/>
          </a:prstGeom>
          <a:ln w="28575">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16B0628D-D9E1-42DC-9EE7-349B0526F051}"/>
              </a:ext>
            </a:extLst>
          </p:cNvPr>
          <p:cNvSpPr txBox="1"/>
          <p:nvPr/>
        </p:nvSpPr>
        <p:spPr>
          <a:xfrm>
            <a:off x="3896186" y="1264696"/>
            <a:ext cx="5292853" cy="4893647"/>
          </a:xfrm>
          <a:prstGeom prst="rect">
            <a:avLst/>
          </a:prstGeom>
          <a:noFill/>
        </p:spPr>
        <p:txBody>
          <a:bodyPr wrap="square">
            <a:spAutoFit/>
          </a:bodyPr>
          <a:lstStyle/>
          <a:p>
            <a:pPr marL="414589" indent="-414589">
              <a:lnSpc>
                <a:spcPct val="100000"/>
              </a:lnSpc>
              <a:buFont typeface="Wingdings" pitchFamily="2" charset="2"/>
              <a:buChar char="ü"/>
            </a:pPr>
            <a:r>
              <a:rPr lang="en-GB" sz="2400"/>
              <a:t>Zero emission through carbon capture and storage (CCS)</a:t>
            </a:r>
          </a:p>
          <a:p>
            <a:pPr marL="414589" indent="-414589">
              <a:lnSpc>
                <a:spcPct val="100000"/>
              </a:lnSpc>
              <a:buFont typeface="Wingdings" panose="05000000000000000000" pitchFamily="2" charset="2"/>
              <a:buChar char="§"/>
            </a:pPr>
            <a:endParaRPr lang="en-GB" sz="2400"/>
          </a:p>
          <a:p>
            <a:pPr marL="414589" indent="-414589">
              <a:buFont typeface="Arial" panose="020B0604020202020204" pitchFamily="34" charset="0"/>
              <a:buChar char="•"/>
            </a:pPr>
            <a:r>
              <a:rPr lang="en-GB" sz="2400"/>
              <a:t>Only 1% of hydrogen production includes CCS worldwide</a:t>
            </a:r>
          </a:p>
          <a:p>
            <a:pPr marL="414589" indent="-414589">
              <a:lnSpc>
                <a:spcPct val="100000"/>
              </a:lnSpc>
              <a:buFont typeface="Wingdings" panose="05000000000000000000" pitchFamily="2" charset="2"/>
              <a:buChar char="§"/>
            </a:pPr>
            <a:endParaRPr lang="en-GB" sz="2400"/>
          </a:p>
          <a:p>
            <a:pPr marL="414589" indent="-414589">
              <a:buFont typeface="Arial" panose="020B0604020202020204" pitchFamily="34" charset="0"/>
              <a:buChar char="•"/>
            </a:pPr>
            <a:r>
              <a:rPr lang="en-GB" sz="2400"/>
              <a:t>No blue hydrogen currently in UK</a:t>
            </a:r>
          </a:p>
          <a:p>
            <a:pPr marL="414589" indent="-414589">
              <a:buFont typeface="Wingdings" panose="05000000000000000000" pitchFamily="2" charset="2"/>
              <a:buChar char="§"/>
            </a:pPr>
            <a:endParaRPr lang="en-GB" sz="2400"/>
          </a:p>
          <a:p>
            <a:pPr marL="414589" indent="-414589">
              <a:buFont typeface="Wingdings" pitchFamily="2" charset="2"/>
              <a:buChar char="ü"/>
            </a:pPr>
            <a:r>
              <a:rPr lang="en-GB" sz="2400"/>
              <a:t>Future blue hydrogen UK projects:</a:t>
            </a:r>
          </a:p>
          <a:p>
            <a:pPr marL="871789" lvl="1" indent="-414589">
              <a:buFont typeface="Wingdings" pitchFamily="2" charset="2"/>
              <a:buChar char="Ø"/>
            </a:pPr>
            <a:r>
              <a:rPr lang="en-GB" sz="2400"/>
              <a:t>Acorn, Scottish Cluster</a:t>
            </a:r>
          </a:p>
          <a:p>
            <a:pPr marL="871789" lvl="1" indent="-414589">
              <a:buFont typeface="Wingdings" pitchFamily="2" charset="2"/>
              <a:buChar char="Ø"/>
            </a:pPr>
            <a:r>
              <a:rPr lang="en-GB" sz="2400" err="1"/>
              <a:t>HyTeeside</a:t>
            </a:r>
            <a:r>
              <a:rPr lang="en-GB" sz="2400"/>
              <a:t>, East Coast Cluster</a:t>
            </a:r>
          </a:p>
          <a:p>
            <a:pPr marL="871789" lvl="1" indent="-414589">
              <a:buFont typeface="Wingdings" pitchFamily="2" charset="2"/>
              <a:buChar char="Ø"/>
            </a:pPr>
            <a:r>
              <a:rPr lang="en-GB" sz="2400" err="1"/>
              <a:t>HyNet</a:t>
            </a:r>
            <a:r>
              <a:rPr lang="en-GB" sz="2400"/>
              <a:t>, NW Cluster</a:t>
            </a:r>
          </a:p>
          <a:p>
            <a:pPr marL="414589" indent="-414589">
              <a:lnSpc>
                <a:spcPct val="100000"/>
              </a:lnSpc>
              <a:buFont typeface="Wingdings" panose="05000000000000000000" pitchFamily="2" charset="2"/>
              <a:buChar char="§"/>
            </a:pPr>
            <a:endParaRPr lang="en-GB" sz="2400"/>
          </a:p>
        </p:txBody>
      </p:sp>
      <p:sp>
        <p:nvSpPr>
          <p:cNvPr id="59" name="TextBox 58">
            <a:extLst>
              <a:ext uri="{FF2B5EF4-FFF2-40B4-BE49-F238E27FC236}">
                <a16:creationId xmlns:a16="http://schemas.microsoft.com/office/drawing/2014/main" id="{1AE65A54-DBAD-46C6-9DD8-718604E28DAF}"/>
              </a:ext>
            </a:extLst>
          </p:cNvPr>
          <p:cNvSpPr txBox="1"/>
          <p:nvPr/>
        </p:nvSpPr>
        <p:spPr>
          <a:xfrm>
            <a:off x="1161327" y="5916009"/>
            <a:ext cx="6592600" cy="523220"/>
          </a:xfrm>
          <a:prstGeom prst="rect">
            <a:avLst/>
          </a:prstGeom>
          <a:solidFill>
            <a:schemeClr val="accent5">
              <a:lumMod val="20000"/>
              <a:lumOff val="80000"/>
            </a:schemeClr>
          </a:solidFill>
          <a:effectLst>
            <a:softEdge rad="31750"/>
          </a:effectLst>
        </p:spPr>
        <p:txBody>
          <a:bodyPr wrap="square">
            <a:spAutoFit/>
          </a:bodyPr>
          <a:lstStyle/>
          <a:p>
            <a:pPr>
              <a:lnSpc>
                <a:spcPct val="100000"/>
              </a:lnSpc>
            </a:pPr>
            <a:r>
              <a:rPr lang="en-GB" sz="1400"/>
              <a:t>*UK Low carbon hydrogen standards: </a:t>
            </a:r>
          </a:p>
          <a:p>
            <a:pPr>
              <a:lnSpc>
                <a:spcPct val="100000"/>
              </a:lnSpc>
            </a:pPr>
            <a:r>
              <a:rPr lang="en-GB" sz="1400"/>
              <a:t>  GHG intensity of 20 gCO2e/MJLHV of  produced hydrogen or less</a:t>
            </a:r>
          </a:p>
        </p:txBody>
      </p:sp>
      <p:sp>
        <p:nvSpPr>
          <p:cNvPr id="2" name="TextBox 1">
            <a:extLst>
              <a:ext uri="{FF2B5EF4-FFF2-40B4-BE49-F238E27FC236}">
                <a16:creationId xmlns:a16="http://schemas.microsoft.com/office/drawing/2014/main" id="{65C759DB-7E0B-6A34-8F77-5D4E878109CA}"/>
              </a:ext>
            </a:extLst>
          </p:cNvPr>
          <p:cNvSpPr txBox="1"/>
          <p:nvPr/>
        </p:nvSpPr>
        <p:spPr>
          <a:xfrm>
            <a:off x="380178" y="400717"/>
            <a:ext cx="77752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t>Low-carbon fossil fuel hydrogen</a:t>
            </a:r>
            <a:endParaRPr lang="en-US" sz="4000"/>
          </a:p>
        </p:txBody>
      </p:sp>
      <p:cxnSp>
        <p:nvCxnSpPr>
          <p:cNvPr id="6" name="Straight Arrow Connector 5">
            <a:extLst>
              <a:ext uri="{FF2B5EF4-FFF2-40B4-BE49-F238E27FC236}">
                <a16:creationId xmlns:a16="http://schemas.microsoft.com/office/drawing/2014/main" id="{527650DF-1836-77D3-775B-1F716764841C}"/>
              </a:ext>
            </a:extLst>
          </p:cNvPr>
          <p:cNvCxnSpPr>
            <a:cxnSpLocks/>
          </p:cNvCxnSpPr>
          <p:nvPr/>
        </p:nvCxnSpPr>
        <p:spPr>
          <a:xfrm>
            <a:off x="2640244" y="4900520"/>
            <a:ext cx="327959" cy="0"/>
          </a:xfrm>
          <a:prstGeom prst="straightConnector1">
            <a:avLst/>
          </a:prstGeom>
          <a:ln w="28575">
            <a:solidFill>
              <a:srgbClr val="2883FF"/>
            </a:solidFill>
            <a:tailEnd type="triangle"/>
          </a:ln>
        </p:spPr>
        <p:style>
          <a:lnRef idx="2">
            <a:schemeClr val="accent1"/>
          </a:lnRef>
          <a:fillRef idx="0">
            <a:schemeClr val="accent1"/>
          </a:fillRef>
          <a:effectRef idx="1">
            <a:schemeClr val="accent1"/>
          </a:effectRef>
          <a:fontRef idx="minor">
            <a:schemeClr val="tx1"/>
          </a:fontRef>
        </p:style>
      </p:cxnSp>
      <p:sp>
        <p:nvSpPr>
          <p:cNvPr id="7" name="Slide Number Placeholder 4">
            <a:extLst>
              <a:ext uri="{FF2B5EF4-FFF2-40B4-BE49-F238E27FC236}">
                <a16:creationId xmlns:a16="http://schemas.microsoft.com/office/drawing/2014/main" id="{F7B6C65E-371B-5E5D-FC30-159E37AEEF49}"/>
              </a:ext>
            </a:extLst>
          </p:cNvPr>
          <p:cNvSpPr>
            <a:spLocks noGrp="1"/>
          </p:cNvSpPr>
          <p:nvPr>
            <p:ph type="sldNum" sz="quarter" idx="12"/>
          </p:nvPr>
        </p:nvSpPr>
        <p:spPr>
          <a:xfrm>
            <a:off x="11146536" y="6212505"/>
            <a:ext cx="475200" cy="475200"/>
          </a:xfrm>
          <a:prstGeom prst="ellipse">
            <a:avLst/>
          </a:prstGeom>
          <a:solidFill>
            <a:schemeClr val="bg1">
              <a:alpha val="80000"/>
            </a:schemeClr>
          </a:solidFill>
        </p:spPr>
        <p:txBody>
          <a:bodyPr vert="horz" lIns="91440" tIns="45720" rIns="91440" bIns="45720" rtlCol="0" anchor="ctr">
            <a:normAutofit fontScale="92500"/>
          </a:bodyPr>
          <a:lstStyle/>
          <a:p>
            <a:pPr algn="ctr">
              <a:spcAft>
                <a:spcPts val="600"/>
              </a:spcAft>
            </a:pPr>
            <a:fld id="{DF1F8D99-3F2F-1440-99B1-CD016948CDD8}" type="slidenum">
              <a:rPr lang="en-US">
                <a:solidFill>
                  <a:schemeClr val="tx1"/>
                </a:solidFill>
              </a:rPr>
              <a:pPr algn="ctr">
                <a:spcAft>
                  <a:spcPts val="600"/>
                </a:spcAft>
              </a:pPr>
              <a:t>4</a:t>
            </a:fld>
            <a:endParaRPr lang="en-US">
              <a:solidFill>
                <a:schemeClr val="tx1"/>
              </a:solidFill>
            </a:endParaRPr>
          </a:p>
        </p:txBody>
      </p:sp>
    </p:spTree>
    <p:extLst>
      <p:ext uri="{BB962C8B-B14F-4D97-AF65-F5344CB8AC3E}">
        <p14:creationId xmlns:p14="http://schemas.microsoft.com/office/powerpoint/2010/main" val="3154668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53A37CD-07BA-3B48-82C7-6D50D2AE1068}"/>
              </a:ext>
            </a:extLst>
          </p:cNvPr>
          <p:cNvSpPr>
            <a:spLocks noGrp="1"/>
          </p:cNvSpPr>
          <p:nvPr>
            <p:ph type="ftr" sz="quarter" idx="11"/>
          </p:nvPr>
        </p:nvSpPr>
        <p:spPr>
          <a:xfrm>
            <a:off x="8516202" y="385179"/>
            <a:ext cx="3238001" cy="365125"/>
          </a:xfrm>
        </p:spPr>
        <p:txBody>
          <a:bodyPr vert="horz" lIns="91440" tIns="45720" rIns="91440" bIns="45720" rtlCol="0" anchor="ctr">
            <a:normAutofit/>
          </a:bodyPr>
          <a:lstStyle/>
          <a:p>
            <a:r>
              <a:rPr lang="en-US" sz="1100">
                <a:solidFill>
                  <a:schemeClr val="bg1"/>
                </a:solidFill>
              </a:rPr>
              <a:t>Hydrogen CPD Course | </a:t>
            </a:r>
            <a:r>
              <a:rPr lang="en-US" dirty="0">
                <a:solidFill>
                  <a:schemeClr val="bg1"/>
                </a:solidFill>
              </a:rPr>
              <a:t>April </a:t>
            </a:r>
            <a:r>
              <a:rPr lang="en-US" sz="1100">
                <a:solidFill>
                  <a:schemeClr val="bg1"/>
                </a:solidFill>
              </a:rPr>
              <a:t>2024</a:t>
            </a:r>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18" name="Footer Placeholder 3">
            <a:extLst>
              <a:ext uri="{FF2B5EF4-FFF2-40B4-BE49-F238E27FC236}">
                <a16:creationId xmlns:a16="http://schemas.microsoft.com/office/drawing/2014/main" id="{4C2BCFF9-C5F0-CE44-89ED-C872E101898F}"/>
              </a:ext>
            </a:extLst>
          </p:cNvPr>
          <p:cNvSpPr txBox="1">
            <a:spLocks/>
          </p:cNvSpPr>
          <p:nvPr/>
        </p:nvSpPr>
        <p:spPr>
          <a:xfrm>
            <a:off x="9894657" y="1085946"/>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rgbClr val="0D96AD"/>
                </a:solidFill>
              </a:rPr>
              <a:t>H</a:t>
            </a:r>
            <a:r>
              <a:rPr lang="en-US" sz="2400" baseline="-25000">
                <a:solidFill>
                  <a:srgbClr val="0D96AD"/>
                </a:solidFill>
              </a:rPr>
              <a:t>2</a:t>
            </a:r>
          </a:p>
        </p:txBody>
      </p:sp>
      <p:sp>
        <p:nvSpPr>
          <p:cNvPr id="19" name="Footer Placeholder 3">
            <a:extLst>
              <a:ext uri="{FF2B5EF4-FFF2-40B4-BE49-F238E27FC236}">
                <a16:creationId xmlns:a16="http://schemas.microsoft.com/office/drawing/2014/main" id="{017EB1FF-17D4-9247-9F54-D49F5F592508}"/>
              </a:ext>
            </a:extLst>
          </p:cNvPr>
          <p:cNvSpPr txBox="1">
            <a:spLocks/>
          </p:cNvSpPr>
          <p:nvPr/>
        </p:nvSpPr>
        <p:spPr>
          <a:xfrm>
            <a:off x="9259238" y="1523859"/>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chemeClr val="accent2"/>
                </a:solidFill>
              </a:rPr>
              <a:t>CO</a:t>
            </a:r>
            <a:r>
              <a:rPr lang="en-US" sz="2400" baseline="-25000">
                <a:solidFill>
                  <a:schemeClr val="accent2"/>
                </a:solidFill>
              </a:rPr>
              <a:t>2</a:t>
            </a:r>
          </a:p>
        </p:txBody>
      </p:sp>
      <p:pic>
        <p:nvPicPr>
          <p:cNvPr id="3" name="Picture 2" descr="A blue circle with white arrow&#10;&#10;Description automatically generated">
            <a:extLst>
              <a:ext uri="{FF2B5EF4-FFF2-40B4-BE49-F238E27FC236}">
                <a16:creationId xmlns:a16="http://schemas.microsoft.com/office/drawing/2014/main" id="{5957F21D-8479-2B70-87A7-FAEA2F92EC75}"/>
              </a:ext>
            </a:extLst>
          </p:cNvPr>
          <p:cNvPicPr>
            <a:picLocks noChangeAspect="1"/>
          </p:cNvPicPr>
          <p:nvPr/>
        </p:nvPicPr>
        <p:blipFill>
          <a:blip r:embed="rId3"/>
          <a:stretch>
            <a:fillRect/>
          </a:stretch>
        </p:blipFill>
        <p:spPr>
          <a:xfrm>
            <a:off x="236965" y="6213764"/>
            <a:ext cx="473941" cy="473941"/>
          </a:xfrm>
          <a:prstGeom prst="rect">
            <a:avLst/>
          </a:prstGeom>
        </p:spPr>
      </p:pic>
      <p:sp>
        <p:nvSpPr>
          <p:cNvPr id="9" name="Title 1">
            <a:extLst>
              <a:ext uri="{FF2B5EF4-FFF2-40B4-BE49-F238E27FC236}">
                <a16:creationId xmlns:a16="http://schemas.microsoft.com/office/drawing/2014/main" id="{A4CC78B8-52FF-8EA7-180F-A9CC027EB3D5}"/>
              </a:ext>
            </a:extLst>
          </p:cNvPr>
          <p:cNvSpPr txBox="1">
            <a:spLocks/>
          </p:cNvSpPr>
          <p:nvPr/>
        </p:nvSpPr>
        <p:spPr>
          <a:xfrm>
            <a:off x="9272922" y="2874596"/>
            <a:ext cx="2628900" cy="254725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3600" b="1" kern="1200" noProof="1">
                <a:solidFill>
                  <a:srgbClr val="FFFFFF"/>
                </a:solidFill>
                <a:latin typeface="+mj-lt"/>
                <a:ea typeface="+mj-ea"/>
                <a:cs typeface="+mj-cs"/>
              </a:rPr>
              <a:t>Hydrogen</a:t>
            </a:r>
          </a:p>
          <a:p>
            <a:pPr>
              <a:spcAft>
                <a:spcPts val="600"/>
              </a:spcAft>
            </a:pPr>
            <a:r>
              <a:rPr lang="en-US" sz="3600" b="1" noProof="1">
                <a:solidFill>
                  <a:srgbClr val="FFFFFF"/>
                </a:solidFill>
              </a:rPr>
              <a:t>Production</a:t>
            </a:r>
            <a:endParaRPr lang="en-US" sz="3600" b="1" kern="1200" noProof="1">
              <a:solidFill>
                <a:srgbClr val="FFFFFF"/>
              </a:solidFill>
              <a:latin typeface="+mj-lt"/>
              <a:ea typeface="+mj-ea"/>
              <a:cs typeface="+mj-cs"/>
            </a:endParaRPr>
          </a:p>
        </p:txBody>
      </p:sp>
      <p:sp>
        <p:nvSpPr>
          <p:cNvPr id="29" name="Content Placeholder 2">
            <a:extLst>
              <a:ext uri="{FF2B5EF4-FFF2-40B4-BE49-F238E27FC236}">
                <a16:creationId xmlns:a16="http://schemas.microsoft.com/office/drawing/2014/main" id="{349D65CE-56B8-433B-8FC1-A06D023ABCF5}"/>
              </a:ext>
            </a:extLst>
          </p:cNvPr>
          <p:cNvSpPr txBox="1">
            <a:spLocks/>
          </p:cNvSpPr>
          <p:nvPr/>
        </p:nvSpPr>
        <p:spPr>
          <a:xfrm>
            <a:off x="3846202" y="1313723"/>
            <a:ext cx="5505386" cy="4451332"/>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itchFamily="2" charset="2"/>
              <a:buChar char="ü"/>
            </a:pPr>
            <a:r>
              <a:rPr lang="en-GB" sz="2400"/>
              <a:t> Global market: $3.2 billion in 2021</a:t>
            </a:r>
            <a:br>
              <a:rPr lang="en-GB" sz="2400"/>
            </a:br>
            <a:r>
              <a:rPr lang="en-GB" sz="2400"/>
              <a:t> Annual growth of 39.5% to 2030</a:t>
            </a:r>
          </a:p>
          <a:p>
            <a:pPr marL="0" indent="0">
              <a:lnSpc>
                <a:spcPct val="100000"/>
              </a:lnSpc>
              <a:buNone/>
            </a:pPr>
            <a:endParaRPr lang="en-GB" sz="2400"/>
          </a:p>
          <a:p>
            <a:pPr>
              <a:lnSpc>
                <a:spcPct val="100000"/>
              </a:lnSpc>
              <a:buFont typeface="Wingdings" pitchFamily="2" charset="2"/>
              <a:buChar char="ü"/>
            </a:pPr>
            <a:r>
              <a:rPr lang="en-GB" sz="2400"/>
              <a:t> Current UK production:</a:t>
            </a:r>
            <a:br>
              <a:rPr lang="en-GB" sz="2400"/>
            </a:br>
            <a:r>
              <a:rPr lang="en-GB" sz="2400"/>
              <a:t> 2.21 metric tonnes (26 GWh)</a:t>
            </a:r>
          </a:p>
          <a:p>
            <a:pPr>
              <a:lnSpc>
                <a:spcPct val="100000"/>
              </a:lnSpc>
            </a:pPr>
            <a:endParaRPr lang="en-GB" sz="2400"/>
          </a:p>
          <a:p>
            <a:pPr>
              <a:lnSpc>
                <a:spcPct val="100000"/>
              </a:lnSpc>
              <a:buFont typeface="Wingdings" pitchFamily="2" charset="2"/>
              <a:buChar char="ü"/>
            </a:pPr>
            <a:r>
              <a:rPr lang="en-GB" sz="2400"/>
              <a:t> 120 UK green H2 pipeline projects:</a:t>
            </a:r>
            <a:br>
              <a:rPr lang="en-GB" sz="2400"/>
            </a:br>
            <a:r>
              <a:rPr lang="en-GB" sz="2400"/>
              <a:t>  from 2 MW to 5 MW to &lt;100 MW</a:t>
            </a:r>
            <a:br>
              <a:rPr lang="en-GB" sz="2400"/>
            </a:br>
            <a:endParaRPr lang="en-GB" sz="2400"/>
          </a:p>
          <a:p>
            <a:pPr>
              <a:lnSpc>
                <a:spcPct val="100000"/>
              </a:lnSpc>
              <a:buFont typeface="Wingdings" pitchFamily="2" charset="2"/>
              <a:buChar char="Ø"/>
            </a:pPr>
            <a:r>
              <a:rPr lang="en-GB" sz="2400"/>
              <a:t> Underway: </a:t>
            </a:r>
            <a:r>
              <a:rPr lang="en-GB" sz="2400" err="1"/>
              <a:t>Dolphyn</a:t>
            </a:r>
            <a:r>
              <a:rPr lang="en-GB" sz="2400"/>
              <a:t> project</a:t>
            </a:r>
          </a:p>
        </p:txBody>
      </p:sp>
      <p:sp>
        <p:nvSpPr>
          <p:cNvPr id="30" name="Arrow: Right 29">
            <a:extLst>
              <a:ext uri="{FF2B5EF4-FFF2-40B4-BE49-F238E27FC236}">
                <a16:creationId xmlns:a16="http://schemas.microsoft.com/office/drawing/2014/main" id="{D5D55D69-1CE8-44D2-9C14-80FEFB6770C4}"/>
              </a:ext>
            </a:extLst>
          </p:cNvPr>
          <p:cNvSpPr/>
          <p:nvPr/>
        </p:nvSpPr>
        <p:spPr>
          <a:xfrm>
            <a:off x="3271091" y="2657600"/>
            <a:ext cx="407599" cy="2110578"/>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defTabSz="472839"/>
            <a:endParaRPr lang="en-GB" sz="1134" cap="all">
              <a:solidFill>
                <a:srgbClr val="002251"/>
              </a:solidFill>
              <a:latin typeface="Arial"/>
            </a:endParaRPr>
          </a:p>
        </p:txBody>
      </p:sp>
      <p:sp>
        <p:nvSpPr>
          <p:cNvPr id="31" name="Rectangle 30">
            <a:extLst>
              <a:ext uri="{FF2B5EF4-FFF2-40B4-BE49-F238E27FC236}">
                <a16:creationId xmlns:a16="http://schemas.microsoft.com/office/drawing/2014/main" id="{FB5AADCD-A21C-459A-98A5-052F722AE844}"/>
              </a:ext>
            </a:extLst>
          </p:cNvPr>
          <p:cNvSpPr/>
          <p:nvPr/>
        </p:nvSpPr>
        <p:spPr>
          <a:xfrm>
            <a:off x="142079" y="5101580"/>
            <a:ext cx="3017101" cy="63223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defTabSz="472839"/>
            <a:endParaRPr lang="en-GB" sz="1134" cap="all">
              <a:solidFill>
                <a:srgbClr val="002251"/>
              </a:solidFill>
              <a:latin typeface="Arial"/>
            </a:endParaRPr>
          </a:p>
        </p:txBody>
      </p:sp>
      <p:sp>
        <p:nvSpPr>
          <p:cNvPr id="32" name="Rectangle 31">
            <a:extLst>
              <a:ext uri="{FF2B5EF4-FFF2-40B4-BE49-F238E27FC236}">
                <a16:creationId xmlns:a16="http://schemas.microsoft.com/office/drawing/2014/main" id="{F3153C67-ED15-4F41-BB96-2A52626EB28A}"/>
              </a:ext>
            </a:extLst>
          </p:cNvPr>
          <p:cNvSpPr/>
          <p:nvPr/>
        </p:nvSpPr>
        <p:spPr>
          <a:xfrm>
            <a:off x="142079" y="1465574"/>
            <a:ext cx="3017101" cy="4268238"/>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defTabSz="472839"/>
            <a:endParaRPr lang="en-GB" sz="1134" cap="all">
              <a:solidFill>
                <a:srgbClr val="002251"/>
              </a:solidFill>
              <a:latin typeface="Arial"/>
            </a:endParaRPr>
          </a:p>
        </p:txBody>
      </p:sp>
      <p:sp>
        <p:nvSpPr>
          <p:cNvPr id="33" name="TextBox 32">
            <a:extLst>
              <a:ext uri="{FF2B5EF4-FFF2-40B4-BE49-F238E27FC236}">
                <a16:creationId xmlns:a16="http://schemas.microsoft.com/office/drawing/2014/main" id="{3B404785-705A-4502-A5E5-0BCD5D9AC3A4}"/>
              </a:ext>
            </a:extLst>
          </p:cNvPr>
          <p:cNvSpPr txBox="1"/>
          <p:nvPr/>
        </p:nvSpPr>
        <p:spPr>
          <a:xfrm>
            <a:off x="554159" y="1591365"/>
            <a:ext cx="2192941" cy="1331910"/>
          </a:xfrm>
          <a:prstGeom prst="rect">
            <a:avLst/>
          </a:prstGeom>
          <a:noFill/>
        </p:spPr>
        <p:txBody>
          <a:bodyPr wrap="none" lIns="0" tIns="0" rIns="0" bIns="0" rtlCol="0" anchor="ctr" anchorCtr="1">
            <a:noAutofit/>
          </a:bodyPr>
          <a:lstStyle/>
          <a:p>
            <a:pPr algn="ctr" defTabSz="472839"/>
            <a:r>
              <a:rPr lang="en-GB" sz="2902" b="1">
                <a:solidFill>
                  <a:srgbClr val="00B050"/>
                </a:solidFill>
                <a:latin typeface="Arial"/>
              </a:rPr>
              <a:t>Green hydrogen</a:t>
            </a:r>
          </a:p>
          <a:p>
            <a:pPr algn="ctr" defTabSz="472839"/>
            <a:endParaRPr lang="en-GB" sz="725" b="1">
              <a:solidFill>
                <a:srgbClr val="00B050"/>
              </a:solidFill>
              <a:latin typeface="Arial"/>
            </a:endParaRPr>
          </a:p>
          <a:p>
            <a:pPr algn="ctr" defTabSz="472839"/>
            <a:r>
              <a:rPr lang="en-GB" sz="1632">
                <a:solidFill>
                  <a:srgbClr val="00B050"/>
                </a:solidFill>
                <a:latin typeface="Arial"/>
              </a:rPr>
              <a:t>Green hydrogen</a:t>
            </a:r>
          </a:p>
          <a:p>
            <a:pPr algn="ctr" defTabSz="472839"/>
            <a:r>
              <a:rPr lang="en-GB" sz="1632">
                <a:solidFill>
                  <a:srgbClr val="00B050"/>
                </a:solidFill>
                <a:latin typeface="Arial"/>
              </a:rPr>
              <a:t>Water electrolysis</a:t>
            </a:r>
          </a:p>
          <a:p>
            <a:pPr algn="ctr" defTabSz="472839"/>
            <a:r>
              <a:rPr lang="en-GB" sz="1632">
                <a:solidFill>
                  <a:srgbClr val="00B050"/>
                </a:solidFill>
                <a:latin typeface="Arial"/>
              </a:rPr>
              <a:t>(AEM/PEM/SOEC)</a:t>
            </a:r>
          </a:p>
          <a:p>
            <a:pPr algn="ctr" defTabSz="472839"/>
            <a:r>
              <a:rPr lang="en-GB" sz="1632">
                <a:solidFill>
                  <a:srgbClr val="00B050"/>
                </a:solidFill>
                <a:latin typeface="Arial"/>
              </a:rPr>
              <a:t>$3-6 per kg H</a:t>
            </a:r>
            <a:r>
              <a:rPr lang="en-GB" sz="907">
                <a:solidFill>
                  <a:srgbClr val="00B050"/>
                </a:solidFill>
                <a:latin typeface="Arial"/>
              </a:rPr>
              <a:t>2</a:t>
            </a:r>
          </a:p>
        </p:txBody>
      </p:sp>
      <p:sp>
        <p:nvSpPr>
          <p:cNvPr id="39" name="TextBox 38">
            <a:extLst>
              <a:ext uri="{FF2B5EF4-FFF2-40B4-BE49-F238E27FC236}">
                <a16:creationId xmlns:a16="http://schemas.microsoft.com/office/drawing/2014/main" id="{931A1C67-98B6-4537-9D37-4909B345521F}"/>
              </a:ext>
            </a:extLst>
          </p:cNvPr>
          <p:cNvSpPr txBox="1"/>
          <p:nvPr/>
        </p:nvSpPr>
        <p:spPr>
          <a:xfrm>
            <a:off x="360088" y="4245118"/>
            <a:ext cx="829179" cy="829179"/>
          </a:xfrm>
          <a:prstGeom prst="rect">
            <a:avLst/>
          </a:prstGeom>
          <a:noFill/>
        </p:spPr>
        <p:txBody>
          <a:bodyPr wrap="none" lIns="0" tIns="0" rIns="0" bIns="0" rtlCol="0" anchor="ctr" anchorCtr="1">
            <a:noAutofit/>
          </a:bodyPr>
          <a:lstStyle/>
          <a:p>
            <a:pPr defTabSz="472839"/>
            <a:r>
              <a:rPr lang="en-GB" sz="1270" b="1">
                <a:solidFill>
                  <a:srgbClr val="00B050"/>
                </a:solidFill>
                <a:latin typeface="Arial"/>
              </a:rPr>
              <a:t>Renewable </a:t>
            </a:r>
          </a:p>
          <a:p>
            <a:pPr defTabSz="472839"/>
            <a:r>
              <a:rPr lang="en-GB" sz="1270" b="1">
                <a:solidFill>
                  <a:srgbClr val="00B050"/>
                </a:solidFill>
                <a:latin typeface="Arial"/>
              </a:rPr>
              <a:t>Electricity</a:t>
            </a:r>
          </a:p>
          <a:p>
            <a:pPr defTabSz="472839"/>
            <a:endParaRPr lang="en-GB" sz="1270" b="1">
              <a:solidFill>
                <a:srgbClr val="00B050"/>
              </a:solidFill>
              <a:latin typeface="Arial"/>
            </a:endParaRPr>
          </a:p>
          <a:p>
            <a:pPr defTabSz="472839"/>
            <a:r>
              <a:rPr lang="en-GB" sz="1270" b="1">
                <a:solidFill>
                  <a:srgbClr val="00B050"/>
                </a:solidFill>
                <a:latin typeface="Arial"/>
              </a:rPr>
              <a:t>Water</a:t>
            </a:r>
          </a:p>
        </p:txBody>
      </p:sp>
      <p:sp>
        <p:nvSpPr>
          <p:cNvPr id="42" name="TextBox 41">
            <a:extLst>
              <a:ext uri="{FF2B5EF4-FFF2-40B4-BE49-F238E27FC236}">
                <a16:creationId xmlns:a16="http://schemas.microsoft.com/office/drawing/2014/main" id="{00D8BB3F-DDEC-41E4-AD7E-82170B3F8289}"/>
              </a:ext>
            </a:extLst>
          </p:cNvPr>
          <p:cNvSpPr txBox="1"/>
          <p:nvPr/>
        </p:nvSpPr>
        <p:spPr>
          <a:xfrm>
            <a:off x="1929028" y="4429173"/>
            <a:ext cx="829179" cy="829179"/>
          </a:xfrm>
          <a:prstGeom prst="rect">
            <a:avLst/>
          </a:prstGeom>
          <a:noFill/>
        </p:spPr>
        <p:txBody>
          <a:bodyPr wrap="none" lIns="0" tIns="0" rIns="0" bIns="0" rtlCol="0" anchor="ctr" anchorCtr="1">
            <a:noAutofit/>
          </a:bodyPr>
          <a:lstStyle/>
          <a:p>
            <a:pPr defTabSz="472839"/>
            <a:r>
              <a:rPr lang="en-GB" sz="1270" b="1">
                <a:solidFill>
                  <a:srgbClr val="00B050"/>
                </a:solidFill>
                <a:latin typeface="Arial"/>
              </a:rPr>
              <a:t>Oxygen</a:t>
            </a:r>
          </a:p>
          <a:p>
            <a:pPr defTabSz="472839"/>
            <a:endParaRPr lang="en-GB" sz="1270" b="1">
              <a:solidFill>
                <a:srgbClr val="00B050"/>
              </a:solidFill>
              <a:latin typeface="Arial"/>
            </a:endParaRPr>
          </a:p>
          <a:p>
            <a:pPr defTabSz="472839"/>
            <a:r>
              <a:rPr lang="en-GB" sz="1270" b="1">
                <a:solidFill>
                  <a:srgbClr val="00B050"/>
                </a:solidFill>
                <a:latin typeface="Arial"/>
              </a:rPr>
              <a:t>Hydrogen</a:t>
            </a:r>
          </a:p>
          <a:p>
            <a:pPr defTabSz="472839"/>
            <a:endParaRPr lang="en-GB" sz="1270" b="1">
              <a:solidFill>
                <a:srgbClr val="00B050"/>
              </a:solidFill>
              <a:latin typeface="Arial"/>
            </a:endParaRPr>
          </a:p>
        </p:txBody>
      </p:sp>
      <p:pic>
        <p:nvPicPr>
          <p:cNvPr id="43" name="Picture 42">
            <a:extLst>
              <a:ext uri="{FF2B5EF4-FFF2-40B4-BE49-F238E27FC236}">
                <a16:creationId xmlns:a16="http://schemas.microsoft.com/office/drawing/2014/main" id="{134932FF-346E-4B83-930F-C2D08405BCCB}"/>
              </a:ext>
            </a:extLst>
          </p:cNvPr>
          <p:cNvPicPr>
            <a:picLocks noChangeAspect="1"/>
          </p:cNvPicPr>
          <p:nvPr/>
        </p:nvPicPr>
        <p:blipFill>
          <a:blip r:embed="rId4"/>
          <a:stretch>
            <a:fillRect/>
          </a:stretch>
        </p:blipFill>
        <p:spPr>
          <a:xfrm>
            <a:off x="1178678" y="3275318"/>
            <a:ext cx="760941" cy="1826261"/>
          </a:xfrm>
          <a:prstGeom prst="rect">
            <a:avLst/>
          </a:prstGeom>
        </p:spPr>
      </p:pic>
      <p:cxnSp>
        <p:nvCxnSpPr>
          <p:cNvPr id="44" name="Straight Arrow Connector 43">
            <a:extLst>
              <a:ext uri="{FF2B5EF4-FFF2-40B4-BE49-F238E27FC236}">
                <a16:creationId xmlns:a16="http://schemas.microsoft.com/office/drawing/2014/main" id="{CB8BC541-69DC-481A-9166-C45F4BE83FEB}"/>
              </a:ext>
            </a:extLst>
          </p:cNvPr>
          <p:cNvCxnSpPr>
            <a:cxnSpLocks/>
          </p:cNvCxnSpPr>
          <p:nvPr/>
        </p:nvCxnSpPr>
        <p:spPr>
          <a:xfrm>
            <a:off x="278702" y="4767562"/>
            <a:ext cx="1014146" cy="0"/>
          </a:xfrm>
          <a:prstGeom prst="straightConnector1">
            <a:avLst/>
          </a:prstGeom>
          <a:ln w="28575">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602DE729-1DFA-40B5-A913-79047D453F9F}"/>
              </a:ext>
            </a:extLst>
          </p:cNvPr>
          <p:cNvSpPr txBox="1"/>
          <p:nvPr/>
        </p:nvSpPr>
        <p:spPr>
          <a:xfrm>
            <a:off x="1189267" y="6157639"/>
            <a:ext cx="6478292" cy="307777"/>
          </a:xfrm>
          <a:prstGeom prst="rect">
            <a:avLst/>
          </a:prstGeom>
          <a:solidFill>
            <a:schemeClr val="accent6">
              <a:lumMod val="20000"/>
              <a:lumOff val="80000"/>
            </a:schemeClr>
          </a:solidFill>
          <a:effectLst>
            <a:softEdge rad="31750"/>
          </a:effectLst>
        </p:spPr>
        <p:txBody>
          <a:bodyPr wrap="square">
            <a:spAutoFit/>
          </a:bodyPr>
          <a:lstStyle/>
          <a:p>
            <a:pPr>
              <a:lnSpc>
                <a:spcPct val="100000"/>
              </a:lnSpc>
            </a:pPr>
            <a:r>
              <a:rPr lang="en-GB" sz="1400"/>
              <a:t>NB: Most global hydrogen strategies anticipate green hydrogen dominating by 2050</a:t>
            </a:r>
          </a:p>
        </p:txBody>
      </p:sp>
      <p:sp>
        <p:nvSpPr>
          <p:cNvPr id="2" name="Slide Number Placeholder 4">
            <a:extLst>
              <a:ext uri="{FF2B5EF4-FFF2-40B4-BE49-F238E27FC236}">
                <a16:creationId xmlns:a16="http://schemas.microsoft.com/office/drawing/2014/main" id="{26966026-EF00-B0AC-CC01-1740B85E2C86}"/>
              </a:ext>
            </a:extLst>
          </p:cNvPr>
          <p:cNvSpPr>
            <a:spLocks noGrp="1"/>
          </p:cNvSpPr>
          <p:nvPr>
            <p:ph type="sldNum" sz="quarter" idx="12"/>
          </p:nvPr>
        </p:nvSpPr>
        <p:spPr>
          <a:xfrm>
            <a:off x="11146536" y="6212505"/>
            <a:ext cx="475200" cy="475200"/>
          </a:xfrm>
          <a:prstGeom prst="ellipse">
            <a:avLst/>
          </a:prstGeom>
          <a:solidFill>
            <a:schemeClr val="bg1">
              <a:alpha val="80000"/>
            </a:schemeClr>
          </a:solidFill>
        </p:spPr>
        <p:txBody>
          <a:bodyPr vert="horz" lIns="91440" tIns="45720" rIns="91440" bIns="45720" rtlCol="0" anchor="ctr">
            <a:normAutofit fontScale="92500"/>
          </a:bodyPr>
          <a:lstStyle/>
          <a:p>
            <a:pPr algn="ctr">
              <a:spcAft>
                <a:spcPts val="600"/>
              </a:spcAft>
            </a:pPr>
            <a:fld id="{DF1F8D99-3F2F-1440-99B1-CD016948CDD8}" type="slidenum">
              <a:rPr lang="en-US">
                <a:solidFill>
                  <a:schemeClr val="tx1"/>
                </a:solidFill>
              </a:rPr>
              <a:pPr algn="ctr">
                <a:spcAft>
                  <a:spcPts val="600"/>
                </a:spcAft>
              </a:pPr>
              <a:t>5</a:t>
            </a:fld>
            <a:endParaRPr lang="en-US">
              <a:solidFill>
                <a:schemeClr val="tx1"/>
              </a:solidFill>
            </a:endParaRPr>
          </a:p>
        </p:txBody>
      </p:sp>
      <p:cxnSp>
        <p:nvCxnSpPr>
          <p:cNvPr id="6" name="Straight Arrow Connector 5">
            <a:extLst>
              <a:ext uri="{FF2B5EF4-FFF2-40B4-BE49-F238E27FC236}">
                <a16:creationId xmlns:a16="http://schemas.microsoft.com/office/drawing/2014/main" id="{A57EB39A-92F2-9CCC-C833-377579AEDDCB}"/>
              </a:ext>
            </a:extLst>
          </p:cNvPr>
          <p:cNvCxnSpPr>
            <a:cxnSpLocks/>
          </p:cNvCxnSpPr>
          <p:nvPr/>
        </p:nvCxnSpPr>
        <p:spPr>
          <a:xfrm>
            <a:off x="1885354" y="4767562"/>
            <a:ext cx="1014146" cy="0"/>
          </a:xfrm>
          <a:prstGeom prst="straightConnector1">
            <a:avLst/>
          </a:prstGeom>
          <a:ln w="28575">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377F2AEE-C7D9-A544-3626-F6CA003DE42B}"/>
              </a:ext>
            </a:extLst>
          </p:cNvPr>
          <p:cNvSpPr txBox="1"/>
          <p:nvPr/>
        </p:nvSpPr>
        <p:spPr>
          <a:xfrm>
            <a:off x="347521" y="389831"/>
            <a:ext cx="77752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t>Electrolysis of water to H</a:t>
            </a:r>
            <a:r>
              <a:rPr lang="en-GB" sz="4000" baseline="-25000"/>
              <a:t>2</a:t>
            </a:r>
            <a:r>
              <a:rPr lang="en-GB" sz="4000"/>
              <a:t> &amp; O</a:t>
            </a:r>
            <a:r>
              <a:rPr lang="en-GB" sz="4000" baseline="-25000"/>
              <a:t>2</a:t>
            </a:r>
            <a:endParaRPr lang="en-US" sz="4000" baseline="-25000"/>
          </a:p>
        </p:txBody>
      </p:sp>
    </p:spTree>
    <p:extLst>
      <p:ext uri="{BB962C8B-B14F-4D97-AF65-F5344CB8AC3E}">
        <p14:creationId xmlns:p14="http://schemas.microsoft.com/office/powerpoint/2010/main" val="2018031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53A37CD-07BA-3B48-82C7-6D50D2AE1068}"/>
              </a:ext>
            </a:extLst>
          </p:cNvPr>
          <p:cNvSpPr>
            <a:spLocks noGrp="1"/>
          </p:cNvSpPr>
          <p:nvPr>
            <p:ph type="ftr" sz="quarter" idx="11"/>
          </p:nvPr>
        </p:nvSpPr>
        <p:spPr>
          <a:xfrm>
            <a:off x="8516202" y="385179"/>
            <a:ext cx="3238001" cy="365125"/>
          </a:xfrm>
        </p:spPr>
        <p:txBody>
          <a:bodyPr vert="horz" lIns="91440" tIns="45720" rIns="91440" bIns="45720" rtlCol="0" anchor="ctr">
            <a:normAutofit/>
          </a:bodyPr>
          <a:lstStyle/>
          <a:p>
            <a:r>
              <a:rPr lang="en-US" sz="1100">
                <a:solidFill>
                  <a:schemeClr val="bg1"/>
                </a:solidFill>
              </a:rPr>
              <a:t>Hydrogen CPD Course | </a:t>
            </a:r>
            <a:r>
              <a:rPr lang="en-US" dirty="0">
                <a:solidFill>
                  <a:schemeClr val="bg1"/>
                </a:solidFill>
              </a:rPr>
              <a:t>April </a:t>
            </a:r>
            <a:r>
              <a:rPr lang="en-US" sz="1100">
                <a:solidFill>
                  <a:schemeClr val="bg1"/>
                </a:solidFill>
              </a:rPr>
              <a:t>2024</a:t>
            </a:r>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18" name="Footer Placeholder 3">
            <a:extLst>
              <a:ext uri="{FF2B5EF4-FFF2-40B4-BE49-F238E27FC236}">
                <a16:creationId xmlns:a16="http://schemas.microsoft.com/office/drawing/2014/main" id="{4C2BCFF9-C5F0-CE44-89ED-C872E101898F}"/>
              </a:ext>
            </a:extLst>
          </p:cNvPr>
          <p:cNvSpPr txBox="1">
            <a:spLocks/>
          </p:cNvSpPr>
          <p:nvPr/>
        </p:nvSpPr>
        <p:spPr>
          <a:xfrm>
            <a:off x="9894657" y="1085946"/>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rgbClr val="0D96AD"/>
                </a:solidFill>
              </a:rPr>
              <a:t>H</a:t>
            </a:r>
            <a:r>
              <a:rPr lang="en-US" sz="2400" baseline="-25000">
                <a:solidFill>
                  <a:srgbClr val="0D96AD"/>
                </a:solidFill>
              </a:rPr>
              <a:t>2</a:t>
            </a:r>
          </a:p>
        </p:txBody>
      </p:sp>
      <p:sp>
        <p:nvSpPr>
          <p:cNvPr id="19" name="Footer Placeholder 3">
            <a:extLst>
              <a:ext uri="{FF2B5EF4-FFF2-40B4-BE49-F238E27FC236}">
                <a16:creationId xmlns:a16="http://schemas.microsoft.com/office/drawing/2014/main" id="{017EB1FF-17D4-9247-9F54-D49F5F592508}"/>
              </a:ext>
            </a:extLst>
          </p:cNvPr>
          <p:cNvSpPr txBox="1">
            <a:spLocks/>
          </p:cNvSpPr>
          <p:nvPr/>
        </p:nvSpPr>
        <p:spPr>
          <a:xfrm>
            <a:off x="9259238" y="1523859"/>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chemeClr val="accent2"/>
                </a:solidFill>
              </a:rPr>
              <a:t>CO</a:t>
            </a:r>
            <a:r>
              <a:rPr lang="en-US" sz="2400" baseline="-25000">
                <a:solidFill>
                  <a:schemeClr val="accent2"/>
                </a:solidFill>
              </a:rPr>
              <a:t>2</a:t>
            </a:r>
          </a:p>
        </p:txBody>
      </p:sp>
      <p:pic>
        <p:nvPicPr>
          <p:cNvPr id="3" name="Picture 2" descr="A blue circle with white arrow&#10;&#10;Description automatically generated">
            <a:extLst>
              <a:ext uri="{FF2B5EF4-FFF2-40B4-BE49-F238E27FC236}">
                <a16:creationId xmlns:a16="http://schemas.microsoft.com/office/drawing/2014/main" id="{5957F21D-8479-2B70-87A7-FAEA2F92EC75}"/>
              </a:ext>
            </a:extLst>
          </p:cNvPr>
          <p:cNvPicPr>
            <a:picLocks noChangeAspect="1"/>
          </p:cNvPicPr>
          <p:nvPr/>
        </p:nvPicPr>
        <p:blipFill>
          <a:blip r:embed="rId3"/>
          <a:stretch>
            <a:fillRect/>
          </a:stretch>
        </p:blipFill>
        <p:spPr>
          <a:xfrm>
            <a:off x="236965" y="6213764"/>
            <a:ext cx="473941" cy="473941"/>
          </a:xfrm>
          <a:prstGeom prst="rect">
            <a:avLst/>
          </a:prstGeom>
        </p:spPr>
      </p:pic>
      <p:sp>
        <p:nvSpPr>
          <p:cNvPr id="9" name="Title 1">
            <a:extLst>
              <a:ext uri="{FF2B5EF4-FFF2-40B4-BE49-F238E27FC236}">
                <a16:creationId xmlns:a16="http://schemas.microsoft.com/office/drawing/2014/main" id="{A4CC78B8-52FF-8EA7-180F-A9CC027EB3D5}"/>
              </a:ext>
            </a:extLst>
          </p:cNvPr>
          <p:cNvSpPr txBox="1">
            <a:spLocks/>
          </p:cNvSpPr>
          <p:nvPr/>
        </p:nvSpPr>
        <p:spPr>
          <a:xfrm>
            <a:off x="9272922" y="2874596"/>
            <a:ext cx="2628900" cy="254725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3600" b="1" kern="1200" noProof="1">
                <a:solidFill>
                  <a:srgbClr val="FFFFFF"/>
                </a:solidFill>
                <a:latin typeface="+mj-lt"/>
                <a:ea typeface="+mj-ea"/>
                <a:cs typeface="+mj-cs"/>
              </a:rPr>
              <a:t>Hydrogen</a:t>
            </a:r>
          </a:p>
          <a:p>
            <a:pPr>
              <a:spcAft>
                <a:spcPts val="600"/>
              </a:spcAft>
            </a:pPr>
            <a:r>
              <a:rPr lang="en-US" sz="3600" b="1" noProof="1">
                <a:solidFill>
                  <a:srgbClr val="FFFFFF"/>
                </a:solidFill>
              </a:rPr>
              <a:t>Production</a:t>
            </a:r>
            <a:endParaRPr lang="en-US" sz="3600" b="1" kern="1200" noProof="1">
              <a:solidFill>
                <a:srgbClr val="FFFFFF"/>
              </a:solidFill>
              <a:latin typeface="+mj-lt"/>
              <a:ea typeface="+mj-ea"/>
              <a:cs typeface="+mj-cs"/>
            </a:endParaRPr>
          </a:p>
        </p:txBody>
      </p:sp>
      <p:pic>
        <p:nvPicPr>
          <p:cNvPr id="51" name="Picture 50">
            <a:extLst>
              <a:ext uri="{FF2B5EF4-FFF2-40B4-BE49-F238E27FC236}">
                <a16:creationId xmlns:a16="http://schemas.microsoft.com/office/drawing/2014/main" id="{C4EEAC78-AC0E-153A-ABAB-3307CD08F7A0}"/>
              </a:ext>
            </a:extLst>
          </p:cNvPr>
          <p:cNvPicPr>
            <a:picLocks noChangeAspect="1"/>
          </p:cNvPicPr>
          <p:nvPr/>
        </p:nvPicPr>
        <p:blipFill>
          <a:blip r:embed="rId4"/>
          <a:stretch>
            <a:fillRect/>
          </a:stretch>
        </p:blipFill>
        <p:spPr>
          <a:xfrm>
            <a:off x="723263" y="1134450"/>
            <a:ext cx="2242605" cy="5040000"/>
          </a:xfrm>
          <a:prstGeom prst="rect">
            <a:avLst/>
          </a:prstGeom>
        </p:spPr>
      </p:pic>
      <p:pic>
        <p:nvPicPr>
          <p:cNvPr id="52" name="Picture 51">
            <a:extLst>
              <a:ext uri="{FF2B5EF4-FFF2-40B4-BE49-F238E27FC236}">
                <a16:creationId xmlns:a16="http://schemas.microsoft.com/office/drawing/2014/main" id="{1971FE01-4C14-D9DC-21C6-EA6AFBF012B1}"/>
              </a:ext>
            </a:extLst>
          </p:cNvPr>
          <p:cNvPicPr>
            <a:picLocks noChangeAspect="1"/>
          </p:cNvPicPr>
          <p:nvPr/>
        </p:nvPicPr>
        <p:blipFill>
          <a:blip r:embed="rId5"/>
          <a:stretch>
            <a:fillRect/>
          </a:stretch>
        </p:blipFill>
        <p:spPr>
          <a:xfrm>
            <a:off x="3141190" y="1134450"/>
            <a:ext cx="2250419" cy="5040000"/>
          </a:xfrm>
          <a:prstGeom prst="rect">
            <a:avLst/>
          </a:prstGeom>
        </p:spPr>
      </p:pic>
      <p:sp>
        <p:nvSpPr>
          <p:cNvPr id="54" name="TextBox 53">
            <a:extLst>
              <a:ext uri="{FF2B5EF4-FFF2-40B4-BE49-F238E27FC236}">
                <a16:creationId xmlns:a16="http://schemas.microsoft.com/office/drawing/2014/main" id="{3EFAA1E3-76A8-06CD-B324-4898641BF381}"/>
              </a:ext>
            </a:extLst>
          </p:cNvPr>
          <p:cNvSpPr txBox="1"/>
          <p:nvPr/>
        </p:nvSpPr>
        <p:spPr>
          <a:xfrm>
            <a:off x="238664" y="368060"/>
            <a:ext cx="77752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t>Technologies: Pros &amp; Cons</a:t>
            </a:r>
            <a:endParaRPr lang="en-US" sz="4000" baseline="-25000"/>
          </a:p>
        </p:txBody>
      </p:sp>
      <p:pic>
        <p:nvPicPr>
          <p:cNvPr id="55" name="Picture 54">
            <a:extLst>
              <a:ext uri="{FF2B5EF4-FFF2-40B4-BE49-F238E27FC236}">
                <a16:creationId xmlns:a16="http://schemas.microsoft.com/office/drawing/2014/main" id="{6F775B48-E782-1384-9B41-88159A9E4903}"/>
              </a:ext>
            </a:extLst>
          </p:cNvPr>
          <p:cNvPicPr>
            <a:picLocks noChangeAspect="1"/>
          </p:cNvPicPr>
          <p:nvPr/>
        </p:nvPicPr>
        <p:blipFill>
          <a:blip r:embed="rId6"/>
          <a:stretch>
            <a:fillRect/>
          </a:stretch>
        </p:blipFill>
        <p:spPr>
          <a:xfrm>
            <a:off x="5566932" y="1134450"/>
            <a:ext cx="2562977" cy="5040000"/>
          </a:xfrm>
          <a:prstGeom prst="rect">
            <a:avLst/>
          </a:prstGeom>
        </p:spPr>
      </p:pic>
      <p:sp>
        <p:nvSpPr>
          <p:cNvPr id="56" name="Slide Number Placeholder 4">
            <a:extLst>
              <a:ext uri="{FF2B5EF4-FFF2-40B4-BE49-F238E27FC236}">
                <a16:creationId xmlns:a16="http://schemas.microsoft.com/office/drawing/2014/main" id="{215F850C-8C01-971D-44AF-0A977BC9B87D}"/>
              </a:ext>
            </a:extLst>
          </p:cNvPr>
          <p:cNvSpPr>
            <a:spLocks noGrp="1"/>
          </p:cNvSpPr>
          <p:nvPr>
            <p:ph type="sldNum" sz="quarter" idx="12"/>
          </p:nvPr>
        </p:nvSpPr>
        <p:spPr>
          <a:xfrm>
            <a:off x="11146536" y="6212505"/>
            <a:ext cx="475200" cy="475200"/>
          </a:xfrm>
          <a:prstGeom prst="ellipse">
            <a:avLst/>
          </a:prstGeom>
          <a:solidFill>
            <a:schemeClr val="bg1">
              <a:alpha val="80000"/>
            </a:schemeClr>
          </a:solidFill>
        </p:spPr>
        <p:txBody>
          <a:bodyPr vert="horz" lIns="91440" tIns="45720" rIns="91440" bIns="45720" rtlCol="0" anchor="ctr">
            <a:normAutofit fontScale="92500"/>
          </a:bodyPr>
          <a:lstStyle/>
          <a:p>
            <a:pPr algn="ctr">
              <a:spcAft>
                <a:spcPts val="600"/>
              </a:spcAft>
            </a:pPr>
            <a:fld id="{DF1F8D99-3F2F-1440-99B1-CD016948CDD8}" type="slidenum">
              <a:rPr lang="en-US">
                <a:solidFill>
                  <a:schemeClr val="tx1"/>
                </a:solidFill>
              </a:rPr>
              <a:pPr algn="ctr">
                <a:spcAft>
                  <a:spcPts val="600"/>
                </a:spcAft>
              </a:pPr>
              <a:t>6</a:t>
            </a:fld>
            <a:endParaRPr lang="en-US">
              <a:solidFill>
                <a:schemeClr val="tx1"/>
              </a:solidFill>
            </a:endParaRPr>
          </a:p>
        </p:txBody>
      </p:sp>
    </p:spTree>
    <p:extLst>
      <p:ext uri="{BB962C8B-B14F-4D97-AF65-F5344CB8AC3E}">
        <p14:creationId xmlns:p14="http://schemas.microsoft.com/office/powerpoint/2010/main" val="2297214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53A37CD-07BA-3B48-82C7-6D50D2AE1068}"/>
              </a:ext>
            </a:extLst>
          </p:cNvPr>
          <p:cNvSpPr>
            <a:spLocks noGrp="1"/>
          </p:cNvSpPr>
          <p:nvPr>
            <p:ph type="ftr" sz="quarter" idx="11"/>
          </p:nvPr>
        </p:nvSpPr>
        <p:spPr>
          <a:xfrm>
            <a:off x="8516202" y="385179"/>
            <a:ext cx="3238001" cy="365125"/>
          </a:xfrm>
        </p:spPr>
        <p:txBody>
          <a:bodyPr vert="horz" lIns="91440" tIns="45720" rIns="91440" bIns="45720" rtlCol="0" anchor="ctr">
            <a:normAutofit/>
          </a:bodyPr>
          <a:lstStyle/>
          <a:p>
            <a:r>
              <a:rPr lang="en-US" sz="1100">
                <a:solidFill>
                  <a:schemeClr val="bg1"/>
                </a:solidFill>
              </a:rPr>
              <a:t>Hydrogen CPD Course | </a:t>
            </a:r>
            <a:r>
              <a:rPr lang="en-US" dirty="0">
                <a:solidFill>
                  <a:schemeClr val="bg1"/>
                </a:solidFill>
              </a:rPr>
              <a:t>April </a:t>
            </a:r>
            <a:r>
              <a:rPr lang="en-US" sz="1100">
                <a:solidFill>
                  <a:schemeClr val="bg1"/>
                </a:solidFill>
              </a:rPr>
              <a:t>2024</a:t>
            </a:r>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2" name="Picture 1" descr="A blue circle with white arrow&#10;&#10;Description automatically generated">
            <a:extLst>
              <a:ext uri="{FF2B5EF4-FFF2-40B4-BE49-F238E27FC236}">
                <a16:creationId xmlns:a16="http://schemas.microsoft.com/office/drawing/2014/main" id="{26011DB1-CB9C-0EC2-0D3A-9693EC801B98}"/>
              </a:ext>
            </a:extLst>
          </p:cNvPr>
          <p:cNvPicPr>
            <a:picLocks noChangeAspect="1"/>
          </p:cNvPicPr>
          <p:nvPr/>
        </p:nvPicPr>
        <p:blipFill>
          <a:blip r:embed="rId3"/>
          <a:stretch>
            <a:fillRect/>
          </a:stretch>
        </p:blipFill>
        <p:spPr>
          <a:xfrm>
            <a:off x="236965" y="6213764"/>
            <a:ext cx="473941" cy="473941"/>
          </a:xfrm>
          <a:prstGeom prst="rect">
            <a:avLst/>
          </a:prstGeom>
        </p:spPr>
      </p:pic>
      <p:sp>
        <p:nvSpPr>
          <p:cNvPr id="7" name="Footer Placeholder 3">
            <a:extLst>
              <a:ext uri="{FF2B5EF4-FFF2-40B4-BE49-F238E27FC236}">
                <a16:creationId xmlns:a16="http://schemas.microsoft.com/office/drawing/2014/main" id="{66D73D33-FC1B-34DB-3CAB-A97058397DD7}"/>
              </a:ext>
            </a:extLst>
          </p:cNvPr>
          <p:cNvSpPr txBox="1">
            <a:spLocks/>
          </p:cNvSpPr>
          <p:nvPr/>
        </p:nvSpPr>
        <p:spPr>
          <a:xfrm>
            <a:off x="9894657" y="1085946"/>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rgbClr val="0D96AD"/>
                </a:solidFill>
              </a:rPr>
              <a:t>H</a:t>
            </a:r>
            <a:r>
              <a:rPr lang="en-US" sz="2400" baseline="-25000">
                <a:solidFill>
                  <a:srgbClr val="0D96AD"/>
                </a:solidFill>
              </a:rPr>
              <a:t>2</a:t>
            </a:r>
          </a:p>
        </p:txBody>
      </p:sp>
      <p:sp>
        <p:nvSpPr>
          <p:cNvPr id="8" name="Footer Placeholder 3">
            <a:extLst>
              <a:ext uri="{FF2B5EF4-FFF2-40B4-BE49-F238E27FC236}">
                <a16:creationId xmlns:a16="http://schemas.microsoft.com/office/drawing/2014/main" id="{6A1FEADE-CD48-2E73-15E4-A7129D2926F5}"/>
              </a:ext>
            </a:extLst>
          </p:cNvPr>
          <p:cNvSpPr txBox="1">
            <a:spLocks/>
          </p:cNvSpPr>
          <p:nvPr/>
        </p:nvSpPr>
        <p:spPr>
          <a:xfrm>
            <a:off x="9259238" y="1523859"/>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chemeClr val="accent2"/>
                </a:solidFill>
              </a:rPr>
              <a:t>CO</a:t>
            </a:r>
            <a:r>
              <a:rPr lang="en-US" sz="2400" baseline="-25000">
                <a:solidFill>
                  <a:schemeClr val="accent2"/>
                </a:solidFill>
              </a:rPr>
              <a:t>2</a:t>
            </a:r>
          </a:p>
        </p:txBody>
      </p:sp>
      <p:sp>
        <p:nvSpPr>
          <p:cNvPr id="9" name="TextBox 8">
            <a:extLst>
              <a:ext uri="{FF2B5EF4-FFF2-40B4-BE49-F238E27FC236}">
                <a16:creationId xmlns:a16="http://schemas.microsoft.com/office/drawing/2014/main" id="{9F67855C-3E9D-BD7C-D0D3-4B3905BD1C43}"/>
              </a:ext>
            </a:extLst>
          </p:cNvPr>
          <p:cNvSpPr txBox="1"/>
          <p:nvPr/>
        </p:nvSpPr>
        <p:spPr>
          <a:xfrm>
            <a:off x="236965" y="445125"/>
            <a:ext cx="8896395" cy="707886"/>
          </a:xfrm>
          <a:prstGeom prst="rect">
            <a:avLst/>
          </a:prstGeom>
          <a:noFill/>
        </p:spPr>
        <p:txBody>
          <a:bodyPr wrap="square" rtlCol="0">
            <a:spAutoFit/>
          </a:bodyPr>
          <a:lstStyle/>
          <a:p>
            <a:r>
              <a:rPr lang="en-GB" sz="4000"/>
              <a:t>UK hydrogen demand to 2035 (</a:t>
            </a:r>
            <a:r>
              <a:rPr lang="en-GB" sz="4000" err="1"/>
              <a:t>TWh</a:t>
            </a:r>
            <a:r>
              <a:rPr lang="en-GB" sz="4000"/>
              <a:t>)</a:t>
            </a:r>
            <a:endParaRPr lang="en-US" sz="4000"/>
          </a:p>
        </p:txBody>
      </p:sp>
      <p:sp>
        <p:nvSpPr>
          <p:cNvPr id="17" name="TextBox 16">
            <a:extLst>
              <a:ext uri="{FF2B5EF4-FFF2-40B4-BE49-F238E27FC236}">
                <a16:creationId xmlns:a16="http://schemas.microsoft.com/office/drawing/2014/main" id="{9FC6F5FD-F396-42FF-A680-8E4288BE6E17}"/>
              </a:ext>
            </a:extLst>
          </p:cNvPr>
          <p:cNvSpPr txBox="1"/>
          <p:nvPr/>
        </p:nvSpPr>
        <p:spPr>
          <a:xfrm>
            <a:off x="1536778" y="5987328"/>
            <a:ext cx="6094070" cy="525785"/>
          </a:xfrm>
          <a:prstGeom prst="rect">
            <a:avLst/>
          </a:prstGeom>
          <a:noFill/>
        </p:spPr>
        <p:txBody>
          <a:bodyPr wrap="square">
            <a:spAutoFit/>
          </a:bodyPr>
          <a:lstStyle/>
          <a:p>
            <a:pPr>
              <a:lnSpc>
                <a:spcPct val="100000"/>
              </a:lnSpc>
              <a:spcAft>
                <a:spcPts val="544"/>
              </a:spcAft>
            </a:pPr>
            <a:r>
              <a:rPr lang="en-GB" sz="1200"/>
              <a:t>Ref: BEIS analysis, UK Hydrogen Strategy, 2021</a:t>
            </a:r>
          </a:p>
          <a:p>
            <a:pPr>
              <a:lnSpc>
                <a:spcPct val="100000"/>
              </a:lnSpc>
              <a:spcAft>
                <a:spcPts val="544"/>
              </a:spcAft>
            </a:pPr>
            <a:r>
              <a:rPr lang="en-GB" sz="1200"/>
              <a:t>*Figure does not include blending into the gas grid</a:t>
            </a:r>
          </a:p>
        </p:txBody>
      </p:sp>
      <p:pic>
        <p:nvPicPr>
          <p:cNvPr id="6" name="Picture 5">
            <a:extLst>
              <a:ext uri="{FF2B5EF4-FFF2-40B4-BE49-F238E27FC236}">
                <a16:creationId xmlns:a16="http://schemas.microsoft.com/office/drawing/2014/main" id="{57FCD7D4-19EA-4A65-8360-831DDB857E55}"/>
              </a:ext>
            </a:extLst>
          </p:cNvPr>
          <p:cNvPicPr>
            <a:picLocks noChangeAspect="1"/>
          </p:cNvPicPr>
          <p:nvPr/>
        </p:nvPicPr>
        <p:blipFill>
          <a:blip r:embed="rId4"/>
          <a:stretch>
            <a:fillRect/>
          </a:stretch>
        </p:blipFill>
        <p:spPr>
          <a:xfrm>
            <a:off x="1148187" y="1767471"/>
            <a:ext cx="6385894" cy="3775374"/>
          </a:xfrm>
          <a:prstGeom prst="rect">
            <a:avLst/>
          </a:prstGeom>
        </p:spPr>
      </p:pic>
      <p:sp>
        <p:nvSpPr>
          <p:cNvPr id="3" name="Slide Number Placeholder 4">
            <a:extLst>
              <a:ext uri="{FF2B5EF4-FFF2-40B4-BE49-F238E27FC236}">
                <a16:creationId xmlns:a16="http://schemas.microsoft.com/office/drawing/2014/main" id="{B65DA21A-AB14-F4EC-0722-81AE8A23FF7C}"/>
              </a:ext>
            </a:extLst>
          </p:cNvPr>
          <p:cNvSpPr>
            <a:spLocks noGrp="1"/>
          </p:cNvSpPr>
          <p:nvPr>
            <p:ph type="sldNum" sz="quarter" idx="12"/>
          </p:nvPr>
        </p:nvSpPr>
        <p:spPr>
          <a:xfrm>
            <a:off x="11146536" y="6212505"/>
            <a:ext cx="475200" cy="475200"/>
          </a:xfrm>
          <a:prstGeom prst="ellipse">
            <a:avLst/>
          </a:prstGeom>
          <a:solidFill>
            <a:schemeClr val="bg1">
              <a:alpha val="80000"/>
            </a:schemeClr>
          </a:solidFill>
        </p:spPr>
        <p:txBody>
          <a:bodyPr vert="horz" lIns="91440" tIns="45720" rIns="91440" bIns="45720" rtlCol="0" anchor="ctr">
            <a:normAutofit fontScale="92500"/>
          </a:bodyPr>
          <a:lstStyle/>
          <a:p>
            <a:pPr algn="ctr">
              <a:spcAft>
                <a:spcPts val="600"/>
              </a:spcAft>
            </a:pPr>
            <a:fld id="{DF1F8D99-3F2F-1440-99B1-CD016948CDD8}" type="slidenum">
              <a:rPr lang="en-US">
                <a:solidFill>
                  <a:schemeClr val="tx1"/>
                </a:solidFill>
              </a:rPr>
              <a:pPr algn="ctr">
                <a:spcAft>
                  <a:spcPts val="600"/>
                </a:spcAft>
              </a:pPr>
              <a:t>7</a:t>
            </a:fld>
            <a:endParaRPr lang="en-US">
              <a:solidFill>
                <a:schemeClr val="tx1"/>
              </a:solidFill>
            </a:endParaRPr>
          </a:p>
        </p:txBody>
      </p:sp>
      <p:sp>
        <p:nvSpPr>
          <p:cNvPr id="11" name="Title 1">
            <a:extLst>
              <a:ext uri="{FF2B5EF4-FFF2-40B4-BE49-F238E27FC236}">
                <a16:creationId xmlns:a16="http://schemas.microsoft.com/office/drawing/2014/main" id="{32C514FC-E598-67D2-47AA-6B17087803BD}"/>
              </a:ext>
            </a:extLst>
          </p:cNvPr>
          <p:cNvSpPr txBox="1">
            <a:spLocks/>
          </p:cNvSpPr>
          <p:nvPr/>
        </p:nvSpPr>
        <p:spPr>
          <a:xfrm>
            <a:off x="9382195" y="1933178"/>
            <a:ext cx="2628900" cy="4381560"/>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3600" b="1" noProof="1">
                <a:solidFill>
                  <a:srgbClr val="FFFFFF"/>
                </a:solidFill>
              </a:rPr>
              <a:t>Hydrogen Demand</a:t>
            </a:r>
            <a:endParaRPr lang="en-US" sz="3600" b="1" kern="1200" noProof="1">
              <a:solidFill>
                <a:srgbClr val="FFFFFF"/>
              </a:solidFill>
              <a:latin typeface="+mj-lt"/>
              <a:ea typeface="+mj-ea"/>
              <a:cs typeface="+mj-cs"/>
            </a:endParaRPr>
          </a:p>
        </p:txBody>
      </p:sp>
    </p:spTree>
    <p:extLst>
      <p:ext uri="{BB962C8B-B14F-4D97-AF65-F5344CB8AC3E}">
        <p14:creationId xmlns:p14="http://schemas.microsoft.com/office/powerpoint/2010/main" val="346167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53A37CD-07BA-3B48-82C7-6D50D2AE1068}"/>
              </a:ext>
            </a:extLst>
          </p:cNvPr>
          <p:cNvSpPr>
            <a:spLocks noGrp="1"/>
          </p:cNvSpPr>
          <p:nvPr>
            <p:ph type="ftr" sz="quarter" idx="11"/>
          </p:nvPr>
        </p:nvSpPr>
        <p:spPr>
          <a:xfrm>
            <a:off x="8516202" y="385179"/>
            <a:ext cx="3238001" cy="365125"/>
          </a:xfrm>
        </p:spPr>
        <p:txBody>
          <a:bodyPr vert="horz" lIns="91440" tIns="45720" rIns="91440" bIns="45720" rtlCol="0" anchor="ctr">
            <a:normAutofit/>
          </a:bodyPr>
          <a:lstStyle/>
          <a:p>
            <a:r>
              <a:rPr lang="en-US" sz="1100">
                <a:solidFill>
                  <a:schemeClr val="bg1"/>
                </a:solidFill>
              </a:rPr>
              <a:t>Hydrogen CPD Course | </a:t>
            </a:r>
            <a:r>
              <a:rPr lang="en-US" dirty="0">
                <a:solidFill>
                  <a:schemeClr val="bg1"/>
                </a:solidFill>
              </a:rPr>
              <a:t>April </a:t>
            </a:r>
            <a:r>
              <a:rPr lang="en-US" sz="1100">
                <a:solidFill>
                  <a:schemeClr val="bg1"/>
                </a:solidFill>
              </a:rPr>
              <a:t>2024</a:t>
            </a:r>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2" name="Picture 1" descr="A blue circle with white arrow&#10;&#10;Description automatically generated">
            <a:extLst>
              <a:ext uri="{FF2B5EF4-FFF2-40B4-BE49-F238E27FC236}">
                <a16:creationId xmlns:a16="http://schemas.microsoft.com/office/drawing/2014/main" id="{26011DB1-CB9C-0EC2-0D3A-9693EC801B98}"/>
              </a:ext>
            </a:extLst>
          </p:cNvPr>
          <p:cNvPicPr>
            <a:picLocks noChangeAspect="1"/>
          </p:cNvPicPr>
          <p:nvPr/>
        </p:nvPicPr>
        <p:blipFill>
          <a:blip r:embed="rId3"/>
          <a:stretch>
            <a:fillRect/>
          </a:stretch>
        </p:blipFill>
        <p:spPr>
          <a:xfrm>
            <a:off x="236965" y="6213764"/>
            <a:ext cx="473941" cy="473941"/>
          </a:xfrm>
          <a:prstGeom prst="rect">
            <a:avLst/>
          </a:prstGeom>
        </p:spPr>
      </p:pic>
      <p:sp>
        <p:nvSpPr>
          <p:cNvPr id="7" name="Footer Placeholder 3">
            <a:extLst>
              <a:ext uri="{FF2B5EF4-FFF2-40B4-BE49-F238E27FC236}">
                <a16:creationId xmlns:a16="http://schemas.microsoft.com/office/drawing/2014/main" id="{66D73D33-FC1B-34DB-3CAB-A97058397DD7}"/>
              </a:ext>
            </a:extLst>
          </p:cNvPr>
          <p:cNvSpPr txBox="1">
            <a:spLocks/>
          </p:cNvSpPr>
          <p:nvPr/>
        </p:nvSpPr>
        <p:spPr>
          <a:xfrm>
            <a:off x="9894657" y="1085946"/>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rgbClr val="0D96AD"/>
                </a:solidFill>
              </a:rPr>
              <a:t>H</a:t>
            </a:r>
            <a:r>
              <a:rPr lang="en-US" sz="2400" baseline="-25000">
                <a:solidFill>
                  <a:srgbClr val="0D96AD"/>
                </a:solidFill>
              </a:rPr>
              <a:t>2</a:t>
            </a:r>
          </a:p>
        </p:txBody>
      </p:sp>
      <p:sp>
        <p:nvSpPr>
          <p:cNvPr id="8" name="Footer Placeholder 3">
            <a:extLst>
              <a:ext uri="{FF2B5EF4-FFF2-40B4-BE49-F238E27FC236}">
                <a16:creationId xmlns:a16="http://schemas.microsoft.com/office/drawing/2014/main" id="{6A1FEADE-CD48-2E73-15E4-A7129D2926F5}"/>
              </a:ext>
            </a:extLst>
          </p:cNvPr>
          <p:cNvSpPr txBox="1">
            <a:spLocks/>
          </p:cNvSpPr>
          <p:nvPr/>
        </p:nvSpPr>
        <p:spPr>
          <a:xfrm>
            <a:off x="9259238" y="1523859"/>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chemeClr val="accent2"/>
                </a:solidFill>
              </a:rPr>
              <a:t>CO</a:t>
            </a:r>
            <a:r>
              <a:rPr lang="en-US" sz="2400" baseline="-25000">
                <a:solidFill>
                  <a:schemeClr val="accent2"/>
                </a:solidFill>
              </a:rPr>
              <a:t>2</a:t>
            </a:r>
          </a:p>
        </p:txBody>
      </p:sp>
      <p:sp>
        <p:nvSpPr>
          <p:cNvPr id="9" name="TextBox 8">
            <a:extLst>
              <a:ext uri="{FF2B5EF4-FFF2-40B4-BE49-F238E27FC236}">
                <a16:creationId xmlns:a16="http://schemas.microsoft.com/office/drawing/2014/main" id="{9F67855C-3E9D-BD7C-D0D3-4B3905BD1C43}"/>
              </a:ext>
            </a:extLst>
          </p:cNvPr>
          <p:cNvSpPr txBox="1"/>
          <p:nvPr/>
        </p:nvSpPr>
        <p:spPr>
          <a:xfrm>
            <a:off x="362843" y="349585"/>
            <a:ext cx="8896395" cy="707886"/>
          </a:xfrm>
          <a:prstGeom prst="rect">
            <a:avLst/>
          </a:prstGeom>
          <a:noFill/>
        </p:spPr>
        <p:txBody>
          <a:bodyPr wrap="square" rtlCol="0">
            <a:spAutoFit/>
          </a:bodyPr>
          <a:lstStyle/>
          <a:p>
            <a:r>
              <a:rPr lang="en-GB" sz="4000"/>
              <a:t>Low carbon hydrogen demand 2050</a:t>
            </a:r>
          </a:p>
        </p:txBody>
      </p:sp>
      <p:sp>
        <p:nvSpPr>
          <p:cNvPr id="17" name="TextBox 7">
            <a:extLst>
              <a:ext uri="{FF2B5EF4-FFF2-40B4-BE49-F238E27FC236}">
                <a16:creationId xmlns:a16="http://schemas.microsoft.com/office/drawing/2014/main" id="{D702F580-A3E1-40E5-BA84-82FC8844E641}"/>
              </a:ext>
            </a:extLst>
          </p:cNvPr>
          <p:cNvSpPr txBox="1"/>
          <p:nvPr/>
        </p:nvSpPr>
        <p:spPr>
          <a:xfrm>
            <a:off x="463082" y="1132936"/>
            <a:ext cx="552267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178">
              <a:defRPr/>
            </a:pPr>
            <a:r>
              <a:rPr lang="en-GB" sz="2400" b="1">
                <a:solidFill>
                  <a:srgbClr val="2683C6"/>
                </a:solidFill>
                <a:latin typeface="Calibri (Body)"/>
              </a:rPr>
              <a:t>National Grid Future Energy Scenarios</a:t>
            </a:r>
          </a:p>
        </p:txBody>
      </p:sp>
      <p:pic>
        <p:nvPicPr>
          <p:cNvPr id="18" name="Picture 17">
            <a:extLst>
              <a:ext uri="{FF2B5EF4-FFF2-40B4-BE49-F238E27FC236}">
                <a16:creationId xmlns:a16="http://schemas.microsoft.com/office/drawing/2014/main" id="{8CFB3FB5-B984-4934-9AA9-631F5471AFFC}"/>
              </a:ext>
            </a:extLst>
          </p:cNvPr>
          <p:cNvPicPr>
            <a:picLocks noChangeAspect="1"/>
          </p:cNvPicPr>
          <p:nvPr/>
        </p:nvPicPr>
        <p:blipFill rotWithShape="1">
          <a:blip r:embed="rId4"/>
          <a:srcRect l="3197" r="3020" b="5316"/>
          <a:stretch/>
        </p:blipFill>
        <p:spPr>
          <a:xfrm>
            <a:off x="824473" y="2806644"/>
            <a:ext cx="6667738" cy="3604216"/>
          </a:xfrm>
          <a:prstGeom prst="rect">
            <a:avLst/>
          </a:prstGeom>
        </p:spPr>
      </p:pic>
      <p:sp>
        <p:nvSpPr>
          <p:cNvPr id="19" name="TextBox 4">
            <a:extLst>
              <a:ext uri="{FF2B5EF4-FFF2-40B4-BE49-F238E27FC236}">
                <a16:creationId xmlns:a16="http://schemas.microsoft.com/office/drawing/2014/main" id="{AF9D8576-0FBA-4F48-A3AA-A2D6921AAB73}"/>
              </a:ext>
            </a:extLst>
          </p:cNvPr>
          <p:cNvSpPr txBox="1"/>
          <p:nvPr/>
        </p:nvSpPr>
        <p:spPr>
          <a:xfrm>
            <a:off x="3645181" y="6518468"/>
            <a:ext cx="3442596" cy="23192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7"/>
              <a:t>Ref: https://www.nationalgrideso.com/document/283101/download</a:t>
            </a:r>
          </a:p>
        </p:txBody>
      </p:sp>
      <p:sp>
        <p:nvSpPr>
          <p:cNvPr id="25" name="TextBox 24">
            <a:extLst>
              <a:ext uri="{FF2B5EF4-FFF2-40B4-BE49-F238E27FC236}">
                <a16:creationId xmlns:a16="http://schemas.microsoft.com/office/drawing/2014/main" id="{82C8D46C-30FC-4107-944E-257DFEB7E2F1}"/>
              </a:ext>
            </a:extLst>
          </p:cNvPr>
          <p:cNvSpPr txBox="1"/>
          <p:nvPr/>
        </p:nvSpPr>
        <p:spPr>
          <a:xfrm>
            <a:off x="81304" y="1749904"/>
            <a:ext cx="9394049" cy="1482457"/>
          </a:xfrm>
          <a:prstGeom prst="rect">
            <a:avLst/>
          </a:prstGeom>
          <a:noFill/>
        </p:spPr>
        <p:txBody>
          <a:bodyPr wrap="square">
            <a:spAutoFit/>
          </a:bodyPr>
          <a:lstStyle/>
          <a:p>
            <a:pPr marL="646068" lvl="1" indent="-259118">
              <a:spcAft>
                <a:spcPts val="1088"/>
              </a:spcAft>
              <a:buFont typeface="Wingdings" panose="05000000000000000000" pitchFamily="2" charset="2"/>
              <a:buChar char="ü"/>
            </a:pPr>
            <a:r>
              <a:rPr lang="en-GB" sz="2400">
                <a:solidFill>
                  <a:schemeClr val="accent2"/>
                </a:solidFill>
                <a:ea typeface="Calibri" panose="020F0502020204030204" pitchFamily="34" charset="0"/>
                <a:cs typeface="Calibri Light"/>
              </a:rPr>
              <a:t> 130 </a:t>
            </a:r>
            <a:r>
              <a:rPr lang="en-GB" sz="2400" err="1">
                <a:solidFill>
                  <a:schemeClr val="accent2"/>
                </a:solidFill>
                <a:ea typeface="Calibri" panose="020F0502020204030204" pitchFamily="34" charset="0"/>
                <a:cs typeface="Calibri Light"/>
              </a:rPr>
              <a:t>TWh</a:t>
            </a:r>
            <a:r>
              <a:rPr lang="en-GB" sz="2400">
                <a:solidFill>
                  <a:schemeClr val="accent2"/>
                </a:solidFill>
                <a:ea typeface="Calibri" panose="020F0502020204030204" pitchFamily="34" charset="0"/>
                <a:cs typeface="Calibri Light"/>
              </a:rPr>
              <a:t>/year: Consumer Transformation Scenario </a:t>
            </a:r>
          </a:p>
          <a:p>
            <a:pPr marL="646068" lvl="1" indent="-259118">
              <a:spcAft>
                <a:spcPts val="1088"/>
              </a:spcAft>
              <a:buFont typeface="Wingdings" panose="05000000000000000000" pitchFamily="2" charset="2"/>
              <a:buChar char="ü"/>
            </a:pPr>
            <a:r>
              <a:rPr lang="en-GB" sz="2400">
                <a:solidFill>
                  <a:srgbClr val="00B0F0"/>
                </a:solidFill>
                <a:ea typeface="Calibri" panose="020F0502020204030204" pitchFamily="34" charset="0"/>
                <a:cs typeface="Calibri Light"/>
              </a:rPr>
              <a:t> 435 </a:t>
            </a:r>
            <a:r>
              <a:rPr lang="en-GB" sz="2400" err="1">
                <a:solidFill>
                  <a:srgbClr val="00B0F0"/>
                </a:solidFill>
                <a:ea typeface="Calibri" panose="020F0502020204030204" pitchFamily="34" charset="0"/>
                <a:cs typeface="Calibri Light"/>
              </a:rPr>
              <a:t>TWh</a:t>
            </a:r>
            <a:r>
              <a:rPr lang="en-GB" sz="2400">
                <a:solidFill>
                  <a:srgbClr val="00B0F0"/>
                </a:solidFill>
                <a:ea typeface="Calibri" panose="020F0502020204030204" pitchFamily="34" charset="0"/>
                <a:cs typeface="Calibri Light"/>
              </a:rPr>
              <a:t>/year: System Transformation Scenario</a:t>
            </a:r>
          </a:p>
          <a:p>
            <a:pPr marL="386950" lvl="1">
              <a:spcAft>
                <a:spcPts val="1088"/>
              </a:spcAft>
            </a:pPr>
            <a:endParaRPr lang="en-GB" sz="2400">
              <a:solidFill>
                <a:srgbClr val="00B0F0"/>
              </a:solidFill>
              <a:ea typeface="Calibri" panose="020F0502020204030204" pitchFamily="34" charset="0"/>
              <a:cs typeface="Calibri Light"/>
            </a:endParaRPr>
          </a:p>
        </p:txBody>
      </p:sp>
      <p:sp>
        <p:nvSpPr>
          <p:cNvPr id="3" name="Slide Number Placeholder 4">
            <a:extLst>
              <a:ext uri="{FF2B5EF4-FFF2-40B4-BE49-F238E27FC236}">
                <a16:creationId xmlns:a16="http://schemas.microsoft.com/office/drawing/2014/main" id="{CBBCA6B3-D68E-2E13-5136-F7012E9B3798}"/>
              </a:ext>
            </a:extLst>
          </p:cNvPr>
          <p:cNvSpPr>
            <a:spLocks noGrp="1"/>
          </p:cNvSpPr>
          <p:nvPr>
            <p:ph type="sldNum" sz="quarter" idx="12"/>
          </p:nvPr>
        </p:nvSpPr>
        <p:spPr>
          <a:xfrm>
            <a:off x="11146536" y="6212505"/>
            <a:ext cx="475200" cy="475200"/>
          </a:xfrm>
          <a:prstGeom prst="ellipse">
            <a:avLst/>
          </a:prstGeom>
          <a:solidFill>
            <a:schemeClr val="bg1">
              <a:alpha val="80000"/>
            </a:schemeClr>
          </a:solidFill>
        </p:spPr>
        <p:txBody>
          <a:bodyPr vert="horz" lIns="91440" tIns="45720" rIns="91440" bIns="45720" rtlCol="0" anchor="ctr">
            <a:normAutofit fontScale="92500"/>
          </a:bodyPr>
          <a:lstStyle/>
          <a:p>
            <a:pPr algn="ctr">
              <a:spcAft>
                <a:spcPts val="600"/>
              </a:spcAft>
            </a:pPr>
            <a:fld id="{DF1F8D99-3F2F-1440-99B1-CD016948CDD8}" type="slidenum">
              <a:rPr lang="en-US">
                <a:solidFill>
                  <a:schemeClr val="tx1"/>
                </a:solidFill>
              </a:rPr>
              <a:pPr algn="ctr">
                <a:spcAft>
                  <a:spcPts val="600"/>
                </a:spcAft>
              </a:pPr>
              <a:t>8</a:t>
            </a:fld>
            <a:endParaRPr lang="en-US">
              <a:solidFill>
                <a:schemeClr val="tx1"/>
              </a:solidFill>
            </a:endParaRPr>
          </a:p>
        </p:txBody>
      </p:sp>
      <p:sp>
        <p:nvSpPr>
          <p:cNvPr id="6" name="Title 1">
            <a:extLst>
              <a:ext uri="{FF2B5EF4-FFF2-40B4-BE49-F238E27FC236}">
                <a16:creationId xmlns:a16="http://schemas.microsoft.com/office/drawing/2014/main" id="{74F52A25-AE4C-A97A-3874-993B2BAE8C8F}"/>
              </a:ext>
            </a:extLst>
          </p:cNvPr>
          <p:cNvSpPr txBox="1">
            <a:spLocks/>
          </p:cNvSpPr>
          <p:nvPr/>
        </p:nvSpPr>
        <p:spPr>
          <a:xfrm>
            <a:off x="9382195" y="1933178"/>
            <a:ext cx="2628900" cy="4381560"/>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3600" b="1" noProof="1">
                <a:solidFill>
                  <a:srgbClr val="FFFFFF"/>
                </a:solidFill>
              </a:rPr>
              <a:t>Hydrogen Demand</a:t>
            </a:r>
            <a:endParaRPr lang="en-US" sz="3600" b="1" kern="1200" noProof="1">
              <a:solidFill>
                <a:srgbClr val="FFFFFF"/>
              </a:solidFill>
              <a:latin typeface="+mj-lt"/>
              <a:ea typeface="+mj-ea"/>
              <a:cs typeface="+mj-cs"/>
            </a:endParaRPr>
          </a:p>
        </p:txBody>
      </p:sp>
    </p:spTree>
    <p:extLst>
      <p:ext uri="{BB962C8B-B14F-4D97-AF65-F5344CB8AC3E}">
        <p14:creationId xmlns:p14="http://schemas.microsoft.com/office/powerpoint/2010/main" val="221347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53A37CD-07BA-3B48-82C7-6D50D2AE1068}"/>
              </a:ext>
            </a:extLst>
          </p:cNvPr>
          <p:cNvSpPr>
            <a:spLocks noGrp="1"/>
          </p:cNvSpPr>
          <p:nvPr>
            <p:ph type="ftr" sz="quarter" idx="11"/>
          </p:nvPr>
        </p:nvSpPr>
        <p:spPr>
          <a:xfrm>
            <a:off x="8516202" y="385179"/>
            <a:ext cx="3238001" cy="365125"/>
          </a:xfrm>
        </p:spPr>
        <p:txBody>
          <a:bodyPr vert="horz" lIns="91440" tIns="45720" rIns="91440" bIns="45720" rtlCol="0" anchor="ctr">
            <a:normAutofit/>
          </a:bodyPr>
          <a:lstStyle/>
          <a:p>
            <a:r>
              <a:rPr lang="en-US" sz="1100">
                <a:solidFill>
                  <a:schemeClr val="bg1"/>
                </a:solidFill>
              </a:rPr>
              <a:t>Hydrogen CPD Course | </a:t>
            </a:r>
            <a:r>
              <a:rPr lang="en-US" dirty="0">
                <a:solidFill>
                  <a:schemeClr val="bg1"/>
                </a:solidFill>
              </a:rPr>
              <a:t>April </a:t>
            </a:r>
            <a:r>
              <a:rPr lang="en-US" sz="1100">
                <a:solidFill>
                  <a:schemeClr val="bg1"/>
                </a:solidFill>
              </a:rPr>
              <a:t>2024</a:t>
            </a:r>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2" name="Picture 1" descr="A blue circle with white arrow&#10;&#10;Description automatically generated">
            <a:extLst>
              <a:ext uri="{FF2B5EF4-FFF2-40B4-BE49-F238E27FC236}">
                <a16:creationId xmlns:a16="http://schemas.microsoft.com/office/drawing/2014/main" id="{26011DB1-CB9C-0EC2-0D3A-9693EC801B98}"/>
              </a:ext>
            </a:extLst>
          </p:cNvPr>
          <p:cNvPicPr>
            <a:picLocks noChangeAspect="1"/>
          </p:cNvPicPr>
          <p:nvPr/>
        </p:nvPicPr>
        <p:blipFill>
          <a:blip r:embed="rId3"/>
          <a:stretch>
            <a:fillRect/>
          </a:stretch>
        </p:blipFill>
        <p:spPr>
          <a:xfrm>
            <a:off x="236965" y="6213764"/>
            <a:ext cx="473941" cy="473941"/>
          </a:xfrm>
          <a:prstGeom prst="rect">
            <a:avLst/>
          </a:prstGeom>
        </p:spPr>
      </p:pic>
      <p:sp>
        <p:nvSpPr>
          <p:cNvPr id="7" name="Footer Placeholder 3">
            <a:extLst>
              <a:ext uri="{FF2B5EF4-FFF2-40B4-BE49-F238E27FC236}">
                <a16:creationId xmlns:a16="http://schemas.microsoft.com/office/drawing/2014/main" id="{66D73D33-FC1B-34DB-3CAB-A97058397DD7}"/>
              </a:ext>
            </a:extLst>
          </p:cNvPr>
          <p:cNvSpPr txBox="1">
            <a:spLocks/>
          </p:cNvSpPr>
          <p:nvPr/>
        </p:nvSpPr>
        <p:spPr>
          <a:xfrm>
            <a:off x="9894657" y="1085946"/>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rgbClr val="0D96AD"/>
                </a:solidFill>
              </a:rPr>
              <a:t>H</a:t>
            </a:r>
            <a:r>
              <a:rPr lang="en-US" sz="2400" baseline="-25000">
                <a:solidFill>
                  <a:srgbClr val="0D96AD"/>
                </a:solidFill>
              </a:rPr>
              <a:t>2</a:t>
            </a:r>
          </a:p>
        </p:txBody>
      </p:sp>
      <p:sp>
        <p:nvSpPr>
          <p:cNvPr id="8" name="Footer Placeholder 3">
            <a:extLst>
              <a:ext uri="{FF2B5EF4-FFF2-40B4-BE49-F238E27FC236}">
                <a16:creationId xmlns:a16="http://schemas.microsoft.com/office/drawing/2014/main" id="{6A1FEADE-CD48-2E73-15E4-A7129D2926F5}"/>
              </a:ext>
            </a:extLst>
          </p:cNvPr>
          <p:cNvSpPr txBox="1">
            <a:spLocks/>
          </p:cNvSpPr>
          <p:nvPr/>
        </p:nvSpPr>
        <p:spPr>
          <a:xfrm>
            <a:off x="9259238" y="1523859"/>
            <a:ext cx="694692" cy="58125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400">
                <a:solidFill>
                  <a:schemeClr val="accent2"/>
                </a:solidFill>
              </a:rPr>
              <a:t>CO</a:t>
            </a:r>
            <a:r>
              <a:rPr lang="en-US" sz="2400" baseline="-25000">
                <a:solidFill>
                  <a:schemeClr val="accent2"/>
                </a:solidFill>
              </a:rPr>
              <a:t>2</a:t>
            </a:r>
          </a:p>
        </p:txBody>
      </p:sp>
      <p:pic>
        <p:nvPicPr>
          <p:cNvPr id="17" name="Picture 16">
            <a:extLst>
              <a:ext uri="{FF2B5EF4-FFF2-40B4-BE49-F238E27FC236}">
                <a16:creationId xmlns:a16="http://schemas.microsoft.com/office/drawing/2014/main" id="{FE1AC61C-082A-4E1E-8721-A6FABCB852EF}"/>
              </a:ext>
            </a:extLst>
          </p:cNvPr>
          <p:cNvPicPr>
            <a:picLocks noChangeAspect="1"/>
          </p:cNvPicPr>
          <p:nvPr/>
        </p:nvPicPr>
        <p:blipFill rotWithShape="1">
          <a:blip r:embed="rId4"/>
          <a:srcRect l="36077" r="11244"/>
          <a:stretch/>
        </p:blipFill>
        <p:spPr>
          <a:xfrm>
            <a:off x="4223265" y="1241725"/>
            <a:ext cx="1289772" cy="1469018"/>
          </a:xfrm>
          <a:prstGeom prst="rect">
            <a:avLst/>
          </a:prstGeom>
        </p:spPr>
      </p:pic>
      <p:pic>
        <p:nvPicPr>
          <p:cNvPr id="18" name="Picture 17">
            <a:extLst>
              <a:ext uri="{FF2B5EF4-FFF2-40B4-BE49-F238E27FC236}">
                <a16:creationId xmlns:a16="http://schemas.microsoft.com/office/drawing/2014/main" id="{77574BF5-5600-4AE0-A6D2-DFEFACE7D8D6}"/>
              </a:ext>
            </a:extLst>
          </p:cNvPr>
          <p:cNvPicPr>
            <a:picLocks noChangeAspect="1"/>
          </p:cNvPicPr>
          <p:nvPr/>
        </p:nvPicPr>
        <p:blipFill rotWithShape="1">
          <a:blip r:embed="rId5"/>
          <a:srcRect t="15887" r="1" b="1"/>
          <a:stretch/>
        </p:blipFill>
        <p:spPr>
          <a:xfrm>
            <a:off x="5309772" y="4866775"/>
            <a:ext cx="2675571" cy="1497604"/>
          </a:xfrm>
          <a:prstGeom prst="rect">
            <a:avLst/>
          </a:prstGeom>
        </p:spPr>
      </p:pic>
      <p:pic>
        <p:nvPicPr>
          <p:cNvPr id="19" name="Picture 18">
            <a:extLst>
              <a:ext uri="{FF2B5EF4-FFF2-40B4-BE49-F238E27FC236}">
                <a16:creationId xmlns:a16="http://schemas.microsoft.com/office/drawing/2014/main" id="{0CD61824-A8AB-477E-9AC3-E1490B66B852}"/>
              </a:ext>
            </a:extLst>
          </p:cNvPr>
          <p:cNvPicPr>
            <a:picLocks noChangeAspect="1"/>
          </p:cNvPicPr>
          <p:nvPr/>
        </p:nvPicPr>
        <p:blipFill rotWithShape="1">
          <a:blip r:embed="rId6"/>
          <a:srcRect l="18691" r="22675" b="-3"/>
          <a:stretch/>
        </p:blipFill>
        <p:spPr>
          <a:xfrm>
            <a:off x="4143060" y="4299647"/>
            <a:ext cx="996315" cy="1134257"/>
          </a:xfrm>
          <a:prstGeom prst="rect">
            <a:avLst/>
          </a:prstGeom>
        </p:spPr>
      </p:pic>
      <p:pic>
        <p:nvPicPr>
          <p:cNvPr id="23" name="Picture 22">
            <a:extLst>
              <a:ext uri="{FF2B5EF4-FFF2-40B4-BE49-F238E27FC236}">
                <a16:creationId xmlns:a16="http://schemas.microsoft.com/office/drawing/2014/main" id="{4945AD44-36D5-406E-989A-1348E50C9027}"/>
              </a:ext>
            </a:extLst>
          </p:cNvPr>
          <p:cNvPicPr>
            <a:picLocks noChangeAspect="1"/>
          </p:cNvPicPr>
          <p:nvPr/>
        </p:nvPicPr>
        <p:blipFill>
          <a:blip r:embed="rId7"/>
          <a:stretch>
            <a:fillRect/>
          </a:stretch>
        </p:blipFill>
        <p:spPr>
          <a:xfrm>
            <a:off x="5839049" y="1191706"/>
            <a:ext cx="2522993" cy="3420796"/>
          </a:xfrm>
          <a:prstGeom prst="rect">
            <a:avLst/>
          </a:prstGeom>
        </p:spPr>
      </p:pic>
      <p:sp>
        <p:nvSpPr>
          <p:cNvPr id="24" name="Content Placeholder 2">
            <a:extLst>
              <a:ext uri="{FF2B5EF4-FFF2-40B4-BE49-F238E27FC236}">
                <a16:creationId xmlns:a16="http://schemas.microsoft.com/office/drawing/2014/main" id="{401EB6C4-24C7-4707-9368-F7A862D9F52E}"/>
              </a:ext>
            </a:extLst>
          </p:cNvPr>
          <p:cNvSpPr>
            <a:spLocks noGrp="1"/>
          </p:cNvSpPr>
          <p:nvPr>
            <p:ph idx="1"/>
          </p:nvPr>
        </p:nvSpPr>
        <p:spPr>
          <a:xfrm>
            <a:off x="710678" y="1206696"/>
            <a:ext cx="4160358" cy="5451619"/>
          </a:xfrm>
        </p:spPr>
        <p:txBody>
          <a:bodyPr>
            <a:noAutofit/>
          </a:bodyPr>
          <a:lstStyle/>
          <a:p>
            <a:pPr marL="310942" indent="-310942">
              <a:lnSpc>
                <a:spcPct val="100000"/>
              </a:lnSpc>
              <a:spcAft>
                <a:spcPts val="1088"/>
              </a:spcAft>
              <a:buFont typeface="Wingdings" panose="05000000000000000000" pitchFamily="2" charset="2"/>
              <a:buChar char="ü"/>
            </a:pPr>
            <a:r>
              <a:rPr lang="en-GB" sz="2400">
                <a:latin typeface="Calibri" panose="020F0502020204030204" pitchFamily="34" charset="0"/>
                <a:cs typeface="Calibri" panose="020F0502020204030204" pitchFamily="34" charset="0"/>
              </a:rPr>
              <a:t>H2 refuelling network </a:t>
            </a:r>
          </a:p>
          <a:p>
            <a:pPr marL="310942" indent="-310942">
              <a:lnSpc>
                <a:spcPct val="100000"/>
              </a:lnSpc>
              <a:spcAft>
                <a:spcPts val="1088"/>
              </a:spcAft>
              <a:buFont typeface="Wingdings" panose="05000000000000000000" pitchFamily="2" charset="2"/>
              <a:buChar char="ü"/>
            </a:pPr>
            <a:r>
              <a:rPr lang="en-GB" sz="2400">
                <a:latin typeface="Calibri" panose="020F0502020204030204" pitchFamily="34" charset="0"/>
                <a:cs typeface="Calibri" panose="020F0502020204030204" pitchFamily="34" charset="0"/>
              </a:rPr>
              <a:t>Aberdeen H2 vehicles</a:t>
            </a:r>
          </a:p>
          <a:p>
            <a:pPr marL="310942" indent="-310942">
              <a:lnSpc>
                <a:spcPct val="100000"/>
              </a:lnSpc>
              <a:spcAft>
                <a:spcPts val="1088"/>
              </a:spcAft>
              <a:buFont typeface="Wingdings" panose="05000000000000000000" pitchFamily="2" charset="2"/>
              <a:buChar char="ü"/>
            </a:pPr>
            <a:r>
              <a:rPr lang="en-GB" sz="2400">
                <a:latin typeface="Calibri" panose="020F0502020204030204" pitchFamily="34" charset="0"/>
                <a:cs typeface="Calibri" panose="020F0502020204030204" pitchFamily="34" charset="0"/>
              </a:rPr>
              <a:t>Zero Emission Trains</a:t>
            </a:r>
          </a:p>
          <a:p>
            <a:pPr marL="310942" indent="-310942">
              <a:lnSpc>
                <a:spcPct val="100000"/>
              </a:lnSpc>
              <a:spcAft>
                <a:spcPts val="1088"/>
              </a:spcAft>
              <a:buFont typeface="Wingdings" panose="05000000000000000000" pitchFamily="2" charset="2"/>
              <a:buChar char="ü"/>
            </a:pPr>
            <a:r>
              <a:rPr lang="en-GB" sz="2400">
                <a:latin typeface="Calibri" panose="020F0502020204030204" pitchFamily="34" charset="0"/>
                <a:cs typeface="Calibri" panose="020F0502020204030204" pitchFamily="34" charset="0"/>
              </a:rPr>
              <a:t>Birmingham </a:t>
            </a:r>
            <a:r>
              <a:rPr lang="en-GB" sz="2400" err="1">
                <a:latin typeface="Calibri" panose="020F0502020204030204" pitchFamily="34" charset="0"/>
                <a:cs typeface="Calibri" panose="020F0502020204030204" pitchFamily="34" charset="0"/>
              </a:rPr>
              <a:t>HydroFLEX</a:t>
            </a:r>
            <a:endParaRPr lang="en-GB" sz="2400">
              <a:latin typeface="Calibri" panose="020F0502020204030204" pitchFamily="34" charset="0"/>
              <a:cs typeface="Calibri" panose="020F0502020204030204" pitchFamily="34" charset="0"/>
            </a:endParaRPr>
          </a:p>
          <a:p>
            <a:pPr marL="310942" indent="-310942">
              <a:lnSpc>
                <a:spcPct val="100000"/>
              </a:lnSpc>
              <a:spcAft>
                <a:spcPts val="1088"/>
              </a:spcAft>
              <a:buFont typeface="Wingdings" panose="05000000000000000000" pitchFamily="2" charset="2"/>
              <a:buChar char="ü"/>
            </a:pPr>
            <a:r>
              <a:rPr lang="en-GB" sz="2400">
                <a:latin typeface="Calibri" panose="020F0502020204030204" pitchFamily="34" charset="0"/>
                <a:cs typeface="Calibri" panose="020F0502020204030204" pitchFamily="34" charset="0"/>
              </a:rPr>
              <a:t>St Andrews H2 Accelerator</a:t>
            </a:r>
          </a:p>
          <a:p>
            <a:pPr marL="310942" indent="-310942">
              <a:lnSpc>
                <a:spcPct val="100000"/>
              </a:lnSpc>
              <a:spcAft>
                <a:spcPts val="1088"/>
              </a:spcAft>
              <a:buFont typeface="Wingdings" panose="05000000000000000000" pitchFamily="2" charset="2"/>
              <a:buChar char="ü"/>
            </a:pPr>
            <a:r>
              <a:rPr lang="en-GB" sz="2400" err="1">
                <a:latin typeface="Calibri" panose="020F0502020204030204" pitchFamily="34" charset="0"/>
                <a:cs typeface="Calibri" panose="020F0502020204030204" pitchFamily="34" charset="0"/>
              </a:rPr>
              <a:t>HyFlyer</a:t>
            </a:r>
            <a:r>
              <a:rPr lang="en-GB" sz="2400">
                <a:latin typeface="Calibri" panose="020F0502020204030204" pitchFamily="34" charset="0"/>
                <a:cs typeface="Calibri" panose="020F0502020204030204" pitchFamily="34" charset="0"/>
              </a:rPr>
              <a:t>: Hydrogen fuel </a:t>
            </a:r>
            <a:br>
              <a:rPr lang="en-GB" sz="2400">
                <a:latin typeface="Calibri" panose="020F0502020204030204" pitchFamily="34" charset="0"/>
                <a:cs typeface="Calibri" panose="020F0502020204030204" pitchFamily="34" charset="0"/>
              </a:rPr>
            </a:br>
            <a:r>
              <a:rPr lang="en-GB" sz="2400">
                <a:latin typeface="Calibri" panose="020F0502020204030204" pitchFamily="34" charset="0"/>
                <a:cs typeface="Calibri" panose="020F0502020204030204" pitchFamily="34" charset="0"/>
              </a:rPr>
              <a:t>cells in </a:t>
            </a:r>
            <a:r>
              <a:rPr lang="en-GB" sz="2400" kern="100">
                <a:effectLst/>
                <a:latin typeface="Calibri" panose="020F0502020204030204" pitchFamily="34" charset="0"/>
                <a:ea typeface="Calibri" panose="020F0502020204030204" pitchFamily="34" charset="0"/>
                <a:cs typeface="Calibri" panose="020F0502020204030204" pitchFamily="34" charset="0"/>
              </a:rPr>
              <a:t>aircraft</a:t>
            </a:r>
          </a:p>
          <a:p>
            <a:pPr marL="310942" indent="-310942">
              <a:lnSpc>
                <a:spcPct val="100000"/>
              </a:lnSpc>
              <a:spcAft>
                <a:spcPts val="1088"/>
              </a:spcAft>
              <a:buFont typeface="Wingdings" panose="05000000000000000000" pitchFamily="2" charset="2"/>
              <a:buChar char="ü"/>
            </a:pPr>
            <a:r>
              <a:rPr lang="en-GB" sz="2400" err="1">
                <a:latin typeface="Calibri" panose="020F0502020204030204" pitchFamily="34" charset="0"/>
                <a:cs typeface="Calibri" panose="020F0502020204030204" pitchFamily="34" charset="0"/>
              </a:rPr>
              <a:t>HySeas</a:t>
            </a:r>
            <a:r>
              <a:rPr lang="en-GB" sz="2400">
                <a:latin typeface="Calibri" panose="020F0502020204030204" pitchFamily="34" charset="0"/>
                <a:cs typeface="Calibri" panose="020F0502020204030204" pitchFamily="34" charset="0"/>
              </a:rPr>
              <a:t>: marine hybrid electric drive system</a:t>
            </a:r>
          </a:p>
        </p:txBody>
      </p:sp>
      <p:sp>
        <p:nvSpPr>
          <p:cNvPr id="3" name="Slide Number Placeholder 4">
            <a:extLst>
              <a:ext uri="{FF2B5EF4-FFF2-40B4-BE49-F238E27FC236}">
                <a16:creationId xmlns:a16="http://schemas.microsoft.com/office/drawing/2014/main" id="{FEAAA63D-8981-4364-4CBA-5C4342199BFF}"/>
              </a:ext>
            </a:extLst>
          </p:cNvPr>
          <p:cNvSpPr>
            <a:spLocks noGrp="1"/>
          </p:cNvSpPr>
          <p:nvPr>
            <p:ph type="sldNum" sz="quarter" idx="12"/>
          </p:nvPr>
        </p:nvSpPr>
        <p:spPr>
          <a:xfrm>
            <a:off x="11146536" y="6212505"/>
            <a:ext cx="475200" cy="475200"/>
          </a:xfrm>
          <a:prstGeom prst="ellipse">
            <a:avLst/>
          </a:prstGeom>
          <a:solidFill>
            <a:schemeClr val="bg1">
              <a:alpha val="80000"/>
            </a:schemeClr>
          </a:solidFill>
        </p:spPr>
        <p:txBody>
          <a:bodyPr vert="horz" lIns="91440" tIns="45720" rIns="91440" bIns="45720" rtlCol="0" anchor="ctr">
            <a:normAutofit fontScale="92500"/>
          </a:bodyPr>
          <a:lstStyle/>
          <a:p>
            <a:pPr algn="ctr">
              <a:spcAft>
                <a:spcPts val="600"/>
              </a:spcAft>
            </a:pPr>
            <a:fld id="{DF1F8D99-3F2F-1440-99B1-CD016948CDD8}" type="slidenum">
              <a:rPr lang="en-US">
                <a:solidFill>
                  <a:schemeClr val="tx1"/>
                </a:solidFill>
              </a:rPr>
              <a:pPr algn="ctr">
                <a:spcAft>
                  <a:spcPts val="600"/>
                </a:spcAft>
              </a:pPr>
              <a:t>9</a:t>
            </a:fld>
            <a:endParaRPr lang="en-US">
              <a:solidFill>
                <a:schemeClr val="tx1"/>
              </a:solidFill>
            </a:endParaRPr>
          </a:p>
        </p:txBody>
      </p:sp>
      <p:sp>
        <p:nvSpPr>
          <p:cNvPr id="6" name="Title 1">
            <a:extLst>
              <a:ext uri="{FF2B5EF4-FFF2-40B4-BE49-F238E27FC236}">
                <a16:creationId xmlns:a16="http://schemas.microsoft.com/office/drawing/2014/main" id="{5F6035C9-7A34-CB48-2E90-C78B6A010825}"/>
              </a:ext>
            </a:extLst>
          </p:cNvPr>
          <p:cNvSpPr txBox="1">
            <a:spLocks/>
          </p:cNvSpPr>
          <p:nvPr/>
        </p:nvSpPr>
        <p:spPr>
          <a:xfrm>
            <a:off x="9382195" y="1933178"/>
            <a:ext cx="2628900" cy="4381560"/>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3600" b="1" noProof="1">
                <a:solidFill>
                  <a:srgbClr val="FFFFFF"/>
                </a:solidFill>
              </a:rPr>
              <a:t>Hydrogen Demand</a:t>
            </a:r>
            <a:endParaRPr lang="en-US" sz="3600" b="1" kern="1200" noProof="1">
              <a:solidFill>
                <a:srgbClr val="FFFFFF"/>
              </a:solidFill>
              <a:latin typeface="+mj-lt"/>
              <a:ea typeface="+mj-ea"/>
              <a:cs typeface="+mj-cs"/>
            </a:endParaRPr>
          </a:p>
        </p:txBody>
      </p:sp>
      <p:sp>
        <p:nvSpPr>
          <p:cNvPr id="11" name="TextBox 10">
            <a:extLst>
              <a:ext uri="{FF2B5EF4-FFF2-40B4-BE49-F238E27FC236}">
                <a16:creationId xmlns:a16="http://schemas.microsoft.com/office/drawing/2014/main" id="{973DE592-A61D-4499-BAF9-7DBF70633C6B}"/>
              </a:ext>
            </a:extLst>
          </p:cNvPr>
          <p:cNvSpPr txBox="1"/>
          <p:nvPr/>
        </p:nvSpPr>
        <p:spPr>
          <a:xfrm>
            <a:off x="362843" y="349585"/>
            <a:ext cx="8896395" cy="707886"/>
          </a:xfrm>
          <a:prstGeom prst="rect">
            <a:avLst/>
          </a:prstGeom>
          <a:noFill/>
        </p:spPr>
        <p:txBody>
          <a:bodyPr wrap="square" rtlCol="0">
            <a:spAutoFit/>
          </a:bodyPr>
          <a:lstStyle/>
          <a:p>
            <a:r>
              <a:rPr lang="en-GB" sz="4000"/>
              <a:t>Hydrogen for Transport</a:t>
            </a:r>
          </a:p>
        </p:txBody>
      </p:sp>
    </p:spTree>
    <p:extLst>
      <p:ext uri="{BB962C8B-B14F-4D97-AF65-F5344CB8AC3E}">
        <p14:creationId xmlns:p14="http://schemas.microsoft.com/office/powerpoint/2010/main" val="3839426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A1A6933F15124BB36BFBF738319E53" ma:contentTypeVersion="20" ma:contentTypeDescription="Create a new document." ma:contentTypeScope="" ma:versionID="b4c5f6b28776de985e221ed9a139f3ef">
  <xsd:schema xmlns:xsd="http://www.w3.org/2001/XMLSchema" xmlns:xs="http://www.w3.org/2001/XMLSchema" xmlns:p="http://schemas.microsoft.com/office/2006/metadata/properties" xmlns:ns2="65f304e9-27d4-4186-821b-65b5fa17be06" xmlns:ns3="6e16d123-1995-47bb-8c55-17202f581975" targetNamespace="http://schemas.microsoft.com/office/2006/metadata/properties" ma:root="true" ma:fieldsID="ad63cf063e65b4ddadd2b91feb5c4801" ns2:_="" ns3:_="">
    <xsd:import namespace="65f304e9-27d4-4186-821b-65b5fa17be06"/>
    <xsd:import namespace="6e16d123-1995-47bb-8c55-17202f5819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Uploaded" minOccurs="0"/>
                <xsd:element ref="ns2:Keepordiscard_x003f_"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f304e9-27d4-4186-821b-65b5fa17be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ploaded" ma:index="20" nillable="true" ma:displayName="Uploaded" ma:default="1" ma:format="Dropdown" ma:internalName="Uploaded">
      <xsd:simpleType>
        <xsd:restriction base="dms:Boolean"/>
      </xsd:simpleType>
    </xsd:element>
    <xsd:element name="Keepordiscard_x003f_" ma:index="21" nillable="true" ma:displayName="Keep or discard?" ma:format="Dropdown" ma:internalName="Keepordiscard_x003f_">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54eff52-6b6d-4e5f-a3b0-187f185b1d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16d123-1995-47bb-8c55-17202f58197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8191e9c-4b73-434b-b81d-5b24c580a244}" ma:internalName="TaxCatchAll" ma:showField="CatchAllData" ma:web="6e16d123-1995-47bb-8c55-17202f5819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e16d123-1995-47bb-8c55-17202f581975">
      <UserInfo>
        <DisplayName>Indira Mann</DisplayName>
        <AccountId>12</AccountId>
        <AccountType/>
      </UserInfo>
      <UserInfo>
        <DisplayName>SharingLinks.6bdf586e-953c-4551-9acf-7dd93f9c9752.Flexible.37df8cfc-3ac0-4720-b466-803368216459</DisplayName>
        <AccountId>18</AccountId>
        <AccountType/>
      </UserInfo>
      <UserInfo>
        <DisplayName>Limited Access System Group</DisplayName>
        <AccountId>19</AccountId>
        <AccountType/>
      </UserInfo>
      <UserInfo>
        <DisplayName>SCCS Shared Drive copy Owners</DisplayName>
        <AccountId>9</AccountId>
        <AccountType/>
      </UserInfo>
      <UserInfo>
        <DisplayName>Behjat Karipayhan</DisplayName>
        <AccountId>402</AccountId>
        <AccountType/>
      </UserInfo>
      <UserInfo>
        <DisplayName>Gillian White SCCS</DisplayName>
        <AccountId>357</AccountId>
        <AccountType/>
      </UserInfo>
      <UserInfo>
        <DisplayName>Erika Palfi SCCS</DisplayName>
        <AccountId>365</AccountId>
        <AccountType/>
      </UserInfo>
      <UserInfo>
        <DisplayName>Gillian White</DisplayName>
        <AccountId>354</AccountId>
        <AccountType/>
      </UserInfo>
      <UserInfo>
        <DisplayName>Andrew Cavanagh</DisplayName>
        <AccountId>362</AccountId>
        <AccountType/>
      </UserInfo>
      <UserInfo>
        <DisplayName>Ali Hassanpouryouzband</DisplayName>
        <AccountId>219</AccountId>
        <AccountType/>
      </UserInfo>
    </SharedWithUsers>
    <Uploaded xmlns="65f304e9-27d4-4186-821b-65b5fa17be06">true</Uploaded>
    <Keepordiscard_x003f_ xmlns="65f304e9-27d4-4186-821b-65b5fa17be06" xsi:nil="true"/>
    <TaxCatchAll xmlns="6e16d123-1995-47bb-8c55-17202f581975" xsi:nil="true"/>
    <lcf76f155ced4ddcb4097134ff3c332f xmlns="65f304e9-27d4-4186-821b-65b5fa17be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0A7215-A9C5-4E6C-BD78-A6544FF8DAC4}">
  <ds:schemaRefs>
    <ds:schemaRef ds:uri="http://schemas.microsoft.com/sharepoint/v3/contenttype/forms"/>
  </ds:schemaRefs>
</ds:datastoreItem>
</file>

<file path=customXml/itemProps2.xml><?xml version="1.0" encoding="utf-8"?>
<ds:datastoreItem xmlns:ds="http://schemas.openxmlformats.org/officeDocument/2006/customXml" ds:itemID="{C3691D4E-986F-43FB-8BCD-2D6FD0C7ADD8}">
  <ds:schemaRefs>
    <ds:schemaRef ds:uri="65f304e9-27d4-4186-821b-65b5fa17be06"/>
    <ds:schemaRef ds:uri="6e16d123-1995-47bb-8c55-17202f5819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4B85839-2040-40FA-9C44-199F638BF2F8}">
  <ds:schemaRefs>
    <ds:schemaRef ds:uri="http://purl.org/dc/elements/1.1/"/>
    <ds:schemaRef ds:uri="http://schemas.microsoft.com/office/2006/documentManagement/types"/>
    <ds:schemaRef ds:uri="65f304e9-27d4-4186-821b-65b5fa17be06"/>
    <ds:schemaRef ds:uri="http://purl.org/dc/terms/"/>
    <ds:schemaRef ds:uri="http://purl.org/dc/dcmitype/"/>
    <ds:schemaRef ds:uri="6e16d123-1995-47bb-8c55-17202f581975"/>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TotalTime>
  <Words>2925</Words>
  <Application>Microsoft Macintosh PowerPoint</Application>
  <PresentationFormat>Widescreen</PresentationFormat>
  <Paragraphs>292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(Body)</vt:lpstr>
      <vt:lpstr>Calibri Light</vt:lpstr>
      <vt:lpstr>Wingdings</vt:lpstr>
      <vt:lpstr>Office Theme</vt:lpstr>
      <vt:lpstr>Introduction to Hydrogen Module 2: Production &amp; Demand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Module 2: Production &amp; Demand Completed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The Gap A disconnect between CO2 Storage  and Net Zero in Europe</dc:title>
  <dc:creator>CAVANAGH Andrew</dc:creator>
  <cp:lastModifiedBy>Andrew Cavanagh</cp:lastModifiedBy>
  <cp:revision>35</cp:revision>
  <dcterms:created xsi:type="dcterms:W3CDTF">2019-08-26T16:50:33Z</dcterms:created>
  <dcterms:modified xsi:type="dcterms:W3CDTF">2024-03-13T16:52:01Z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0x010100B3A1A6933F15124BB36BFBF738319E53</vt:lpwstr>
  </property>
  <property fmtid="{D5CDD505-2E9C-101B-9397-08002B2CF9AE}" pid="3" name="MediaServiceImageTags">
    <vt:lpwstr/>
  </property>
</Properties>
</file>