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4"/>
  </p:sldMasterIdLst>
  <p:notesMasterIdLst>
    <p:notesMasterId r:id="rId8"/>
  </p:notesMasterIdLst>
  <p:sldIdLst>
    <p:sldId id="269" r:id="rId5"/>
    <p:sldId id="271" r:id="rId6"/>
    <p:sldId id="272" r:id="rId7"/>
  </p:sldIdLst>
  <p:sldSz cx="7559675" cy="97202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ECEC"/>
    <a:srgbClr val="F2F2F2"/>
    <a:srgbClr val="A7D2E3"/>
    <a:srgbClr val="767171"/>
    <a:srgbClr val="E6E6E6"/>
    <a:srgbClr val="FF7F00"/>
    <a:srgbClr val="FA8794"/>
    <a:srgbClr val="6FC9DF"/>
    <a:srgbClr val="CDE4E3"/>
    <a:srgbClr val="7FC41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03"/>
    <p:restoredTop sz="86395"/>
  </p:normalViewPr>
  <p:slideViewPr>
    <p:cSldViewPr snapToGrid="0">
      <p:cViewPr varScale="1">
        <p:scale>
          <a:sx n="74" d="100"/>
          <a:sy n="74" d="100"/>
        </p:scale>
        <p:origin x="1376" y="19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F76017-29E5-7E49-AA6E-6AEE57C0C3F7}" type="datetimeFigureOut">
              <a:rPr lang="en-US" smtClean="0"/>
              <a:t>10/13/23</a:t>
            </a:fld>
            <a:endParaRPr lang="en-US"/>
          </a:p>
        </p:txBody>
      </p:sp>
      <p:sp>
        <p:nvSpPr>
          <p:cNvPr id="4" name="Slide Image Placeholder 3"/>
          <p:cNvSpPr>
            <a:spLocks noGrp="1" noRot="1" noChangeAspect="1"/>
          </p:cNvSpPr>
          <p:nvPr>
            <p:ph type="sldImg" idx="2"/>
          </p:nvPr>
        </p:nvSpPr>
        <p:spPr>
          <a:xfrm>
            <a:off x="2228850" y="1143000"/>
            <a:ext cx="24003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876977-6187-4E40-9F7C-BE9FE057957F}" type="slidenum">
              <a:rPr lang="en-US" smtClean="0"/>
              <a:t>‹#›</a:t>
            </a:fld>
            <a:endParaRPr lang="en-US"/>
          </a:p>
        </p:txBody>
      </p:sp>
    </p:spTree>
    <p:extLst>
      <p:ext uri="{BB962C8B-B14F-4D97-AF65-F5344CB8AC3E}">
        <p14:creationId xmlns:p14="http://schemas.microsoft.com/office/powerpoint/2010/main" val="42910215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876977-6187-4E40-9F7C-BE9FE057957F}" type="slidenum">
              <a:rPr lang="en-US" smtClean="0"/>
              <a:t>2</a:t>
            </a:fld>
            <a:endParaRPr lang="en-US"/>
          </a:p>
        </p:txBody>
      </p:sp>
    </p:spTree>
    <p:extLst>
      <p:ext uri="{BB962C8B-B14F-4D97-AF65-F5344CB8AC3E}">
        <p14:creationId xmlns:p14="http://schemas.microsoft.com/office/powerpoint/2010/main" val="3176893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590794"/>
            <a:ext cx="6425724" cy="3384092"/>
          </a:xfrm>
        </p:spPr>
        <p:txBody>
          <a:bodyPr anchor="b"/>
          <a:lstStyle>
            <a:lvl1pPr algn="ctr">
              <a:defRPr sz="4960"/>
            </a:lvl1pPr>
          </a:lstStyle>
          <a:p>
            <a:r>
              <a:rPr lang="en-GB"/>
              <a:t>Click to edit Master title style</a:t>
            </a:r>
            <a:endParaRPr lang="en-US"/>
          </a:p>
        </p:txBody>
      </p:sp>
      <p:sp>
        <p:nvSpPr>
          <p:cNvPr id="3" name="Subtitle 2"/>
          <p:cNvSpPr>
            <a:spLocks noGrp="1"/>
          </p:cNvSpPr>
          <p:nvPr>
            <p:ph type="subTitle" idx="1"/>
          </p:nvPr>
        </p:nvSpPr>
        <p:spPr>
          <a:xfrm>
            <a:off x="944960" y="5105389"/>
            <a:ext cx="5669756" cy="2346813"/>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30012F8F-068D-2240-AF38-E32DC2F11D47}" type="datetimeFigureOut">
              <a:rPr lang="en-US" smtClean="0"/>
              <a:t>10/13/23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AC886-AC2F-AA46-88C3-3540532EA7EE}" type="slidenum">
              <a:rPr lang="en-US" smtClean="0"/>
              <a:t>‹#›</a:t>
            </a:fld>
            <a:endParaRPr lang="en-US"/>
          </a:p>
        </p:txBody>
      </p:sp>
    </p:spTree>
    <p:extLst>
      <p:ext uri="{BB962C8B-B14F-4D97-AF65-F5344CB8AC3E}">
        <p14:creationId xmlns:p14="http://schemas.microsoft.com/office/powerpoint/2010/main" val="606159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30012F8F-068D-2240-AF38-E32DC2F11D47}" type="datetimeFigureOut">
              <a:rPr lang="en-US" smtClean="0"/>
              <a:t>10/13/23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AC886-AC2F-AA46-88C3-3540532EA7EE}" type="slidenum">
              <a:rPr lang="en-US" smtClean="0"/>
              <a:t>‹#›</a:t>
            </a:fld>
            <a:endParaRPr lang="en-US"/>
          </a:p>
        </p:txBody>
      </p:sp>
    </p:spTree>
    <p:extLst>
      <p:ext uri="{BB962C8B-B14F-4D97-AF65-F5344CB8AC3E}">
        <p14:creationId xmlns:p14="http://schemas.microsoft.com/office/powerpoint/2010/main" val="4190885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17514"/>
            <a:ext cx="1630055" cy="8237474"/>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519728" y="517514"/>
            <a:ext cx="4795669" cy="823747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30012F8F-068D-2240-AF38-E32DC2F11D47}" type="datetimeFigureOut">
              <a:rPr lang="en-US" smtClean="0"/>
              <a:t>10/13/23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AC886-AC2F-AA46-88C3-3540532EA7EE}" type="slidenum">
              <a:rPr lang="en-US" smtClean="0"/>
              <a:t>‹#›</a:t>
            </a:fld>
            <a:endParaRPr lang="en-US"/>
          </a:p>
        </p:txBody>
      </p:sp>
    </p:spTree>
    <p:extLst>
      <p:ext uri="{BB962C8B-B14F-4D97-AF65-F5344CB8AC3E}">
        <p14:creationId xmlns:p14="http://schemas.microsoft.com/office/powerpoint/2010/main" val="2577732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30012F8F-068D-2240-AF38-E32DC2F11D47}" type="datetimeFigureOut">
              <a:rPr lang="en-US" smtClean="0"/>
              <a:t>10/13/23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AC886-AC2F-AA46-88C3-3540532EA7EE}" type="slidenum">
              <a:rPr lang="en-US" smtClean="0"/>
              <a:t>‹#›</a:t>
            </a:fld>
            <a:endParaRPr lang="en-US"/>
          </a:p>
        </p:txBody>
      </p:sp>
    </p:spTree>
    <p:extLst>
      <p:ext uri="{BB962C8B-B14F-4D97-AF65-F5344CB8AC3E}">
        <p14:creationId xmlns:p14="http://schemas.microsoft.com/office/powerpoint/2010/main" val="218821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423318"/>
            <a:ext cx="6520220" cy="4043359"/>
          </a:xfrm>
        </p:spPr>
        <p:txBody>
          <a:bodyPr anchor="b"/>
          <a:lstStyle>
            <a:lvl1pPr>
              <a:defRPr sz="4960"/>
            </a:lvl1pPr>
          </a:lstStyle>
          <a:p>
            <a:r>
              <a:rPr lang="en-GB"/>
              <a:t>Click to edit Master title style</a:t>
            </a:r>
            <a:endParaRPr lang="en-US"/>
          </a:p>
        </p:txBody>
      </p:sp>
      <p:sp>
        <p:nvSpPr>
          <p:cNvPr id="3" name="Text Placeholder 2"/>
          <p:cNvSpPr>
            <a:spLocks noGrp="1"/>
          </p:cNvSpPr>
          <p:nvPr>
            <p:ph type="body" idx="1"/>
          </p:nvPr>
        </p:nvSpPr>
        <p:spPr>
          <a:xfrm>
            <a:off x="515791" y="6504929"/>
            <a:ext cx="6520220" cy="2126307"/>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0012F8F-068D-2240-AF38-E32DC2F11D47}" type="datetimeFigureOut">
              <a:rPr lang="en-US" smtClean="0"/>
              <a:t>10/13/23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AC886-AC2F-AA46-88C3-3540532EA7EE}" type="slidenum">
              <a:rPr lang="en-US" smtClean="0"/>
              <a:t>‹#›</a:t>
            </a:fld>
            <a:endParaRPr lang="en-US"/>
          </a:p>
        </p:txBody>
      </p:sp>
    </p:spTree>
    <p:extLst>
      <p:ext uri="{BB962C8B-B14F-4D97-AF65-F5344CB8AC3E}">
        <p14:creationId xmlns:p14="http://schemas.microsoft.com/office/powerpoint/2010/main" val="1872807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519728" y="2587570"/>
            <a:ext cx="3212862" cy="616741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3827085" y="2587570"/>
            <a:ext cx="3212862" cy="616741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30012F8F-068D-2240-AF38-E32DC2F11D47}" type="datetimeFigureOut">
              <a:rPr lang="en-US" smtClean="0"/>
              <a:t>10/13/23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5AC886-AC2F-AA46-88C3-3540532EA7EE}" type="slidenum">
              <a:rPr lang="en-US" smtClean="0"/>
              <a:t>‹#›</a:t>
            </a:fld>
            <a:endParaRPr lang="en-US"/>
          </a:p>
        </p:txBody>
      </p:sp>
    </p:spTree>
    <p:extLst>
      <p:ext uri="{BB962C8B-B14F-4D97-AF65-F5344CB8AC3E}">
        <p14:creationId xmlns:p14="http://schemas.microsoft.com/office/powerpoint/2010/main" val="2124252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17516"/>
            <a:ext cx="6520220" cy="1878802"/>
          </a:xfrm>
        </p:spPr>
        <p:txBody>
          <a:bodyPr/>
          <a:lstStyle/>
          <a:p>
            <a:r>
              <a:rPr lang="en-GB"/>
              <a:t>Click to edit Master title style</a:t>
            </a:r>
            <a:endParaRPr lang="en-US"/>
          </a:p>
        </p:txBody>
      </p:sp>
      <p:sp>
        <p:nvSpPr>
          <p:cNvPr id="3" name="Text Placeholder 2"/>
          <p:cNvSpPr>
            <a:spLocks noGrp="1"/>
          </p:cNvSpPr>
          <p:nvPr>
            <p:ph type="body" idx="1"/>
          </p:nvPr>
        </p:nvSpPr>
        <p:spPr>
          <a:xfrm>
            <a:off x="520713" y="2382815"/>
            <a:ext cx="3198096" cy="1167781"/>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4" name="Content Placeholder 3"/>
          <p:cNvSpPr>
            <a:spLocks noGrp="1"/>
          </p:cNvSpPr>
          <p:nvPr>
            <p:ph sz="half" idx="2"/>
          </p:nvPr>
        </p:nvSpPr>
        <p:spPr>
          <a:xfrm>
            <a:off x="520713" y="3550596"/>
            <a:ext cx="3198096" cy="522239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3827086" y="2382815"/>
            <a:ext cx="3213847" cy="1167781"/>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6" name="Content Placeholder 5"/>
          <p:cNvSpPr>
            <a:spLocks noGrp="1"/>
          </p:cNvSpPr>
          <p:nvPr>
            <p:ph sz="quarter" idx="4"/>
          </p:nvPr>
        </p:nvSpPr>
        <p:spPr>
          <a:xfrm>
            <a:off x="3827086" y="3550596"/>
            <a:ext cx="3213847" cy="522239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30012F8F-068D-2240-AF38-E32DC2F11D47}" type="datetimeFigureOut">
              <a:rPr lang="en-US" smtClean="0"/>
              <a:t>10/13/23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5AC886-AC2F-AA46-88C3-3540532EA7EE}" type="slidenum">
              <a:rPr lang="en-US" smtClean="0"/>
              <a:t>‹#›</a:t>
            </a:fld>
            <a:endParaRPr lang="en-US"/>
          </a:p>
        </p:txBody>
      </p:sp>
    </p:spTree>
    <p:extLst>
      <p:ext uri="{BB962C8B-B14F-4D97-AF65-F5344CB8AC3E}">
        <p14:creationId xmlns:p14="http://schemas.microsoft.com/office/powerpoint/2010/main" val="2224374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30012F8F-068D-2240-AF38-E32DC2F11D47}" type="datetimeFigureOut">
              <a:rPr lang="en-US" smtClean="0"/>
              <a:t>10/13/23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5AC886-AC2F-AA46-88C3-3540532EA7EE}" type="slidenum">
              <a:rPr lang="en-US" smtClean="0"/>
              <a:t>‹#›</a:t>
            </a:fld>
            <a:endParaRPr lang="en-US"/>
          </a:p>
        </p:txBody>
      </p:sp>
    </p:spTree>
    <p:extLst>
      <p:ext uri="{BB962C8B-B14F-4D97-AF65-F5344CB8AC3E}">
        <p14:creationId xmlns:p14="http://schemas.microsoft.com/office/powerpoint/2010/main" val="2984003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012F8F-068D-2240-AF38-E32DC2F11D47}" type="datetimeFigureOut">
              <a:rPr lang="en-US" smtClean="0"/>
              <a:t>10/13/23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5AC886-AC2F-AA46-88C3-3540532EA7EE}" type="slidenum">
              <a:rPr lang="en-US" smtClean="0"/>
              <a:t>‹#›</a:t>
            </a:fld>
            <a:endParaRPr lang="en-US"/>
          </a:p>
        </p:txBody>
      </p:sp>
    </p:spTree>
    <p:extLst>
      <p:ext uri="{BB962C8B-B14F-4D97-AF65-F5344CB8AC3E}">
        <p14:creationId xmlns:p14="http://schemas.microsoft.com/office/powerpoint/2010/main" val="706137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648018"/>
            <a:ext cx="2438192" cy="2268061"/>
          </a:xfrm>
        </p:spPr>
        <p:txBody>
          <a:bodyPr anchor="b"/>
          <a:lstStyle>
            <a:lvl1pPr>
              <a:defRPr sz="2645"/>
            </a:lvl1pPr>
          </a:lstStyle>
          <a:p>
            <a:r>
              <a:rPr lang="en-GB"/>
              <a:t>Click to edit Master title style</a:t>
            </a:r>
            <a:endParaRPr lang="en-US"/>
          </a:p>
        </p:txBody>
      </p:sp>
      <p:sp>
        <p:nvSpPr>
          <p:cNvPr id="3" name="Content Placeholder 2"/>
          <p:cNvSpPr>
            <a:spLocks noGrp="1"/>
          </p:cNvSpPr>
          <p:nvPr>
            <p:ph idx="1"/>
          </p:nvPr>
        </p:nvSpPr>
        <p:spPr>
          <a:xfrm>
            <a:off x="3213847" y="1399540"/>
            <a:ext cx="3827085" cy="690768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520712" y="2916079"/>
            <a:ext cx="2438192" cy="5402397"/>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p:txBody>
          <a:bodyPr/>
          <a:lstStyle/>
          <a:p>
            <a:fld id="{30012F8F-068D-2240-AF38-E32DC2F11D47}" type="datetimeFigureOut">
              <a:rPr lang="en-US" smtClean="0"/>
              <a:t>10/13/23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5AC886-AC2F-AA46-88C3-3540532EA7EE}" type="slidenum">
              <a:rPr lang="en-US" smtClean="0"/>
              <a:t>‹#›</a:t>
            </a:fld>
            <a:endParaRPr lang="en-US"/>
          </a:p>
        </p:txBody>
      </p:sp>
    </p:spTree>
    <p:extLst>
      <p:ext uri="{BB962C8B-B14F-4D97-AF65-F5344CB8AC3E}">
        <p14:creationId xmlns:p14="http://schemas.microsoft.com/office/powerpoint/2010/main" val="1264561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648018"/>
            <a:ext cx="2438192" cy="2268061"/>
          </a:xfrm>
        </p:spPr>
        <p:txBody>
          <a:bodyPr anchor="b"/>
          <a:lstStyle>
            <a:lvl1pPr>
              <a:defRPr sz="2645"/>
            </a:lvl1pPr>
          </a:lstStyle>
          <a:p>
            <a:r>
              <a:rPr lang="en-GB"/>
              <a:t>Click to edit Master title style</a:t>
            </a:r>
            <a:endParaRPr lang="en-US"/>
          </a:p>
        </p:txBody>
      </p:sp>
      <p:sp>
        <p:nvSpPr>
          <p:cNvPr id="3" name="Picture Placeholder 2"/>
          <p:cNvSpPr>
            <a:spLocks noGrp="1" noChangeAspect="1"/>
          </p:cNvSpPr>
          <p:nvPr>
            <p:ph type="pic" idx="1"/>
          </p:nvPr>
        </p:nvSpPr>
        <p:spPr>
          <a:xfrm>
            <a:off x="3213847" y="1399540"/>
            <a:ext cx="3827085" cy="690768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GB"/>
              <a:t>Click icon to add picture</a:t>
            </a:r>
            <a:endParaRPr lang="en-US"/>
          </a:p>
        </p:txBody>
      </p:sp>
      <p:sp>
        <p:nvSpPr>
          <p:cNvPr id="4" name="Text Placeholder 3"/>
          <p:cNvSpPr>
            <a:spLocks noGrp="1"/>
          </p:cNvSpPr>
          <p:nvPr>
            <p:ph type="body" sz="half" idx="2"/>
          </p:nvPr>
        </p:nvSpPr>
        <p:spPr>
          <a:xfrm>
            <a:off x="520712" y="2916079"/>
            <a:ext cx="2438192" cy="5402397"/>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p:txBody>
          <a:bodyPr/>
          <a:lstStyle/>
          <a:p>
            <a:fld id="{30012F8F-068D-2240-AF38-E32DC2F11D47}" type="datetimeFigureOut">
              <a:rPr lang="en-US" smtClean="0"/>
              <a:t>10/13/23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5AC886-AC2F-AA46-88C3-3540532EA7EE}" type="slidenum">
              <a:rPr lang="en-US" smtClean="0"/>
              <a:t>‹#›</a:t>
            </a:fld>
            <a:endParaRPr lang="en-US"/>
          </a:p>
        </p:txBody>
      </p:sp>
    </p:spTree>
    <p:extLst>
      <p:ext uri="{BB962C8B-B14F-4D97-AF65-F5344CB8AC3E}">
        <p14:creationId xmlns:p14="http://schemas.microsoft.com/office/powerpoint/2010/main" val="1713961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17516"/>
            <a:ext cx="6520220" cy="1878802"/>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519728" y="2587570"/>
            <a:ext cx="6520220" cy="616741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519728" y="9009246"/>
            <a:ext cx="1700927" cy="517514"/>
          </a:xfrm>
          <a:prstGeom prst="rect">
            <a:avLst/>
          </a:prstGeom>
        </p:spPr>
        <p:txBody>
          <a:bodyPr vert="horz" lIns="91440" tIns="45720" rIns="91440" bIns="45720" rtlCol="0" anchor="ctr"/>
          <a:lstStyle>
            <a:lvl1pPr algn="l">
              <a:defRPr sz="992">
                <a:solidFill>
                  <a:schemeClr val="tx1">
                    <a:tint val="75000"/>
                  </a:schemeClr>
                </a:solidFill>
              </a:defRPr>
            </a:lvl1pPr>
          </a:lstStyle>
          <a:p>
            <a:fld id="{30012F8F-068D-2240-AF38-E32DC2F11D47}" type="datetimeFigureOut">
              <a:rPr lang="en-US" smtClean="0"/>
              <a:t>10/13/23</a:t>
            </a:fld>
            <a:endParaRPr lang="en-US"/>
          </a:p>
        </p:txBody>
      </p:sp>
      <p:sp>
        <p:nvSpPr>
          <p:cNvPr id="5" name="Footer Placeholder 4"/>
          <p:cNvSpPr>
            <a:spLocks noGrp="1"/>
          </p:cNvSpPr>
          <p:nvPr>
            <p:ph type="ftr" sz="quarter" idx="3"/>
          </p:nvPr>
        </p:nvSpPr>
        <p:spPr>
          <a:xfrm>
            <a:off x="2504143" y="9009246"/>
            <a:ext cx="2551390" cy="517514"/>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39020" y="9009246"/>
            <a:ext cx="1700927" cy="517514"/>
          </a:xfrm>
          <a:prstGeom prst="rect">
            <a:avLst/>
          </a:prstGeom>
        </p:spPr>
        <p:txBody>
          <a:bodyPr vert="horz" lIns="91440" tIns="45720" rIns="91440" bIns="45720" rtlCol="0" anchor="ctr"/>
          <a:lstStyle>
            <a:lvl1pPr algn="r">
              <a:defRPr sz="992">
                <a:solidFill>
                  <a:schemeClr val="tx1">
                    <a:tint val="75000"/>
                  </a:schemeClr>
                </a:solidFill>
              </a:defRPr>
            </a:lvl1pPr>
          </a:lstStyle>
          <a:p>
            <a:fld id="{C35AC886-AC2F-AA46-88C3-3540532EA7EE}" type="slidenum">
              <a:rPr lang="en-US" smtClean="0"/>
              <a:t>‹#›</a:t>
            </a:fld>
            <a:endParaRPr lang="en-US"/>
          </a:p>
        </p:txBody>
      </p:sp>
    </p:spTree>
    <p:extLst>
      <p:ext uri="{BB962C8B-B14F-4D97-AF65-F5344CB8AC3E}">
        <p14:creationId xmlns:p14="http://schemas.microsoft.com/office/powerpoint/2010/main" val="188732076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improvementservice.org.uk/products-and-services/consultancy-and-support/shaping-places-for-wellbeing-programme/place-and-wellbeing-assessment"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improvementservice.org.uk/__data/assets/pdf_file/0022/44914/Final-Alloa-Shaping-Places-for-Wellbeing-Alloa-Infographic-2-1.pdf" TargetMode="External"/><Relationship Id="rId5" Type="http://schemas.openxmlformats.org/officeDocument/2006/relationships/image" Target="../media/image2.png"/><Relationship Id="rId4" Type="http://schemas.openxmlformats.org/officeDocument/2006/relationships/hyperlink" Target="https://www.improvementservice.org.uk/products-and-services/consultancy-and-support/shaping-places-for-wellbeing-programme/place-and-wellbeing-outcomes"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emf"/></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emf"/><Relationship Id="rId2" Type="http://schemas.openxmlformats.org/officeDocument/2006/relationships/image" Target="../media/image11.emf"/><Relationship Id="rId1" Type="http://schemas.openxmlformats.org/officeDocument/2006/relationships/slideLayout" Target="../slideLayouts/slideLayout2.xml"/><Relationship Id="rId6" Type="http://schemas.openxmlformats.org/officeDocument/2006/relationships/image" Target="../media/image15.emf"/><Relationship Id="rId5" Type="http://schemas.openxmlformats.org/officeDocument/2006/relationships/image" Target="../media/image14.png"/><Relationship Id="rId4"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Illustration of busy town">
            <a:extLst>
              <a:ext uri="{FF2B5EF4-FFF2-40B4-BE49-F238E27FC236}">
                <a16:creationId xmlns:a16="http://schemas.microsoft.com/office/drawing/2014/main" id="{853D6F43-23B7-D301-DBD7-81C928694391}"/>
              </a:ext>
            </a:extLst>
          </p:cNvPr>
          <p:cNvPicPr>
            <a:picLocks noChangeAspect="1"/>
          </p:cNvPicPr>
          <p:nvPr/>
        </p:nvPicPr>
        <p:blipFill>
          <a:blip r:embed="rId2"/>
          <a:stretch>
            <a:fillRect/>
          </a:stretch>
        </p:blipFill>
        <p:spPr>
          <a:xfrm>
            <a:off x="0" y="-27296"/>
            <a:ext cx="7559675" cy="1795107"/>
          </a:xfrm>
          <a:prstGeom prst="rect">
            <a:avLst/>
          </a:prstGeom>
        </p:spPr>
      </p:pic>
      <p:sp>
        <p:nvSpPr>
          <p:cNvPr id="10" name="Title 9">
            <a:extLst>
              <a:ext uri="{FF2B5EF4-FFF2-40B4-BE49-F238E27FC236}">
                <a16:creationId xmlns:a16="http://schemas.microsoft.com/office/drawing/2014/main" id="{54E1A81A-CCD1-4174-E5CC-D06B4B58C03F}"/>
              </a:ext>
            </a:extLst>
          </p:cNvPr>
          <p:cNvSpPr txBox="1">
            <a:spLocks noGrp="1"/>
          </p:cNvSpPr>
          <p:nvPr>
            <p:ph type="title" idx="4294967295"/>
          </p:nvPr>
        </p:nvSpPr>
        <p:spPr>
          <a:xfrm>
            <a:off x="390842" y="1606965"/>
            <a:ext cx="6777990" cy="830997"/>
          </a:xfrm>
          <a:prstGeom prst="rect">
            <a:avLst/>
          </a:prstGeom>
          <a:solidFill>
            <a:srgbClr val="95408D"/>
          </a:solid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err="1">
                <a:ln>
                  <a:noFill/>
                </a:ln>
                <a:solidFill>
                  <a:schemeClr val="bg1"/>
                </a:solidFill>
                <a:effectLst/>
                <a:uLnTx/>
                <a:uFillTx/>
                <a:latin typeface="Arial"/>
                <a:ea typeface="+mn-ea"/>
                <a:cs typeface="Arial"/>
              </a:rPr>
              <a:t>Alloa</a:t>
            </a:r>
            <a:endParaRPr kumimoji="0" lang="en-US" sz="2400" b="1" i="0" u="none" strike="noStrike" kern="1200" cap="none" spc="0" normalizeH="0" baseline="0" noProof="0" dirty="0">
              <a:ln>
                <a:noFill/>
              </a:ln>
              <a:solidFill>
                <a:schemeClr val="bg1"/>
              </a:solidFill>
              <a:effectLst/>
              <a:uLnTx/>
              <a:uFillTx/>
              <a:latin typeface="Arial"/>
              <a:ea typeface="+mn-ea"/>
              <a:cs typeface="Arial"/>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chemeClr val="bg1"/>
                </a:solidFill>
                <a:effectLst/>
                <a:uLnTx/>
                <a:uFillTx/>
                <a:latin typeface="Arial"/>
                <a:ea typeface="+mn-ea"/>
                <a:cs typeface="Arial"/>
              </a:rPr>
              <a:t>– what we’re hearing in our communities</a:t>
            </a:r>
            <a:endParaRPr kumimoji="0" lang="en-US" sz="2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0048C1C-3528-34B2-F782-35F7CE59173E}"/>
              </a:ext>
            </a:extLst>
          </p:cNvPr>
          <p:cNvSpPr txBox="1"/>
          <p:nvPr/>
        </p:nvSpPr>
        <p:spPr>
          <a:xfrm>
            <a:off x="392468" y="2408829"/>
            <a:ext cx="6774735" cy="3563694"/>
          </a:xfrm>
          <a:prstGeom prst="rect">
            <a:avLst/>
          </a:prstGeom>
          <a:solidFill>
            <a:schemeClr val="bg1">
              <a:lumMod val="95000"/>
            </a:schemeClr>
          </a:solidFill>
        </p:spPr>
        <p:txBody>
          <a:bodyPr wrap="square" lIns="180000" tIns="180000" rIns="180000" bIns="251999" rtlCol="0" anchor="b">
            <a:noAutofit/>
          </a:bodyPr>
          <a:lstStyle/>
          <a:p>
            <a:r>
              <a:rPr lang="en-GB" sz="1400" dirty="0">
                <a:latin typeface="Arial"/>
                <a:cs typeface="Arial"/>
              </a:rPr>
              <a:t>As part of the Shaping Places for Wellbeing Programme’s data exercise, the Community Link Leads in each town have been connecting with local communities, community organisations and practitioners working locally.</a:t>
            </a:r>
          </a:p>
          <a:p>
            <a:r>
              <a:rPr lang="en-GB" sz="1400" dirty="0">
                <a:latin typeface="Arial"/>
                <a:cs typeface="Arial"/>
              </a:rPr>
              <a:t> </a:t>
            </a:r>
            <a:endParaRPr lang="en-GB" sz="1400" dirty="0">
              <a:latin typeface="Arial" panose="020B0604020202020204" pitchFamily="34" charset="0"/>
              <a:cs typeface="Arial" panose="020B0604020202020204" pitchFamily="34" charset="0"/>
            </a:endParaRPr>
          </a:p>
          <a:p>
            <a:r>
              <a:rPr lang="en-GB" sz="1400" dirty="0">
                <a:latin typeface="Arial"/>
                <a:cs typeface="Arial"/>
              </a:rPr>
              <a:t>A comprehensive quantitative data exercise has already indicated that some groups in Alloa face particularly significant inequalities. Those groups are: </a:t>
            </a:r>
            <a:br>
              <a:rPr lang="en-GB" sz="1400" dirty="0">
                <a:latin typeface="Arial"/>
                <a:cs typeface="Arial"/>
              </a:rPr>
            </a:br>
            <a:r>
              <a:rPr lang="en-GB" sz="1400" dirty="0">
                <a:latin typeface="Arial"/>
                <a:cs typeface="Arial"/>
              </a:rPr>
              <a:t>people experiencing deprivation in Alloa South and East; people with problem substance use involving alcohol; people experiencing poverty with a focus on children; and people experiencing ill health and dying prematurely. </a:t>
            </a:r>
          </a:p>
          <a:p>
            <a:endParaRPr lang="en-GB" sz="1400" dirty="0">
              <a:latin typeface="Arial"/>
              <a:cs typeface="Arial"/>
            </a:endParaRPr>
          </a:p>
          <a:p>
            <a:r>
              <a:rPr lang="en-GB" sz="1400" dirty="0">
                <a:latin typeface="Arial"/>
                <a:cs typeface="Arial"/>
              </a:rPr>
              <a:t>This exercise aims to bring the above data to life, and understand Alloa residents' experience of the place they live, work and relax. The information gathered will be fed into Steering Group meetings and </a:t>
            </a:r>
            <a:r>
              <a:rPr lang="en-GB" sz="1400" dirty="0">
                <a:latin typeface="Arial"/>
                <a:cs typeface="Arial"/>
                <a:hlinkClick r:id="rId3"/>
              </a:rPr>
              <a:t>Place and Wellbeing Assessments</a:t>
            </a:r>
            <a:r>
              <a:rPr lang="en-GB" sz="1400" dirty="0">
                <a:latin typeface="Arial"/>
                <a:cs typeface="Arial"/>
              </a:rPr>
              <a:t>, and be continually reviewed for the duration of the Programme. </a:t>
            </a:r>
          </a:p>
        </p:txBody>
      </p:sp>
      <p:sp>
        <p:nvSpPr>
          <p:cNvPr id="18" name="Rectangle 17">
            <a:extLst>
              <a:ext uri="{FF2B5EF4-FFF2-40B4-BE49-F238E27FC236}">
                <a16:creationId xmlns:a16="http://schemas.microsoft.com/office/drawing/2014/main" id="{341406E2-D170-5FC5-D713-6BAD970B315D}"/>
              </a:ext>
            </a:extLst>
          </p:cNvPr>
          <p:cNvSpPr/>
          <p:nvPr/>
        </p:nvSpPr>
        <p:spPr>
          <a:xfrm>
            <a:off x="3779836" y="6201323"/>
            <a:ext cx="3422817" cy="1240210"/>
          </a:xfrm>
          <a:prstGeom prst="rect">
            <a:avLst/>
          </a:prstGeom>
          <a:solidFill>
            <a:srgbClr val="A7D2E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400" b="1" dirty="0">
                <a:solidFill>
                  <a:srgbClr val="002060"/>
                </a:solidFill>
                <a:latin typeface="Arial"/>
                <a:cs typeface="Arial"/>
              </a:rPr>
              <a:t>This infographic summarises some of the key things we're hearing as they relate to the </a:t>
            </a:r>
            <a:r>
              <a:rPr lang="en-GB" sz="1400" b="1" dirty="0">
                <a:solidFill>
                  <a:srgbClr val="002060"/>
                </a:solidFill>
                <a:latin typeface="Arial"/>
                <a:cs typeface="Arial"/>
                <a:hlinkClick r:id="rId4"/>
              </a:rPr>
              <a:t>Place and Wellbeing Outcomes. </a:t>
            </a:r>
            <a:endParaRPr lang="en-US" sz="1400" b="1" dirty="0">
              <a:solidFill>
                <a:srgbClr val="002060"/>
              </a:solidFill>
              <a:latin typeface="Arial"/>
              <a:cs typeface="Arial"/>
            </a:endParaRPr>
          </a:p>
        </p:txBody>
      </p:sp>
      <p:pic>
        <p:nvPicPr>
          <p:cNvPr id="38" name="Picture 37" descr="The Place and Wellbeing Outcomes: movement, spaces, resources, civic and stewardship">
            <a:extLst>
              <a:ext uri="{FF2B5EF4-FFF2-40B4-BE49-F238E27FC236}">
                <a16:creationId xmlns:a16="http://schemas.microsoft.com/office/drawing/2014/main" id="{23751E67-E228-4C23-963C-204DF3766440}"/>
              </a:ext>
            </a:extLst>
          </p:cNvPr>
          <p:cNvPicPr>
            <a:picLocks noChangeAspect="1"/>
          </p:cNvPicPr>
          <p:nvPr/>
        </p:nvPicPr>
        <p:blipFill>
          <a:blip r:embed="rId5"/>
          <a:stretch>
            <a:fillRect/>
          </a:stretch>
        </p:blipFill>
        <p:spPr>
          <a:xfrm>
            <a:off x="522288" y="6201323"/>
            <a:ext cx="2502410" cy="2502410"/>
          </a:xfrm>
          <a:prstGeom prst="rect">
            <a:avLst/>
          </a:prstGeom>
        </p:spPr>
      </p:pic>
      <p:sp>
        <p:nvSpPr>
          <p:cNvPr id="39" name="Rectangle 38">
            <a:extLst>
              <a:ext uri="{FF2B5EF4-FFF2-40B4-BE49-F238E27FC236}">
                <a16:creationId xmlns:a16="http://schemas.microsoft.com/office/drawing/2014/main" id="{BA2A914C-17F3-4F27-B253-0EDB6480D8F5}"/>
              </a:ext>
            </a:extLst>
          </p:cNvPr>
          <p:cNvSpPr/>
          <p:nvPr/>
        </p:nvSpPr>
        <p:spPr>
          <a:xfrm>
            <a:off x="3748287" y="7586545"/>
            <a:ext cx="3454366" cy="997645"/>
          </a:xfrm>
          <a:prstGeom prst="rect">
            <a:avLst/>
          </a:prstGeom>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07000"/>
              </a:lnSpc>
              <a:spcAft>
                <a:spcPts val="800"/>
              </a:spcAft>
            </a:pPr>
            <a:r>
              <a:rPr lang="en-GB" sz="1400" dirty="0">
                <a:latin typeface="Arial"/>
                <a:ea typeface="Calibri" panose="020F0502020204030204" pitchFamily="34" charset="0"/>
                <a:cs typeface="Arial"/>
              </a:rPr>
              <a:t>People are central to the Outcomes. The principles of equality, net-zero emissions and sustainability underpin all of these themes. </a:t>
            </a:r>
            <a:endParaRPr lang="en-GB" sz="1400" dirty="0">
              <a:latin typeface="Arial" panose="020B0604020202020204" pitchFamily="34" charset="0"/>
              <a:ea typeface="Calibri" panose="020F0502020204030204" pitchFamily="34" charset="0"/>
              <a:cs typeface="Arial" panose="020B0604020202020204" pitchFamily="34" charset="0"/>
            </a:endParaRPr>
          </a:p>
        </p:txBody>
      </p:sp>
      <p:sp>
        <p:nvSpPr>
          <p:cNvPr id="36" name="Rectangle 35">
            <a:extLst>
              <a:ext uri="{FF2B5EF4-FFF2-40B4-BE49-F238E27FC236}">
                <a16:creationId xmlns:a16="http://schemas.microsoft.com/office/drawing/2014/main" id="{1513BE7D-BAA4-4E5F-8475-F0BBFF19BF12}"/>
              </a:ext>
            </a:extLst>
          </p:cNvPr>
          <p:cNvSpPr/>
          <p:nvPr/>
        </p:nvSpPr>
        <p:spPr>
          <a:xfrm>
            <a:off x="408264" y="8848746"/>
            <a:ext cx="6758939" cy="696172"/>
          </a:xfrm>
          <a:prstGeom prst="rect">
            <a:avLst/>
          </a:prstGeom>
          <a:solidFill>
            <a:srgbClr val="ECECEC"/>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fontAlgn="base"/>
            <a:r>
              <a:rPr lang="en-GB" sz="1400" dirty="0">
                <a:solidFill>
                  <a:schemeClr val="tx1"/>
                </a:solidFill>
                <a:latin typeface="Arial"/>
                <a:cs typeface="Arial"/>
              </a:rPr>
              <a:t>You can find out more about the quantitative data profile </a:t>
            </a:r>
            <a:r>
              <a:rPr lang="en-GB" sz="1400" dirty="0">
                <a:solidFill>
                  <a:schemeClr val="tx1"/>
                </a:solidFill>
                <a:latin typeface="Arial"/>
                <a:cs typeface="Arial"/>
                <a:hlinkClick r:id="rId6"/>
              </a:rPr>
              <a:t>here</a:t>
            </a:r>
            <a:r>
              <a:rPr lang="en-GB" sz="1400" dirty="0">
                <a:solidFill>
                  <a:schemeClr val="tx1"/>
                </a:solidFill>
                <a:latin typeface="Arial"/>
                <a:cs typeface="Arial"/>
              </a:rPr>
              <a:t>.</a:t>
            </a:r>
          </a:p>
          <a:p>
            <a:pPr fontAlgn="base"/>
            <a:r>
              <a:rPr lang="en-GB" sz="1400" dirty="0">
                <a:solidFill>
                  <a:schemeClr val="tx1"/>
                </a:solidFill>
                <a:latin typeface="Arial" panose="020B0604020202020204" pitchFamily="34" charset="0"/>
                <a:cs typeface="Arial" panose="020B0604020202020204" pitchFamily="34" charset="0"/>
              </a:rPr>
              <a:t>You will be able to read more, including the process for identifying</a:t>
            </a:r>
            <a:br>
              <a:rPr lang="en-GB" sz="1400" dirty="0">
                <a:solidFill>
                  <a:schemeClr val="tx1"/>
                </a:solidFill>
                <a:latin typeface="Arial" panose="020B0604020202020204" pitchFamily="34" charset="0"/>
                <a:cs typeface="Arial" panose="020B0604020202020204" pitchFamily="34" charset="0"/>
              </a:rPr>
            </a:br>
            <a:r>
              <a:rPr lang="en-GB" sz="1400" dirty="0">
                <a:solidFill>
                  <a:schemeClr val="tx1"/>
                </a:solidFill>
                <a:latin typeface="Arial" panose="020B0604020202020204" pitchFamily="34" charset="0"/>
                <a:cs typeface="Arial" panose="020B0604020202020204" pitchFamily="34" charset="0"/>
              </a:rPr>
              <a:t>the ideas captured in this infographic, in a report to be published soon. </a:t>
            </a:r>
          </a:p>
        </p:txBody>
      </p:sp>
      <p:grpSp>
        <p:nvGrpSpPr>
          <p:cNvPr id="2" name="Group 1" descr="Sept 2023">
            <a:extLst>
              <a:ext uri="{FF2B5EF4-FFF2-40B4-BE49-F238E27FC236}">
                <a16:creationId xmlns:a16="http://schemas.microsoft.com/office/drawing/2014/main" id="{2BCFECC3-B7D5-4FF2-92D9-D46C2FC22375}"/>
              </a:ext>
            </a:extLst>
          </p:cNvPr>
          <p:cNvGrpSpPr/>
          <p:nvPr/>
        </p:nvGrpSpPr>
        <p:grpSpPr>
          <a:xfrm>
            <a:off x="6091365" y="9298649"/>
            <a:ext cx="1468310" cy="437235"/>
            <a:chOff x="5748044" y="9107682"/>
            <a:chExt cx="1811631" cy="437235"/>
          </a:xfrm>
        </p:grpSpPr>
        <p:sp>
          <p:nvSpPr>
            <p:cNvPr id="34" name="Rectangle 33">
              <a:extLst>
                <a:ext uri="{FF2B5EF4-FFF2-40B4-BE49-F238E27FC236}">
                  <a16:creationId xmlns:a16="http://schemas.microsoft.com/office/drawing/2014/main" id="{C035BACA-BDBF-4C1B-B6E9-4705A73B9EFD}"/>
                </a:ext>
                <a:ext uri="{C183D7F6-B498-43B3-948B-1728B52AA6E4}">
                  <adec:decorative xmlns:adec="http://schemas.microsoft.com/office/drawing/2017/decorative" val="1"/>
                </a:ext>
              </a:extLst>
            </p:cNvPr>
            <p:cNvSpPr/>
            <p:nvPr/>
          </p:nvSpPr>
          <p:spPr>
            <a:xfrm>
              <a:off x="5823285" y="9107682"/>
              <a:ext cx="1736390" cy="437235"/>
            </a:xfrm>
            <a:prstGeom prst="rect">
              <a:avLst/>
            </a:prstGeom>
            <a:solidFill>
              <a:srgbClr val="1942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ABDAEBC0-A7F8-4628-BCFE-505DA7182ABF}"/>
                </a:ext>
              </a:extLst>
            </p:cNvPr>
            <p:cNvSpPr txBox="1"/>
            <p:nvPr/>
          </p:nvSpPr>
          <p:spPr>
            <a:xfrm>
              <a:off x="5748044" y="9157022"/>
              <a:ext cx="1460580" cy="338554"/>
            </a:xfrm>
            <a:prstGeom prst="rect">
              <a:avLst/>
            </a:prstGeom>
            <a:noFill/>
          </p:spPr>
          <p:txBody>
            <a:bodyPr wrap="square" rtlCol="0">
              <a:spAutoFit/>
            </a:bodyPr>
            <a:lstStyle/>
            <a:p>
              <a:pPr algn="r"/>
              <a:r>
                <a:rPr lang="en-US" sz="1600" b="1" dirty="0">
                  <a:solidFill>
                    <a:schemeClr val="bg1"/>
                  </a:solidFill>
                  <a:latin typeface="Arial" panose="020B0604020202020204" pitchFamily="34" charset="0"/>
                  <a:cs typeface="Arial" panose="020B0604020202020204" pitchFamily="34" charset="0"/>
                </a:rPr>
                <a:t>Sept 2023</a:t>
              </a:r>
            </a:p>
          </p:txBody>
        </p:sp>
      </p:grpSp>
    </p:spTree>
    <p:extLst>
      <p:ext uri="{BB962C8B-B14F-4D97-AF65-F5344CB8AC3E}">
        <p14:creationId xmlns:p14="http://schemas.microsoft.com/office/powerpoint/2010/main" val="3283768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descr="People">
            <a:extLst>
              <a:ext uri="{FF2B5EF4-FFF2-40B4-BE49-F238E27FC236}">
                <a16:creationId xmlns:a16="http://schemas.microsoft.com/office/drawing/2014/main" id="{F73AC1A5-026C-4EB9-8219-1871A7F84CB0}"/>
              </a:ext>
            </a:extLst>
          </p:cNvPr>
          <p:cNvSpPr/>
          <p:nvPr/>
        </p:nvSpPr>
        <p:spPr>
          <a:xfrm>
            <a:off x="0" y="118365"/>
            <a:ext cx="7563600" cy="1479305"/>
          </a:xfrm>
          <a:prstGeom prst="rect">
            <a:avLst/>
          </a:prstGeom>
          <a:solidFill>
            <a:schemeClr val="bg2">
              <a:lumMod val="50000"/>
              <a:alpha val="1251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Picture 34">
            <a:extLst>
              <a:ext uri="{FF2B5EF4-FFF2-40B4-BE49-F238E27FC236}">
                <a16:creationId xmlns:a16="http://schemas.microsoft.com/office/drawing/2014/main" id="{05A4709B-6D8C-427E-B6CD-1FD9E5BBB7EE}"/>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83214" y="292298"/>
            <a:ext cx="1163539" cy="1163539"/>
          </a:xfrm>
          <a:prstGeom prst="rect">
            <a:avLst/>
          </a:prstGeom>
        </p:spPr>
      </p:pic>
      <p:pic>
        <p:nvPicPr>
          <p:cNvPr id="1026" name="Picture 2">
            <a:extLst>
              <a:ext uri="{FF2B5EF4-FFF2-40B4-BE49-F238E27FC236}">
                <a16:creationId xmlns:a16="http://schemas.microsoft.com/office/drawing/2014/main" id="{A8A11F3A-E649-411A-8E44-9274E985285F}"/>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2073" y="246717"/>
            <a:ext cx="2528132" cy="1254702"/>
          </a:xfrm>
          <a:prstGeom prst="rect">
            <a:avLst/>
          </a:prstGeom>
          <a:noFill/>
          <a:extLst>
            <a:ext uri="{909E8E84-426E-40DD-AFC4-6F175D3DCCD1}">
              <a14:hiddenFill xmlns:a14="http://schemas.microsoft.com/office/drawing/2010/main">
                <a:solidFill>
                  <a:srgbClr val="FFFFFF"/>
                </a:solidFill>
              </a14:hiddenFill>
            </a:ext>
          </a:extLst>
        </p:spPr>
      </p:pic>
      <p:sp>
        <p:nvSpPr>
          <p:cNvPr id="38" name="Rectangle 37">
            <a:extLst>
              <a:ext uri="{FF2B5EF4-FFF2-40B4-BE49-F238E27FC236}">
                <a16:creationId xmlns:a16="http://schemas.microsoft.com/office/drawing/2014/main" id="{97E06710-B4DB-447E-9110-93979256032F}"/>
              </a:ext>
            </a:extLst>
          </p:cNvPr>
          <p:cNvSpPr/>
          <p:nvPr/>
        </p:nvSpPr>
        <p:spPr>
          <a:xfrm>
            <a:off x="2218764" y="207831"/>
            <a:ext cx="4951068" cy="1202830"/>
          </a:xfrm>
          <a:prstGeom prst="rect">
            <a:avLst/>
          </a:prstGeom>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07000"/>
              </a:lnSpc>
              <a:spcAft>
                <a:spcPts val="800"/>
              </a:spcAft>
            </a:pPr>
            <a:r>
              <a:rPr lang="en-GB" sz="1400" b="1" dirty="0">
                <a:latin typeface="Arial"/>
                <a:ea typeface="Calibri" panose="020F0502020204030204" pitchFamily="34" charset="0"/>
                <a:cs typeface="Arial"/>
              </a:rPr>
              <a:t>Mental health is a priority </a:t>
            </a:r>
            <a:r>
              <a:rPr lang="en-GB" sz="1400" dirty="0">
                <a:latin typeface="Arial"/>
                <a:ea typeface="Calibri" panose="020F0502020204030204" pitchFamily="34" charset="0"/>
                <a:cs typeface="Arial"/>
              </a:rPr>
              <a:t> that we have limited data on. </a:t>
            </a:r>
            <a:endParaRPr lang="en-GB" sz="1400" dirty="0">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GB" sz="1400" b="1" dirty="0">
                <a:latin typeface="Arial" panose="020B0604020202020204" pitchFamily="34" charset="0"/>
                <a:ea typeface="Calibri" panose="020F0502020204030204" pitchFamily="34" charset="0"/>
                <a:cs typeface="Arial" panose="020B0604020202020204" pitchFamily="34" charset="0"/>
              </a:rPr>
              <a:t>Carers</a:t>
            </a:r>
            <a:r>
              <a:rPr lang="en-GB" sz="1400" dirty="0">
                <a:latin typeface="Arial" panose="020B0604020202020204" pitchFamily="34" charset="0"/>
                <a:ea typeface="Calibri" panose="020F0502020204030204" pitchFamily="34" charset="0"/>
                <a:cs typeface="Arial" panose="020B0604020202020204" pitchFamily="34" charset="0"/>
              </a:rPr>
              <a:t> are a hidden group, often with unique and high need. </a:t>
            </a:r>
          </a:p>
          <a:p>
            <a:pPr>
              <a:lnSpc>
                <a:spcPct val="107000"/>
              </a:lnSpc>
              <a:spcAft>
                <a:spcPts val="800"/>
              </a:spcAft>
            </a:pPr>
            <a:r>
              <a:rPr lang="en-GB" sz="1400" b="1" dirty="0">
                <a:latin typeface="Arial" panose="020B0604020202020204" pitchFamily="34" charset="0"/>
                <a:ea typeface="Calibri" panose="020F0502020204030204" pitchFamily="34" charset="0"/>
                <a:cs typeface="Arial" panose="020B0604020202020204" pitchFamily="34" charset="0"/>
              </a:rPr>
              <a:t>“Generational cycles” </a:t>
            </a:r>
            <a:r>
              <a:rPr lang="en-GB" sz="1400" dirty="0">
                <a:latin typeface="Arial" panose="020B0604020202020204" pitchFamily="34" charset="0"/>
                <a:ea typeface="Calibri" panose="020F0502020204030204" pitchFamily="34" charset="0"/>
                <a:cs typeface="Arial" panose="020B0604020202020204" pitchFamily="34" charset="0"/>
              </a:rPr>
              <a:t>of trauma and behaviour exist in many families and communities. </a:t>
            </a:r>
            <a:endParaRPr lang="en-GB" sz="1400" b="1" dirty="0">
              <a:latin typeface="Arial" panose="020B0604020202020204" pitchFamily="34" charset="0"/>
              <a:ea typeface="Calibri" panose="020F050202020403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99DDB027-7CFE-00E5-7966-D98C83C719FE}"/>
              </a:ext>
              <a:ext uri="{C183D7F6-B498-43B3-948B-1728B52AA6E4}">
                <adec:decorative xmlns:adec="http://schemas.microsoft.com/office/drawing/2017/decorative" val="1"/>
              </a:ext>
            </a:extLst>
          </p:cNvPr>
          <p:cNvSpPr/>
          <p:nvPr/>
        </p:nvSpPr>
        <p:spPr>
          <a:xfrm>
            <a:off x="0" y="1818858"/>
            <a:ext cx="7563600" cy="1972434"/>
          </a:xfrm>
          <a:prstGeom prst="rect">
            <a:avLst/>
          </a:prstGeom>
          <a:solidFill>
            <a:schemeClr val="accent1">
              <a:alpha val="1251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33" descr="Movement: public transport; active travel; traffic and parking">
            <a:extLst>
              <a:ext uri="{FF2B5EF4-FFF2-40B4-BE49-F238E27FC236}">
                <a16:creationId xmlns:a16="http://schemas.microsoft.com/office/drawing/2014/main" id="{1EB7764A-C923-4921-81D5-3971B568CDF2}"/>
              </a:ext>
            </a:extLst>
          </p:cNvPr>
          <p:cNvPicPr>
            <a:picLocks noChangeAspect="1"/>
          </p:cNvPicPr>
          <p:nvPr/>
        </p:nvPicPr>
        <p:blipFill>
          <a:blip r:embed="rId5"/>
          <a:srcRect/>
          <a:stretch/>
        </p:blipFill>
        <p:spPr>
          <a:xfrm>
            <a:off x="727953" y="2054791"/>
            <a:ext cx="1124257" cy="1176684"/>
          </a:xfrm>
          <a:prstGeom prst="rect">
            <a:avLst/>
          </a:prstGeom>
        </p:spPr>
      </p:pic>
      <p:sp>
        <p:nvSpPr>
          <p:cNvPr id="44" name="TextBox 43">
            <a:extLst>
              <a:ext uri="{FF2B5EF4-FFF2-40B4-BE49-F238E27FC236}">
                <a16:creationId xmlns:a16="http://schemas.microsoft.com/office/drawing/2014/main" id="{77E3B47E-AB46-4057-AA06-B2956FDB8DE6}"/>
              </a:ext>
            </a:extLst>
          </p:cNvPr>
          <p:cNvSpPr txBox="1"/>
          <p:nvPr/>
        </p:nvSpPr>
        <p:spPr>
          <a:xfrm>
            <a:off x="2218764" y="2007977"/>
            <a:ext cx="4994817" cy="523220"/>
          </a:xfrm>
          <a:prstGeom prst="rect">
            <a:avLst/>
          </a:prstGeom>
          <a:noFill/>
        </p:spPr>
        <p:txBody>
          <a:bodyPr wrap="square" rtlCol="0">
            <a:spAutoFit/>
          </a:bodyPr>
          <a:lstStyle/>
          <a:p>
            <a:r>
              <a:rPr lang="en-GB" sz="1400" b="1" dirty="0">
                <a:latin typeface="Arial" panose="020B0604020202020204" pitchFamily="34" charset="0"/>
                <a:cs typeface="Arial" panose="020B0604020202020204" pitchFamily="34" charset="0"/>
              </a:rPr>
              <a:t>Poor connectivity </a:t>
            </a:r>
            <a:r>
              <a:rPr lang="en-GB" sz="1400" dirty="0">
                <a:latin typeface="Arial" panose="020B0604020202020204" pitchFamily="34" charset="0"/>
                <a:cs typeface="Arial" panose="020B0604020202020204" pitchFamily="34" charset="0"/>
              </a:rPr>
              <a:t>and public transport links between Alloa and other hubs in the region, like Stirling or Falkirk. </a:t>
            </a:r>
            <a:endParaRPr lang="en-GB" sz="1400" b="1" dirty="0">
              <a:latin typeface="Arial" panose="020B0604020202020204" pitchFamily="34" charset="0"/>
              <a:cs typeface="Arial" panose="020B0604020202020204" pitchFamily="34" charset="0"/>
            </a:endParaRPr>
          </a:p>
        </p:txBody>
      </p:sp>
      <p:sp>
        <p:nvSpPr>
          <p:cNvPr id="42" name="Rounded Rectangular Callout 15">
            <a:extLst>
              <a:ext uri="{FF2B5EF4-FFF2-40B4-BE49-F238E27FC236}">
                <a16:creationId xmlns:a16="http://schemas.microsoft.com/office/drawing/2014/main" id="{0708A0FA-5F6B-40FE-87DD-DFEB2D57E93B}"/>
              </a:ext>
            </a:extLst>
          </p:cNvPr>
          <p:cNvSpPr/>
          <p:nvPr/>
        </p:nvSpPr>
        <p:spPr>
          <a:xfrm>
            <a:off x="2580163" y="2671657"/>
            <a:ext cx="4693135" cy="1176684"/>
          </a:xfrm>
          <a:prstGeom prst="wedgeRoundRectCallout">
            <a:avLst>
              <a:gd name="adj1" fmla="val -59895"/>
              <a:gd name="adj2" fmla="val -16605"/>
              <a:gd name="adj3" fmla="val 16667"/>
            </a:avLst>
          </a:prstGeom>
          <a:solidFill>
            <a:srgbClr val="6FC9DF">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i="1" dirty="0">
                <a:latin typeface="Arial" panose="020B0604020202020204" pitchFamily="34" charset="0"/>
                <a:cs typeface="Arial" panose="020B0604020202020204" pitchFamily="34" charset="0"/>
              </a:rPr>
              <a:t>“Due to having to use more than one bus and trying to tie up the bus times, this can often result in long waits for people, often standing in miserable weather, it is very time consuming and the journey will take longer than the actual appointment or visit.” – </a:t>
            </a:r>
            <a:r>
              <a:rPr lang="en-GB" sz="1300" dirty="0">
                <a:latin typeface="Arial" panose="020B0604020202020204" pitchFamily="34" charset="0"/>
                <a:cs typeface="Arial" panose="020B0604020202020204" pitchFamily="34" charset="0"/>
              </a:rPr>
              <a:t>Clackmannanshire resident</a:t>
            </a:r>
            <a:endParaRPr lang="en-US" sz="1300" dirty="0">
              <a:solidFill>
                <a:srgbClr val="FF0000"/>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C35122BE-A503-CAA4-6706-D0DFEB9FAEB7}"/>
              </a:ext>
              <a:ext uri="{C183D7F6-B498-43B3-948B-1728B52AA6E4}">
                <adec:decorative xmlns:adec="http://schemas.microsoft.com/office/drawing/2017/decorative" val="1"/>
              </a:ext>
            </a:extLst>
          </p:cNvPr>
          <p:cNvPicPr>
            <a:picLocks noChangeAspect="1"/>
          </p:cNvPicPr>
          <p:nvPr/>
        </p:nvPicPr>
        <p:blipFill>
          <a:blip r:embed="rId6">
            <a:alphaModFix amt="12000"/>
          </a:blip>
          <a:stretch>
            <a:fillRect/>
          </a:stretch>
        </p:blipFill>
        <p:spPr>
          <a:xfrm>
            <a:off x="5933562" y="2058693"/>
            <a:ext cx="1209821" cy="733826"/>
          </a:xfrm>
          <a:prstGeom prst="rect">
            <a:avLst/>
          </a:prstGeom>
        </p:spPr>
      </p:pic>
      <p:sp>
        <p:nvSpPr>
          <p:cNvPr id="9" name="Rectangle 8">
            <a:extLst>
              <a:ext uri="{FF2B5EF4-FFF2-40B4-BE49-F238E27FC236}">
                <a16:creationId xmlns:a16="http://schemas.microsoft.com/office/drawing/2014/main" id="{A1345660-7FC4-5F22-C521-866BAED560EB}"/>
              </a:ext>
              <a:ext uri="{C183D7F6-B498-43B3-948B-1728B52AA6E4}">
                <adec:decorative xmlns:adec="http://schemas.microsoft.com/office/drawing/2017/decorative" val="1"/>
              </a:ext>
            </a:extLst>
          </p:cNvPr>
          <p:cNvSpPr/>
          <p:nvPr/>
        </p:nvSpPr>
        <p:spPr>
          <a:xfrm>
            <a:off x="0" y="4012479"/>
            <a:ext cx="7563600" cy="1972434"/>
          </a:xfrm>
          <a:prstGeom prst="rect">
            <a:avLst/>
          </a:prstGeom>
          <a:solidFill>
            <a:srgbClr val="FC9A65">
              <a:alpha val="2039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7" name="Picture 36" descr="Spaces: streets and spaces; natural spaces; play and recreation">
            <a:extLst>
              <a:ext uri="{FF2B5EF4-FFF2-40B4-BE49-F238E27FC236}">
                <a16:creationId xmlns:a16="http://schemas.microsoft.com/office/drawing/2014/main" id="{E6DC9F69-FC48-4A42-B56D-D8030040B8FE}"/>
              </a:ext>
            </a:extLst>
          </p:cNvPr>
          <p:cNvPicPr>
            <a:picLocks noChangeAspect="1"/>
          </p:cNvPicPr>
          <p:nvPr/>
        </p:nvPicPr>
        <p:blipFill>
          <a:blip r:embed="rId7"/>
          <a:srcRect/>
          <a:stretch/>
        </p:blipFill>
        <p:spPr>
          <a:xfrm>
            <a:off x="384717" y="4233080"/>
            <a:ext cx="1427401" cy="1606801"/>
          </a:xfrm>
          <a:prstGeom prst="rect">
            <a:avLst/>
          </a:prstGeom>
        </p:spPr>
      </p:pic>
      <p:sp>
        <p:nvSpPr>
          <p:cNvPr id="43" name="Rectangle 42">
            <a:extLst>
              <a:ext uri="{FF2B5EF4-FFF2-40B4-BE49-F238E27FC236}">
                <a16:creationId xmlns:a16="http://schemas.microsoft.com/office/drawing/2014/main" id="{F7908D27-E4A2-4BD4-A554-DCE98C640E77}"/>
              </a:ext>
            </a:extLst>
          </p:cNvPr>
          <p:cNvSpPr/>
          <p:nvPr/>
        </p:nvSpPr>
        <p:spPr>
          <a:xfrm>
            <a:off x="2223890" y="4201006"/>
            <a:ext cx="4951068" cy="1663853"/>
          </a:xfrm>
          <a:prstGeom prst="rect">
            <a:avLst/>
          </a:prstGeom>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07000"/>
              </a:lnSpc>
              <a:spcAft>
                <a:spcPts val="800"/>
              </a:spcAft>
            </a:pPr>
            <a:r>
              <a:rPr lang="en-GB" sz="1400" b="1" dirty="0">
                <a:latin typeface="Arial"/>
                <a:ea typeface="Calibri" panose="020F0502020204030204" pitchFamily="34" charset="0"/>
                <a:cs typeface="Arial"/>
              </a:rPr>
              <a:t>Green space </a:t>
            </a:r>
            <a:r>
              <a:rPr lang="en-GB" sz="1400" dirty="0">
                <a:latin typeface="Arial"/>
                <a:ea typeface="Calibri" panose="020F0502020204030204" pitchFamily="34" charset="0"/>
                <a:cs typeface="Arial"/>
              </a:rPr>
              <a:t>is abundant and valued, but care and use of space could be improved. </a:t>
            </a:r>
          </a:p>
          <a:p>
            <a:pPr>
              <a:lnSpc>
                <a:spcPct val="107000"/>
              </a:lnSpc>
              <a:spcAft>
                <a:spcPts val="800"/>
              </a:spcAft>
            </a:pPr>
            <a:r>
              <a:rPr lang="en-GB" sz="1400" b="1" dirty="0">
                <a:latin typeface="Arial"/>
                <a:ea typeface="Calibri" panose="020F0502020204030204" pitchFamily="34" charset="0"/>
                <a:cs typeface="Arial"/>
              </a:rPr>
              <a:t>Flood risk </a:t>
            </a:r>
            <a:r>
              <a:rPr lang="en-GB" sz="1400" dirty="0">
                <a:latin typeface="Arial"/>
                <a:ea typeface="Calibri" panose="020F0502020204030204" pitchFamily="34" charset="0"/>
                <a:cs typeface="Arial"/>
              </a:rPr>
              <a:t>is a worry for some residents. </a:t>
            </a:r>
          </a:p>
          <a:p>
            <a:pPr>
              <a:lnSpc>
                <a:spcPct val="107000"/>
              </a:lnSpc>
              <a:spcAft>
                <a:spcPts val="800"/>
              </a:spcAft>
            </a:pPr>
            <a:r>
              <a:rPr lang="en-GB" sz="1400" b="1" dirty="0">
                <a:latin typeface="Arial"/>
                <a:ea typeface="Calibri" panose="020F0502020204030204" pitchFamily="34" charset="0"/>
                <a:cs typeface="Arial"/>
              </a:rPr>
              <a:t>Cost </a:t>
            </a:r>
            <a:r>
              <a:rPr lang="en-GB" sz="1400" dirty="0">
                <a:latin typeface="Arial"/>
                <a:ea typeface="Calibri" panose="020F0502020204030204" pitchFamily="34" charset="0"/>
                <a:cs typeface="Arial"/>
              </a:rPr>
              <a:t>is a frequent barrier to accessing leisure opportunities, including </a:t>
            </a:r>
            <a:r>
              <a:rPr lang="en-GB" sz="1400" b="1" dirty="0">
                <a:latin typeface="Arial"/>
                <a:ea typeface="Calibri" panose="020F0502020204030204" pitchFamily="34" charset="0"/>
                <a:cs typeface="Arial"/>
              </a:rPr>
              <a:t>volunteering</a:t>
            </a:r>
            <a:r>
              <a:rPr lang="en-GB" sz="1400" dirty="0">
                <a:latin typeface="Arial"/>
                <a:ea typeface="Calibri" panose="020F0502020204030204" pitchFamily="34" charset="0"/>
                <a:cs typeface="Arial"/>
              </a:rPr>
              <a:t>, especially since the cost of living crisis. </a:t>
            </a:r>
            <a:endParaRPr lang="en-GB" sz="1400" b="1" dirty="0">
              <a:latin typeface="Arial" panose="020B0604020202020204" pitchFamily="34" charset="0"/>
              <a:ea typeface="Calibri" panose="020F050202020403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77DCA5B6-33D4-DF69-CE9F-BE51A23A8378}"/>
              </a:ext>
              <a:ext uri="{C183D7F6-B498-43B3-948B-1728B52AA6E4}">
                <adec:decorative xmlns:adec="http://schemas.microsoft.com/office/drawing/2017/decorative" val="1"/>
              </a:ext>
            </a:extLst>
          </p:cNvPr>
          <p:cNvPicPr>
            <a:picLocks noChangeAspect="1"/>
          </p:cNvPicPr>
          <p:nvPr/>
        </p:nvPicPr>
        <p:blipFill>
          <a:blip r:embed="rId8">
            <a:alphaModFix amt="22000"/>
          </a:blip>
          <a:stretch>
            <a:fillRect/>
          </a:stretch>
        </p:blipFill>
        <p:spPr>
          <a:xfrm>
            <a:off x="5489594" y="4415139"/>
            <a:ext cx="1685364" cy="1505776"/>
          </a:xfrm>
          <a:prstGeom prst="rect">
            <a:avLst/>
          </a:prstGeom>
        </p:spPr>
      </p:pic>
      <p:sp>
        <p:nvSpPr>
          <p:cNvPr id="10" name="Rectangle 9">
            <a:extLst>
              <a:ext uri="{FF2B5EF4-FFF2-40B4-BE49-F238E27FC236}">
                <a16:creationId xmlns:a16="http://schemas.microsoft.com/office/drawing/2014/main" id="{092AC19C-92B2-5DC2-18D4-0D051F662DBB}"/>
              </a:ext>
              <a:ext uri="{C183D7F6-B498-43B3-948B-1728B52AA6E4}">
                <adec:decorative xmlns:adec="http://schemas.microsoft.com/office/drawing/2017/decorative" val="1"/>
              </a:ext>
            </a:extLst>
          </p:cNvPr>
          <p:cNvSpPr/>
          <p:nvPr/>
        </p:nvSpPr>
        <p:spPr>
          <a:xfrm>
            <a:off x="-3925" y="6205513"/>
            <a:ext cx="7563600" cy="3396383"/>
          </a:xfrm>
          <a:prstGeom prst="rect">
            <a:avLst/>
          </a:prstGeom>
          <a:solidFill>
            <a:srgbClr val="FA8794">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18BA235F-CA65-D667-4D6B-C2B6C6DE5568}"/>
              </a:ext>
              <a:ext uri="{C183D7F6-B498-43B3-948B-1728B52AA6E4}">
                <adec:decorative xmlns:adec="http://schemas.microsoft.com/office/drawing/2017/decorative" val="1"/>
              </a:ext>
            </a:extLst>
          </p:cNvPr>
          <p:cNvPicPr>
            <a:picLocks noChangeAspect="1"/>
          </p:cNvPicPr>
          <p:nvPr/>
        </p:nvPicPr>
        <p:blipFill>
          <a:blip r:embed="rId9">
            <a:alphaModFix amt="28000"/>
          </a:blip>
          <a:stretch>
            <a:fillRect/>
          </a:stretch>
        </p:blipFill>
        <p:spPr>
          <a:xfrm>
            <a:off x="5268148" y="7358504"/>
            <a:ext cx="2001225" cy="1595571"/>
          </a:xfrm>
          <a:prstGeom prst="rect">
            <a:avLst/>
          </a:prstGeom>
        </p:spPr>
      </p:pic>
      <p:pic>
        <p:nvPicPr>
          <p:cNvPr id="36" name="Picture 35" descr="Resources: services and support; work and economy; housing and community">
            <a:extLst>
              <a:ext uri="{FF2B5EF4-FFF2-40B4-BE49-F238E27FC236}">
                <a16:creationId xmlns:a16="http://schemas.microsoft.com/office/drawing/2014/main" id="{42FAE253-92E5-4F6E-B825-7F190068B590}"/>
              </a:ext>
            </a:extLst>
          </p:cNvPr>
          <p:cNvPicPr>
            <a:picLocks noChangeAspect="1"/>
          </p:cNvPicPr>
          <p:nvPr/>
        </p:nvPicPr>
        <p:blipFill>
          <a:blip r:embed="rId10"/>
          <a:srcRect/>
          <a:stretch/>
        </p:blipFill>
        <p:spPr>
          <a:xfrm>
            <a:off x="189537" y="6709349"/>
            <a:ext cx="1950895" cy="1644596"/>
          </a:xfrm>
          <a:prstGeom prst="rect">
            <a:avLst/>
          </a:prstGeom>
        </p:spPr>
      </p:pic>
      <p:sp>
        <p:nvSpPr>
          <p:cNvPr id="45" name="Rectangle 44">
            <a:extLst>
              <a:ext uri="{FF2B5EF4-FFF2-40B4-BE49-F238E27FC236}">
                <a16:creationId xmlns:a16="http://schemas.microsoft.com/office/drawing/2014/main" id="{C0C48BAF-8A7C-4D75-BD15-A76FC9A35979}"/>
              </a:ext>
            </a:extLst>
          </p:cNvPr>
          <p:cNvSpPr/>
          <p:nvPr/>
        </p:nvSpPr>
        <p:spPr>
          <a:xfrm>
            <a:off x="2219965" y="6366617"/>
            <a:ext cx="4951068" cy="2432654"/>
          </a:xfrm>
          <a:prstGeom prst="rect">
            <a:avLst/>
          </a:prstGeom>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07000"/>
              </a:lnSpc>
              <a:spcAft>
                <a:spcPts val="800"/>
              </a:spcAft>
            </a:pPr>
            <a:r>
              <a:rPr lang="en-GB" sz="1400" b="1" dirty="0">
                <a:latin typeface="Arial"/>
                <a:ea typeface="Calibri" panose="020F0502020204030204" pitchFamily="34" charset="0"/>
                <a:cs typeface="Arial"/>
              </a:rPr>
              <a:t>Lack of service provision </a:t>
            </a:r>
            <a:r>
              <a:rPr lang="en-GB" sz="1400" dirty="0">
                <a:latin typeface="Arial"/>
                <a:ea typeface="Calibri" panose="020F0502020204030204" pitchFamily="34" charset="0"/>
                <a:cs typeface="Arial"/>
              </a:rPr>
              <a:t>can </a:t>
            </a:r>
            <a:r>
              <a:rPr lang="en-GB" sz="1400">
                <a:latin typeface="Arial"/>
                <a:ea typeface="Calibri" panose="020F0502020204030204" pitchFamily="34" charset="0"/>
                <a:cs typeface="Arial"/>
              </a:rPr>
              <a:t>be frustrating, </a:t>
            </a:r>
            <a:r>
              <a:rPr lang="en-GB" sz="1400" dirty="0">
                <a:latin typeface="Arial"/>
                <a:ea typeface="Calibri" panose="020F0502020204030204" pitchFamily="34" charset="0"/>
                <a:cs typeface="Arial"/>
              </a:rPr>
              <a:t>particularly when compared to other regions. </a:t>
            </a:r>
          </a:p>
          <a:p>
            <a:pPr>
              <a:lnSpc>
                <a:spcPct val="107000"/>
              </a:lnSpc>
              <a:spcAft>
                <a:spcPts val="800"/>
              </a:spcAft>
            </a:pPr>
            <a:r>
              <a:rPr lang="en-GB" sz="1400" b="1" dirty="0">
                <a:latin typeface="Arial"/>
                <a:ea typeface="Calibri" panose="020F0502020204030204" pitchFamily="34" charset="0"/>
                <a:cs typeface="Arial"/>
              </a:rPr>
              <a:t>De-centralised local </a:t>
            </a:r>
            <a:r>
              <a:rPr lang="en-GB" sz="1400" dirty="0">
                <a:latin typeface="Arial"/>
                <a:ea typeface="Calibri" panose="020F0502020204030204" pitchFamily="34" charset="0"/>
                <a:cs typeface="Arial"/>
              </a:rPr>
              <a:t>services are needed. </a:t>
            </a:r>
          </a:p>
          <a:p>
            <a:pPr>
              <a:lnSpc>
                <a:spcPct val="107000"/>
              </a:lnSpc>
              <a:spcAft>
                <a:spcPts val="800"/>
              </a:spcAft>
            </a:pPr>
            <a:r>
              <a:rPr lang="en-GB" sz="1400" dirty="0">
                <a:latin typeface="Arial"/>
                <a:ea typeface="Calibri" panose="020F0502020204030204" pitchFamily="34" charset="0"/>
                <a:cs typeface="Arial"/>
              </a:rPr>
              <a:t>Services need to be more flexible, responsive and joined up to avoid people falling through the cracks.  </a:t>
            </a:r>
          </a:p>
          <a:p>
            <a:pPr>
              <a:lnSpc>
                <a:spcPct val="107000"/>
              </a:lnSpc>
              <a:spcAft>
                <a:spcPts val="800"/>
              </a:spcAft>
            </a:pPr>
            <a:r>
              <a:rPr lang="en-GB" sz="1400" b="1" dirty="0">
                <a:latin typeface="Arial"/>
                <a:ea typeface="Calibri" panose="020F0502020204030204" pitchFamily="34" charset="0"/>
                <a:cs typeface="Arial"/>
              </a:rPr>
              <a:t>Inaccessible services </a:t>
            </a:r>
            <a:r>
              <a:rPr lang="en-GB" sz="1400" dirty="0">
                <a:latin typeface="Arial"/>
                <a:ea typeface="Calibri" panose="020F0502020204030204" pitchFamily="34" charset="0"/>
                <a:cs typeface="Arial"/>
              </a:rPr>
              <a:t>can deepen inequality. </a:t>
            </a:r>
            <a:endParaRPr lang="en-GB" sz="1400" b="1" dirty="0">
              <a:latin typeface="Arial"/>
              <a:ea typeface="Calibri" panose="020F0502020204030204" pitchFamily="34" charset="0"/>
              <a:cs typeface="Arial"/>
            </a:endParaRPr>
          </a:p>
          <a:p>
            <a:pPr>
              <a:lnSpc>
                <a:spcPct val="107000"/>
              </a:lnSpc>
              <a:spcAft>
                <a:spcPts val="800"/>
              </a:spcAft>
            </a:pPr>
            <a:r>
              <a:rPr lang="en-GB" sz="1400" b="1" dirty="0">
                <a:latin typeface="Arial"/>
                <a:ea typeface="Calibri" panose="020F0502020204030204" pitchFamily="34" charset="0"/>
                <a:cs typeface="Arial"/>
              </a:rPr>
              <a:t>Unemployment</a:t>
            </a:r>
            <a:r>
              <a:rPr lang="en-GB" sz="1400" dirty="0">
                <a:latin typeface="Arial"/>
                <a:ea typeface="Calibri" panose="020F0502020204030204" pitchFamily="34" charset="0"/>
                <a:cs typeface="Arial"/>
              </a:rPr>
              <a:t>/low employment opportunities is an issue. </a:t>
            </a:r>
          </a:p>
          <a:p>
            <a:pPr>
              <a:lnSpc>
                <a:spcPct val="107000"/>
              </a:lnSpc>
              <a:spcAft>
                <a:spcPts val="800"/>
              </a:spcAft>
            </a:pPr>
            <a:r>
              <a:rPr lang="en-GB" sz="1400" b="1" dirty="0">
                <a:latin typeface="Arial"/>
                <a:ea typeface="Calibri" panose="020F0502020204030204" pitchFamily="34" charset="0"/>
                <a:cs typeface="Arial"/>
              </a:rPr>
              <a:t>Insecure housing </a:t>
            </a:r>
            <a:r>
              <a:rPr lang="en-GB" sz="1400" dirty="0">
                <a:latin typeface="Arial"/>
                <a:ea typeface="Calibri" panose="020F0502020204030204" pitchFamily="34" charset="0"/>
                <a:cs typeface="Arial"/>
              </a:rPr>
              <a:t>needs to be addressed. </a:t>
            </a:r>
            <a:endParaRPr lang="en-GB" sz="1400" b="1" dirty="0">
              <a:latin typeface="Arial" panose="020B0604020202020204" pitchFamily="34" charset="0"/>
              <a:ea typeface="Calibri" panose="020F0502020204030204" pitchFamily="34" charset="0"/>
              <a:cs typeface="Arial" panose="020B0604020202020204" pitchFamily="34" charset="0"/>
            </a:endParaRPr>
          </a:p>
        </p:txBody>
      </p:sp>
      <p:sp>
        <p:nvSpPr>
          <p:cNvPr id="39" name="Rounded Rectangular Callout 38">
            <a:extLst>
              <a:ext uri="{FF2B5EF4-FFF2-40B4-BE49-F238E27FC236}">
                <a16:creationId xmlns:a16="http://schemas.microsoft.com/office/drawing/2014/main" id="{0B081A62-BF27-C61C-A899-7DB5C71E0B66}"/>
              </a:ext>
            </a:extLst>
          </p:cNvPr>
          <p:cNvSpPr/>
          <p:nvPr/>
        </p:nvSpPr>
        <p:spPr>
          <a:xfrm flipH="1">
            <a:off x="1288110" y="9011124"/>
            <a:ext cx="5851347" cy="590773"/>
          </a:xfrm>
          <a:prstGeom prst="wedgeRoundRectCallout">
            <a:avLst>
              <a:gd name="adj1" fmla="val -52910"/>
              <a:gd name="adj2" fmla="val 2760"/>
              <a:gd name="adj3" fmla="val 16667"/>
            </a:avLst>
          </a:prstGeom>
          <a:solidFill>
            <a:srgbClr val="FA8794">
              <a:alpha val="80000"/>
            </a:srgbClr>
          </a:solidFill>
          <a:ln>
            <a:noFill/>
          </a:ln>
          <a:scene3d>
            <a:camera prst="orthographicFront">
              <a:rot lat="0" lon="0" rev="0"/>
            </a:camera>
            <a:lightRig rig="threePt" dir="t"/>
          </a:scene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i="1" dirty="0">
                <a:latin typeface="Arial" panose="020B0604020202020204" pitchFamily="34" charset="0"/>
                <a:cs typeface="Arial" panose="020B0604020202020204" pitchFamily="34" charset="0"/>
              </a:rPr>
              <a:t>“You can no longer walk in to speak to someone about a concern. What if people don't have access to a phone to book an appointment?” </a:t>
            </a:r>
            <a:r>
              <a:rPr lang="en-GB" sz="1300" dirty="0">
                <a:latin typeface="Arial" panose="020B0604020202020204" pitchFamily="34" charset="0"/>
                <a:cs typeface="Arial" panose="020B0604020202020204" pitchFamily="34" charset="0"/>
              </a:rPr>
              <a:t>– resident</a:t>
            </a:r>
            <a:endParaRPr lang="en-US" sz="1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8298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7E7EA70-D031-FD82-4BA4-F9A7B82AA000}"/>
              </a:ext>
              <a:ext uri="{C183D7F6-B498-43B3-948B-1728B52AA6E4}">
                <adec:decorative xmlns:adec="http://schemas.microsoft.com/office/drawing/2017/decorative" val="1"/>
              </a:ext>
            </a:extLst>
          </p:cNvPr>
          <p:cNvSpPr/>
          <p:nvPr/>
        </p:nvSpPr>
        <p:spPr>
          <a:xfrm>
            <a:off x="-325" y="167172"/>
            <a:ext cx="7563600" cy="3007929"/>
          </a:xfrm>
          <a:prstGeom prst="rect">
            <a:avLst/>
          </a:prstGeom>
          <a:solidFill>
            <a:srgbClr val="9AB838">
              <a:alpha val="1960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5A6971D7-5B25-B09A-747E-3F2407C72925}"/>
              </a:ext>
              <a:ext uri="{C183D7F6-B498-43B3-948B-1728B52AA6E4}">
                <adec:decorative xmlns:adec="http://schemas.microsoft.com/office/drawing/2017/decorative" val="1"/>
              </a:ext>
            </a:extLst>
          </p:cNvPr>
          <p:cNvPicPr>
            <a:picLocks noChangeAspect="1"/>
          </p:cNvPicPr>
          <p:nvPr/>
        </p:nvPicPr>
        <p:blipFill>
          <a:blip r:embed="rId2">
            <a:alphaModFix amt="31000"/>
          </a:blip>
          <a:stretch>
            <a:fillRect/>
          </a:stretch>
        </p:blipFill>
        <p:spPr>
          <a:xfrm>
            <a:off x="5539307" y="763282"/>
            <a:ext cx="1498080" cy="1198464"/>
          </a:xfrm>
          <a:prstGeom prst="rect">
            <a:avLst/>
          </a:prstGeom>
        </p:spPr>
      </p:pic>
      <p:pic>
        <p:nvPicPr>
          <p:cNvPr id="8" name="Picture 7" descr="Civic: identity and belonging; feeling safe">
            <a:extLst>
              <a:ext uri="{FF2B5EF4-FFF2-40B4-BE49-F238E27FC236}">
                <a16:creationId xmlns:a16="http://schemas.microsoft.com/office/drawing/2014/main" id="{D763E2E8-9F92-1472-497D-26240AC91285}"/>
              </a:ext>
            </a:extLst>
          </p:cNvPr>
          <p:cNvPicPr>
            <a:picLocks noChangeAspect="1"/>
          </p:cNvPicPr>
          <p:nvPr/>
        </p:nvPicPr>
        <p:blipFill>
          <a:blip r:embed="rId3"/>
          <a:srcRect/>
          <a:stretch/>
        </p:blipFill>
        <p:spPr>
          <a:xfrm>
            <a:off x="455234" y="276465"/>
            <a:ext cx="1434684" cy="1613533"/>
          </a:xfrm>
          <a:prstGeom prst="rect">
            <a:avLst/>
          </a:prstGeom>
        </p:spPr>
      </p:pic>
      <p:sp>
        <p:nvSpPr>
          <p:cNvPr id="27" name="Rectangle 26">
            <a:extLst>
              <a:ext uri="{FF2B5EF4-FFF2-40B4-BE49-F238E27FC236}">
                <a16:creationId xmlns:a16="http://schemas.microsoft.com/office/drawing/2014/main" id="{ECC8E21C-78B9-44C0-BB8A-C45C40C5174D}"/>
              </a:ext>
            </a:extLst>
          </p:cNvPr>
          <p:cNvSpPr/>
          <p:nvPr/>
        </p:nvSpPr>
        <p:spPr>
          <a:xfrm>
            <a:off x="2223287" y="341371"/>
            <a:ext cx="4951068" cy="1766446"/>
          </a:xfrm>
          <a:prstGeom prst="rect">
            <a:avLst/>
          </a:prstGeom>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07000"/>
              </a:lnSpc>
              <a:spcAft>
                <a:spcPts val="800"/>
              </a:spcAft>
            </a:pPr>
            <a:r>
              <a:rPr lang="en-GB" sz="1400" b="1" dirty="0">
                <a:latin typeface="Arial"/>
                <a:ea typeface="Calibri" panose="020F0502020204030204" pitchFamily="34" charset="0"/>
                <a:cs typeface="Arial"/>
              </a:rPr>
              <a:t>Good community spirit, </a:t>
            </a:r>
            <a:r>
              <a:rPr lang="en-GB" sz="1400" dirty="0">
                <a:latin typeface="Arial"/>
                <a:ea typeface="Calibri" panose="020F0502020204030204" pitchFamily="34" charset="0"/>
                <a:cs typeface="Arial"/>
              </a:rPr>
              <a:t>but division between some neighbourhoods. </a:t>
            </a:r>
            <a:endParaRPr lang="en-GB" sz="1400" b="1" dirty="0">
              <a:latin typeface="Arial"/>
              <a:ea typeface="Calibri" panose="020F0502020204030204" pitchFamily="34" charset="0"/>
              <a:cs typeface="Arial"/>
            </a:endParaRPr>
          </a:p>
          <a:p>
            <a:pPr>
              <a:lnSpc>
                <a:spcPct val="107000"/>
              </a:lnSpc>
              <a:spcAft>
                <a:spcPts val="800"/>
              </a:spcAft>
            </a:pPr>
            <a:r>
              <a:rPr lang="en-GB" sz="1400" b="1" dirty="0">
                <a:latin typeface="Arial"/>
                <a:ea typeface="Calibri" panose="020F0502020204030204" pitchFamily="34" charset="0"/>
                <a:cs typeface="Arial"/>
              </a:rPr>
              <a:t>Sense of fatalism </a:t>
            </a:r>
            <a:r>
              <a:rPr lang="en-GB" sz="1400" dirty="0">
                <a:latin typeface="Arial"/>
                <a:ea typeface="Calibri" panose="020F0502020204030204" pitchFamily="34" charset="0"/>
                <a:cs typeface="Arial"/>
              </a:rPr>
              <a:t>for some – an expectation across generations that things will not change. </a:t>
            </a:r>
          </a:p>
          <a:p>
            <a:pPr>
              <a:lnSpc>
                <a:spcPct val="107000"/>
              </a:lnSpc>
              <a:spcAft>
                <a:spcPts val="800"/>
              </a:spcAft>
            </a:pPr>
            <a:r>
              <a:rPr lang="en-GB" sz="1400" b="1" dirty="0">
                <a:latin typeface="Arial"/>
                <a:ea typeface="Calibri" panose="020F0502020204030204" pitchFamily="34" charset="0"/>
                <a:cs typeface="Arial"/>
              </a:rPr>
              <a:t>Violence </a:t>
            </a:r>
            <a:r>
              <a:rPr lang="en-GB" sz="1400" dirty="0">
                <a:latin typeface="Arial"/>
                <a:ea typeface="Calibri" panose="020F0502020204030204" pitchFamily="34" charset="0"/>
                <a:cs typeface="Arial"/>
              </a:rPr>
              <a:t>is a daily reality for some. </a:t>
            </a:r>
          </a:p>
          <a:p>
            <a:pPr>
              <a:lnSpc>
                <a:spcPct val="107000"/>
              </a:lnSpc>
              <a:spcAft>
                <a:spcPts val="800"/>
              </a:spcAft>
            </a:pPr>
            <a:r>
              <a:rPr lang="en-GB" sz="1400" b="1" dirty="0">
                <a:latin typeface="Arial"/>
                <a:ea typeface="Calibri" panose="020F0502020204030204" pitchFamily="34" charset="0"/>
                <a:cs typeface="Arial"/>
              </a:rPr>
              <a:t>Minoritised communities </a:t>
            </a:r>
            <a:r>
              <a:rPr lang="en-GB" sz="1400" dirty="0">
                <a:latin typeface="Arial"/>
                <a:ea typeface="Calibri" panose="020F0502020204030204" pitchFamily="34" charset="0"/>
                <a:cs typeface="Arial"/>
              </a:rPr>
              <a:t>can feel unsafe. </a:t>
            </a:r>
            <a:endParaRPr lang="en-GB" sz="1400" dirty="0">
              <a:latin typeface="Arial" panose="020B0604020202020204" pitchFamily="34" charset="0"/>
              <a:ea typeface="Calibri" panose="020F0502020204030204" pitchFamily="34" charset="0"/>
              <a:cs typeface="Arial" panose="020B0604020202020204" pitchFamily="34" charset="0"/>
            </a:endParaRPr>
          </a:p>
        </p:txBody>
      </p:sp>
      <p:sp>
        <p:nvSpPr>
          <p:cNvPr id="29" name="Rounded Rectangular Callout 15">
            <a:extLst>
              <a:ext uri="{FF2B5EF4-FFF2-40B4-BE49-F238E27FC236}">
                <a16:creationId xmlns:a16="http://schemas.microsoft.com/office/drawing/2014/main" id="{B1EFB984-D15B-4C7A-AE8A-0EDE6B6A8DBD}"/>
              </a:ext>
            </a:extLst>
          </p:cNvPr>
          <p:cNvSpPr/>
          <p:nvPr/>
        </p:nvSpPr>
        <p:spPr>
          <a:xfrm>
            <a:off x="370026" y="2279466"/>
            <a:ext cx="2897505" cy="954370"/>
          </a:xfrm>
          <a:prstGeom prst="wedgeRoundRectCallout">
            <a:avLst>
              <a:gd name="adj1" fmla="val -14557"/>
              <a:gd name="adj2" fmla="val -64342"/>
              <a:gd name="adj3" fmla="val 16667"/>
            </a:avLst>
          </a:prstGeom>
          <a:solidFill>
            <a:srgbClr val="7FC41C">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i="1" dirty="0">
                <a:latin typeface="Arial" panose="020B0604020202020204" pitchFamily="34" charset="0"/>
                <a:cs typeface="Arial" panose="020B0604020202020204" pitchFamily="34" charset="0"/>
              </a:rPr>
              <a:t>“</a:t>
            </a:r>
            <a:r>
              <a:rPr lang="en-GB" sz="1300" i="1" dirty="0">
                <a:latin typeface="Arial" panose="020B0604020202020204" pitchFamily="34" charset="0"/>
                <a:cs typeface="Arial" panose="020B0604020202020204" pitchFamily="34" charset="0"/>
              </a:rPr>
              <a:t>Parents are stopping their children from playing together because they live in 'less desirable' areas.” </a:t>
            </a:r>
            <a:r>
              <a:rPr lang="en-GB" sz="1300" dirty="0">
                <a:latin typeface="Arial" panose="020B0604020202020204" pitchFamily="34" charset="0"/>
                <a:cs typeface="Arial" panose="020B0604020202020204" pitchFamily="34" charset="0"/>
              </a:rPr>
              <a:t>- Alloa resident and parent</a:t>
            </a:r>
            <a:endParaRPr lang="en-US" sz="1300" dirty="0">
              <a:latin typeface="Arial" panose="020B0604020202020204" pitchFamily="34" charset="0"/>
              <a:cs typeface="Arial" panose="020B0604020202020204" pitchFamily="34" charset="0"/>
            </a:endParaRPr>
          </a:p>
        </p:txBody>
      </p:sp>
      <p:sp>
        <p:nvSpPr>
          <p:cNvPr id="30" name="Rounded Rectangular Callout 15">
            <a:extLst>
              <a:ext uri="{FF2B5EF4-FFF2-40B4-BE49-F238E27FC236}">
                <a16:creationId xmlns:a16="http://schemas.microsoft.com/office/drawing/2014/main" id="{E220A7E5-AFC4-4313-808C-94D425D6D97B}"/>
              </a:ext>
            </a:extLst>
          </p:cNvPr>
          <p:cNvSpPr/>
          <p:nvPr/>
        </p:nvSpPr>
        <p:spPr>
          <a:xfrm>
            <a:off x="3602618" y="2313033"/>
            <a:ext cx="3486922" cy="980602"/>
          </a:xfrm>
          <a:prstGeom prst="wedgeRoundRectCallout">
            <a:avLst>
              <a:gd name="adj1" fmla="val 37216"/>
              <a:gd name="adj2" fmla="val -70319"/>
              <a:gd name="adj3" fmla="val 16667"/>
            </a:avLst>
          </a:prstGeom>
          <a:solidFill>
            <a:srgbClr val="7FC41C">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300" i="1" dirty="0">
                <a:latin typeface="Arial" panose="020B0604020202020204" pitchFamily="34" charset="0"/>
                <a:cs typeface="Arial" panose="020B0604020202020204" pitchFamily="34" charset="0"/>
              </a:rPr>
              <a:t>"We won't hold hands in certain areas within Clackmannanshire/Alloa. It</a:t>
            </a:r>
            <a:r>
              <a:rPr lang="en-GB" sz="1300" b="1" i="1" dirty="0">
                <a:latin typeface="Arial" panose="020B0604020202020204" pitchFamily="34" charset="0"/>
                <a:cs typeface="Arial" panose="020B0604020202020204" pitchFamily="34" charset="0"/>
              </a:rPr>
              <a:t> </a:t>
            </a:r>
            <a:r>
              <a:rPr lang="en-GB" sz="1300" i="1" dirty="0">
                <a:latin typeface="Arial" panose="020B0604020202020204" pitchFamily="34" charset="0"/>
                <a:cs typeface="Arial" panose="020B0604020202020204" pitchFamily="34" charset="0"/>
              </a:rPr>
              <a:t>isn't safe for us to show that we are together locally.” </a:t>
            </a:r>
            <a:r>
              <a:rPr lang="en-GB" sz="1300" dirty="0">
                <a:latin typeface="Arial" panose="020B0604020202020204" pitchFamily="34" charset="0"/>
                <a:cs typeface="Arial" panose="020B0604020202020204" pitchFamily="34" charset="0"/>
              </a:rPr>
              <a:t>- lesbian couple. </a:t>
            </a:r>
          </a:p>
        </p:txBody>
      </p:sp>
      <p:sp>
        <p:nvSpPr>
          <p:cNvPr id="6" name="Rectangle 5">
            <a:extLst>
              <a:ext uri="{FF2B5EF4-FFF2-40B4-BE49-F238E27FC236}">
                <a16:creationId xmlns:a16="http://schemas.microsoft.com/office/drawing/2014/main" id="{412CD9CF-4A24-43F4-7BD4-4CDEAF9FFD6B}"/>
              </a:ext>
              <a:ext uri="{C183D7F6-B498-43B3-948B-1728B52AA6E4}">
                <adec:decorative xmlns:adec="http://schemas.microsoft.com/office/drawing/2017/decorative" val="1"/>
              </a:ext>
            </a:extLst>
          </p:cNvPr>
          <p:cNvSpPr/>
          <p:nvPr/>
        </p:nvSpPr>
        <p:spPr>
          <a:xfrm>
            <a:off x="0" y="3442129"/>
            <a:ext cx="7563600" cy="2071864"/>
          </a:xfrm>
          <a:prstGeom prst="rect">
            <a:avLst/>
          </a:prstGeom>
          <a:solidFill>
            <a:srgbClr val="FF7F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F5F5EF95-9B7B-EF8E-CB3B-B113392409F9}"/>
              </a:ext>
              <a:ext uri="{C183D7F6-B498-43B3-948B-1728B52AA6E4}">
                <adec:decorative xmlns:adec="http://schemas.microsoft.com/office/drawing/2017/decorative" val="1"/>
              </a:ext>
            </a:extLst>
          </p:cNvPr>
          <p:cNvPicPr>
            <a:picLocks noChangeAspect="1"/>
          </p:cNvPicPr>
          <p:nvPr/>
        </p:nvPicPr>
        <p:blipFill>
          <a:blip r:embed="rId4">
            <a:alphaModFix amt="28000"/>
          </a:blip>
          <a:stretch>
            <a:fillRect/>
          </a:stretch>
        </p:blipFill>
        <p:spPr>
          <a:xfrm>
            <a:off x="5943458" y="3652275"/>
            <a:ext cx="1146082" cy="1100238"/>
          </a:xfrm>
          <a:prstGeom prst="rect">
            <a:avLst/>
          </a:prstGeom>
        </p:spPr>
      </p:pic>
      <p:pic>
        <p:nvPicPr>
          <p:cNvPr id="9" name="Picture 8" descr="Stewardship: care and maintenance; influence and control">
            <a:extLst>
              <a:ext uri="{FF2B5EF4-FFF2-40B4-BE49-F238E27FC236}">
                <a16:creationId xmlns:a16="http://schemas.microsoft.com/office/drawing/2014/main" id="{F9C62A72-7441-867E-D5FB-BFF37B35E427}"/>
              </a:ext>
            </a:extLst>
          </p:cNvPr>
          <p:cNvPicPr>
            <a:picLocks noChangeAspect="1"/>
          </p:cNvPicPr>
          <p:nvPr/>
        </p:nvPicPr>
        <p:blipFill>
          <a:blip r:embed="rId5"/>
          <a:srcRect/>
          <a:stretch/>
        </p:blipFill>
        <p:spPr>
          <a:xfrm>
            <a:off x="281574" y="3566781"/>
            <a:ext cx="1608344" cy="1682959"/>
          </a:xfrm>
          <a:prstGeom prst="rect">
            <a:avLst/>
          </a:prstGeom>
        </p:spPr>
      </p:pic>
      <p:sp>
        <p:nvSpPr>
          <p:cNvPr id="28" name="Rectangle 27">
            <a:extLst>
              <a:ext uri="{FF2B5EF4-FFF2-40B4-BE49-F238E27FC236}">
                <a16:creationId xmlns:a16="http://schemas.microsoft.com/office/drawing/2014/main" id="{94A63609-15A6-4986-B678-1B0CB7740A1C}"/>
              </a:ext>
            </a:extLst>
          </p:cNvPr>
          <p:cNvSpPr/>
          <p:nvPr/>
        </p:nvSpPr>
        <p:spPr>
          <a:xfrm>
            <a:off x="2223287" y="3668215"/>
            <a:ext cx="4951068" cy="1100238"/>
          </a:xfrm>
          <a:prstGeom prst="rect">
            <a:avLst/>
          </a:prstGeom>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07000"/>
              </a:lnSpc>
              <a:spcAft>
                <a:spcPts val="800"/>
              </a:spcAft>
            </a:pPr>
            <a:r>
              <a:rPr lang="en-GB" sz="1400" b="1" dirty="0">
                <a:latin typeface="Arial" panose="020B0604020202020204" pitchFamily="34" charset="0"/>
                <a:ea typeface="Calibri" panose="020F0502020204030204" pitchFamily="34" charset="0"/>
                <a:cs typeface="Arial" panose="020B0604020202020204" pitchFamily="34" charset="0"/>
              </a:rPr>
              <a:t>Community and third sector </a:t>
            </a:r>
            <a:r>
              <a:rPr lang="en-GB" sz="1400" dirty="0">
                <a:latin typeface="Arial" panose="020B0604020202020204" pitchFamily="34" charset="0"/>
                <a:ea typeface="Calibri" panose="020F0502020204030204" pitchFamily="34" charset="0"/>
                <a:cs typeface="Arial" panose="020B0604020202020204" pitchFamily="34" charset="0"/>
              </a:rPr>
              <a:t>initiatives are strong, but do not always feel valued by statutory services. </a:t>
            </a:r>
          </a:p>
          <a:p>
            <a:pPr>
              <a:lnSpc>
                <a:spcPct val="107000"/>
              </a:lnSpc>
              <a:spcAft>
                <a:spcPts val="800"/>
              </a:spcAft>
            </a:pPr>
            <a:r>
              <a:rPr lang="en-GB" sz="1400" b="1" dirty="0">
                <a:latin typeface="Arial" panose="020B0604020202020204" pitchFamily="34" charset="0"/>
                <a:ea typeface="Calibri" panose="020F0502020204030204" pitchFamily="34" charset="0"/>
                <a:cs typeface="Arial" panose="020B0604020202020204" pitchFamily="34" charset="0"/>
              </a:rPr>
              <a:t>Disheartened </a:t>
            </a:r>
            <a:r>
              <a:rPr lang="en-GB" sz="1400" dirty="0">
                <a:latin typeface="Arial" panose="020B0604020202020204" pitchFamily="34" charset="0"/>
                <a:ea typeface="Calibri" panose="020F0502020204030204" pitchFamily="34" charset="0"/>
                <a:cs typeface="Arial" panose="020B0604020202020204" pitchFamily="34" charset="0"/>
              </a:rPr>
              <a:t>by consultation processes – people not feeling their input is meaningful and choosing to disengage. </a:t>
            </a:r>
          </a:p>
        </p:txBody>
      </p:sp>
      <p:sp>
        <p:nvSpPr>
          <p:cNvPr id="16" name="Rounded Rectangular Callout 15">
            <a:extLst>
              <a:ext uri="{FF2B5EF4-FFF2-40B4-BE49-F238E27FC236}">
                <a16:creationId xmlns:a16="http://schemas.microsoft.com/office/drawing/2014/main" id="{840A26BE-C4D9-B287-D68B-B49B4D255702}"/>
              </a:ext>
            </a:extLst>
          </p:cNvPr>
          <p:cNvSpPr/>
          <p:nvPr/>
        </p:nvSpPr>
        <p:spPr>
          <a:xfrm>
            <a:off x="3924301" y="4890848"/>
            <a:ext cx="3247588" cy="1016609"/>
          </a:xfrm>
          <a:prstGeom prst="wedgeRoundRectCallout">
            <a:avLst>
              <a:gd name="adj1" fmla="val -65315"/>
              <a:gd name="adj2" fmla="val -23306"/>
              <a:gd name="adj3" fmla="val 16667"/>
            </a:avLst>
          </a:prstGeom>
          <a:solidFill>
            <a:srgbClr val="FF7F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300" i="1" dirty="0">
                <a:latin typeface="Arial" panose="020B0604020202020204" pitchFamily="34" charset="0"/>
                <a:cs typeface="Arial" panose="020B0604020202020204" pitchFamily="34" charset="0"/>
              </a:rPr>
              <a:t>They prefer to keep themselves separate from the discussion as they don't want to get their hopes up for change. </a:t>
            </a:r>
            <a:r>
              <a:rPr lang="en-GB" sz="1300" dirty="0">
                <a:latin typeface="Arial" panose="020B0604020202020204" pitchFamily="34" charset="0"/>
                <a:cs typeface="Arial" panose="020B0604020202020204" pitchFamily="34" charset="0"/>
              </a:rPr>
              <a:t>- members of community group</a:t>
            </a:r>
          </a:p>
        </p:txBody>
      </p:sp>
      <p:sp>
        <p:nvSpPr>
          <p:cNvPr id="24" name="TextBox 23">
            <a:extLst>
              <a:ext uri="{FF2B5EF4-FFF2-40B4-BE49-F238E27FC236}">
                <a16:creationId xmlns:a16="http://schemas.microsoft.com/office/drawing/2014/main" id="{7B5B2B2F-E59C-6764-84B8-CCD8FC3D4F8D}"/>
              </a:ext>
            </a:extLst>
          </p:cNvPr>
          <p:cNvSpPr txBox="1"/>
          <p:nvPr/>
        </p:nvSpPr>
        <p:spPr>
          <a:xfrm>
            <a:off x="370026" y="6119743"/>
            <a:ext cx="6709647" cy="2071863"/>
          </a:xfrm>
          <a:prstGeom prst="rect">
            <a:avLst/>
          </a:prstGeom>
          <a:solidFill>
            <a:schemeClr val="bg1">
              <a:lumMod val="95000"/>
            </a:schemeClr>
          </a:solidFill>
        </p:spPr>
        <p:txBody>
          <a:bodyPr wrap="square" lIns="180000" tIns="324000" rIns="180000" bIns="251999" rtlCol="0" anchor="t" anchorCtr="0">
            <a:noAutofit/>
          </a:bodyPr>
          <a:lstStyle/>
          <a:p>
            <a:pPr>
              <a:spcAft>
                <a:spcPts val="600"/>
              </a:spcAft>
            </a:pPr>
            <a:r>
              <a:rPr lang="en-US" sz="1400" dirty="0">
                <a:solidFill>
                  <a:srgbClr val="194272"/>
                </a:solidFill>
                <a:latin typeface="Arial" panose="020B0604020202020204" pitchFamily="34" charset="0"/>
                <a:ea typeface="Verdana" panose="020B0604030504040204" pitchFamily="34" charset="0"/>
                <a:cs typeface="Arial" panose="020B0604020202020204" pitchFamily="34" charset="0"/>
              </a:rPr>
              <a:t>Across the seven Shaping Places for Wellbeing project towns, we’ve identified some shared messages about ways of working:</a:t>
            </a:r>
          </a:p>
          <a:p>
            <a:pPr marL="285750" indent="-285750">
              <a:spcAft>
                <a:spcPts val="600"/>
              </a:spcAft>
              <a:buFontTx/>
              <a:buChar char="-"/>
            </a:pPr>
            <a:r>
              <a:rPr lang="en-US" sz="1400" dirty="0">
                <a:solidFill>
                  <a:srgbClr val="194272"/>
                </a:solidFill>
                <a:latin typeface="Arial" panose="020B0604020202020204" pitchFamily="34" charset="0"/>
                <a:ea typeface="Verdana" panose="020B0604030504040204" pitchFamily="34" charset="0"/>
                <a:cs typeface="Arial" panose="020B0604020202020204" pitchFamily="34" charset="0"/>
              </a:rPr>
              <a:t>Communities value joint working and partnership approaches. </a:t>
            </a:r>
          </a:p>
          <a:p>
            <a:pPr marL="285750" indent="-285750">
              <a:spcAft>
                <a:spcPts val="600"/>
              </a:spcAft>
              <a:buFontTx/>
              <a:buChar char="-"/>
            </a:pPr>
            <a:r>
              <a:rPr lang="en-US" sz="1400" dirty="0">
                <a:solidFill>
                  <a:srgbClr val="194272"/>
                </a:solidFill>
                <a:latin typeface="Arial" panose="020B0604020202020204" pitchFamily="34" charset="0"/>
                <a:ea typeface="Verdana" panose="020B0604030504040204" pitchFamily="34" charset="0"/>
                <a:cs typeface="Arial" panose="020B0604020202020204" pitchFamily="34" charset="0"/>
              </a:rPr>
              <a:t>Communities want strong and consistent communication from and between all stakeholders. </a:t>
            </a:r>
          </a:p>
          <a:p>
            <a:pPr marL="285750" indent="-285750">
              <a:spcAft>
                <a:spcPts val="600"/>
              </a:spcAft>
              <a:buFontTx/>
              <a:buChar char="-"/>
            </a:pPr>
            <a:r>
              <a:rPr lang="en-US" sz="1400" dirty="0">
                <a:solidFill>
                  <a:srgbClr val="194272"/>
                </a:solidFill>
                <a:latin typeface="Arial" panose="020B0604020202020204" pitchFamily="34" charset="0"/>
                <a:ea typeface="Verdana" panose="020B0604030504040204" pitchFamily="34" charset="0"/>
                <a:cs typeface="Arial" panose="020B0604020202020204" pitchFamily="34" charset="0"/>
              </a:rPr>
              <a:t>Collective decision making by all stakeholders will strengthen partnerships.</a:t>
            </a:r>
          </a:p>
        </p:txBody>
      </p:sp>
      <p:sp>
        <p:nvSpPr>
          <p:cNvPr id="25" name="TextBox 24">
            <a:extLst>
              <a:ext uri="{FF2B5EF4-FFF2-40B4-BE49-F238E27FC236}">
                <a16:creationId xmlns:a16="http://schemas.microsoft.com/office/drawing/2014/main" id="{58B43D02-A8B1-2C57-CA4A-66F8D02F419F}"/>
              </a:ext>
            </a:extLst>
          </p:cNvPr>
          <p:cNvSpPr txBox="1"/>
          <p:nvPr/>
        </p:nvSpPr>
        <p:spPr>
          <a:xfrm>
            <a:off x="0" y="5852079"/>
            <a:ext cx="3779837" cy="511766"/>
          </a:xfrm>
          <a:prstGeom prst="rect">
            <a:avLst/>
          </a:prstGeom>
          <a:solidFill>
            <a:srgbClr val="A7D2E3"/>
          </a:solidFill>
        </p:spPr>
        <p:txBody>
          <a:bodyPr wrap="square" lIns="360000" rtlCol="0" anchor="ctr" anchorCtr="0">
            <a:noAutofit/>
          </a:bodyPr>
          <a:lstStyle/>
          <a:p>
            <a:r>
              <a:rPr lang="en-US" sz="2000" b="1" dirty="0">
                <a:solidFill>
                  <a:srgbClr val="002060"/>
                </a:solidFill>
                <a:latin typeface="Arial" panose="020B0604020202020204" pitchFamily="34" charset="0"/>
                <a:cs typeface="Arial" panose="020B0604020202020204" pitchFamily="34" charset="0"/>
              </a:rPr>
              <a:t>Shared learning</a:t>
            </a:r>
          </a:p>
        </p:txBody>
      </p:sp>
      <p:sp>
        <p:nvSpPr>
          <p:cNvPr id="31" name="Rounded Rectangular Callout 15">
            <a:extLst>
              <a:ext uri="{FF2B5EF4-FFF2-40B4-BE49-F238E27FC236}">
                <a16:creationId xmlns:a16="http://schemas.microsoft.com/office/drawing/2014/main" id="{CFA2ECEF-4C7D-43C9-812A-4AACF2283B1F}"/>
              </a:ext>
            </a:extLst>
          </p:cNvPr>
          <p:cNvSpPr/>
          <p:nvPr/>
        </p:nvSpPr>
        <p:spPr>
          <a:xfrm>
            <a:off x="2893534" y="8079592"/>
            <a:ext cx="4171549" cy="775680"/>
          </a:xfrm>
          <a:prstGeom prst="wedgeRoundRectCallout">
            <a:avLst>
              <a:gd name="adj1" fmla="val -63300"/>
              <a:gd name="adj2" fmla="val -50745"/>
              <a:gd name="adj3" fmla="val 16667"/>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300" i="1" dirty="0">
                <a:latin typeface="Arial" panose="020B0604020202020204" pitchFamily="34" charset="0"/>
                <a:cs typeface="Arial" panose="020B0604020202020204" pitchFamily="34" charset="0"/>
              </a:rPr>
              <a:t>“Who better to help solve problems and issues within communities than the local people.” </a:t>
            </a:r>
            <a:r>
              <a:rPr lang="en-GB" sz="1300" dirty="0">
                <a:latin typeface="Arial" panose="020B0604020202020204" pitchFamily="34" charset="0"/>
                <a:cs typeface="Arial" panose="020B0604020202020204" pitchFamily="34" charset="0"/>
              </a:rPr>
              <a:t>- Alloa resident and group leader</a:t>
            </a:r>
          </a:p>
        </p:txBody>
      </p:sp>
      <p:sp>
        <p:nvSpPr>
          <p:cNvPr id="19" name="Rectangle 18">
            <a:extLst>
              <a:ext uri="{FF2B5EF4-FFF2-40B4-BE49-F238E27FC236}">
                <a16:creationId xmlns:a16="http://schemas.microsoft.com/office/drawing/2014/main" id="{12C2CE18-AABA-B3FF-AFDC-88C25D7F25F2}"/>
              </a:ext>
              <a:ext uri="{C183D7F6-B498-43B3-948B-1728B52AA6E4}">
                <adec:decorative xmlns:adec="http://schemas.microsoft.com/office/drawing/2017/decorative" val="1"/>
              </a:ext>
            </a:extLst>
          </p:cNvPr>
          <p:cNvSpPr/>
          <p:nvPr/>
        </p:nvSpPr>
        <p:spPr>
          <a:xfrm>
            <a:off x="-1" y="9034817"/>
            <a:ext cx="7559676" cy="685445"/>
          </a:xfrm>
          <a:prstGeom prst="rect">
            <a:avLst/>
          </a:prstGeom>
          <a:solidFill>
            <a:srgbClr val="1942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a:extLst>
              <a:ext uri="{FF2B5EF4-FFF2-40B4-BE49-F238E27FC236}">
                <a16:creationId xmlns:a16="http://schemas.microsoft.com/office/drawing/2014/main" id="{20316707-1EDC-7109-A431-CC3A66E240A1}"/>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312315" y="9180928"/>
            <a:ext cx="405769" cy="405769"/>
          </a:xfrm>
          <a:prstGeom prst="rect">
            <a:avLst/>
          </a:prstGeom>
        </p:spPr>
      </p:pic>
      <p:sp>
        <p:nvSpPr>
          <p:cNvPr id="20" name="TextBox 19">
            <a:extLst>
              <a:ext uri="{FF2B5EF4-FFF2-40B4-BE49-F238E27FC236}">
                <a16:creationId xmlns:a16="http://schemas.microsoft.com/office/drawing/2014/main" id="{DD14355D-BAD6-BBBA-C871-BDCF9B6E440C}"/>
              </a:ext>
            </a:extLst>
          </p:cNvPr>
          <p:cNvSpPr txBox="1"/>
          <p:nvPr/>
        </p:nvSpPr>
        <p:spPr>
          <a:xfrm>
            <a:off x="718084" y="9214535"/>
            <a:ext cx="4087744" cy="338554"/>
          </a:xfrm>
          <a:prstGeom prst="rect">
            <a:avLst/>
          </a:prstGeom>
          <a:noFill/>
        </p:spPr>
        <p:txBody>
          <a:bodyPr wrap="square" rtlCol="0">
            <a:spAutoFit/>
          </a:bodyPr>
          <a:lstStyle/>
          <a:p>
            <a:r>
              <a:rPr lang="en-US" sz="1600" b="1" dirty="0" err="1">
                <a:solidFill>
                  <a:schemeClr val="bg1"/>
                </a:solidFill>
                <a:latin typeface="Arial" panose="020B0604020202020204" pitchFamily="34" charset="0"/>
                <a:cs typeface="Arial" panose="020B0604020202020204" pitchFamily="34" charset="0"/>
              </a:rPr>
              <a:t>bit.ly</a:t>
            </a:r>
            <a:r>
              <a:rPr lang="en-US" sz="1600" b="1" dirty="0">
                <a:solidFill>
                  <a:schemeClr val="bg1"/>
                </a:solidFill>
                <a:latin typeface="Arial" panose="020B0604020202020204" pitchFamily="34" charset="0"/>
                <a:cs typeface="Arial" panose="020B0604020202020204" pitchFamily="34" charset="0"/>
              </a:rPr>
              <a:t>/</a:t>
            </a:r>
            <a:r>
              <a:rPr lang="en-US" sz="1600" b="1" dirty="0" err="1">
                <a:solidFill>
                  <a:schemeClr val="bg1"/>
                </a:solidFill>
                <a:latin typeface="Arial" panose="020B0604020202020204" pitchFamily="34" charset="0"/>
                <a:cs typeface="Arial" panose="020B0604020202020204" pitchFamily="34" charset="0"/>
              </a:rPr>
              <a:t>shapingplacesforwellbeing</a:t>
            </a:r>
            <a:endParaRPr lang="en-US" sz="1600" b="1" dirty="0">
              <a:solidFill>
                <a:schemeClr val="bg1"/>
              </a:solidFill>
              <a:latin typeface="Arial" panose="020B0604020202020204" pitchFamily="34" charset="0"/>
              <a:cs typeface="Arial" panose="020B0604020202020204" pitchFamily="34" charset="0"/>
            </a:endParaRPr>
          </a:p>
        </p:txBody>
      </p:sp>
      <p:pic>
        <p:nvPicPr>
          <p:cNvPr id="21" name="Picture 20">
            <a:extLst>
              <a:ext uri="{FF2B5EF4-FFF2-40B4-BE49-F238E27FC236}">
                <a16:creationId xmlns:a16="http://schemas.microsoft.com/office/drawing/2014/main" id="{B3598306-9303-AE1E-A0BF-AE13F51B3F42}"/>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4933380" y="9202765"/>
            <a:ext cx="444288" cy="362095"/>
          </a:xfrm>
          <a:prstGeom prst="rect">
            <a:avLst/>
          </a:prstGeom>
        </p:spPr>
      </p:pic>
      <p:sp>
        <p:nvSpPr>
          <p:cNvPr id="22" name="TextBox 21">
            <a:extLst>
              <a:ext uri="{FF2B5EF4-FFF2-40B4-BE49-F238E27FC236}">
                <a16:creationId xmlns:a16="http://schemas.microsoft.com/office/drawing/2014/main" id="{2C956CB9-A7CC-9A84-1D1A-49E4A9A303AB}"/>
              </a:ext>
            </a:extLst>
          </p:cNvPr>
          <p:cNvSpPr txBox="1"/>
          <p:nvPr/>
        </p:nvSpPr>
        <p:spPr>
          <a:xfrm>
            <a:off x="5377668" y="9214535"/>
            <a:ext cx="1983386" cy="338554"/>
          </a:xfrm>
          <a:prstGeom prst="rect">
            <a:avLst/>
          </a:prstGeom>
          <a:noFill/>
        </p:spPr>
        <p:txBody>
          <a:bodyPr wrap="square" rtlCol="0">
            <a:spAutoFit/>
          </a:bodyPr>
          <a:lstStyle/>
          <a:p>
            <a:r>
              <a:rPr lang="en-US" sz="1600" b="1" dirty="0">
                <a:solidFill>
                  <a:schemeClr val="bg1"/>
                </a:solidFill>
                <a:latin typeface="Arial" panose="020B0604020202020204" pitchFamily="34" charset="0"/>
                <a:cs typeface="Arial" panose="020B0604020202020204" pitchFamily="34" charset="0"/>
              </a:rPr>
              <a:t>@place4wellbeing</a:t>
            </a:r>
          </a:p>
        </p:txBody>
      </p:sp>
    </p:spTree>
    <p:extLst>
      <p:ext uri="{BB962C8B-B14F-4D97-AF65-F5344CB8AC3E}">
        <p14:creationId xmlns:p14="http://schemas.microsoft.com/office/powerpoint/2010/main" val="339937341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ummary infographic template" id="{7CDB07C6-ED9F-AD4B-BBA7-3AE348E5345D}" vid="{21E29C8B-3402-AF4C-BEA2-5A77CA1801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543e12e-b41e-4b3f-8a83-41e12152c6a2">
      <Terms xmlns="http://schemas.microsoft.com/office/infopath/2007/PartnerControls"/>
    </lcf76f155ced4ddcb4097134ff3c332f>
    <TaxCatchAll xmlns="4ea622ab-6d0b-4c8a-8736-27bd26b1fd54" xsi:nil="true"/>
    <SharedWithUsers xmlns="4ea622ab-6d0b-4c8a-8736-27bd26b1fd54">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D8B37618F89864ABE738DE1DBF7EE19" ma:contentTypeVersion="17" ma:contentTypeDescription="Create a new document." ma:contentTypeScope="" ma:versionID="ad5d926a19047d77b4a59cd4dc8300be">
  <xsd:schema xmlns:xsd="http://www.w3.org/2001/XMLSchema" xmlns:xs="http://www.w3.org/2001/XMLSchema" xmlns:p="http://schemas.microsoft.com/office/2006/metadata/properties" xmlns:ns2="1543e12e-b41e-4b3f-8a83-41e12152c6a2" xmlns:ns3="4ea622ab-6d0b-4c8a-8736-27bd26b1fd54" targetNamespace="http://schemas.microsoft.com/office/2006/metadata/properties" ma:root="true" ma:fieldsID="e55e493de29fe276c1201427c9bd50c8" ns2:_="" ns3:_="">
    <xsd:import namespace="1543e12e-b41e-4b3f-8a83-41e12152c6a2"/>
    <xsd:import namespace="4ea622ab-6d0b-4c8a-8736-27bd26b1fd5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43e12e-b41e-4b3f-8a83-41e12152c6a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68f511a-55f6-4a17-bf66-50620cb4ac5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ea622ab-6d0b-4c8a-8736-27bd26b1fd5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00d32ef1-88e9-423d-8931-ac66733720bd}" ma:internalName="TaxCatchAll" ma:showField="CatchAllData" ma:web="4ea622ab-6d0b-4c8a-8736-27bd26b1fd5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041AF8-486E-41CE-9214-86BBEB6D63A4}">
  <ds:schemaRefs>
    <ds:schemaRef ds:uri="http://schemas.microsoft.com/office/infopath/2007/PartnerControls"/>
    <ds:schemaRef ds:uri="http://schemas.microsoft.com/office/2006/metadata/properties"/>
    <ds:schemaRef ds:uri="http://purl.org/dc/dcmitype/"/>
    <ds:schemaRef ds:uri="http://purl.org/dc/terms/"/>
    <ds:schemaRef ds:uri="4ea622ab-6d0b-4c8a-8736-27bd26b1fd54"/>
    <ds:schemaRef ds:uri="http://www.w3.org/XML/1998/namespace"/>
    <ds:schemaRef ds:uri="http://schemas.microsoft.com/office/2006/documentManagement/types"/>
    <ds:schemaRef ds:uri="1543e12e-b41e-4b3f-8a83-41e12152c6a2"/>
    <ds:schemaRef ds:uri="http://purl.org/dc/elements/1.1/"/>
    <ds:schemaRef ds:uri="http://schemas.openxmlformats.org/package/2006/metadata/core-properties"/>
  </ds:schemaRefs>
</ds:datastoreItem>
</file>

<file path=customXml/itemProps2.xml><?xml version="1.0" encoding="utf-8"?>
<ds:datastoreItem xmlns:ds="http://schemas.openxmlformats.org/officeDocument/2006/customXml" ds:itemID="{22A06569-53BE-4493-914A-94E33FCFB5C1}">
  <ds:schemaRefs>
    <ds:schemaRef ds:uri="http://schemas.microsoft.com/sharepoint/v3/contenttype/forms"/>
  </ds:schemaRefs>
</ds:datastoreItem>
</file>

<file path=customXml/itemProps3.xml><?xml version="1.0" encoding="utf-8"?>
<ds:datastoreItem xmlns:ds="http://schemas.openxmlformats.org/officeDocument/2006/customXml" ds:itemID="{8E10CABF-42A1-4EAB-9EFB-58A400158A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543e12e-b41e-4b3f-8a83-41e12152c6a2"/>
    <ds:schemaRef ds:uri="4ea622ab-6d0b-4c8a-8736-27bd26b1fd5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9261</TotalTime>
  <Words>731</Words>
  <Application>Microsoft Macintosh PowerPoint</Application>
  <PresentationFormat>Custom</PresentationFormat>
  <Paragraphs>45</Paragraphs>
  <Slides>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Alloa – what we’re hearing in our communities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 Jenkins</dc:creator>
  <cp:lastModifiedBy>Louise Jenkins</cp:lastModifiedBy>
  <cp:revision>35</cp:revision>
  <dcterms:created xsi:type="dcterms:W3CDTF">2023-07-18T08:46:45Z</dcterms:created>
  <dcterms:modified xsi:type="dcterms:W3CDTF">2023-10-13T09:44:31Z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0x0101008D8B37618F89864ABE738DE1DBF7EE19</vt:lpwstr>
  </property>
  <property fmtid="{D5CDD505-2E9C-101B-9397-08002B2CF9AE}" pid="3" name="MediaServiceImageTags">
    <vt:lpwstr/>
  </property>
</Properties>
</file>