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303" r:id="rId6"/>
    <p:sldId id="289" r:id="rId7"/>
    <p:sldId id="305" r:id="rId8"/>
    <p:sldId id="304" r:id="rId9"/>
    <p:sldId id="307" r:id="rId10"/>
    <p:sldId id="308" r:id="rId11"/>
    <p:sldId id="309" r:id="rId12"/>
    <p:sldId id="311" r:id="rId13"/>
    <p:sldId id="310" r:id="rId14"/>
    <p:sldId id="312" r:id="rId15"/>
    <p:sldId id="315" r:id="rId16"/>
    <p:sldId id="316" r:id="rId17"/>
    <p:sldId id="317" r:id="rId18"/>
    <p:sldId id="318" r:id="rId19"/>
    <p:sldId id="319" r:id="rId20"/>
    <p:sldId id="288" r:id="rId21"/>
    <p:sldId id="2229" r:id="rId22"/>
    <p:sldId id="2232" r:id="rId23"/>
    <p:sldId id="734" r:id="rId24"/>
    <p:sldId id="22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E0D655-0AF0-91AC-BC6E-11378C552472}" name="Gillian White" initials="" userId="S::gwhite4@ed.ac.uk::e5b0c88e-4155-450a-b382-9a41ab21d898" providerId="AD"/>
  <p188:author id="{EB7F1E93-A0ED-3DD1-54B2-C643D614DF56}" name="Andrew Cavanagh" initials="" userId="S::acavanag@ed.ac.uk::ee2ae761-d7bf-4b3d-b58c-4501d429c43a" providerId="AD"/>
  <p188:author id="{7569E3F2-DC6D-EACB-B04B-52DFC816F9B2}" name="Behjat Karipayhan" initials="BK" userId="S::s2602812@ed.ac.uk::2c2b2029-bb24-4458-ad5a-9b77bfab4b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00"/>
    <a:srgbClr val="F62601"/>
    <a:srgbClr val="092FFB"/>
    <a:srgbClr val="007680"/>
    <a:srgbClr val="2883FF"/>
    <a:srgbClr val="F2F2F2"/>
    <a:srgbClr val="005E82"/>
    <a:srgbClr val="ED7D31"/>
    <a:srgbClr val="14A553"/>
    <a:srgbClr val="0D9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3482"/>
  </p:normalViewPr>
  <p:slideViewPr>
    <p:cSldViewPr snapToGrid="0">
      <p:cViewPr varScale="1">
        <p:scale>
          <a:sx n="102" d="100"/>
          <a:sy n="102" d="100"/>
        </p:scale>
        <p:origin x="1192"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hjat Karipayhan" userId="S::s2602812@ed.ac.uk::2c2b2029-bb24-4458-ad5a-9b77bfab4bef" providerId="AD" clId="Web-{B287AE81-4B9F-09E2-EFA3-7422047830DC}"/>
    <pc:docChg chg="modSld">
      <pc:chgData name="Behjat Karipayhan" userId="S::s2602812@ed.ac.uk::2c2b2029-bb24-4458-ad5a-9b77bfab4bef" providerId="AD" clId="Web-{B287AE81-4B9F-09E2-EFA3-7422047830DC}" dt="2024-03-13T12:24:38.252" v="53" actId="20577"/>
      <pc:docMkLst>
        <pc:docMk/>
      </pc:docMkLst>
      <pc:sldChg chg="modSp">
        <pc:chgData name="Behjat Karipayhan" userId="S::s2602812@ed.ac.uk::2c2b2029-bb24-4458-ad5a-9b77bfab4bef" providerId="AD" clId="Web-{B287AE81-4B9F-09E2-EFA3-7422047830DC}" dt="2024-03-13T12:22:12.571" v="9" actId="20577"/>
        <pc:sldMkLst>
          <pc:docMk/>
          <pc:sldMk cId="1581347974" sldId="256"/>
        </pc:sldMkLst>
        <pc:spChg chg="mod">
          <ac:chgData name="Behjat Karipayhan" userId="S::s2602812@ed.ac.uk::2c2b2029-bb24-4458-ad5a-9b77bfab4bef" providerId="AD" clId="Web-{B287AE81-4B9F-09E2-EFA3-7422047830DC}" dt="2024-03-13T12:22:12.571" v="9" actId="20577"/>
          <ac:spMkLst>
            <pc:docMk/>
            <pc:sldMk cId="1581347974" sldId="256"/>
            <ac:spMk id="9" creationId="{69A7086E-44C0-CC4A-816A-E59FAAD3CE80}"/>
          </ac:spMkLst>
        </pc:spChg>
      </pc:sldChg>
      <pc:sldChg chg="modSp">
        <pc:chgData name="Behjat Karipayhan" userId="S::s2602812@ed.ac.uk::2c2b2029-bb24-4458-ad5a-9b77bfab4bef" providerId="AD" clId="Web-{B287AE81-4B9F-09E2-EFA3-7422047830DC}" dt="2024-03-13T12:24:08.641" v="43" actId="20577"/>
        <pc:sldMkLst>
          <pc:docMk/>
          <pc:sldMk cId="1028182855" sldId="288"/>
        </pc:sldMkLst>
        <pc:spChg chg="mod">
          <ac:chgData name="Behjat Karipayhan" userId="S::s2602812@ed.ac.uk::2c2b2029-bb24-4458-ad5a-9b77bfab4bef" providerId="AD" clId="Web-{B287AE81-4B9F-09E2-EFA3-7422047830DC}" dt="2024-03-13T12:24:08.641" v="43" actId="20577"/>
          <ac:spMkLst>
            <pc:docMk/>
            <pc:sldMk cId="1028182855" sldId="288"/>
            <ac:spMk id="4" creationId="{053A37CD-07BA-3B48-82C7-6D50D2AE1068}"/>
          </ac:spMkLst>
        </pc:spChg>
      </pc:sldChg>
      <pc:sldChg chg="modSp">
        <pc:chgData name="Behjat Karipayhan" userId="S::s2602812@ed.ac.uk::2c2b2029-bb24-4458-ad5a-9b77bfab4bef" providerId="AD" clId="Web-{B287AE81-4B9F-09E2-EFA3-7422047830DC}" dt="2024-03-13T12:22:26.947" v="12" actId="20577"/>
        <pc:sldMkLst>
          <pc:docMk/>
          <pc:sldMk cId="2467627444" sldId="289"/>
        </pc:sldMkLst>
        <pc:spChg chg="mod">
          <ac:chgData name="Behjat Karipayhan" userId="S::s2602812@ed.ac.uk::2c2b2029-bb24-4458-ad5a-9b77bfab4bef" providerId="AD" clId="Web-{B287AE81-4B9F-09E2-EFA3-7422047830DC}" dt="2024-03-13T12:22:26.947" v="12" actId="20577"/>
          <ac:spMkLst>
            <pc:docMk/>
            <pc:sldMk cId="2467627444" sldId="289"/>
            <ac:spMk id="4" creationId="{053A37CD-07BA-3B48-82C7-6D50D2AE1068}"/>
          </ac:spMkLst>
        </pc:spChg>
      </pc:sldChg>
      <pc:sldChg chg="modSp">
        <pc:chgData name="Behjat Karipayhan" userId="S::s2602812@ed.ac.uk::2c2b2029-bb24-4458-ad5a-9b77bfab4bef" providerId="AD" clId="Web-{B287AE81-4B9F-09E2-EFA3-7422047830DC}" dt="2024-03-13T12:21:26.131" v="4" actId="20577"/>
        <pc:sldMkLst>
          <pc:docMk/>
          <pc:sldMk cId="2151279606" sldId="303"/>
        </pc:sldMkLst>
        <pc:spChg chg="mod">
          <ac:chgData name="Behjat Karipayhan" userId="S::s2602812@ed.ac.uk::2c2b2029-bb24-4458-ad5a-9b77bfab4bef" providerId="AD" clId="Web-{B287AE81-4B9F-09E2-EFA3-7422047830DC}" dt="2024-03-13T12:21:26.131" v="4" actId="20577"/>
          <ac:spMkLst>
            <pc:docMk/>
            <pc:sldMk cId="2151279606" sldId="303"/>
            <ac:spMk id="4" creationId="{053A37CD-07BA-3B48-82C7-6D50D2AE1068}"/>
          </ac:spMkLst>
        </pc:spChg>
      </pc:sldChg>
      <pc:sldChg chg="modSp">
        <pc:chgData name="Behjat Karipayhan" userId="S::s2602812@ed.ac.uk::2c2b2029-bb24-4458-ad5a-9b77bfab4bef" providerId="AD" clId="Web-{B287AE81-4B9F-09E2-EFA3-7422047830DC}" dt="2024-03-13T12:22:42.854" v="19" actId="20577"/>
        <pc:sldMkLst>
          <pc:docMk/>
          <pc:sldMk cId="3043658278" sldId="304"/>
        </pc:sldMkLst>
        <pc:spChg chg="mod">
          <ac:chgData name="Behjat Karipayhan" userId="S::s2602812@ed.ac.uk::2c2b2029-bb24-4458-ad5a-9b77bfab4bef" providerId="AD" clId="Web-{B287AE81-4B9F-09E2-EFA3-7422047830DC}" dt="2024-03-13T12:22:42.854" v="19" actId="20577"/>
          <ac:spMkLst>
            <pc:docMk/>
            <pc:sldMk cId="3043658278" sldId="304"/>
            <ac:spMk id="12" creationId="{95C4D945-A29B-D04A-EC36-49EEF1006DB2}"/>
          </ac:spMkLst>
        </pc:spChg>
      </pc:sldChg>
      <pc:sldChg chg="modSp">
        <pc:chgData name="Behjat Karipayhan" userId="S::s2602812@ed.ac.uk::2c2b2029-bb24-4458-ad5a-9b77bfab4bef" providerId="AD" clId="Web-{B287AE81-4B9F-09E2-EFA3-7422047830DC}" dt="2024-03-13T12:22:35.932" v="16" actId="20577"/>
        <pc:sldMkLst>
          <pc:docMk/>
          <pc:sldMk cId="4290550669" sldId="305"/>
        </pc:sldMkLst>
        <pc:spChg chg="mod">
          <ac:chgData name="Behjat Karipayhan" userId="S::s2602812@ed.ac.uk::2c2b2029-bb24-4458-ad5a-9b77bfab4bef" providerId="AD" clId="Web-{B287AE81-4B9F-09E2-EFA3-7422047830DC}" dt="2024-03-13T12:22:35.932" v="16" actId="20577"/>
          <ac:spMkLst>
            <pc:docMk/>
            <pc:sldMk cId="4290550669" sldId="305"/>
            <ac:spMk id="4" creationId="{053A37CD-07BA-3B48-82C7-6D50D2AE1068}"/>
          </ac:spMkLst>
        </pc:spChg>
      </pc:sldChg>
      <pc:sldChg chg="modSp">
        <pc:chgData name="Behjat Karipayhan" userId="S::s2602812@ed.ac.uk::2c2b2029-bb24-4458-ad5a-9b77bfab4bef" providerId="AD" clId="Web-{B287AE81-4B9F-09E2-EFA3-7422047830DC}" dt="2024-03-13T12:22:52.011" v="20" actId="20577"/>
        <pc:sldMkLst>
          <pc:docMk/>
          <pc:sldMk cId="2704955714" sldId="307"/>
        </pc:sldMkLst>
        <pc:spChg chg="mod">
          <ac:chgData name="Behjat Karipayhan" userId="S::s2602812@ed.ac.uk::2c2b2029-bb24-4458-ad5a-9b77bfab4bef" providerId="AD" clId="Web-{B287AE81-4B9F-09E2-EFA3-7422047830DC}" dt="2024-03-13T12:22:52.011" v="20" actId="20577"/>
          <ac:spMkLst>
            <pc:docMk/>
            <pc:sldMk cId="2704955714" sldId="307"/>
            <ac:spMk id="4" creationId="{053A37CD-07BA-3B48-82C7-6D50D2AE1068}"/>
          </ac:spMkLst>
        </pc:spChg>
      </pc:sldChg>
      <pc:sldChg chg="modSp">
        <pc:chgData name="Behjat Karipayhan" userId="S::s2602812@ed.ac.uk::2c2b2029-bb24-4458-ad5a-9b77bfab4bef" providerId="AD" clId="Web-{B287AE81-4B9F-09E2-EFA3-7422047830DC}" dt="2024-03-13T12:22:58.371" v="22" actId="20577"/>
        <pc:sldMkLst>
          <pc:docMk/>
          <pc:sldMk cId="810777104" sldId="308"/>
        </pc:sldMkLst>
        <pc:spChg chg="mod">
          <ac:chgData name="Behjat Karipayhan" userId="S::s2602812@ed.ac.uk::2c2b2029-bb24-4458-ad5a-9b77bfab4bef" providerId="AD" clId="Web-{B287AE81-4B9F-09E2-EFA3-7422047830DC}" dt="2024-03-13T12:22:58.371" v="22" actId="20577"/>
          <ac:spMkLst>
            <pc:docMk/>
            <pc:sldMk cId="810777104" sldId="308"/>
            <ac:spMk id="4" creationId="{053A37CD-07BA-3B48-82C7-6D50D2AE1068}"/>
          </ac:spMkLst>
        </pc:spChg>
      </pc:sldChg>
      <pc:sldChg chg="modSp">
        <pc:chgData name="Behjat Karipayhan" userId="S::s2602812@ed.ac.uk::2c2b2029-bb24-4458-ad5a-9b77bfab4bef" providerId="AD" clId="Web-{B287AE81-4B9F-09E2-EFA3-7422047830DC}" dt="2024-03-13T12:23:04.731" v="23" actId="20577"/>
        <pc:sldMkLst>
          <pc:docMk/>
          <pc:sldMk cId="3545463685" sldId="309"/>
        </pc:sldMkLst>
        <pc:spChg chg="mod">
          <ac:chgData name="Behjat Karipayhan" userId="S::s2602812@ed.ac.uk::2c2b2029-bb24-4458-ad5a-9b77bfab4bef" providerId="AD" clId="Web-{B287AE81-4B9F-09E2-EFA3-7422047830DC}" dt="2024-03-13T12:23:04.731" v="23" actId="20577"/>
          <ac:spMkLst>
            <pc:docMk/>
            <pc:sldMk cId="3545463685" sldId="309"/>
            <ac:spMk id="4" creationId="{053A37CD-07BA-3B48-82C7-6D50D2AE1068}"/>
          </ac:spMkLst>
        </pc:spChg>
      </pc:sldChg>
      <pc:sldChg chg="modSp">
        <pc:chgData name="Behjat Karipayhan" userId="S::s2602812@ed.ac.uk::2c2b2029-bb24-4458-ad5a-9b77bfab4bef" providerId="AD" clId="Web-{B287AE81-4B9F-09E2-EFA3-7422047830DC}" dt="2024-03-13T12:23:16.857" v="25" actId="20577"/>
        <pc:sldMkLst>
          <pc:docMk/>
          <pc:sldMk cId="3013524514" sldId="310"/>
        </pc:sldMkLst>
        <pc:spChg chg="mod">
          <ac:chgData name="Behjat Karipayhan" userId="S::s2602812@ed.ac.uk::2c2b2029-bb24-4458-ad5a-9b77bfab4bef" providerId="AD" clId="Web-{B287AE81-4B9F-09E2-EFA3-7422047830DC}" dt="2024-03-13T12:23:16.857" v="25" actId="20577"/>
          <ac:spMkLst>
            <pc:docMk/>
            <pc:sldMk cId="3013524514" sldId="310"/>
            <ac:spMk id="4" creationId="{053A37CD-07BA-3B48-82C7-6D50D2AE1068}"/>
          </ac:spMkLst>
        </pc:spChg>
      </pc:sldChg>
      <pc:sldChg chg="modSp">
        <pc:chgData name="Behjat Karipayhan" userId="S::s2602812@ed.ac.uk::2c2b2029-bb24-4458-ad5a-9b77bfab4bef" providerId="AD" clId="Web-{B287AE81-4B9F-09E2-EFA3-7422047830DC}" dt="2024-03-13T12:23:11.528" v="24" actId="20577"/>
        <pc:sldMkLst>
          <pc:docMk/>
          <pc:sldMk cId="3164277687" sldId="311"/>
        </pc:sldMkLst>
        <pc:spChg chg="mod">
          <ac:chgData name="Behjat Karipayhan" userId="S::s2602812@ed.ac.uk::2c2b2029-bb24-4458-ad5a-9b77bfab4bef" providerId="AD" clId="Web-{B287AE81-4B9F-09E2-EFA3-7422047830DC}" dt="2024-03-13T12:23:11.528" v="24" actId="20577"/>
          <ac:spMkLst>
            <pc:docMk/>
            <pc:sldMk cId="3164277687" sldId="311"/>
            <ac:spMk id="4" creationId="{053A37CD-07BA-3B48-82C7-6D50D2AE1068}"/>
          </ac:spMkLst>
        </pc:spChg>
      </pc:sldChg>
      <pc:sldChg chg="modSp">
        <pc:chgData name="Behjat Karipayhan" userId="S::s2602812@ed.ac.uk::2c2b2029-bb24-4458-ad5a-9b77bfab4bef" providerId="AD" clId="Web-{B287AE81-4B9F-09E2-EFA3-7422047830DC}" dt="2024-03-13T12:23:24.795" v="27" actId="20577"/>
        <pc:sldMkLst>
          <pc:docMk/>
          <pc:sldMk cId="221656844" sldId="312"/>
        </pc:sldMkLst>
        <pc:spChg chg="mod">
          <ac:chgData name="Behjat Karipayhan" userId="S::s2602812@ed.ac.uk::2c2b2029-bb24-4458-ad5a-9b77bfab4bef" providerId="AD" clId="Web-{B287AE81-4B9F-09E2-EFA3-7422047830DC}" dt="2024-03-13T12:23:24.795" v="27" actId="20577"/>
          <ac:spMkLst>
            <pc:docMk/>
            <pc:sldMk cId="221656844" sldId="312"/>
            <ac:spMk id="12" creationId="{95C4D945-A29B-D04A-EC36-49EEF1006DB2}"/>
          </ac:spMkLst>
        </pc:spChg>
      </pc:sldChg>
      <pc:sldChg chg="modSp">
        <pc:chgData name="Behjat Karipayhan" userId="S::s2602812@ed.ac.uk::2c2b2029-bb24-4458-ad5a-9b77bfab4bef" providerId="AD" clId="Web-{B287AE81-4B9F-09E2-EFA3-7422047830DC}" dt="2024-03-13T12:23:35.358" v="30" actId="20577"/>
        <pc:sldMkLst>
          <pc:docMk/>
          <pc:sldMk cId="2511137245" sldId="315"/>
        </pc:sldMkLst>
        <pc:spChg chg="mod">
          <ac:chgData name="Behjat Karipayhan" userId="S::s2602812@ed.ac.uk::2c2b2029-bb24-4458-ad5a-9b77bfab4bef" providerId="AD" clId="Web-{B287AE81-4B9F-09E2-EFA3-7422047830DC}" dt="2024-03-13T12:23:35.358" v="30" actId="20577"/>
          <ac:spMkLst>
            <pc:docMk/>
            <pc:sldMk cId="2511137245" sldId="315"/>
            <ac:spMk id="4" creationId="{053A37CD-07BA-3B48-82C7-6D50D2AE1068}"/>
          </ac:spMkLst>
        </pc:spChg>
      </pc:sldChg>
      <pc:sldChg chg="modSp">
        <pc:chgData name="Behjat Karipayhan" userId="S::s2602812@ed.ac.uk::2c2b2029-bb24-4458-ad5a-9b77bfab4bef" providerId="AD" clId="Web-{B287AE81-4B9F-09E2-EFA3-7422047830DC}" dt="2024-03-13T12:23:40.780" v="33" actId="20577"/>
        <pc:sldMkLst>
          <pc:docMk/>
          <pc:sldMk cId="2102331205" sldId="316"/>
        </pc:sldMkLst>
        <pc:spChg chg="mod">
          <ac:chgData name="Behjat Karipayhan" userId="S::s2602812@ed.ac.uk::2c2b2029-bb24-4458-ad5a-9b77bfab4bef" providerId="AD" clId="Web-{B287AE81-4B9F-09E2-EFA3-7422047830DC}" dt="2024-03-13T12:23:40.780" v="33" actId="20577"/>
          <ac:spMkLst>
            <pc:docMk/>
            <pc:sldMk cId="2102331205" sldId="316"/>
            <ac:spMk id="4" creationId="{053A37CD-07BA-3B48-82C7-6D50D2AE1068}"/>
          </ac:spMkLst>
        </pc:spChg>
      </pc:sldChg>
      <pc:sldChg chg="modSp">
        <pc:chgData name="Behjat Karipayhan" userId="S::s2602812@ed.ac.uk::2c2b2029-bb24-4458-ad5a-9b77bfab4bef" providerId="AD" clId="Web-{B287AE81-4B9F-09E2-EFA3-7422047830DC}" dt="2024-03-13T12:23:48.452" v="34" actId="20577"/>
        <pc:sldMkLst>
          <pc:docMk/>
          <pc:sldMk cId="859899379" sldId="317"/>
        </pc:sldMkLst>
        <pc:spChg chg="mod">
          <ac:chgData name="Behjat Karipayhan" userId="S::s2602812@ed.ac.uk::2c2b2029-bb24-4458-ad5a-9b77bfab4bef" providerId="AD" clId="Web-{B287AE81-4B9F-09E2-EFA3-7422047830DC}" dt="2024-03-13T12:23:48.452" v="34" actId="20577"/>
          <ac:spMkLst>
            <pc:docMk/>
            <pc:sldMk cId="859899379" sldId="317"/>
            <ac:spMk id="4" creationId="{053A37CD-07BA-3B48-82C7-6D50D2AE1068}"/>
          </ac:spMkLst>
        </pc:spChg>
      </pc:sldChg>
      <pc:sldChg chg="modSp">
        <pc:chgData name="Behjat Karipayhan" userId="S::s2602812@ed.ac.uk::2c2b2029-bb24-4458-ad5a-9b77bfab4bef" providerId="AD" clId="Web-{B287AE81-4B9F-09E2-EFA3-7422047830DC}" dt="2024-03-13T12:23:55.859" v="38" actId="20577"/>
        <pc:sldMkLst>
          <pc:docMk/>
          <pc:sldMk cId="484513783" sldId="318"/>
        </pc:sldMkLst>
        <pc:spChg chg="mod">
          <ac:chgData name="Behjat Karipayhan" userId="S::s2602812@ed.ac.uk::2c2b2029-bb24-4458-ad5a-9b77bfab4bef" providerId="AD" clId="Web-{B287AE81-4B9F-09E2-EFA3-7422047830DC}" dt="2024-03-13T12:23:55.859" v="38" actId="20577"/>
          <ac:spMkLst>
            <pc:docMk/>
            <pc:sldMk cId="484513783" sldId="318"/>
            <ac:spMk id="4" creationId="{053A37CD-07BA-3B48-82C7-6D50D2AE1068}"/>
          </ac:spMkLst>
        </pc:spChg>
      </pc:sldChg>
      <pc:sldChg chg="modSp">
        <pc:chgData name="Behjat Karipayhan" userId="S::s2602812@ed.ac.uk::2c2b2029-bb24-4458-ad5a-9b77bfab4bef" providerId="AD" clId="Web-{B287AE81-4B9F-09E2-EFA3-7422047830DC}" dt="2024-03-13T12:24:02.609" v="42" actId="20577"/>
        <pc:sldMkLst>
          <pc:docMk/>
          <pc:sldMk cId="3046241331" sldId="319"/>
        </pc:sldMkLst>
        <pc:spChg chg="mod">
          <ac:chgData name="Behjat Karipayhan" userId="S::s2602812@ed.ac.uk::2c2b2029-bb24-4458-ad5a-9b77bfab4bef" providerId="AD" clId="Web-{B287AE81-4B9F-09E2-EFA3-7422047830DC}" dt="2024-03-13T12:24:02.609" v="42" actId="20577"/>
          <ac:spMkLst>
            <pc:docMk/>
            <pc:sldMk cId="3046241331" sldId="319"/>
            <ac:spMk id="4" creationId="{053A37CD-07BA-3B48-82C7-6D50D2AE1068}"/>
          </ac:spMkLst>
        </pc:spChg>
      </pc:sldChg>
      <pc:sldChg chg="modSp">
        <pc:chgData name="Behjat Karipayhan" userId="S::s2602812@ed.ac.uk::2c2b2029-bb24-4458-ad5a-9b77bfab4bef" providerId="AD" clId="Web-{B287AE81-4B9F-09E2-EFA3-7422047830DC}" dt="2024-03-13T12:24:29.017" v="50" actId="20577"/>
        <pc:sldMkLst>
          <pc:docMk/>
          <pc:sldMk cId="1896832119" sldId="734"/>
        </pc:sldMkLst>
        <pc:spChg chg="mod">
          <ac:chgData name="Behjat Karipayhan" userId="S::s2602812@ed.ac.uk::2c2b2029-bb24-4458-ad5a-9b77bfab4bef" providerId="AD" clId="Web-{B287AE81-4B9F-09E2-EFA3-7422047830DC}" dt="2024-03-13T12:24:29.017" v="50" actId="20577"/>
          <ac:spMkLst>
            <pc:docMk/>
            <pc:sldMk cId="1896832119" sldId="734"/>
            <ac:spMk id="4" creationId="{053A37CD-07BA-3B48-82C7-6D50D2AE1068}"/>
          </ac:spMkLst>
        </pc:spChg>
      </pc:sldChg>
      <pc:sldChg chg="modSp">
        <pc:chgData name="Behjat Karipayhan" userId="S::s2602812@ed.ac.uk::2c2b2029-bb24-4458-ad5a-9b77bfab4bef" providerId="AD" clId="Web-{B287AE81-4B9F-09E2-EFA3-7422047830DC}" dt="2024-03-13T12:24:17.845" v="47" actId="20577"/>
        <pc:sldMkLst>
          <pc:docMk/>
          <pc:sldMk cId="2298466526" sldId="2229"/>
        </pc:sldMkLst>
        <pc:spChg chg="mod">
          <ac:chgData name="Behjat Karipayhan" userId="S::s2602812@ed.ac.uk::2c2b2029-bb24-4458-ad5a-9b77bfab4bef" providerId="AD" clId="Web-{B287AE81-4B9F-09E2-EFA3-7422047830DC}" dt="2024-03-13T12:24:17.845" v="47" actId="20577"/>
          <ac:spMkLst>
            <pc:docMk/>
            <pc:sldMk cId="2298466526" sldId="2229"/>
            <ac:spMk id="34" creationId="{D27EA26B-C1EF-A94B-8ED8-41D227E027CE}"/>
          </ac:spMkLst>
        </pc:spChg>
      </pc:sldChg>
      <pc:sldChg chg="modSp">
        <pc:chgData name="Behjat Karipayhan" userId="S::s2602812@ed.ac.uk::2c2b2029-bb24-4458-ad5a-9b77bfab4bef" providerId="AD" clId="Web-{B287AE81-4B9F-09E2-EFA3-7422047830DC}" dt="2024-03-13T12:24:23.439" v="49" actId="20577"/>
        <pc:sldMkLst>
          <pc:docMk/>
          <pc:sldMk cId="616961486" sldId="2232"/>
        </pc:sldMkLst>
        <pc:spChg chg="mod">
          <ac:chgData name="Behjat Karipayhan" userId="S::s2602812@ed.ac.uk::2c2b2029-bb24-4458-ad5a-9b77bfab4bef" providerId="AD" clId="Web-{B287AE81-4B9F-09E2-EFA3-7422047830DC}" dt="2024-03-13T12:24:23.439" v="49" actId="20577"/>
          <ac:spMkLst>
            <pc:docMk/>
            <pc:sldMk cId="616961486" sldId="2232"/>
            <ac:spMk id="21" creationId="{168F87A1-2B94-1F4B-B479-3A3997879B5E}"/>
          </ac:spMkLst>
        </pc:spChg>
      </pc:sldChg>
      <pc:sldChg chg="modSp">
        <pc:chgData name="Behjat Karipayhan" userId="S::s2602812@ed.ac.uk::2c2b2029-bb24-4458-ad5a-9b77bfab4bef" providerId="AD" clId="Web-{B287AE81-4B9F-09E2-EFA3-7422047830DC}" dt="2024-03-13T12:24:38.252" v="53" actId="20577"/>
        <pc:sldMkLst>
          <pc:docMk/>
          <pc:sldMk cId="2389458014" sldId="2233"/>
        </pc:sldMkLst>
        <pc:spChg chg="mod">
          <ac:chgData name="Behjat Karipayhan" userId="S::s2602812@ed.ac.uk::2c2b2029-bb24-4458-ad5a-9b77bfab4bef" providerId="AD" clId="Web-{B287AE81-4B9F-09E2-EFA3-7422047830DC}" dt="2024-03-13T12:24:38.252" v="53" actId="20577"/>
          <ac:spMkLst>
            <pc:docMk/>
            <pc:sldMk cId="2389458014" sldId="2233"/>
            <ac:spMk id="9" creationId="{69A7086E-44C0-CC4A-816A-E59FAAD3CE80}"/>
          </ac:spMkLst>
        </pc:spChg>
      </pc:sldChg>
    </pc:docChg>
  </pc:docChgLst>
  <pc:docChgLst>
    <pc:chgData name="Andrew Cavanagh" userId="ee2ae761-d7bf-4b3d-b58c-4501d429c43a" providerId="ADAL" clId="{9A5AE8D7-72E1-7742-8F74-DC7811F994A2}"/>
    <pc:docChg chg="modSld">
      <pc:chgData name="Andrew Cavanagh" userId="ee2ae761-d7bf-4b3d-b58c-4501d429c43a" providerId="ADAL" clId="{9A5AE8D7-72E1-7742-8F74-DC7811F994A2}" dt="2024-03-20T08:28:36.765" v="1" actId="20577"/>
      <pc:docMkLst>
        <pc:docMk/>
      </pc:docMkLst>
      <pc:sldChg chg="modNotesTx">
        <pc:chgData name="Andrew Cavanagh" userId="ee2ae761-d7bf-4b3d-b58c-4501d429c43a" providerId="ADAL" clId="{9A5AE8D7-72E1-7742-8F74-DC7811F994A2}" dt="2024-03-20T08:28:36.765" v="1" actId="20577"/>
        <pc:sldMkLst>
          <pc:docMk/>
          <pc:sldMk cId="616961486" sldId="2232"/>
        </pc:sldMkLst>
      </pc:sldChg>
    </pc:docChg>
  </pc:docChgLst>
  <pc:docChgLst>
    <pc:chgData name="Andrew Cavanagh" userId="S::acavanag@ed.ac.uk::ee2ae761-d7bf-4b3d-b58c-4501d429c43a" providerId="AD" clId="Web-{11F848C2-8FE4-4988-D6A8-04612F72A1D0}"/>
    <pc:docChg chg="modSld">
      <pc:chgData name="Andrew Cavanagh" userId="S::acavanag@ed.ac.uk::ee2ae761-d7bf-4b3d-b58c-4501d429c43a" providerId="AD" clId="Web-{11F848C2-8FE4-4988-D6A8-04612F72A1D0}" dt="2024-03-29T12:20:30.517" v="30"/>
      <pc:docMkLst>
        <pc:docMk/>
      </pc:docMkLst>
      <pc:sldChg chg="modNotes">
        <pc:chgData name="Andrew Cavanagh" userId="S::acavanag@ed.ac.uk::ee2ae761-d7bf-4b3d-b58c-4501d429c43a" providerId="AD" clId="Web-{11F848C2-8FE4-4988-D6A8-04612F72A1D0}" dt="2024-03-29T12:20:30.517" v="30"/>
        <pc:sldMkLst>
          <pc:docMk/>
          <pc:sldMk cId="1896832119" sldId="734"/>
        </pc:sldMkLst>
      </pc:sldChg>
      <pc:sldChg chg="modNotes">
        <pc:chgData name="Andrew Cavanagh" userId="S::acavanag@ed.ac.uk::ee2ae761-d7bf-4b3d-b58c-4501d429c43a" providerId="AD" clId="Web-{11F848C2-8FE4-4988-D6A8-04612F72A1D0}" dt="2024-03-29T12:15:23.428" v="3"/>
        <pc:sldMkLst>
          <pc:docMk/>
          <pc:sldMk cId="2298466526" sldId="2229"/>
        </pc:sldMkLst>
      </pc:sldChg>
      <pc:sldChg chg="modNotes">
        <pc:chgData name="Andrew Cavanagh" userId="S::acavanag@ed.ac.uk::ee2ae761-d7bf-4b3d-b58c-4501d429c43a" providerId="AD" clId="Web-{11F848C2-8FE4-4988-D6A8-04612F72A1D0}" dt="2024-03-29T12:19:14.233" v="22"/>
        <pc:sldMkLst>
          <pc:docMk/>
          <pc:sldMk cId="616961486" sldId="223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C7A872-0517-4095-99E7-B9782214F1E7}" type="doc">
      <dgm:prSet loTypeId="urn:microsoft.com/office/officeart/2005/8/layout/venn1" loCatId="relationship" qsTypeId="urn:microsoft.com/office/officeart/2005/8/quickstyle/simple1" qsCatId="simple" csTypeId="urn:microsoft.com/office/officeart/2005/8/colors/accent1_1" csCatId="accent1" phldr="1"/>
      <dgm:spPr/>
    </dgm:pt>
    <dgm:pt modelId="{FCC732D1-81E0-4134-B9C0-01D4AD245D61}">
      <dgm:prSet phldrT="[Text]"/>
      <dgm:spPr>
        <a:solidFill>
          <a:schemeClr val="accent6">
            <a:lumMod val="20000"/>
            <a:lumOff val="80000"/>
            <a:alpha val="50000"/>
          </a:schemeClr>
        </a:solidFill>
      </dgm:spPr>
      <dgm:t>
        <a:bodyPr/>
        <a:lstStyle/>
        <a:p>
          <a:r>
            <a:rPr lang="en-GB"/>
            <a:t>Net Zero Jobs &amp; Skills</a:t>
          </a:r>
        </a:p>
      </dgm:t>
    </dgm:pt>
    <dgm:pt modelId="{BE351D1B-416F-4BF2-A519-C135FEE62DF9}" type="parTrans" cxnId="{607C6D24-5E80-495F-A04D-568C57EC1BA4}">
      <dgm:prSet/>
      <dgm:spPr/>
      <dgm:t>
        <a:bodyPr/>
        <a:lstStyle/>
        <a:p>
          <a:endParaRPr lang="en-GB"/>
        </a:p>
      </dgm:t>
    </dgm:pt>
    <dgm:pt modelId="{AFE76635-FC12-4775-9ABF-7EF8C2547C4C}" type="sibTrans" cxnId="{607C6D24-5E80-495F-A04D-568C57EC1BA4}">
      <dgm:prSet/>
      <dgm:spPr/>
      <dgm:t>
        <a:bodyPr/>
        <a:lstStyle/>
        <a:p>
          <a:endParaRPr lang="en-GB"/>
        </a:p>
      </dgm:t>
    </dgm:pt>
    <dgm:pt modelId="{795FAB2E-9944-4010-A861-5B2F350F2D54}">
      <dgm:prSet phldrT="[Text]"/>
      <dgm:spPr>
        <a:solidFill>
          <a:schemeClr val="accent4">
            <a:lumMod val="40000"/>
            <a:lumOff val="60000"/>
            <a:alpha val="50000"/>
          </a:schemeClr>
        </a:solidFill>
      </dgm:spPr>
      <dgm:t>
        <a:bodyPr/>
        <a:lstStyle/>
        <a:p>
          <a:pPr rtl="0"/>
          <a:r>
            <a:rPr lang="en-GB"/>
            <a:t>Participation, Inclusion &amp; Empowerment</a:t>
          </a:r>
          <a:r>
            <a:rPr lang="en-GB">
              <a:latin typeface="Calibri Light" panose="020F0302020204030204"/>
            </a:rPr>
            <a:t> </a:t>
          </a:r>
          <a:endParaRPr lang="en-GB"/>
        </a:p>
      </dgm:t>
    </dgm:pt>
    <dgm:pt modelId="{D5EEFF03-F2C5-49E7-9E91-2C1B693C091E}" type="parTrans" cxnId="{1244C9AC-B82B-4F5B-B13E-6039AEFE4FCC}">
      <dgm:prSet/>
      <dgm:spPr/>
      <dgm:t>
        <a:bodyPr/>
        <a:lstStyle/>
        <a:p>
          <a:endParaRPr lang="en-GB"/>
        </a:p>
      </dgm:t>
    </dgm:pt>
    <dgm:pt modelId="{AF2EE5E5-18EC-4DA5-8F8F-6BFC62A5AD17}" type="sibTrans" cxnId="{1244C9AC-B82B-4F5B-B13E-6039AEFE4FCC}">
      <dgm:prSet/>
      <dgm:spPr/>
      <dgm:t>
        <a:bodyPr/>
        <a:lstStyle/>
        <a:p>
          <a:endParaRPr lang="en-GB"/>
        </a:p>
      </dgm:t>
    </dgm:pt>
    <dgm:pt modelId="{3A095767-D205-441C-BAB1-2F90E07C683C}">
      <dgm:prSet phldrT="[Text]"/>
      <dgm:spPr>
        <a:solidFill>
          <a:schemeClr val="accent5">
            <a:lumMod val="40000"/>
            <a:lumOff val="60000"/>
            <a:alpha val="50000"/>
          </a:schemeClr>
        </a:solidFill>
      </dgm:spPr>
      <dgm:t>
        <a:bodyPr/>
        <a:lstStyle/>
        <a:p>
          <a:r>
            <a:rPr lang="en-GB"/>
            <a:t>Community Revitalisation</a:t>
          </a:r>
        </a:p>
      </dgm:t>
    </dgm:pt>
    <dgm:pt modelId="{74A46951-421B-4AF9-84A1-F6AB3812B4C3}" type="parTrans" cxnId="{2A3F09D6-D861-43D0-A0B4-B6958E786460}">
      <dgm:prSet/>
      <dgm:spPr/>
      <dgm:t>
        <a:bodyPr/>
        <a:lstStyle/>
        <a:p>
          <a:endParaRPr lang="en-GB"/>
        </a:p>
      </dgm:t>
    </dgm:pt>
    <dgm:pt modelId="{E79676AA-46F7-4F0F-8A8A-82A82D7B5F67}" type="sibTrans" cxnId="{2A3F09D6-D861-43D0-A0B4-B6958E786460}">
      <dgm:prSet/>
      <dgm:spPr/>
      <dgm:t>
        <a:bodyPr/>
        <a:lstStyle/>
        <a:p>
          <a:endParaRPr lang="en-GB"/>
        </a:p>
      </dgm:t>
    </dgm:pt>
    <dgm:pt modelId="{136F34C3-F85F-4864-BF5A-8CCF1C8FCEAD}" type="pres">
      <dgm:prSet presAssocID="{88C7A872-0517-4095-99E7-B9782214F1E7}" presName="compositeShape" presStyleCnt="0">
        <dgm:presLayoutVars>
          <dgm:chMax val="7"/>
          <dgm:dir/>
          <dgm:resizeHandles val="exact"/>
        </dgm:presLayoutVars>
      </dgm:prSet>
      <dgm:spPr/>
    </dgm:pt>
    <dgm:pt modelId="{1B988CF7-8F84-4DC0-8D4C-C721935B73C7}" type="pres">
      <dgm:prSet presAssocID="{FCC732D1-81E0-4134-B9C0-01D4AD245D61}" presName="circ1" presStyleLbl="vennNode1" presStyleIdx="0" presStyleCnt="3"/>
      <dgm:spPr/>
    </dgm:pt>
    <dgm:pt modelId="{01B92368-4AAB-45FC-9EBF-A1974382095E}" type="pres">
      <dgm:prSet presAssocID="{FCC732D1-81E0-4134-B9C0-01D4AD245D61}" presName="circ1Tx" presStyleLbl="revTx" presStyleIdx="0" presStyleCnt="0">
        <dgm:presLayoutVars>
          <dgm:chMax val="0"/>
          <dgm:chPref val="0"/>
          <dgm:bulletEnabled val="1"/>
        </dgm:presLayoutVars>
      </dgm:prSet>
      <dgm:spPr/>
    </dgm:pt>
    <dgm:pt modelId="{E15ECAC1-3116-4717-920F-3CF6DA25FBA0}" type="pres">
      <dgm:prSet presAssocID="{795FAB2E-9944-4010-A861-5B2F350F2D54}" presName="circ2" presStyleLbl="vennNode1" presStyleIdx="1" presStyleCnt="3" custLinFactNeighborX="-334" custLinFactNeighborY="1503"/>
      <dgm:spPr/>
    </dgm:pt>
    <dgm:pt modelId="{E6224387-A6EE-4FC7-BCF4-1B3104524E50}" type="pres">
      <dgm:prSet presAssocID="{795FAB2E-9944-4010-A861-5B2F350F2D54}" presName="circ2Tx" presStyleLbl="revTx" presStyleIdx="0" presStyleCnt="0">
        <dgm:presLayoutVars>
          <dgm:chMax val="0"/>
          <dgm:chPref val="0"/>
          <dgm:bulletEnabled val="1"/>
        </dgm:presLayoutVars>
      </dgm:prSet>
      <dgm:spPr/>
    </dgm:pt>
    <dgm:pt modelId="{8A1EEF35-E39D-4FA4-A338-027629666ACA}" type="pres">
      <dgm:prSet presAssocID="{3A095767-D205-441C-BAB1-2F90E07C683C}" presName="circ3" presStyleLbl="vennNode1" presStyleIdx="2" presStyleCnt="3" custLinFactNeighborX="-2831" custLinFactNeighborY="307"/>
      <dgm:spPr/>
    </dgm:pt>
    <dgm:pt modelId="{A51DBB16-B5C5-4361-9851-AFDDE3C53D14}" type="pres">
      <dgm:prSet presAssocID="{3A095767-D205-441C-BAB1-2F90E07C683C}" presName="circ3Tx" presStyleLbl="revTx" presStyleIdx="0" presStyleCnt="0">
        <dgm:presLayoutVars>
          <dgm:chMax val="0"/>
          <dgm:chPref val="0"/>
          <dgm:bulletEnabled val="1"/>
        </dgm:presLayoutVars>
      </dgm:prSet>
      <dgm:spPr/>
    </dgm:pt>
  </dgm:ptLst>
  <dgm:cxnLst>
    <dgm:cxn modelId="{607C6D24-5E80-495F-A04D-568C57EC1BA4}" srcId="{88C7A872-0517-4095-99E7-B9782214F1E7}" destId="{FCC732D1-81E0-4134-B9C0-01D4AD245D61}" srcOrd="0" destOrd="0" parTransId="{BE351D1B-416F-4BF2-A519-C135FEE62DF9}" sibTransId="{AFE76635-FC12-4775-9ABF-7EF8C2547C4C}"/>
    <dgm:cxn modelId="{64C5C382-247A-41A2-A7BE-1A74D7D0BCCF}" type="presOf" srcId="{FCC732D1-81E0-4134-B9C0-01D4AD245D61}" destId="{01B92368-4AAB-45FC-9EBF-A1974382095E}" srcOrd="1" destOrd="0" presId="urn:microsoft.com/office/officeart/2005/8/layout/venn1"/>
    <dgm:cxn modelId="{F7BBD982-E014-407B-AAF1-1B4CBF55C7FC}" type="presOf" srcId="{795FAB2E-9944-4010-A861-5B2F350F2D54}" destId="{E15ECAC1-3116-4717-920F-3CF6DA25FBA0}" srcOrd="0" destOrd="0" presId="urn:microsoft.com/office/officeart/2005/8/layout/venn1"/>
    <dgm:cxn modelId="{02F770AA-8AF8-45A5-AA66-27C137EEEE61}" type="presOf" srcId="{3A095767-D205-441C-BAB1-2F90E07C683C}" destId="{8A1EEF35-E39D-4FA4-A338-027629666ACA}" srcOrd="0" destOrd="0" presId="urn:microsoft.com/office/officeart/2005/8/layout/venn1"/>
    <dgm:cxn modelId="{1244C9AC-B82B-4F5B-B13E-6039AEFE4FCC}" srcId="{88C7A872-0517-4095-99E7-B9782214F1E7}" destId="{795FAB2E-9944-4010-A861-5B2F350F2D54}" srcOrd="1" destOrd="0" parTransId="{D5EEFF03-F2C5-49E7-9E91-2C1B693C091E}" sibTransId="{AF2EE5E5-18EC-4DA5-8F8F-6BFC62A5AD17}"/>
    <dgm:cxn modelId="{EC7970B9-EAEB-408E-8869-D744856CA091}" type="presOf" srcId="{88C7A872-0517-4095-99E7-B9782214F1E7}" destId="{136F34C3-F85F-4864-BF5A-8CCF1C8FCEAD}" srcOrd="0" destOrd="0" presId="urn:microsoft.com/office/officeart/2005/8/layout/venn1"/>
    <dgm:cxn modelId="{51A883D4-0AEA-4C84-B5DB-41D3EADBCD1D}" type="presOf" srcId="{795FAB2E-9944-4010-A861-5B2F350F2D54}" destId="{E6224387-A6EE-4FC7-BCF4-1B3104524E50}" srcOrd="1" destOrd="0" presId="urn:microsoft.com/office/officeart/2005/8/layout/venn1"/>
    <dgm:cxn modelId="{2A3F09D6-D861-43D0-A0B4-B6958E786460}" srcId="{88C7A872-0517-4095-99E7-B9782214F1E7}" destId="{3A095767-D205-441C-BAB1-2F90E07C683C}" srcOrd="2" destOrd="0" parTransId="{74A46951-421B-4AF9-84A1-F6AB3812B4C3}" sibTransId="{E79676AA-46F7-4F0F-8A8A-82A82D7B5F67}"/>
    <dgm:cxn modelId="{30E7ECEF-029C-4D07-868D-659FB1A03899}" type="presOf" srcId="{FCC732D1-81E0-4134-B9C0-01D4AD245D61}" destId="{1B988CF7-8F84-4DC0-8D4C-C721935B73C7}" srcOrd="0" destOrd="0" presId="urn:microsoft.com/office/officeart/2005/8/layout/venn1"/>
    <dgm:cxn modelId="{95C775F7-8633-415A-8447-4818F579209D}" type="presOf" srcId="{3A095767-D205-441C-BAB1-2F90E07C683C}" destId="{A51DBB16-B5C5-4361-9851-AFDDE3C53D14}" srcOrd="1" destOrd="0" presId="urn:microsoft.com/office/officeart/2005/8/layout/venn1"/>
    <dgm:cxn modelId="{D3799F8B-87A2-45AD-B308-3B156F5372A3}" type="presParOf" srcId="{136F34C3-F85F-4864-BF5A-8CCF1C8FCEAD}" destId="{1B988CF7-8F84-4DC0-8D4C-C721935B73C7}" srcOrd="0" destOrd="0" presId="urn:microsoft.com/office/officeart/2005/8/layout/venn1"/>
    <dgm:cxn modelId="{D7E24258-3BC8-423C-96B4-25F9B9E3C17A}" type="presParOf" srcId="{136F34C3-F85F-4864-BF5A-8CCF1C8FCEAD}" destId="{01B92368-4AAB-45FC-9EBF-A1974382095E}" srcOrd="1" destOrd="0" presId="urn:microsoft.com/office/officeart/2005/8/layout/venn1"/>
    <dgm:cxn modelId="{B29A67D4-5971-4269-9B86-3DCCCB3F7C00}" type="presParOf" srcId="{136F34C3-F85F-4864-BF5A-8CCF1C8FCEAD}" destId="{E15ECAC1-3116-4717-920F-3CF6DA25FBA0}" srcOrd="2" destOrd="0" presId="urn:microsoft.com/office/officeart/2005/8/layout/venn1"/>
    <dgm:cxn modelId="{E87E3FDE-3A65-4855-A416-3982C5B2413E}" type="presParOf" srcId="{136F34C3-F85F-4864-BF5A-8CCF1C8FCEAD}" destId="{E6224387-A6EE-4FC7-BCF4-1B3104524E50}" srcOrd="3" destOrd="0" presId="urn:microsoft.com/office/officeart/2005/8/layout/venn1"/>
    <dgm:cxn modelId="{D2DD52C0-5452-4535-9736-2E0B06AC980A}" type="presParOf" srcId="{136F34C3-F85F-4864-BF5A-8CCF1C8FCEAD}" destId="{8A1EEF35-E39D-4FA4-A338-027629666ACA}" srcOrd="4" destOrd="0" presId="urn:microsoft.com/office/officeart/2005/8/layout/venn1"/>
    <dgm:cxn modelId="{5A2F1D42-8B60-4DE1-BD14-FF72B1B1CF77}" type="presParOf" srcId="{136F34C3-F85F-4864-BF5A-8CCF1C8FCEAD}" destId="{A51DBB16-B5C5-4361-9851-AFDDE3C53D14}"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88CF7-8F84-4DC0-8D4C-C721935B73C7}">
      <dsp:nvSpPr>
        <dsp:cNvPr id="0" name=""/>
        <dsp:cNvSpPr/>
      </dsp:nvSpPr>
      <dsp:spPr>
        <a:xfrm>
          <a:off x="858879" y="36181"/>
          <a:ext cx="1736714" cy="1736714"/>
        </a:xfrm>
        <a:prstGeom prst="ellipse">
          <a:avLst/>
        </a:prstGeom>
        <a:solidFill>
          <a:schemeClr val="accent6">
            <a:lumMod val="20000"/>
            <a:lumOff val="80000"/>
            <a:alpha val="5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a:t>Net Zero Jobs &amp; Skills</a:t>
          </a:r>
        </a:p>
      </dsp:txBody>
      <dsp:txXfrm>
        <a:off x="1090441" y="340106"/>
        <a:ext cx="1273590" cy="781521"/>
      </dsp:txXfrm>
    </dsp:sp>
    <dsp:sp modelId="{E15ECAC1-3116-4717-920F-3CF6DA25FBA0}">
      <dsp:nvSpPr>
        <dsp:cNvPr id="0" name=""/>
        <dsp:cNvSpPr/>
      </dsp:nvSpPr>
      <dsp:spPr>
        <a:xfrm>
          <a:off x="1479743" y="1147730"/>
          <a:ext cx="1736714" cy="1736714"/>
        </a:xfrm>
        <a:prstGeom prst="ellipse">
          <a:avLst/>
        </a:prstGeom>
        <a:solidFill>
          <a:schemeClr val="accent4">
            <a:lumMod val="40000"/>
            <a:lumOff val="60000"/>
            <a:alpha val="5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rtl="0">
            <a:lnSpc>
              <a:spcPct val="90000"/>
            </a:lnSpc>
            <a:spcBef>
              <a:spcPct val="0"/>
            </a:spcBef>
            <a:spcAft>
              <a:spcPct val="35000"/>
            </a:spcAft>
            <a:buNone/>
          </a:pPr>
          <a:r>
            <a:rPr lang="en-GB" sz="1300" kern="1200"/>
            <a:t>Participation, Inclusion &amp; Empowerment</a:t>
          </a:r>
          <a:r>
            <a:rPr lang="en-GB" sz="1300" kern="1200">
              <a:latin typeface="Calibri Light" panose="020F0302020204030204"/>
            </a:rPr>
            <a:t> </a:t>
          </a:r>
          <a:endParaRPr lang="en-GB" sz="1300" kern="1200"/>
        </a:p>
      </dsp:txBody>
      <dsp:txXfrm>
        <a:off x="2010888" y="1596382"/>
        <a:ext cx="1042028" cy="955192"/>
      </dsp:txXfrm>
    </dsp:sp>
    <dsp:sp modelId="{8A1EEF35-E39D-4FA4-A338-027629666ACA}">
      <dsp:nvSpPr>
        <dsp:cNvPr id="0" name=""/>
        <dsp:cNvSpPr/>
      </dsp:nvSpPr>
      <dsp:spPr>
        <a:xfrm>
          <a:off x="183048" y="1126959"/>
          <a:ext cx="1736714" cy="1736714"/>
        </a:xfrm>
        <a:prstGeom prst="ellipse">
          <a:avLst/>
        </a:prstGeom>
        <a:solidFill>
          <a:schemeClr val="accent5">
            <a:lumMod val="40000"/>
            <a:lumOff val="60000"/>
            <a:alpha val="5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a:t>Community Revitalisation</a:t>
          </a:r>
        </a:p>
      </dsp:txBody>
      <dsp:txXfrm>
        <a:off x="346589" y="1575610"/>
        <a:ext cx="1042028" cy="95519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63263-69DD-3B42-BA9C-56E655C104C9}"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FEFE3-7A46-3649-9179-A25CB3397392}" type="slidenum">
              <a:rPr lang="en-US" smtClean="0"/>
              <a:t>‹#›</a:t>
            </a:fld>
            <a:endParaRPr lang="en-US"/>
          </a:p>
        </p:txBody>
      </p:sp>
    </p:spTree>
    <p:extLst>
      <p:ext uri="{BB962C8B-B14F-4D97-AF65-F5344CB8AC3E}">
        <p14:creationId xmlns:p14="http://schemas.microsoft.com/office/powerpoint/2010/main" val="195655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000000"/>
                </a:solidFill>
                <a:effectLst/>
                <a:latin typeface="Calibri" panose="020F0502020204030204" pitchFamily="34" charset="0"/>
              </a:rPr>
              <a:t>Hello my name is </a:t>
            </a:r>
            <a:r>
              <a:rPr lang="en-GB" b="0" i="0" u="none" strike="noStrike" dirty="0" err="1">
                <a:solidFill>
                  <a:srgbClr val="000000"/>
                </a:solidFill>
                <a:effectLst/>
                <a:latin typeface="Calibri" panose="020F0502020204030204" pitchFamily="34" charset="0"/>
              </a:rPr>
              <a:t>Katriona</a:t>
            </a:r>
            <a:r>
              <a:rPr lang="en-GB" b="0" i="0" u="none" strike="noStrike" dirty="0">
                <a:solidFill>
                  <a:srgbClr val="000000"/>
                </a:solidFill>
                <a:effectLst/>
                <a:latin typeface="Calibri" panose="020F0502020204030204" pitchFamily="34" charset="0"/>
              </a:rPr>
              <a:t> </a:t>
            </a:r>
            <a:r>
              <a:rPr lang="en-GB" b="0" i="0" u="none" strike="noStrike" dirty="0" err="1">
                <a:solidFill>
                  <a:srgbClr val="000000"/>
                </a:solidFill>
                <a:effectLst/>
                <a:latin typeface="Calibri" panose="020F0502020204030204" pitchFamily="34" charset="0"/>
              </a:rPr>
              <a:t>Edlmann</a:t>
            </a:r>
            <a:r>
              <a:rPr lang="en-GB" b="0" i="0" u="none" strike="noStrike" dirty="0">
                <a:solidFill>
                  <a:srgbClr val="000000"/>
                </a:solidFill>
                <a:effectLst/>
                <a:latin typeface="Calibri" panose="020F0502020204030204" pitchFamily="34" charset="0"/>
              </a:rPr>
              <a:t>,</a:t>
            </a:r>
          </a:p>
          <a:p>
            <a:pPr algn="l" rtl="0" fontAlgn="base"/>
            <a:endParaRPr lang="en-GB" b="0" i="0" u="none" strike="noStrike" dirty="0">
              <a:solidFill>
                <a:srgbClr val="000000"/>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I am the chancellor's fellow in Energy at The University of Edinburgh, and I </a:t>
            </a:r>
            <a:r>
              <a:rPr lang="en-GB" b="0" i="0" u="none" strike="noStrike">
                <a:solidFill>
                  <a:srgbClr val="000000"/>
                </a:solidFill>
                <a:effectLst/>
                <a:latin typeface="Calibri" panose="020F0502020204030204" pitchFamily="34" charset="0"/>
              </a:rPr>
              <a:t>will be your </a:t>
            </a:r>
            <a:r>
              <a:rPr lang="en-GB" b="0" i="0" u="none" strike="noStrike" dirty="0">
                <a:solidFill>
                  <a:srgbClr val="000000"/>
                </a:solidFill>
                <a:effectLst/>
                <a:latin typeface="Calibri" panose="020F0502020204030204" pitchFamily="34" charset="0"/>
              </a:rPr>
              <a:t>guide to all thing's hydrogen within this SCCS Hydrogen Course. </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This first session will provide an overview of why we need hydrogen, where it can be most usefully deployed to support Net Zero and what policies and funding are in place to support the Hydrogen economy in Scotland.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1</a:t>
            </a:fld>
            <a:endParaRPr lang="en-US"/>
          </a:p>
        </p:txBody>
      </p:sp>
    </p:spTree>
    <p:extLst>
      <p:ext uri="{BB962C8B-B14F-4D97-AF65-F5344CB8AC3E}">
        <p14:creationId xmlns:p14="http://schemas.microsoft.com/office/powerpoint/2010/main" val="1252867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The adoption of hydrogen as a new energy vector is a complex endeavour that requires government intervention.</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At its simplest there are five key policy areas identified as necessary for hydrogen deployment: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endParaRPr lang="en-GB"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First up is to establish targets and long-term policy signals to create a vision for the role of hydrogen providing investors with certainty that there will be a future marketplace for hydrogen.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Then we need policies to support the production and demand of low carbon hydrogen.</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To develop the market, we need policies that will mitigate investment risks and facilitate access to finance.</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To drive down costs we need policies that promote research and development along with strategic demonstration projects.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And finally, is the need to establish appropriate regulatory frameworks, and low carbon hydrogen standards that are globally compatible, to facilitate trade and boost investor and consumer confidence in the hydrogen market.</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r>
              <a:rPr lang="en-GB"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10</a:t>
            </a:fld>
            <a:endParaRPr lang="en-US"/>
          </a:p>
        </p:txBody>
      </p:sp>
    </p:spTree>
    <p:extLst>
      <p:ext uri="{BB962C8B-B14F-4D97-AF65-F5344CB8AC3E}">
        <p14:creationId xmlns:p14="http://schemas.microsoft.com/office/powerpoint/2010/main" val="1440256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First up are long-term policy signals that provide stakeholders with certainty that there will be a future marketplace for hydrogen. The images on screen show just some of the key hydrogen related policies released in the last few years and it is a pretty crowded timeline, so much so that it is almost impossible to keep up with all of the hydrogen related policies, consultations and white papers.</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Hydrogen’s journey began with the committee for climate change report on hydrogen in a low carbon economy in 2018 which began to explore the role hydrogen could play in supporting our Net Zero target. This was followed by the UK Government Ten point plan for a green industrial revolution, published in November 2020, which was the beginning of the formal adoption of hydrogen as key contributor to achieving Net Zero in the UK, specifically through Point 2: Driving the Growth of Low Carbon Hydrogen. However, hydrogen is instrumental in Point 4: Accelerating the Shift to Zero Emission Vehicles, Point 6: Jet Zero and Green Ships, Point 7: Greener buildings and Point 8: Investing in Carbon Capture, Usage and Storage.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From then a whole host of policy documents, consultations and strategies have been published all related to developing a hydrogen economy, with a focus on industrial </a:t>
            </a:r>
          </a:p>
          <a:p>
            <a:pPr algn="l" rtl="0" fontAlgn="base"/>
            <a:r>
              <a:rPr lang="en-GB" b="0" i="0" u="none" strike="noStrike">
                <a:solidFill>
                  <a:srgbClr val="000000"/>
                </a:solidFill>
                <a:effectLst/>
                <a:latin typeface="Calibri" panose="020F0502020204030204" pitchFamily="34" charset="0"/>
              </a:rPr>
              <a:t>decarbonisation, transport, heat and a just transition of the North Sea oil and gas industries as fossil fuels are phased out. This was coalesced into the UK hydrogen strategy published in August 2021. </a:t>
            </a:r>
            <a:endParaRPr lang="en-US" b="0" i="0" u="none" strike="noStrike">
              <a:solidFill>
                <a:srgbClr val="000000"/>
              </a:solidFill>
              <a:effectLst/>
              <a:latin typeface="Calibri" panose="020F0502020204030204" pitchFamily="34" charset="0"/>
            </a:endParaRP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 Russian invasion of Ukraine brought energy security front and centre resulting in the British Energy Security Strategy which address our underlying vulnerability to international oil and gas prices by reducing our dependence on imported oil and gas and rolling out even more renewables and hydrogen. This resulted in a doubling of our low carbon hydrogen production capacity target to 10GW by 2030.</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There is no doubt that the UK and devolved governments are fully committed to the decarbonisation opportunity presented by hydrogen.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11</a:t>
            </a:fld>
            <a:endParaRPr lang="en-US"/>
          </a:p>
        </p:txBody>
      </p:sp>
    </p:spTree>
    <p:extLst>
      <p:ext uri="{BB962C8B-B14F-4D97-AF65-F5344CB8AC3E}">
        <p14:creationId xmlns:p14="http://schemas.microsoft.com/office/powerpoint/2010/main" val="1703276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First up are the investment packages to stimulate hydrogen production through the low carbon hydrogen production business model.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 low carbon hydrogen production business model will provide revenue support to hydrogen producers to overcome the cost gap between low carbon hydrogen and high carbon fuels. This recognises that the price at which hydrogen can be sold will not cover the costs of production plus a reasonable return to investors. It delivers “top-up” payments to account for this difference and provides investors with a measure of revenue certainty.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 planned mechanism is similar to the contracts for difference model successfully used to decrease the cost of renewable electricity, but also includes a reward mechanism that incentivises producers to achieve higher sales prices, which will then reduce the size of the support payments.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 hydrogen production business model will be delivered through the Low Carbon Hydrogen Agreement between a government appointed counterparty and the hydrogen producer.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and it is important to reiterate that hydrogen will only be considered low carbon if it meets the UK Low Carbon Hydrogen Standard of 20 grams of CO2 per MJ of produced hydrogen or less at point of production.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13</a:t>
            </a:fld>
            <a:endParaRPr lang="en-US"/>
          </a:p>
        </p:txBody>
      </p:sp>
    </p:spTree>
    <p:extLst>
      <p:ext uri="{BB962C8B-B14F-4D97-AF65-F5344CB8AC3E}">
        <p14:creationId xmlns:p14="http://schemas.microsoft.com/office/powerpoint/2010/main" val="891246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Getting the produced hydrogen to the customer is a critical piece of the UK’s burgeoning hydrogen economy. The recently published UK government minded to position for the hydrogen transport business model is to use a Regulated Asset Base (RAB) alongside an external subsidy mechanism.</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Under the RAB model, storage providers/owners and operators of hydrogen pipelines would agree an “allowed revenue” conditional on operational performance targets being met. Revenues would be subsidised by an external funding mechanism whilst the hydrogen economy is in its infancy, transferring the risk to the external subsidy funder, and resulting in a guaranteed regulated return which will provide investors with certainty. </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DESNZ proposes implementing a RAB for hydrogen pipelines through the gas transporter licences granted under the existing framework of the Gas Act 1986, however it has not yet made any decisions on the configuration of roles and responsibilities between Ofgem and Government.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14</a:t>
            </a:fld>
            <a:endParaRPr lang="en-US"/>
          </a:p>
        </p:txBody>
      </p:sp>
    </p:spTree>
    <p:extLst>
      <p:ext uri="{BB962C8B-B14F-4D97-AF65-F5344CB8AC3E}">
        <p14:creationId xmlns:p14="http://schemas.microsoft.com/office/powerpoint/2010/main" val="722602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The minded to position on the hydrogen storage business model is not yet published but indications suggest the government favours a 15-year private law revenue support contract between a storage provider and a government-appointed counterparty for the hydrogen storage business model design. </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Arial" panose="020B0604020202020204" pitchFamily="34" charset="0"/>
            </a:endParaRPr>
          </a:p>
          <a:p>
            <a:pPr algn="l" rtl="0" fontAlgn="base"/>
            <a:r>
              <a:rPr lang="en-GB" b="0" i="0" u="none" strike="noStrike">
                <a:solidFill>
                  <a:srgbClr val="000000"/>
                </a:solidFill>
                <a:effectLst/>
                <a:latin typeface="Calibri" panose="020F0502020204030204" pitchFamily="34" charset="0"/>
              </a:rPr>
              <a:t>This will be focussed on geological storage, though they are minded to retain optionality to support above-ground storage as needed.</a:t>
            </a:r>
            <a:r>
              <a:rPr lang="en-US"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These contracts would have a minimum revenue floor and would be negotiated bilaterally according to allocation criteria to be published later this year. </a:t>
            </a:r>
            <a:r>
              <a:rPr lang="en-US"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There are still a few unknowns:</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 price competitive process is not yet decided due to the relatively small number of storage projects expected to come forward,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endParaRPr lang="en-GB"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There is also uncertainty as to how storage will interface with pipeline regulation for transport and</a:t>
            </a:r>
            <a:r>
              <a:rPr lang="en-US" sz="1800" b="0" i="0" u="none" strike="noStrike">
                <a:solidFill>
                  <a:srgbClr val="000000"/>
                </a:solidFill>
                <a:effectLst/>
                <a:latin typeface="Calibri" panose="020F0502020204030204" pitchFamily="34" charset="0"/>
              </a:rPr>
              <a:t>,</a:t>
            </a: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There is significant concern around how the government will ensure appropriate risk allocation between hydrogen producers and customers, especially given the Government’s position on not permitting sales through intermediaries under the Low Carbon Hydrogen Agreement.</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15</a:t>
            </a:fld>
            <a:endParaRPr lang="en-US"/>
          </a:p>
        </p:txBody>
      </p:sp>
    </p:spTree>
    <p:extLst>
      <p:ext uri="{BB962C8B-B14F-4D97-AF65-F5344CB8AC3E}">
        <p14:creationId xmlns:p14="http://schemas.microsoft.com/office/powerpoint/2010/main" val="194138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These business models are backed by two key funding support mechanisms: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 £240 million Net Zero Hydrogen Fund (NZHF) running from 2022 to 2025 to fund project development and capital expenditure.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 Hydrogen Business Model (HBM) providing ongoing revenue support mechanism implemented via Low Carbon Hydrogen Agreements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In all instances there is strong recognition by industry that the decision making, negotiations around the contracts for differences and the timeline of implementation need to be significantly speeded up to enable project developers to move forward at pace and unlock early private sector investment – this a key recommendation from the UK Hydrogen champion Jane Toogood.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16</a:t>
            </a:fld>
            <a:endParaRPr lang="en-US"/>
          </a:p>
        </p:txBody>
      </p:sp>
    </p:spTree>
    <p:extLst>
      <p:ext uri="{BB962C8B-B14F-4D97-AF65-F5344CB8AC3E}">
        <p14:creationId xmlns:p14="http://schemas.microsoft.com/office/powerpoint/2010/main" val="2500486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debates, discussions and dialogues about how we shift to a different type of future, or a different social-technical system, have both historical and contemporary roots. In the 1980s there were large scale social movements against the she wind down of coal mining - like here the 1984 Coal Strike in Fife.</a:t>
            </a:r>
            <a:endParaRPr lang="en-US" dirty="0"/>
          </a:p>
          <a:p>
            <a:endParaRPr lang="en-GB" dirty="0"/>
          </a:p>
          <a:p>
            <a:r>
              <a:rPr lang="en-GB" dirty="0"/>
              <a:t>In modern society, Net Zero presents a different challenge, where there is a need to shift broader economic production and society at large towards decarbonisation and sustainability. Net Zero is fundamentally a human challenge, and both a social and technological challenge. People matter – through behaviours, choices, resistance and support. A just transition is fundamentally about ensuring these voices count, that the burdens and opportunities in Net Zero are fairly distributed and the process is open and inclusive.</a:t>
            </a:r>
            <a:endParaRPr lang="en-GB" dirty="0">
              <a:ea typeface="Calibri" panose="020F0502020204030204"/>
              <a:cs typeface="Calibri" panose="020F0502020204030204"/>
            </a:endParaRPr>
          </a:p>
          <a:p>
            <a:endParaRPr lang="en-GB" dirty="0"/>
          </a:p>
          <a:p>
            <a:r>
              <a:rPr lang="en-GB" dirty="0"/>
              <a:t>In the context of Hydrogen, we’ve already seen examples where public sentiment can derail hydrogen trials if the consultation process is not fully thought through or given enough time to engage and build trust with communities.</a:t>
            </a:r>
            <a:endParaRPr lang="en-GB" dirty="0">
              <a:ea typeface="Calibri" panose="020F0502020204030204"/>
              <a:cs typeface="Calibri" panose="020F0502020204030204"/>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18</a:t>
            </a:fld>
            <a:endParaRPr lang="en-US"/>
          </a:p>
        </p:txBody>
      </p:sp>
    </p:spTree>
    <p:extLst>
      <p:ext uri="{BB962C8B-B14F-4D97-AF65-F5344CB8AC3E}">
        <p14:creationId xmlns:p14="http://schemas.microsoft.com/office/powerpoint/2010/main" val="1429214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all familiar with the idea of transition – the movement from one system state (in this case a carbon intensive, fossil fuel based energy system) to a system that is more diverse, decarbonised, decentralised and (hopefully) democratic. While there is a loose consensus on the end point (Net Zero by 2050) there is a LOT of debate around the process of change, how fast we should go and how this should be managed.</a:t>
            </a:r>
            <a:endParaRPr lang="en-US" dirty="0">
              <a:ea typeface="Calibri" panose="020F0502020204030204"/>
              <a:cs typeface="Calibri" panose="020F0502020204030204"/>
            </a:endParaRPr>
          </a:p>
          <a:p>
            <a:endParaRPr lang="en-GB" dirty="0">
              <a:ea typeface="Calibri"/>
              <a:cs typeface="Calibri"/>
            </a:endParaRPr>
          </a:p>
          <a:p>
            <a:r>
              <a:rPr lang="en-GB" dirty="0"/>
              <a:t>There are many competing definitions, visions and principles of what a Just Transition means. While it is academically interesting to explore these, it helps us to boil this down to a few key interpretations and approaches. On the right in the blue, is the Scottish Government Just Transition Commissions interpretation of JT – pursuing a planned transition, equipping skills, empowering communities and local economies and there is fairness in the burdens and benefits.</a:t>
            </a:r>
            <a:endParaRPr lang="en-GB" dirty="0">
              <a:ea typeface="Calibri"/>
              <a:cs typeface="Calibri"/>
            </a:endParaRPr>
          </a:p>
          <a:p>
            <a:endParaRPr lang="en-GB" dirty="0"/>
          </a:p>
          <a:p>
            <a:r>
              <a:rPr lang="en-GB" dirty="0"/>
              <a:t>In some of the other definitions these themes are repeated – you can see how there are similar principles embedded in just </a:t>
            </a:r>
            <a:r>
              <a:rPr lang="en-GB" dirty="0" err="1"/>
              <a:t>tranisitons</a:t>
            </a:r>
            <a:r>
              <a:rPr lang="en-GB" dirty="0"/>
              <a:t> – people count, it should be fair, there are questions of social justice and an inclusive process.</a:t>
            </a:r>
            <a:endParaRPr lang="en-US" dirty="0"/>
          </a:p>
          <a:p>
            <a:endParaRPr lang="en-GB" dirty="0"/>
          </a:p>
          <a:p>
            <a:r>
              <a:rPr lang="en-GB" dirty="0"/>
              <a:t>The "Just" refers to justice and draws upon both climate justice, energy justice and social justice. The common theme between these is that we should ensure that the </a:t>
            </a:r>
            <a:r>
              <a:rPr lang="en-GB" i="1" dirty="0"/>
              <a:t>benefits</a:t>
            </a:r>
            <a:r>
              <a:rPr lang="en-GB" dirty="0"/>
              <a:t> of transition are fairly distributed across society (not just to those who have the money and power) and the impacts must not fall upon those with the least ability to pay or adapt… </a:t>
            </a:r>
            <a:r>
              <a:rPr lang="en-GB" dirty="0" err="1"/>
              <a:t>ie</a:t>
            </a:r>
            <a:r>
              <a:rPr lang="en-GB" dirty="0"/>
              <a:t>. Don’t shaft people in the transition!!</a:t>
            </a:r>
            <a:endParaRPr lang="en-US">
              <a:ea typeface="Calibri"/>
              <a:cs typeface="Calibri"/>
            </a:endParaRPr>
          </a:p>
          <a:p>
            <a:endParaRPr lang="en-GB" dirty="0"/>
          </a:p>
          <a:p>
            <a:r>
              <a:rPr lang="en-GB" dirty="0"/>
              <a:t>In short, how we transition is important with fairness, equity, inclusivity and transparency at its heart. </a:t>
            </a:r>
            <a:endParaRPr lang="en-US" dirty="0"/>
          </a:p>
          <a:p>
            <a:endParaRPr lang="en-GB" dirty="0"/>
          </a:p>
          <a:p>
            <a:endParaRPr lang="en-GB" dirty="0"/>
          </a:p>
          <a:p>
            <a:endParaRPr lang="en-GB" dirty="0"/>
          </a:p>
          <a:p>
            <a:endParaRPr lang="en-GB" dirty="0"/>
          </a:p>
          <a:p>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8B8FEFE3-7A46-3649-9179-A25CB3397392}" type="slidenum">
              <a:rPr lang="en-US" smtClean="0"/>
              <a:t>19</a:t>
            </a:fld>
            <a:endParaRPr lang="en-US"/>
          </a:p>
        </p:txBody>
      </p:sp>
    </p:spTree>
    <p:extLst>
      <p:ext uri="{BB962C8B-B14F-4D97-AF65-F5344CB8AC3E}">
        <p14:creationId xmlns:p14="http://schemas.microsoft.com/office/powerpoint/2010/main" val="3599826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just transition agenda tends to be dominated by a focus on jobs –</a:t>
            </a:r>
            <a:endParaRPr lang="en-US"/>
          </a:p>
          <a:p>
            <a:endParaRPr lang="en-GB"/>
          </a:p>
          <a:p>
            <a:r>
              <a:rPr lang="en-GB" dirty="0"/>
              <a:t>While important this is not nearly enough, and will not develop the broad social base of support  - and behaviours - required to achieve Net Zero. </a:t>
            </a:r>
            <a:endParaRPr lang="en-US" dirty="0">
              <a:cs typeface="Calibri"/>
            </a:endParaRPr>
          </a:p>
          <a:p>
            <a:endParaRPr lang="en-GB" dirty="0">
              <a:ea typeface="Calibri"/>
              <a:cs typeface="Calibri"/>
            </a:endParaRPr>
          </a:p>
          <a:p>
            <a:r>
              <a:rPr lang="en-GB"/>
              <a:t>One of the takeaways for this quick dip into just transition in this course is to understand that we consider Just Transition to have three operational elements – jobs and skills; community revitalisation &amp; wealth; and participation and empowerment. These elements cross over and intersect – just transition fails if we cherry pick or just focus on one element.</a:t>
            </a:r>
          </a:p>
          <a:p>
            <a:endParaRPr lang="en-GB" dirty="0"/>
          </a:p>
          <a:p>
            <a:r>
              <a:rPr lang="en-GB"/>
              <a:t>When considering building and training the workforce of the future, in relation to hydrogen, a transition will focus on diversification of green jobs, the business case and planning; the investment in skills in the H economy and improving accessibility and diversity of the workforce.</a:t>
            </a:r>
          </a:p>
          <a:p>
            <a:endParaRPr lang="en-GB" dirty="0"/>
          </a:p>
          <a:p>
            <a:r>
              <a:rPr lang="en-GB"/>
              <a:t>Community revitalisation means investment and building local community wealth. Hydrogen could bring in opportunities for local supply chains and infrastructure but also opens the potential for community ownership of infrastructure. Addressing social concerns like endemic fuel poverty and housing are key elements of local transitions.</a:t>
            </a:r>
          </a:p>
          <a:p>
            <a:endParaRPr lang="en-GB" dirty="0"/>
          </a:p>
          <a:p>
            <a:r>
              <a:rPr lang="en-GB"/>
              <a:t>Who is at the table is important to consider. Just like in the recent examples of the H trials in Redcar England, getting participation and inclusion right is essential for success and gaining social licence to operate. This aspect of a just transition also ensures multiple voices are included in consultation and communities are empowered to engage and steer developments – both in local governance and involvement in development.</a:t>
            </a:r>
          </a:p>
          <a:p>
            <a:endParaRPr lang="en-GB" dirty="0">
              <a:ea typeface="Calibri"/>
              <a:cs typeface="Calibri"/>
            </a:endParaRPr>
          </a:p>
          <a:p>
            <a:endParaRPr lang="en-GB">
              <a:ea typeface="Calibri" panose="020F0502020204030204"/>
              <a:cs typeface="Calibri"/>
            </a:endParaRPr>
          </a:p>
          <a:p>
            <a:endParaRPr lang="en-GB">
              <a:ea typeface="Calibri" panose="020F0502020204030204"/>
              <a:cs typeface="Calibri"/>
            </a:endParaRPr>
          </a:p>
          <a:p>
            <a:endParaRPr lang="en-US">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20</a:t>
            </a:fld>
            <a:endParaRPr lang="en-US"/>
          </a:p>
        </p:txBody>
      </p:sp>
    </p:spTree>
    <p:extLst>
      <p:ext uri="{BB962C8B-B14F-4D97-AF65-F5344CB8AC3E}">
        <p14:creationId xmlns:p14="http://schemas.microsoft.com/office/powerpoint/2010/main" val="3331194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000000"/>
                </a:solidFill>
                <a:effectLst/>
                <a:latin typeface="Calibri" panose="020F0502020204030204" pitchFamily="34" charset="0"/>
              </a:rPr>
              <a:t>This concludes the first module of the hydrogen course.</a:t>
            </a:r>
          </a:p>
          <a:p>
            <a:pPr algn="l" rtl="0" fontAlgn="base"/>
            <a:endParaRPr lang="en-GB" b="0" i="0" u="none" strike="noStrike" dirty="0">
              <a:solidFill>
                <a:srgbClr val="000000"/>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The next module, Module 2, covers hydrogen production and demand.</a:t>
            </a:r>
          </a:p>
          <a:p>
            <a:pPr algn="l" rtl="0" fontAlgn="base"/>
            <a:endParaRPr lang="en-GB" b="0" i="0" u="none" strike="noStrike" dirty="0">
              <a:solidFill>
                <a:srgbClr val="000000"/>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Thank you for attention. Please note down any questions or comments and bring them to the webinar that completes this course.</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21</a:t>
            </a:fld>
            <a:endParaRPr lang="en-US"/>
          </a:p>
        </p:txBody>
      </p:sp>
    </p:spTree>
    <p:extLst>
      <p:ext uri="{BB962C8B-B14F-4D97-AF65-F5344CB8AC3E}">
        <p14:creationId xmlns:p14="http://schemas.microsoft.com/office/powerpoint/2010/main" val="109323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Hydrogen is essentially a chemical energy carrier, rather like natural gas.</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It has the highest energy - per mass - of any fuel and, when it “burns” in air, it releases that stored energy, producing only water with no harmful greenhouse gases.</a:t>
            </a:r>
          </a:p>
          <a:p>
            <a:pPr algn="l" rtl="0" fontAlgn="base"/>
            <a:r>
              <a:rPr lang="en-GB"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It can be produced sustainably from the electrolysis of water powered by renewable electricity and is a versatile energy carrier that can be compressed into a gas or liquid and transported and used in much the same way as natural gas is today.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2</a:t>
            </a:fld>
            <a:endParaRPr lang="en-US"/>
          </a:p>
        </p:txBody>
      </p:sp>
    </p:spTree>
    <p:extLst>
      <p:ext uri="{BB962C8B-B14F-4D97-AF65-F5344CB8AC3E}">
        <p14:creationId xmlns:p14="http://schemas.microsoft.com/office/powerpoint/2010/main" val="3961599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Hydrogen has spurred multiple waves of interest in the past without significant traction, often coinciding with global oil crises.</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However, the target of Net Zero emissions by 2050 has meant that there is no hiding place for any emissions</a:t>
            </a:r>
            <a:br>
              <a:rPr lang="en-GB" b="0" i="0" u="none" strike="noStrike">
                <a:solidFill>
                  <a:srgbClr val="000000"/>
                </a:solidFill>
                <a:effectLst/>
                <a:latin typeface="Calibri" panose="020F0502020204030204" pitchFamily="34" charset="0"/>
              </a:rPr>
            </a:br>
            <a:r>
              <a:rPr lang="en-GB" b="0" i="0" u="none" strike="noStrike">
                <a:solidFill>
                  <a:srgbClr val="000000"/>
                </a:solidFill>
                <a:effectLst/>
                <a:latin typeface="Calibri" panose="020F0502020204030204" pitchFamily="34" charset="0"/>
              </a:rPr>
              <a:t>and all sectors of the economy need to significantly cut their emissions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To see how we can most effectively reduce emissions with current and future Net Zero technologies, it is helpful to understand the sources of these emissions.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As you can see in the figure on screen showing the total greenhouse gas emissions in the UK in 2020 by sector, over ¾ of these emissions are related to energy use from </a:t>
            </a:r>
          </a:p>
          <a:p>
            <a:pPr algn="l" rtl="0" fontAlgn="base"/>
            <a:r>
              <a:rPr lang="en-GB" b="0" i="0" u="none" strike="noStrike">
                <a:solidFill>
                  <a:srgbClr val="000000"/>
                </a:solidFill>
                <a:effectLst/>
                <a:latin typeface="Calibri" panose="020F0502020204030204" pitchFamily="34" charset="0"/>
              </a:rPr>
              <a:t>fossil fuels across transport, energy supply, industrial processing, commercial business use and residential heat and cooking.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And while some progress has been made in reducing emissions by switching from coal to gas power generation, increased variable renewable energy generation, increased energy efficiencies and heat pumps, we still have a long way to go to reach our net zero targets, particularly in the harder to decarbonise sectors</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It is worth highlighting that in 2022 over 80% of our total energy used still comes from burning fossil fuels.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3</a:t>
            </a:fld>
            <a:endParaRPr lang="en-US"/>
          </a:p>
        </p:txBody>
      </p:sp>
    </p:spTree>
    <p:extLst>
      <p:ext uri="{BB962C8B-B14F-4D97-AF65-F5344CB8AC3E}">
        <p14:creationId xmlns:p14="http://schemas.microsoft.com/office/powerpoint/2010/main" val="167887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The particular appeal of hydrogen is that it can do two things very well:</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It can support the expansion of our sustainable renewable energy system by providing large scale inter seasonal energy storage for renewable energy integration and distribution of energy across sectors, providing system resilience and energy security.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Hydrogen can also progress the decarbonisation of the hard-to-abate sectors, where full electrification is not currently possible. This includes long-haul transport and energy intensive industries that use high temperatures in their processes. It can also provide decarbonised feedstock for industry through the production of synthetic fuels using captured carbon and it can help to decarbonise building heat. </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So, you can see why the potential for hydrogen to support Net Zero has captured the attention of policy makers and industry players around the world.</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4</a:t>
            </a:fld>
            <a:endParaRPr lang="en-US"/>
          </a:p>
        </p:txBody>
      </p:sp>
    </p:spTree>
    <p:extLst>
      <p:ext uri="{BB962C8B-B14F-4D97-AF65-F5344CB8AC3E}">
        <p14:creationId xmlns:p14="http://schemas.microsoft.com/office/powerpoint/2010/main" val="720403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Within any discussion around decarbonising energy through the deployment of intermittent renewable electricity, I always think it is important do a reality check on the scale of the task ahead.</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 figure on screen shows Great Britain's energy use in GWh per day, with the peach line representing the contribution of renewable electricity from wind, solar and hydro, the red line is the total electricity demand, the black line is the energy use for transport and the blue line is the total gas demand – of which around 70% is for domestic heating.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It goes without saying that to move towards net zero we need to reduce our overall demand through energy efficiencies, building insulation and changing our own habits – none of which are an easy ask.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But concentrating on the figure on screen I wish to highlight three key messages</a:t>
            </a:r>
            <a:r>
              <a:rPr lang="en-US" b="0" i="0" u="none" strike="noStrike">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 The first is to highlight the huge fluctuation in energy demand from summer to winter, which can increase by 2000 GWh per day over a matter of weeks as the temperatures drop. This is primarily delivered by gas shown by the blue curve. As we move to an energy system based on variable renewable energy supported by well insulated housing stock and heat pumps, we will still need to ensure the additional reliable delivery of 1000’s of GWh additional renewable electricity per day in the winter. As renewable energy is inherently variable this will require </a:t>
            </a:r>
            <a:r>
              <a:rPr lang="en-GB" sz="1800" b="0" i="0" u="none" strike="noStrike" err="1">
                <a:solidFill>
                  <a:srgbClr val="000000"/>
                </a:solidFill>
                <a:effectLst/>
                <a:latin typeface="Calibri" panose="020F0502020204030204" pitchFamily="34" charset="0"/>
              </a:rPr>
              <a:t>TWhs</a:t>
            </a:r>
            <a:r>
              <a:rPr lang="en-GB" sz="1800" b="0" i="0" u="none" strike="noStrike">
                <a:solidFill>
                  <a:srgbClr val="000000"/>
                </a:solidFill>
                <a:effectLst/>
                <a:latin typeface="Calibri" panose="020F0502020204030204" pitchFamily="34" charset="0"/>
              </a:rPr>
              <a:t> of energy storage to ensure we can heat our homes throughout the winter, which can only be delivered by hydrogen.</a:t>
            </a: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 Secondly, I want to highlight the current gap between total electricity demand in red and the delivery of renewable electricity in peach. Generally, the renewable energy peaks at around 400 GWh per day, but fluctuates enormously over very short time scales, the total electricity demand ranges between 800 and 1000 GWh per day depending on the season. To deliver our existing electricity demand from renewable sources will require a doubling of the existing electricity supply from renewable energy with a guaranteed supply of uninterrupted controllable electricity, which again will require GW scales of hydrogen energy storage to ensure the lights stay on as we transition from gas to renewable electricity generation. </a:t>
            </a:r>
            <a:endParaRPr lang="en-US"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The third message is a reminder of the very high energy demand from transport, shown as the black line, which is almost entirely delivered from fossil fuels. If there is a complete switch to electric vehicles, that will add an additional energy requirement of around 1500 GWh per day from variable renewable energy – again requiring GW’s of hydrogen energy storage to ensure a consistent uninterrupted electricity supply. </a:t>
            </a:r>
            <a:endParaRPr lang="en-US" sz="1800" b="0" i="0" u="none" strike="noStrike">
              <a:solidFill>
                <a:srgbClr val="000000"/>
              </a:solidFill>
              <a:effectLst/>
              <a:latin typeface="Calibri" panose="020F0502020204030204" pitchFamily="34" charset="0"/>
            </a:endParaRPr>
          </a:p>
          <a:p>
            <a:pPr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algn="l" rtl="0" fontAlgn="base"/>
            <a:r>
              <a:rPr lang="en-GB" b="0" i="0" u="none" strike="noStrike">
                <a:solidFill>
                  <a:srgbClr val="000000"/>
                </a:solidFill>
                <a:effectLst/>
                <a:latin typeface="Calibri" panose="020F0502020204030204" pitchFamily="34" charset="0"/>
              </a:rPr>
              <a:t>This provides a stark reminder that to electrify everything through variable renewable energy will require the delivery of 1000’s of GWh of additional renewable electricity and hydrogen energy storage to meet both daily and inter-seasonal decarbonised energy demands.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5</a:t>
            </a:fld>
            <a:endParaRPr lang="en-US"/>
          </a:p>
        </p:txBody>
      </p:sp>
    </p:spTree>
    <p:extLst>
      <p:ext uri="{BB962C8B-B14F-4D97-AF65-F5344CB8AC3E}">
        <p14:creationId xmlns:p14="http://schemas.microsoft.com/office/powerpoint/2010/main" val="1237226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Pick out relevant aspects of Scottish Government Climate Change Plan</a:t>
            </a:r>
            <a:r>
              <a:rPr lang="en-US" b="0" i="0">
                <a:solidFill>
                  <a:srgbClr val="000000"/>
                </a:solidFill>
                <a:effectLst/>
                <a:latin typeface="Calibri" panose="020F0502020204030204" pitchFamily="34" charset="0"/>
              </a:rPr>
              <a:t>​</a:t>
            </a:r>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6</a:t>
            </a:fld>
            <a:endParaRPr lang="en-US"/>
          </a:p>
        </p:txBody>
      </p:sp>
    </p:spTree>
    <p:extLst>
      <p:ext uri="{BB962C8B-B14F-4D97-AF65-F5344CB8AC3E}">
        <p14:creationId xmlns:p14="http://schemas.microsoft.com/office/powerpoint/2010/main" val="898008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Given the complexity of our future energy system and the increasing requirement for energy storage:</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All future energy scenarios in the UK that reach net zero require a significant contribution from hydrogen.</a:t>
            </a:r>
            <a:br>
              <a:rPr lang="en-GB" b="0" i="0">
                <a:solidFill>
                  <a:srgbClr val="000000"/>
                </a:solidFill>
                <a:effectLst/>
                <a:latin typeface="Calibri" panose="020F0502020204030204" pitchFamily="34" charset="0"/>
              </a:rPr>
            </a:br>
            <a:endParaRPr lang="en-GB" b="0" i="0">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With analysis by the department for net zero and energy security estimating that hydrogen will make up 20-30 per cent of UK final energy mix ,</a:t>
            </a:r>
            <a:br>
              <a:rPr lang="en-GB" b="0" i="0">
                <a:solidFill>
                  <a:srgbClr val="000000"/>
                </a:solidFill>
                <a:effectLst/>
                <a:latin typeface="Calibri" panose="020F0502020204030204" pitchFamily="34" charset="0"/>
              </a:rPr>
            </a:br>
            <a:r>
              <a:rPr lang="en-GB" b="0" i="0" u="none" strike="noStrike">
                <a:solidFill>
                  <a:srgbClr val="000000"/>
                </a:solidFill>
                <a:effectLst/>
                <a:latin typeface="Calibri" panose="020F0502020204030204" pitchFamily="34" charset="0"/>
              </a:rPr>
              <a:t>with the rest coming from renewable electricity – putting that into context: </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This future projection for hydrogen use is the same as the current total energy provision from electricity</a:t>
            </a:r>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7</a:t>
            </a:fld>
            <a:endParaRPr lang="en-US"/>
          </a:p>
        </p:txBody>
      </p:sp>
    </p:spTree>
    <p:extLst>
      <p:ext uri="{BB962C8B-B14F-4D97-AF65-F5344CB8AC3E}">
        <p14:creationId xmlns:p14="http://schemas.microsoft.com/office/powerpoint/2010/main" val="333203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I just want to add in here a few important considerations that surround the role of hydrogen in supporting our Net Zero ambitions. </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There is a significant push against hydrogen from some quarters as from an engineering perspective the efficiencies just don’t compare to renewable electricity and heat pumps, and this is true, but the world we live in is simply not as straightforward as that. Around 85% of the UK’s homes are currently heated by fossil fuels and only 4% have an energy performance certificate rating that makes them suitable for heat pumps. Heat pumps will be perfect for new homes but will simply not be suitable for our aging housing stock.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There are also those who believe traditional batteries can solve all our energy storage needs, and they certainly have an important role, but not for large energy storage needs. But more than that I want to highlight that batteries have an enormous demand for critical minerals, most of which come from regions with extremely questionable environmental, social and governance policies. Fuel cells have significant reduced critical mineral demands so would reduce this risk. </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 also want to highlight that our electricity grid was not designed for a renewable energy system and the grid reinforcements program is not keeping pace with the growth in renewable energy, which means vast quantities of renewable energy are being wasted through curtailment. So far over 16.6 </a:t>
            </a:r>
            <a:r>
              <a:rPr lang="en-GB" b="0" i="0" u="none" strike="noStrike" err="1">
                <a:solidFill>
                  <a:srgbClr val="000000"/>
                </a:solidFill>
                <a:effectLst/>
                <a:latin typeface="Calibri" panose="020F0502020204030204" pitchFamily="34" charset="0"/>
              </a:rPr>
              <a:t>TWh</a:t>
            </a:r>
            <a:r>
              <a:rPr lang="en-GB" b="0" i="0" u="none" strike="noStrike">
                <a:solidFill>
                  <a:srgbClr val="000000"/>
                </a:solidFill>
                <a:effectLst/>
                <a:latin typeface="Calibri" panose="020F0502020204030204" pitchFamily="34" charset="0"/>
              </a:rPr>
              <a:t> of energy from renewables has been completely wasted costing bill payers 1.1 billion pounds and this will grow exponentially with the increased employment of offshore windfarms without adequate grid reinforcements. </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 would say that to reach Net Zero we will have to be pragmatic, there will be times when the most perfectly efficient and cost optimised green technology option simply does not work at that moment in that setting - and we will need all of the available decarbonisation technologies.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8</a:t>
            </a:fld>
            <a:endParaRPr lang="en-US"/>
          </a:p>
        </p:txBody>
      </p:sp>
    </p:spTree>
    <p:extLst>
      <p:ext uri="{BB962C8B-B14F-4D97-AF65-F5344CB8AC3E}">
        <p14:creationId xmlns:p14="http://schemas.microsoft.com/office/powerpoint/2010/main" val="367299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There are a number of challenges we will face with the nascent hydrogen economy including the policy and regulatory uncertainty, investor confidence, coordination between supply and demand for market creation and growth, safety and public perception - all of which I covered in the previous session.</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In this session I will focus on the elephant in the room - the issue of cost – for the moment as we do not have significant natural hydrogen reserves to draw upon, hydrogen needs to be made and as such production costs are higher than fossil fuels and renewable electricity.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And while one kilogram of hydrogen contains a vast amount of energy, making it an efficient and lightweight energy carrier - because it is so light the amount of energy you get by volume is much lower than with other conventional fuels. To get that ideal, efficient kilogram of energy for transport, storage and use, hydrogen must be compressed, liquified or bonded into various hydrogen carriers, such as ammonia or methanol to get that better energy density by volume. This of course has further implications for cost and complexity.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We will also look at the steps needed to develop the transport and storage infrastructure networks and ensure their integration with existing energy systems, the renewable energy system and CCUS.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9</a:t>
            </a:fld>
            <a:endParaRPr lang="en-US"/>
          </a:p>
        </p:txBody>
      </p:sp>
    </p:spTree>
    <p:extLst>
      <p:ext uri="{BB962C8B-B14F-4D97-AF65-F5344CB8AC3E}">
        <p14:creationId xmlns:p14="http://schemas.microsoft.com/office/powerpoint/2010/main" val="4129202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C9F7-1342-FE42-9D3C-51A0405503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F54B84-9FA9-0243-A88E-3F9D0A626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4F794C8-57D3-4241-B090-E6543CF869DD}"/>
              </a:ext>
            </a:extLst>
          </p:cNvPr>
          <p:cNvSpPr>
            <a:spLocks noGrp="1"/>
          </p:cNvSpPr>
          <p:nvPr>
            <p:ph type="dt" sz="half" idx="10"/>
          </p:nvPr>
        </p:nvSpPr>
        <p:spPr/>
        <p:txBody>
          <a:bodyPr/>
          <a:lstStyle/>
          <a:p>
            <a:fld id="{31C90971-0E98-4B47-BCAC-60C1474D0AB6}" type="datetime1">
              <a:rPr lang="en-GB" smtClean="0"/>
              <a:t>29/03/2024</a:t>
            </a:fld>
            <a:endParaRPr lang="en-US"/>
          </a:p>
        </p:txBody>
      </p:sp>
      <p:sp>
        <p:nvSpPr>
          <p:cNvPr id="5" name="Footer Placeholder 4">
            <a:extLst>
              <a:ext uri="{FF2B5EF4-FFF2-40B4-BE49-F238E27FC236}">
                <a16:creationId xmlns:a16="http://schemas.microsoft.com/office/drawing/2014/main" id="{72E45264-6E77-4642-9C6F-A60819D21E03}"/>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FDA016C5-C157-E842-9D6A-EB4829186B6F}"/>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32857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A7A8-C671-6B45-82F9-1D045128173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7BACAEC-F332-1945-BC16-BB6E82E4B1A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E08407-0350-9F49-953E-4518EE36826D}"/>
              </a:ext>
            </a:extLst>
          </p:cNvPr>
          <p:cNvSpPr>
            <a:spLocks noGrp="1"/>
          </p:cNvSpPr>
          <p:nvPr>
            <p:ph type="dt" sz="half" idx="10"/>
          </p:nvPr>
        </p:nvSpPr>
        <p:spPr/>
        <p:txBody>
          <a:bodyPr/>
          <a:lstStyle/>
          <a:p>
            <a:fld id="{28E36D59-3D77-3346-B40C-A8F10BC709B3}" type="datetime1">
              <a:rPr lang="en-GB" smtClean="0"/>
              <a:t>29/03/2024</a:t>
            </a:fld>
            <a:endParaRPr lang="en-US"/>
          </a:p>
        </p:txBody>
      </p:sp>
      <p:sp>
        <p:nvSpPr>
          <p:cNvPr id="5" name="Footer Placeholder 4">
            <a:extLst>
              <a:ext uri="{FF2B5EF4-FFF2-40B4-BE49-F238E27FC236}">
                <a16:creationId xmlns:a16="http://schemas.microsoft.com/office/drawing/2014/main" id="{D70EB665-4A8B-D547-8C91-450B55BE209B}"/>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877F43B4-1D82-314D-B8A0-BAC4BEE7E5C8}"/>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420909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4B3AB-82B3-5248-BB52-5CE1FAD121E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F7BE05-19EB-AC4A-B0C4-7ABE6C05620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AC20CD-C947-0D4E-8A2D-9576976A3F37}"/>
              </a:ext>
            </a:extLst>
          </p:cNvPr>
          <p:cNvSpPr>
            <a:spLocks noGrp="1"/>
          </p:cNvSpPr>
          <p:nvPr>
            <p:ph type="dt" sz="half" idx="10"/>
          </p:nvPr>
        </p:nvSpPr>
        <p:spPr/>
        <p:txBody>
          <a:bodyPr/>
          <a:lstStyle/>
          <a:p>
            <a:fld id="{73688991-2C8F-CC43-8071-F88D7DC8ED2A}" type="datetime1">
              <a:rPr lang="en-GB" smtClean="0"/>
              <a:t>29/03/2024</a:t>
            </a:fld>
            <a:endParaRPr lang="en-US"/>
          </a:p>
        </p:txBody>
      </p:sp>
      <p:sp>
        <p:nvSpPr>
          <p:cNvPr id="5" name="Footer Placeholder 4">
            <a:extLst>
              <a:ext uri="{FF2B5EF4-FFF2-40B4-BE49-F238E27FC236}">
                <a16:creationId xmlns:a16="http://schemas.microsoft.com/office/drawing/2014/main" id="{F9584E2D-B76E-A249-906F-573CFCF09E1C}"/>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DD421D6E-91BE-844C-8842-10734B605A6E}"/>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359088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4660D-3158-3543-A671-79262F4416D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AF3B38F-B369-2943-BCCE-9E2AA54AB5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878D6A-5866-8542-8A09-EB4686C591DB}"/>
              </a:ext>
            </a:extLst>
          </p:cNvPr>
          <p:cNvSpPr>
            <a:spLocks noGrp="1"/>
          </p:cNvSpPr>
          <p:nvPr>
            <p:ph type="dt" sz="half" idx="10"/>
          </p:nvPr>
        </p:nvSpPr>
        <p:spPr/>
        <p:txBody>
          <a:bodyPr/>
          <a:lstStyle/>
          <a:p>
            <a:fld id="{DB147A9E-B4EA-4D45-8507-4ABDC3E6F5E0}" type="datetime1">
              <a:rPr lang="en-GB" smtClean="0"/>
              <a:t>29/03/2024</a:t>
            </a:fld>
            <a:endParaRPr lang="en-US"/>
          </a:p>
        </p:txBody>
      </p:sp>
      <p:sp>
        <p:nvSpPr>
          <p:cNvPr id="5" name="Footer Placeholder 4">
            <a:extLst>
              <a:ext uri="{FF2B5EF4-FFF2-40B4-BE49-F238E27FC236}">
                <a16:creationId xmlns:a16="http://schemas.microsoft.com/office/drawing/2014/main" id="{DAD19246-F051-B04C-9C3B-D82BCC49B5C0}"/>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DD28A1B1-0BD7-7A46-BCDB-5EE8343A5E98}"/>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241412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D75C-32C5-3B43-B74D-C9B21367F2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6DFC8D8-FA31-7C4B-8C37-47EB04F910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0B3A4E-C61C-8D4C-8DF9-E1C17A64264A}"/>
              </a:ext>
            </a:extLst>
          </p:cNvPr>
          <p:cNvSpPr>
            <a:spLocks noGrp="1"/>
          </p:cNvSpPr>
          <p:nvPr>
            <p:ph type="dt" sz="half" idx="10"/>
          </p:nvPr>
        </p:nvSpPr>
        <p:spPr/>
        <p:txBody>
          <a:bodyPr/>
          <a:lstStyle/>
          <a:p>
            <a:fld id="{4FE6723D-3853-5E48-998E-56F03982D531}" type="datetime1">
              <a:rPr lang="en-GB" smtClean="0"/>
              <a:t>29/03/2024</a:t>
            </a:fld>
            <a:endParaRPr lang="en-US"/>
          </a:p>
        </p:txBody>
      </p:sp>
      <p:sp>
        <p:nvSpPr>
          <p:cNvPr id="5" name="Footer Placeholder 4">
            <a:extLst>
              <a:ext uri="{FF2B5EF4-FFF2-40B4-BE49-F238E27FC236}">
                <a16:creationId xmlns:a16="http://schemas.microsoft.com/office/drawing/2014/main" id="{BC56E4B5-F9E0-8F4E-A2A9-A74B5E136F78}"/>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F051E821-4397-8D41-A9DD-CE6275F06FB7}"/>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139664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8BF1-6C4E-5D4B-8F7B-68FB0F0EB77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F45D86-8F0D-7D41-8EC1-406B3A7CEA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60DED32-87F5-404E-A46E-AE70512DCB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AB5CBFE-F94C-ED4B-8F98-9B7E24919524}"/>
              </a:ext>
            </a:extLst>
          </p:cNvPr>
          <p:cNvSpPr>
            <a:spLocks noGrp="1"/>
          </p:cNvSpPr>
          <p:nvPr>
            <p:ph type="dt" sz="half" idx="10"/>
          </p:nvPr>
        </p:nvSpPr>
        <p:spPr/>
        <p:txBody>
          <a:bodyPr/>
          <a:lstStyle/>
          <a:p>
            <a:fld id="{4AEAE883-4666-264C-BDA9-398389F4D89F}" type="datetime1">
              <a:rPr lang="en-GB" smtClean="0"/>
              <a:t>29/03/2024</a:t>
            </a:fld>
            <a:endParaRPr lang="en-US"/>
          </a:p>
        </p:txBody>
      </p:sp>
      <p:sp>
        <p:nvSpPr>
          <p:cNvPr id="6" name="Footer Placeholder 5">
            <a:extLst>
              <a:ext uri="{FF2B5EF4-FFF2-40B4-BE49-F238E27FC236}">
                <a16:creationId xmlns:a16="http://schemas.microsoft.com/office/drawing/2014/main" id="{3CD55716-CA6C-3D41-A12F-30399882BADF}"/>
              </a:ext>
            </a:extLst>
          </p:cNvPr>
          <p:cNvSpPr>
            <a:spLocks noGrp="1"/>
          </p:cNvSpPr>
          <p:nvPr>
            <p:ph type="ftr" sz="quarter" idx="11"/>
          </p:nvPr>
        </p:nvSpPr>
        <p:spPr/>
        <p:txBody>
          <a:bodyPr/>
          <a:lstStyle/>
          <a:p>
            <a:r>
              <a:rPr lang="en-US"/>
              <a:t>Achieving Net Zero, Oxford 10Sept2019</a:t>
            </a:r>
          </a:p>
        </p:txBody>
      </p:sp>
      <p:sp>
        <p:nvSpPr>
          <p:cNvPr id="7" name="Slide Number Placeholder 6">
            <a:extLst>
              <a:ext uri="{FF2B5EF4-FFF2-40B4-BE49-F238E27FC236}">
                <a16:creationId xmlns:a16="http://schemas.microsoft.com/office/drawing/2014/main" id="{26DA86B3-1E2C-344A-BFA2-41F6F3E12EBD}"/>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15592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C70B-1C0C-F245-B029-B827E87F165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ABD6C1-9948-8A48-83E4-AE8C75CD91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87052E-3CD8-314B-95A2-0ADA074E51B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A6D3FA-6668-804F-92A3-2A2AF9F32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5D305E-C128-8F40-8CED-82E39CE58E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F42FAE9-21A4-A64E-96A3-6FB79AEEEE5C}"/>
              </a:ext>
            </a:extLst>
          </p:cNvPr>
          <p:cNvSpPr>
            <a:spLocks noGrp="1"/>
          </p:cNvSpPr>
          <p:nvPr>
            <p:ph type="dt" sz="half" idx="10"/>
          </p:nvPr>
        </p:nvSpPr>
        <p:spPr/>
        <p:txBody>
          <a:bodyPr/>
          <a:lstStyle/>
          <a:p>
            <a:fld id="{0ED7D9F7-6B14-1E49-BC63-530BEB976202}" type="datetime1">
              <a:rPr lang="en-GB" smtClean="0"/>
              <a:t>29/03/2024</a:t>
            </a:fld>
            <a:endParaRPr lang="en-US"/>
          </a:p>
        </p:txBody>
      </p:sp>
      <p:sp>
        <p:nvSpPr>
          <p:cNvPr id="8" name="Footer Placeholder 7">
            <a:extLst>
              <a:ext uri="{FF2B5EF4-FFF2-40B4-BE49-F238E27FC236}">
                <a16:creationId xmlns:a16="http://schemas.microsoft.com/office/drawing/2014/main" id="{16753A27-D842-DE42-BAD0-4BE4A2539371}"/>
              </a:ext>
            </a:extLst>
          </p:cNvPr>
          <p:cNvSpPr>
            <a:spLocks noGrp="1"/>
          </p:cNvSpPr>
          <p:nvPr>
            <p:ph type="ftr" sz="quarter" idx="11"/>
          </p:nvPr>
        </p:nvSpPr>
        <p:spPr/>
        <p:txBody>
          <a:bodyPr/>
          <a:lstStyle/>
          <a:p>
            <a:r>
              <a:rPr lang="en-US"/>
              <a:t>Achieving Net Zero, Oxford 10Sept2019</a:t>
            </a:r>
          </a:p>
        </p:txBody>
      </p:sp>
      <p:sp>
        <p:nvSpPr>
          <p:cNvPr id="9" name="Slide Number Placeholder 8">
            <a:extLst>
              <a:ext uri="{FF2B5EF4-FFF2-40B4-BE49-F238E27FC236}">
                <a16:creationId xmlns:a16="http://schemas.microsoft.com/office/drawing/2014/main" id="{258EC460-C65C-2246-B7D1-C58335E70197}"/>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1543087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FE76-8B76-F847-A0B4-4045DA23981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E4C20AA-8B03-A944-8538-8C877A773BCD}"/>
              </a:ext>
            </a:extLst>
          </p:cNvPr>
          <p:cNvSpPr>
            <a:spLocks noGrp="1"/>
          </p:cNvSpPr>
          <p:nvPr>
            <p:ph type="dt" sz="half" idx="10"/>
          </p:nvPr>
        </p:nvSpPr>
        <p:spPr/>
        <p:txBody>
          <a:bodyPr/>
          <a:lstStyle/>
          <a:p>
            <a:fld id="{9CCF3631-6D71-5F43-9E1D-263105449DCB}" type="datetime1">
              <a:rPr lang="en-GB" smtClean="0"/>
              <a:t>29/03/2024</a:t>
            </a:fld>
            <a:endParaRPr lang="en-US"/>
          </a:p>
        </p:txBody>
      </p:sp>
      <p:sp>
        <p:nvSpPr>
          <p:cNvPr id="4" name="Footer Placeholder 3">
            <a:extLst>
              <a:ext uri="{FF2B5EF4-FFF2-40B4-BE49-F238E27FC236}">
                <a16:creationId xmlns:a16="http://schemas.microsoft.com/office/drawing/2014/main" id="{85DB4367-E45C-0240-9ADA-B9E42A7191BD}"/>
              </a:ext>
            </a:extLst>
          </p:cNvPr>
          <p:cNvSpPr>
            <a:spLocks noGrp="1"/>
          </p:cNvSpPr>
          <p:nvPr>
            <p:ph type="ftr" sz="quarter" idx="11"/>
          </p:nvPr>
        </p:nvSpPr>
        <p:spPr/>
        <p:txBody>
          <a:bodyPr/>
          <a:lstStyle/>
          <a:p>
            <a:r>
              <a:rPr lang="en-US"/>
              <a:t>Achieving Net Zero, Oxford 10Sept2019</a:t>
            </a:r>
          </a:p>
        </p:txBody>
      </p:sp>
      <p:sp>
        <p:nvSpPr>
          <p:cNvPr id="5" name="Slide Number Placeholder 4">
            <a:extLst>
              <a:ext uri="{FF2B5EF4-FFF2-40B4-BE49-F238E27FC236}">
                <a16:creationId xmlns:a16="http://schemas.microsoft.com/office/drawing/2014/main" id="{1E1B33CA-A998-3F4A-A923-AAF73BF81F8D}"/>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4156622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D1770-B2DB-C545-870E-825B255912FB}"/>
              </a:ext>
            </a:extLst>
          </p:cNvPr>
          <p:cNvSpPr>
            <a:spLocks noGrp="1"/>
          </p:cNvSpPr>
          <p:nvPr>
            <p:ph type="dt" sz="half" idx="10"/>
          </p:nvPr>
        </p:nvSpPr>
        <p:spPr/>
        <p:txBody>
          <a:bodyPr/>
          <a:lstStyle/>
          <a:p>
            <a:fld id="{8CC94DDA-3D11-FA48-89B1-F4008187A587}" type="datetime1">
              <a:rPr lang="en-GB" smtClean="0"/>
              <a:t>29/03/2024</a:t>
            </a:fld>
            <a:endParaRPr lang="en-US"/>
          </a:p>
        </p:txBody>
      </p:sp>
      <p:sp>
        <p:nvSpPr>
          <p:cNvPr id="3" name="Footer Placeholder 2">
            <a:extLst>
              <a:ext uri="{FF2B5EF4-FFF2-40B4-BE49-F238E27FC236}">
                <a16:creationId xmlns:a16="http://schemas.microsoft.com/office/drawing/2014/main" id="{3A158139-AC9D-DA40-B7EE-D66432FA9330}"/>
              </a:ext>
            </a:extLst>
          </p:cNvPr>
          <p:cNvSpPr>
            <a:spLocks noGrp="1"/>
          </p:cNvSpPr>
          <p:nvPr>
            <p:ph type="ftr" sz="quarter" idx="11"/>
          </p:nvPr>
        </p:nvSpPr>
        <p:spPr/>
        <p:txBody>
          <a:bodyPr/>
          <a:lstStyle/>
          <a:p>
            <a:r>
              <a:rPr lang="en-US"/>
              <a:t>Achieving Net Zero, Oxford 10Sept2019</a:t>
            </a:r>
          </a:p>
        </p:txBody>
      </p:sp>
      <p:sp>
        <p:nvSpPr>
          <p:cNvPr id="4" name="Slide Number Placeholder 3">
            <a:extLst>
              <a:ext uri="{FF2B5EF4-FFF2-40B4-BE49-F238E27FC236}">
                <a16:creationId xmlns:a16="http://schemas.microsoft.com/office/drawing/2014/main" id="{FFDD51B5-5283-4A4F-AF45-E8973FFB7AED}"/>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231583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ECF6-122C-0D48-AE6C-CCB5E6D13F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9AA60EA-3387-EC47-BEE1-515ADC970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5AB05E5-9F49-EE41-BAB9-BE0D242BE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702F603-96F0-6748-A786-A0CA1A03C8A0}"/>
              </a:ext>
            </a:extLst>
          </p:cNvPr>
          <p:cNvSpPr>
            <a:spLocks noGrp="1"/>
          </p:cNvSpPr>
          <p:nvPr>
            <p:ph type="dt" sz="half" idx="10"/>
          </p:nvPr>
        </p:nvSpPr>
        <p:spPr/>
        <p:txBody>
          <a:bodyPr/>
          <a:lstStyle/>
          <a:p>
            <a:fld id="{102D04C4-87D5-A34A-95F3-D4AE40C3D247}" type="datetime1">
              <a:rPr lang="en-GB" smtClean="0"/>
              <a:t>29/03/2024</a:t>
            </a:fld>
            <a:endParaRPr lang="en-US"/>
          </a:p>
        </p:txBody>
      </p:sp>
      <p:sp>
        <p:nvSpPr>
          <p:cNvPr id="6" name="Footer Placeholder 5">
            <a:extLst>
              <a:ext uri="{FF2B5EF4-FFF2-40B4-BE49-F238E27FC236}">
                <a16:creationId xmlns:a16="http://schemas.microsoft.com/office/drawing/2014/main" id="{0F19B1E7-E84D-D840-989C-1EC3CE47F03B}"/>
              </a:ext>
            </a:extLst>
          </p:cNvPr>
          <p:cNvSpPr>
            <a:spLocks noGrp="1"/>
          </p:cNvSpPr>
          <p:nvPr>
            <p:ph type="ftr" sz="quarter" idx="11"/>
          </p:nvPr>
        </p:nvSpPr>
        <p:spPr/>
        <p:txBody>
          <a:bodyPr/>
          <a:lstStyle/>
          <a:p>
            <a:r>
              <a:rPr lang="en-US"/>
              <a:t>Achieving Net Zero, Oxford 10Sept2019</a:t>
            </a:r>
          </a:p>
        </p:txBody>
      </p:sp>
      <p:sp>
        <p:nvSpPr>
          <p:cNvPr id="7" name="Slide Number Placeholder 6">
            <a:extLst>
              <a:ext uri="{FF2B5EF4-FFF2-40B4-BE49-F238E27FC236}">
                <a16:creationId xmlns:a16="http://schemas.microsoft.com/office/drawing/2014/main" id="{54953554-B503-D04F-A676-3BE811ADC1F3}"/>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210479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DDAE-8592-B14F-A3F6-60D135870D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66F0D84-DCBE-8943-939F-EB3FC0FC6D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93E378-725B-E44B-B76A-425E5C5BC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2ED347-51D2-6642-8D94-ED1F7749910A}"/>
              </a:ext>
            </a:extLst>
          </p:cNvPr>
          <p:cNvSpPr>
            <a:spLocks noGrp="1"/>
          </p:cNvSpPr>
          <p:nvPr>
            <p:ph type="dt" sz="half" idx="10"/>
          </p:nvPr>
        </p:nvSpPr>
        <p:spPr/>
        <p:txBody>
          <a:bodyPr/>
          <a:lstStyle/>
          <a:p>
            <a:fld id="{F0B014C5-3F9E-984F-81DC-E5350A495941}" type="datetime1">
              <a:rPr lang="en-GB" smtClean="0"/>
              <a:t>29/03/2024</a:t>
            </a:fld>
            <a:endParaRPr lang="en-US"/>
          </a:p>
        </p:txBody>
      </p:sp>
      <p:sp>
        <p:nvSpPr>
          <p:cNvPr id="6" name="Footer Placeholder 5">
            <a:extLst>
              <a:ext uri="{FF2B5EF4-FFF2-40B4-BE49-F238E27FC236}">
                <a16:creationId xmlns:a16="http://schemas.microsoft.com/office/drawing/2014/main" id="{8E8F2F38-BD88-2944-B7DD-EA44DD4DE6CF}"/>
              </a:ext>
            </a:extLst>
          </p:cNvPr>
          <p:cNvSpPr>
            <a:spLocks noGrp="1"/>
          </p:cNvSpPr>
          <p:nvPr>
            <p:ph type="ftr" sz="quarter" idx="11"/>
          </p:nvPr>
        </p:nvSpPr>
        <p:spPr/>
        <p:txBody>
          <a:bodyPr/>
          <a:lstStyle/>
          <a:p>
            <a:r>
              <a:rPr lang="en-US"/>
              <a:t>Achieving Net Zero, Oxford 10Sept2019</a:t>
            </a:r>
          </a:p>
        </p:txBody>
      </p:sp>
      <p:sp>
        <p:nvSpPr>
          <p:cNvPr id="7" name="Slide Number Placeholder 6">
            <a:extLst>
              <a:ext uri="{FF2B5EF4-FFF2-40B4-BE49-F238E27FC236}">
                <a16:creationId xmlns:a16="http://schemas.microsoft.com/office/drawing/2014/main" id="{151BD9A1-A323-034E-AC18-4C898F694E17}"/>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297914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60CAB-FD4A-F444-B332-6F0159426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F87606D-751D-9F4E-B8C2-385522A9D5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575DD9-B46E-7140-938E-CC7FC577B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A5C7D-B0A5-0245-8031-D48DDC21BB25}" type="datetime1">
              <a:rPr lang="en-GB" smtClean="0"/>
              <a:t>29/03/2024</a:t>
            </a:fld>
            <a:endParaRPr lang="en-US"/>
          </a:p>
        </p:txBody>
      </p:sp>
      <p:sp>
        <p:nvSpPr>
          <p:cNvPr id="5" name="Footer Placeholder 4">
            <a:extLst>
              <a:ext uri="{FF2B5EF4-FFF2-40B4-BE49-F238E27FC236}">
                <a16:creationId xmlns:a16="http://schemas.microsoft.com/office/drawing/2014/main" id="{02EB0880-5B3D-1845-AF38-CEB10CA77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Achieving Net Zero, Oxford 10Sept2019</a:t>
            </a:r>
          </a:p>
        </p:txBody>
      </p:sp>
      <p:sp>
        <p:nvSpPr>
          <p:cNvPr id="6" name="Slide Number Placeholder 5">
            <a:extLst>
              <a:ext uri="{FF2B5EF4-FFF2-40B4-BE49-F238E27FC236}">
                <a16:creationId xmlns:a16="http://schemas.microsoft.com/office/drawing/2014/main" id="{88C4F13A-C1F9-944E-8EBA-D6A17CCCF9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F8D99-3F2F-1440-99B1-CD016948CDD8}" type="slidenum">
              <a:rPr lang="en-US" smtClean="0"/>
              <a:t>‹#›</a:t>
            </a:fld>
            <a:endParaRPr lang="en-US"/>
          </a:p>
        </p:txBody>
      </p:sp>
    </p:spTree>
    <p:extLst>
      <p:ext uri="{BB962C8B-B14F-4D97-AF65-F5344CB8AC3E}">
        <p14:creationId xmlns:p14="http://schemas.microsoft.com/office/powerpoint/2010/main" val="3225413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image" Target="../media/image15.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57C6-30F0-EB4A-A970-0A82CF793617}"/>
              </a:ext>
            </a:extLst>
          </p:cNvPr>
          <p:cNvSpPr>
            <a:spLocks noGrp="1"/>
          </p:cNvSpPr>
          <p:nvPr>
            <p:ph type="ctrTitle"/>
          </p:nvPr>
        </p:nvSpPr>
        <p:spPr>
          <a:xfrm>
            <a:off x="1524000" y="506549"/>
            <a:ext cx="9144000" cy="2387600"/>
          </a:xfrm>
        </p:spPr>
        <p:txBody>
          <a:bodyPr>
            <a:normAutofit/>
          </a:bodyPr>
          <a:lstStyle/>
          <a:p>
            <a:r>
              <a:rPr lang="en-US" sz="4800"/>
              <a:t>Introduction to Hydrogen</a:t>
            </a:r>
            <a:br>
              <a:rPr lang="en-US" sz="4800"/>
            </a:br>
            <a:r>
              <a:rPr lang="en-US" sz="3600"/>
              <a:t>Module 1: Background</a:t>
            </a:r>
          </a:p>
        </p:txBody>
      </p:sp>
      <p:sp>
        <p:nvSpPr>
          <p:cNvPr id="8" name="Subtitle 2">
            <a:extLst>
              <a:ext uri="{FF2B5EF4-FFF2-40B4-BE49-F238E27FC236}">
                <a16:creationId xmlns:a16="http://schemas.microsoft.com/office/drawing/2014/main" id="{88C76A24-B11E-0444-BB42-8DF7C3BD8698}"/>
              </a:ext>
            </a:extLst>
          </p:cNvPr>
          <p:cNvSpPr txBox="1">
            <a:spLocks/>
          </p:cNvSpPr>
          <p:nvPr/>
        </p:nvSpPr>
        <p:spPr>
          <a:xfrm>
            <a:off x="2060028" y="3180277"/>
            <a:ext cx="8071945" cy="2387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200"/>
              <a:t>Dr Katriona Edlmann</a:t>
            </a:r>
            <a:endParaRPr lang="en-GB" sz="1200"/>
          </a:p>
          <a:p>
            <a:r>
              <a:rPr lang="en-GB" sz="1800"/>
              <a:t>School of GeoSciences, University of Edinburgh</a:t>
            </a:r>
          </a:p>
          <a:p>
            <a:endParaRPr lang="en-GB" sz="800"/>
          </a:p>
          <a:p>
            <a:r>
              <a:rPr lang="en-GB" sz="2200"/>
              <a:t>Professor Tavis Potts</a:t>
            </a:r>
          </a:p>
          <a:p>
            <a:r>
              <a:rPr lang="en-GB" sz="1800"/>
              <a:t>Department of Geography and Environment, University of Aberdeen</a:t>
            </a:r>
          </a:p>
          <a:p>
            <a:endParaRPr lang="en-GB" sz="2000"/>
          </a:p>
          <a:p>
            <a:endParaRPr lang="en-GB" sz="2000"/>
          </a:p>
          <a:p>
            <a:endParaRPr lang="en-GB" sz="2000"/>
          </a:p>
        </p:txBody>
      </p:sp>
      <p:sp>
        <p:nvSpPr>
          <p:cNvPr id="9" name="Footer Placeholder 8">
            <a:extLst>
              <a:ext uri="{FF2B5EF4-FFF2-40B4-BE49-F238E27FC236}">
                <a16:creationId xmlns:a16="http://schemas.microsoft.com/office/drawing/2014/main" id="{69A7086E-44C0-CC4A-816A-E59FAAD3CE80}"/>
              </a:ext>
            </a:extLst>
          </p:cNvPr>
          <p:cNvSpPr>
            <a:spLocks noGrp="1"/>
          </p:cNvSpPr>
          <p:nvPr>
            <p:ph type="ftr" sz="quarter" idx="11"/>
          </p:nvPr>
        </p:nvSpPr>
        <p:spPr>
          <a:xfrm>
            <a:off x="4073325" y="6492875"/>
            <a:ext cx="4114800" cy="365125"/>
          </a:xfrm>
        </p:spPr>
        <p:txBody>
          <a:bodyPr/>
          <a:lstStyle/>
          <a:p>
            <a:r>
              <a:rPr lang="en-US" dirty="0"/>
              <a:t>Hydrogen CPD course| April 2024</a:t>
            </a:r>
          </a:p>
        </p:txBody>
      </p:sp>
      <p:grpSp>
        <p:nvGrpSpPr>
          <p:cNvPr id="17" name="Group 16">
            <a:extLst>
              <a:ext uri="{FF2B5EF4-FFF2-40B4-BE49-F238E27FC236}">
                <a16:creationId xmlns:a16="http://schemas.microsoft.com/office/drawing/2014/main" id="{BA083C77-A61D-B90C-D572-C4B99B7953DC}"/>
              </a:ext>
            </a:extLst>
          </p:cNvPr>
          <p:cNvGrpSpPr/>
          <p:nvPr/>
        </p:nvGrpSpPr>
        <p:grpSpPr>
          <a:xfrm>
            <a:off x="2201783" y="5092539"/>
            <a:ext cx="8220780" cy="1204725"/>
            <a:chOff x="2014406" y="4992605"/>
            <a:chExt cx="8220780" cy="1204725"/>
          </a:xfrm>
        </p:grpSpPr>
        <p:pic>
          <p:nvPicPr>
            <p:cNvPr id="11" name="Picture 10">
              <a:extLst>
                <a:ext uri="{FF2B5EF4-FFF2-40B4-BE49-F238E27FC236}">
                  <a16:creationId xmlns:a16="http://schemas.microsoft.com/office/drawing/2014/main" id="{E3AECA20-85C2-EFFE-6FFC-15B3D4D9C814}"/>
                </a:ext>
              </a:extLst>
            </p:cNvPr>
            <p:cNvPicPr>
              <a:picLocks noChangeAspect="1"/>
            </p:cNvPicPr>
            <p:nvPr/>
          </p:nvPicPr>
          <p:blipFill>
            <a:blip r:embed="rId3"/>
            <a:srcRect/>
            <a:stretch/>
          </p:blipFill>
          <p:spPr>
            <a:xfrm>
              <a:off x="2014406" y="5041294"/>
              <a:ext cx="739030" cy="1109798"/>
            </a:xfrm>
            <a:prstGeom prst="rect">
              <a:avLst/>
            </a:prstGeom>
          </p:spPr>
        </p:pic>
        <p:pic>
          <p:nvPicPr>
            <p:cNvPr id="14" name="Picture 13" descr="A logo on a black background&#10;&#10;Description automatically generated">
              <a:extLst>
                <a:ext uri="{FF2B5EF4-FFF2-40B4-BE49-F238E27FC236}">
                  <a16:creationId xmlns:a16="http://schemas.microsoft.com/office/drawing/2014/main" id="{42D4C1C2-E2CE-F955-475E-71D3CD08A57D}"/>
                </a:ext>
              </a:extLst>
            </p:cNvPr>
            <p:cNvPicPr>
              <a:picLocks noChangeAspect="1"/>
            </p:cNvPicPr>
            <p:nvPr/>
          </p:nvPicPr>
          <p:blipFill rotWithShape="1">
            <a:blip r:embed="rId4"/>
            <a:srcRect l="6818" t="29362" r="8807" b="34042"/>
            <a:stretch/>
          </p:blipFill>
          <p:spPr>
            <a:xfrm>
              <a:off x="3694534" y="5035194"/>
              <a:ext cx="3341430" cy="949623"/>
            </a:xfrm>
            <a:prstGeom prst="rect">
              <a:avLst/>
            </a:prstGeom>
          </p:spPr>
        </p:pic>
        <p:pic>
          <p:nvPicPr>
            <p:cNvPr id="16" name="Picture 15" descr="A blue text on a white background&#10;&#10;Description automatically generated">
              <a:extLst>
                <a:ext uri="{FF2B5EF4-FFF2-40B4-BE49-F238E27FC236}">
                  <a16:creationId xmlns:a16="http://schemas.microsoft.com/office/drawing/2014/main" id="{E0F56677-8611-9068-B92F-0A3FD7FA695A}"/>
                </a:ext>
              </a:extLst>
            </p:cNvPr>
            <p:cNvPicPr>
              <a:picLocks noChangeAspect="1"/>
            </p:cNvPicPr>
            <p:nvPr/>
          </p:nvPicPr>
          <p:blipFill rotWithShape="1">
            <a:blip r:embed="rId5"/>
            <a:srcRect t="7639" r="-397" b="9550"/>
            <a:stretch/>
          </p:blipFill>
          <p:spPr>
            <a:xfrm>
              <a:off x="7655779" y="4992605"/>
              <a:ext cx="2579407" cy="1204725"/>
            </a:xfrm>
            <a:prstGeom prst="rect">
              <a:avLst/>
            </a:prstGeom>
          </p:spPr>
        </p:pic>
      </p:grpSp>
    </p:spTree>
    <p:extLst>
      <p:ext uri="{BB962C8B-B14F-4D97-AF65-F5344CB8AC3E}">
        <p14:creationId xmlns:p14="http://schemas.microsoft.com/office/powerpoint/2010/main" val="158134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3">
            <a:extLst>
              <a:ext uri="{FF2B5EF4-FFF2-40B4-BE49-F238E27FC236}">
                <a16:creationId xmlns:a16="http://schemas.microsoft.com/office/drawing/2014/main" id="{4C2BCFF9-C5F0-CE44-89ED-C872E101898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19" name="Footer Placeholder 3">
            <a:extLst>
              <a:ext uri="{FF2B5EF4-FFF2-40B4-BE49-F238E27FC236}">
                <a16:creationId xmlns:a16="http://schemas.microsoft.com/office/drawing/2014/main" id="{017EB1FF-17D4-9247-9F54-D49F5F592508}"/>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Enablers</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Hydrogen</a:t>
            </a:r>
          </a:p>
          <a:p>
            <a:pPr>
              <a:spcAft>
                <a:spcPts val="600"/>
              </a:spcAft>
            </a:pPr>
            <a:r>
              <a:rPr lang="en-US" sz="3600" b="1" noProof="1">
                <a:solidFill>
                  <a:srgbClr val="FFFFFF"/>
                </a:solidFill>
              </a:rPr>
              <a:t>economy</a:t>
            </a:r>
            <a:endParaRPr lang="en-US" sz="3600" b="1" kern="1200" noProof="1">
              <a:solidFill>
                <a:srgbClr val="FFFFFF"/>
              </a:solidFill>
              <a:latin typeface="+mj-lt"/>
              <a:ea typeface="+mj-ea"/>
              <a:cs typeface="+mj-cs"/>
            </a:endParaRPr>
          </a:p>
        </p:txBody>
      </p:sp>
      <p:sp>
        <p:nvSpPr>
          <p:cNvPr id="25" name="TextBox 24">
            <a:extLst>
              <a:ext uri="{FF2B5EF4-FFF2-40B4-BE49-F238E27FC236}">
                <a16:creationId xmlns:a16="http://schemas.microsoft.com/office/drawing/2014/main" id="{D8489112-354B-21F2-E0DF-EE5EEF4A780E}"/>
              </a:ext>
            </a:extLst>
          </p:cNvPr>
          <p:cNvSpPr txBox="1"/>
          <p:nvPr/>
        </p:nvSpPr>
        <p:spPr>
          <a:xfrm>
            <a:off x="1188159" y="1404393"/>
            <a:ext cx="7122695" cy="4296689"/>
          </a:xfrm>
          <a:prstGeom prst="rect">
            <a:avLst/>
          </a:prstGeom>
          <a:noFill/>
        </p:spPr>
        <p:txBody>
          <a:bodyPr wrap="square" rtlCol="0">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Establish targets &amp; long-term policy signals = certainty for marketplace</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Policies to support demand creation for low emission hydrogen</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Policies to mitigate investment risks in infrastructure projects</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Facilitate access to finance to accelerate deployment</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Policies to promote innovation, strategic demonstration projects </a:t>
            </a:r>
            <a:br>
              <a:rPr lang="en-GB" b="0" i="0" u="none" strike="noStrike">
                <a:solidFill>
                  <a:srgbClr val="000000"/>
                </a:solidFill>
                <a:effectLst/>
                <a:latin typeface="Calibri" panose="020F0502020204030204" pitchFamily="34" charset="0"/>
              </a:rPr>
            </a:br>
            <a:r>
              <a:rPr lang="en-GB" b="0" i="0" u="none" strike="noStrike">
                <a:solidFill>
                  <a:srgbClr val="000000"/>
                </a:solidFill>
                <a:effectLst/>
                <a:latin typeface="Calibri" panose="020F0502020204030204" pitchFamily="34" charset="0"/>
              </a:rPr>
              <a:t>and knowledge sharing</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Establish appropriate regulatory frameworks, standards, safety and certification systems</a:t>
            </a:r>
          </a:p>
        </p:txBody>
      </p:sp>
      <p:sp>
        <p:nvSpPr>
          <p:cNvPr id="7" name="Rounded Rectangle 6">
            <a:extLst>
              <a:ext uri="{FF2B5EF4-FFF2-40B4-BE49-F238E27FC236}">
                <a16:creationId xmlns:a16="http://schemas.microsoft.com/office/drawing/2014/main" id="{EE1496DA-CFF9-B460-5F6D-21F43398379D}"/>
              </a:ext>
            </a:extLst>
          </p:cNvPr>
          <p:cNvSpPr/>
          <p:nvPr/>
        </p:nvSpPr>
        <p:spPr>
          <a:xfrm>
            <a:off x="1248318" y="5775157"/>
            <a:ext cx="6668462" cy="784459"/>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r>
              <a:rPr lang="en-GB" sz="1400" b="0" i="0" u="none" strike="noStrike">
                <a:solidFill>
                  <a:srgbClr val="FFFFFF"/>
                </a:solidFill>
                <a:effectLst/>
                <a:latin typeface="Calibri" panose="020F0502020204030204" pitchFamily="34" charset="0"/>
              </a:rPr>
              <a:t>UK hydrogen policy is focused on facilitating cost reductions and the scaling of hydrogen that does not impose an unreasonable cost burden on consumers and deploys hydrogen where there is not an electrification alternative</a:t>
            </a:r>
            <a:endParaRPr lang="en-US" sz="1400" b="0" i="0">
              <a:solidFill>
                <a:srgbClr val="000000"/>
              </a:solidFill>
              <a:effectLst/>
              <a:latin typeface="Segoe UI" panose="020B0502040204020203" pitchFamily="34" charset="0"/>
            </a:endParaRPr>
          </a:p>
        </p:txBody>
      </p:sp>
      <p:sp>
        <p:nvSpPr>
          <p:cNvPr id="11" name="Slide Number Placeholder 4">
            <a:extLst>
              <a:ext uri="{FF2B5EF4-FFF2-40B4-BE49-F238E27FC236}">
                <a16:creationId xmlns:a16="http://schemas.microsoft.com/office/drawing/2014/main" id="{4B34EF5D-986E-5D07-0359-088910A21B7F}"/>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fontScale="92500"/>
          </a:bodyPr>
          <a:lstStyle/>
          <a:p>
            <a:pPr algn="ctr">
              <a:spcAft>
                <a:spcPts val="600"/>
              </a:spcAft>
            </a:pPr>
            <a:fld id="{DF1F8D99-3F2F-1440-99B1-CD016948CDD8}" type="slidenum">
              <a:rPr lang="en-US">
                <a:solidFill>
                  <a:schemeClr val="tx1"/>
                </a:solidFill>
              </a:rPr>
              <a:pPr algn="ctr">
                <a:spcAft>
                  <a:spcPts val="600"/>
                </a:spcAft>
              </a:pPr>
              <a:t>10</a:t>
            </a:fld>
            <a:endParaRPr lang="en-US">
              <a:solidFill>
                <a:schemeClr val="tx1"/>
              </a:solidFill>
            </a:endParaRPr>
          </a:p>
        </p:txBody>
      </p:sp>
    </p:spTree>
    <p:extLst>
      <p:ext uri="{BB962C8B-B14F-4D97-AF65-F5344CB8AC3E}">
        <p14:creationId xmlns:p14="http://schemas.microsoft.com/office/powerpoint/2010/main" val="301352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D46048-471F-5447-F0EF-42B018005696}"/>
              </a:ext>
            </a:extLst>
          </p:cNvPr>
          <p:cNvSpPr>
            <a:spLocks noGrp="1"/>
          </p:cNvSpPr>
          <p:nvPr>
            <p:ph type="sldNum" sz="quarter" idx="12"/>
          </p:nvPr>
        </p:nvSpPr>
        <p:spPr>
          <a:xfrm>
            <a:off x="8813800" y="6356350"/>
            <a:ext cx="2743200" cy="365125"/>
          </a:xfrm>
        </p:spPr>
        <p:txBody>
          <a:bodyPr/>
          <a:lstStyle/>
          <a:p>
            <a:fld id="{DF1F8D99-3F2F-1440-99B1-CD016948CDD8}" type="slidenum">
              <a:rPr lang="en-US" smtClean="0"/>
              <a:t>11</a:t>
            </a:fld>
            <a:endParaRPr lang="en-US"/>
          </a:p>
        </p:txBody>
      </p:sp>
      <p:sp>
        <p:nvSpPr>
          <p:cNvPr id="12" name="Footer Placeholder 3">
            <a:extLst>
              <a:ext uri="{FF2B5EF4-FFF2-40B4-BE49-F238E27FC236}">
                <a16:creationId xmlns:a16="http://schemas.microsoft.com/office/drawing/2014/main" id="{95C4D945-A29B-D04A-EC36-49EEF1006DB2}"/>
              </a:ext>
            </a:extLst>
          </p:cNvPr>
          <p:cNvSpPr txBox="1">
            <a:spLocks/>
          </p:cNvSpPr>
          <p:nvPr/>
        </p:nvSpPr>
        <p:spPr>
          <a:xfrm>
            <a:off x="3748447" y="6356350"/>
            <a:ext cx="475488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dirty="0"/>
              <a:t>Hydrogen CPD Course | April 2024</a:t>
            </a:r>
          </a:p>
        </p:txBody>
      </p:sp>
      <p:grpSp>
        <p:nvGrpSpPr>
          <p:cNvPr id="13" name="Group 12">
            <a:extLst>
              <a:ext uri="{FF2B5EF4-FFF2-40B4-BE49-F238E27FC236}">
                <a16:creationId xmlns:a16="http://schemas.microsoft.com/office/drawing/2014/main" id="{DAAA6707-8831-6AA9-BC62-E749D344AF9C}"/>
              </a:ext>
            </a:extLst>
          </p:cNvPr>
          <p:cNvGrpSpPr/>
          <p:nvPr/>
        </p:nvGrpSpPr>
        <p:grpSpPr>
          <a:xfrm>
            <a:off x="881810" y="5556205"/>
            <a:ext cx="2646582" cy="1187441"/>
            <a:chOff x="136375" y="5556205"/>
            <a:chExt cx="4890977" cy="1187441"/>
          </a:xfrm>
        </p:grpSpPr>
        <p:sp>
          <p:nvSpPr>
            <p:cNvPr id="14" name="Subtitle 2">
              <a:extLst>
                <a:ext uri="{FF2B5EF4-FFF2-40B4-BE49-F238E27FC236}">
                  <a16:creationId xmlns:a16="http://schemas.microsoft.com/office/drawing/2014/main" id="{66263CAE-4866-67F2-7B7A-CDCFE6F63853}"/>
                </a:ext>
              </a:extLst>
            </p:cNvPr>
            <p:cNvSpPr txBox="1">
              <a:spLocks/>
            </p:cNvSpPr>
            <p:nvPr/>
          </p:nvSpPr>
          <p:spPr>
            <a:xfrm>
              <a:off x="136375" y="5556205"/>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endParaRPr lang="en-US" sz="1000" spc="0">
                <a:solidFill>
                  <a:srgbClr val="2C5BA5"/>
                </a:solidFill>
                <a:latin typeface="Century Gothic" panose="020B0502020202020204" pitchFamily="34" charset="0"/>
              </a:endParaRPr>
            </a:p>
            <a:p>
              <a:pPr algn="l">
                <a:lnSpc>
                  <a:spcPct val="110000"/>
                </a:lnSpc>
              </a:pPr>
              <a:endParaRPr lang="en-US" sz="1000" spc="0">
                <a:solidFill>
                  <a:srgbClr val="2C5BA5"/>
                </a:solidFill>
                <a:latin typeface="Century Gothic" panose="020B0502020202020204" pitchFamily="34" charset="0"/>
              </a:endParaRPr>
            </a:p>
            <a:p>
              <a:pPr algn="l">
                <a:lnSpc>
                  <a:spcPct val="110000"/>
                </a:lnSpc>
              </a:pPr>
              <a:r>
                <a:rPr lang="en-US" sz="1000" cap="none" spc="0">
                  <a:solidFill>
                    <a:srgbClr val="2C5BA5"/>
                  </a:solidFill>
                  <a:latin typeface="Century Gothic" panose="020B0502020202020204" pitchFamily="34" charset="0"/>
                </a:rPr>
                <a:t>Scottish Carbon Capture &amp; Storage</a:t>
              </a:r>
            </a:p>
          </p:txBody>
        </p:sp>
        <p:sp>
          <p:nvSpPr>
            <p:cNvPr id="15" name="Subtitle 2">
              <a:extLst>
                <a:ext uri="{FF2B5EF4-FFF2-40B4-BE49-F238E27FC236}">
                  <a16:creationId xmlns:a16="http://schemas.microsoft.com/office/drawing/2014/main" id="{8C39DA04-B9E1-EF5C-49E0-9C428277D0F9}"/>
                </a:ext>
              </a:extLst>
            </p:cNvPr>
            <p:cNvSpPr txBox="1">
              <a:spLocks/>
            </p:cNvSpPr>
            <p:nvPr/>
          </p:nvSpPr>
          <p:spPr>
            <a:xfrm>
              <a:off x="136375" y="5744186"/>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000" b="0" cap="none" spc="0">
                  <a:solidFill>
                    <a:srgbClr val="2C5BA5"/>
                  </a:solidFill>
                  <a:latin typeface="Century Gothic" panose="020B0502020202020204" pitchFamily="34" charset="0"/>
                </a:rPr>
                <a:t>www.sccs.org.uk</a:t>
              </a:r>
            </a:p>
          </p:txBody>
        </p:sp>
      </p:grpSp>
      <p:pic>
        <p:nvPicPr>
          <p:cNvPr id="16" name="Picture 15" descr="A blue circle with white arrow&#10;&#10;Description automatically generated">
            <a:extLst>
              <a:ext uri="{FF2B5EF4-FFF2-40B4-BE49-F238E27FC236}">
                <a16:creationId xmlns:a16="http://schemas.microsoft.com/office/drawing/2014/main" id="{A4D03ED1-EF7D-931E-9B55-E72E5B0FC127}"/>
              </a:ext>
            </a:extLst>
          </p:cNvPr>
          <p:cNvPicPr>
            <a:picLocks noChangeAspect="1"/>
          </p:cNvPicPr>
          <p:nvPr/>
        </p:nvPicPr>
        <p:blipFill>
          <a:blip r:embed="rId3"/>
          <a:stretch>
            <a:fillRect/>
          </a:stretch>
        </p:blipFill>
        <p:spPr>
          <a:xfrm>
            <a:off x="281935" y="6318694"/>
            <a:ext cx="473941" cy="473941"/>
          </a:xfrm>
          <a:prstGeom prst="rect">
            <a:avLst/>
          </a:prstGeom>
        </p:spPr>
      </p:pic>
      <p:cxnSp>
        <p:nvCxnSpPr>
          <p:cNvPr id="17" name="Straight Connector 16">
            <a:extLst>
              <a:ext uri="{FF2B5EF4-FFF2-40B4-BE49-F238E27FC236}">
                <a16:creationId xmlns:a16="http://schemas.microsoft.com/office/drawing/2014/main" id="{8773C29D-030B-C785-28A4-175419CA90C2}"/>
              </a:ext>
            </a:extLst>
          </p:cNvPr>
          <p:cNvCxnSpPr>
            <a:cxnSpLocks/>
          </p:cNvCxnSpPr>
          <p:nvPr/>
        </p:nvCxnSpPr>
        <p:spPr>
          <a:xfrm>
            <a:off x="156000" y="6206836"/>
            <a:ext cx="11520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60F1369-44B4-095E-D81E-D4BC00C494BC}"/>
              </a:ext>
            </a:extLst>
          </p:cNvPr>
          <p:cNvSpPr txBox="1"/>
          <p:nvPr/>
        </p:nvSpPr>
        <p:spPr>
          <a:xfrm>
            <a:off x="475203" y="661771"/>
            <a:ext cx="9270376" cy="707886"/>
          </a:xfrm>
          <a:prstGeom prst="rect">
            <a:avLst/>
          </a:prstGeom>
          <a:noFill/>
        </p:spPr>
        <p:txBody>
          <a:bodyPr wrap="square" rtlCol="0">
            <a:spAutoFit/>
          </a:bodyPr>
          <a:lstStyle/>
          <a:p>
            <a:r>
              <a:rPr lang="en-US" sz="4000"/>
              <a:t>Enablers: the UK hydrogen policy landscape </a:t>
            </a:r>
          </a:p>
        </p:txBody>
      </p:sp>
      <p:pic>
        <p:nvPicPr>
          <p:cNvPr id="2" name="Picture 1">
            <a:extLst>
              <a:ext uri="{FF2B5EF4-FFF2-40B4-BE49-F238E27FC236}">
                <a16:creationId xmlns:a16="http://schemas.microsoft.com/office/drawing/2014/main" id="{ED2E9EB0-98BC-DD80-20C4-925D1C591C53}"/>
              </a:ext>
            </a:extLst>
          </p:cNvPr>
          <p:cNvPicPr>
            <a:picLocks noChangeAspect="1"/>
          </p:cNvPicPr>
          <p:nvPr/>
        </p:nvPicPr>
        <p:blipFill>
          <a:blip r:embed="rId4"/>
          <a:stretch>
            <a:fillRect/>
          </a:stretch>
        </p:blipFill>
        <p:spPr>
          <a:xfrm>
            <a:off x="540338" y="1369658"/>
            <a:ext cx="9597424" cy="4798712"/>
          </a:xfrm>
          <a:prstGeom prst="rect">
            <a:avLst/>
          </a:prstGeom>
        </p:spPr>
      </p:pic>
    </p:spTree>
    <p:extLst>
      <p:ext uri="{BB962C8B-B14F-4D97-AF65-F5344CB8AC3E}">
        <p14:creationId xmlns:p14="http://schemas.microsoft.com/office/powerpoint/2010/main" val="221656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3">
            <a:extLst>
              <a:ext uri="{FF2B5EF4-FFF2-40B4-BE49-F238E27FC236}">
                <a16:creationId xmlns:a16="http://schemas.microsoft.com/office/drawing/2014/main" id="{4C2BCFF9-C5F0-CE44-89ED-C872E101898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19" name="Footer Placeholder 3">
            <a:extLst>
              <a:ext uri="{FF2B5EF4-FFF2-40B4-BE49-F238E27FC236}">
                <a16:creationId xmlns:a16="http://schemas.microsoft.com/office/drawing/2014/main" id="{017EB1FF-17D4-9247-9F54-D49F5F592508}"/>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2"/>
          <a:stretch>
            <a:fillRect/>
          </a:stretch>
        </p:blipFill>
        <p:spPr>
          <a:xfrm>
            <a:off x="236965" y="6213764"/>
            <a:ext cx="473941" cy="473941"/>
          </a:xfrm>
          <a:prstGeom prst="rect">
            <a:avLst/>
          </a:prstGeom>
        </p:spPr>
      </p:pic>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Enablers: business models</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Hydrogen</a:t>
            </a:r>
          </a:p>
          <a:p>
            <a:pPr>
              <a:spcAft>
                <a:spcPts val="600"/>
              </a:spcAft>
            </a:pPr>
            <a:r>
              <a:rPr lang="en-US" sz="3600" b="1" noProof="1">
                <a:solidFill>
                  <a:srgbClr val="FFFFFF"/>
                </a:solidFill>
              </a:rPr>
              <a:t>economy</a:t>
            </a:r>
            <a:endParaRPr lang="en-US" sz="3600" b="1" kern="1200" noProof="1">
              <a:solidFill>
                <a:srgbClr val="FFFFFF"/>
              </a:solidFill>
              <a:latin typeface="+mj-lt"/>
              <a:ea typeface="+mj-ea"/>
              <a:cs typeface="+mj-cs"/>
            </a:endParaRPr>
          </a:p>
        </p:txBody>
      </p:sp>
      <p:sp>
        <p:nvSpPr>
          <p:cNvPr id="25" name="TextBox 24">
            <a:extLst>
              <a:ext uri="{FF2B5EF4-FFF2-40B4-BE49-F238E27FC236}">
                <a16:creationId xmlns:a16="http://schemas.microsoft.com/office/drawing/2014/main" id="{D8489112-354B-21F2-E0DF-EE5EEF4A780E}"/>
              </a:ext>
            </a:extLst>
          </p:cNvPr>
          <p:cNvSpPr txBox="1"/>
          <p:nvPr/>
        </p:nvSpPr>
        <p:spPr>
          <a:xfrm>
            <a:off x="1188159" y="1404393"/>
            <a:ext cx="7122695" cy="4342856"/>
          </a:xfrm>
          <a:prstGeom prst="rect">
            <a:avLst/>
          </a:prstGeom>
          <a:noFill/>
        </p:spPr>
        <p:txBody>
          <a:bodyPr wrap="square" rtlCol="0">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The UK Hydrogen Strategy and following British Energy Security Strategy committed to design new business models for hydrogen production, transport and storage infrastructure by 2025</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The Hydrogen Production Business Model (HPBM), first published December 2022</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The Hydrogen Transport Business Model (HTBM) minded position published in October 2023</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The Hydrogen Storage Business Model (HSBM) minded position is expected in 2024</a:t>
            </a:r>
          </a:p>
        </p:txBody>
      </p:sp>
      <p:sp>
        <p:nvSpPr>
          <p:cNvPr id="11" name="Slide Number Placeholder 4">
            <a:extLst>
              <a:ext uri="{FF2B5EF4-FFF2-40B4-BE49-F238E27FC236}">
                <a16:creationId xmlns:a16="http://schemas.microsoft.com/office/drawing/2014/main" id="{76B3987A-66E1-2648-12DF-1648B7A20545}"/>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fontScale="92500"/>
          </a:bodyPr>
          <a:lstStyle/>
          <a:p>
            <a:pPr algn="ctr">
              <a:spcAft>
                <a:spcPts val="600"/>
              </a:spcAft>
            </a:pPr>
            <a:fld id="{DF1F8D99-3F2F-1440-99B1-CD016948CDD8}" type="slidenum">
              <a:rPr lang="en-US">
                <a:solidFill>
                  <a:schemeClr val="tx1"/>
                </a:solidFill>
              </a:rPr>
              <a:pPr algn="ctr">
                <a:spcAft>
                  <a:spcPts val="600"/>
                </a:spcAft>
              </a:pPr>
              <a:t>12</a:t>
            </a:fld>
            <a:endParaRPr lang="en-US">
              <a:solidFill>
                <a:schemeClr val="tx1"/>
              </a:solidFill>
            </a:endParaRPr>
          </a:p>
        </p:txBody>
      </p:sp>
    </p:spTree>
    <p:extLst>
      <p:ext uri="{BB962C8B-B14F-4D97-AF65-F5344CB8AC3E}">
        <p14:creationId xmlns:p14="http://schemas.microsoft.com/office/powerpoint/2010/main" val="2511137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3">
            <a:extLst>
              <a:ext uri="{FF2B5EF4-FFF2-40B4-BE49-F238E27FC236}">
                <a16:creationId xmlns:a16="http://schemas.microsoft.com/office/drawing/2014/main" id="{4C2BCFF9-C5F0-CE44-89ED-C872E101898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19" name="Footer Placeholder 3">
            <a:extLst>
              <a:ext uri="{FF2B5EF4-FFF2-40B4-BE49-F238E27FC236}">
                <a16:creationId xmlns:a16="http://schemas.microsoft.com/office/drawing/2014/main" id="{017EB1FF-17D4-9247-9F54-D49F5F592508}"/>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Enablers: Low Carbon HPBM</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Hydrogen</a:t>
            </a:r>
          </a:p>
          <a:p>
            <a:pPr>
              <a:spcAft>
                <a:spcPts val="600"/>
              </a:spcAft>
            </a:pPr>
            <a:r>
              <a:rPr lang="en-US" sz="3600" b="1" noProof="1">
                <a:solidFill>
                  <a:srgbClr val="FFFFFF"/>
                </a:solidFill>
              </a:rPr>
              <a:t>economy</a:t>
            </a:r>
            <a:endParaRPr lang="en-US" sz="3600" b="1" kern="1200" noProof="1">
              <a:solidFill>
                <a:srgbClr val="FFFFFF"/>
              </a:solidFill>
              <a:latin typeface="+mj-lt"/>
              <a:ea typeface="+mj-ea"/>
              <a:cs typeface="+mj-cs"/>
            </a:endParaRPr>
          </a:p>
        </p:txBody>
      </p:sp>
      <p:sp>
        <p:nvSpPr>
          <p:cNvPr id="25" name="TextBox 24">
            <a:extLst>
              <a:ext uri="{FF2B5EF4-FFF2-40B4-BE49-F238E27FC236}">
                <a16:creationId xmlns:a16="http://schemas.microsoft.com/office/drawing/2014/main" id="{D8489112-354B-21F2-E0DF-EE5EEF4A780E}"/>
              </a:ext>
            </a:extLst>
          </p:cNvPr>
          <p:cNvSpPr txBox="1"/>
          <p:nvPr/>
        </p:nvSpPr>
        <p:spPr>
          <a:xfrm>
            <a:off x="1188159" y="1404393"/>
            <a:ext cx="7122695" cy="4527521"/>
          </a:xfrm>
          <a:prstGeom prst="rect">
            <a:avLst/>
          </a:prstGeom>
          <a:noFill/>
        </p:spPr>
        <p:txBody>
          <a:bodyPr wrap="square" rtlCol="0">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The Hydrogen Production Business Model (HPBM) seeks to support production of hydrogen via a contractual support mechanism</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Provides revenue support to hydrogen producers to overcome the operating cost gap between low carbon hydrogen and high carbon fuels</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a:solidFill>
                  <a:srgbClr val="000000"/>
                </a:solidFill>
                <a:latin typeface="Calibri" panose="020F0502020204030204" pitchFamily="34" charset="0"/>
              </a:rPr>
              <a:t>S</a:t>
            </a:r>
            <a:r>
              <a:rPr lang="en-GB" b="0" i="0" u="none" strike="noStrike">
                <a:solidFill>
                  <a:srgbClr val="000000"/>
                </a:solidFill>
                <a:effectLst/>
                <a:latin typeface="Calibri" panose="020F0502020204030204" pitchFamily="34" charset="0"/>
              </a:rPr>
              <a:t>imilar to the CfD which successfully incentivised renewable power</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The hydrogen production business model will be delivered through the Low Carbon Hydrogen Agreement (LCHA)​</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Low Carbon Hydrogen Standard: 20 grams of CO</a:t>
            </a:r>
            <a:r>
              <a:rPr lang="en-GB" b="0" i="0" u="none" strike="noStrike" baseline="-25000">
                <a:solidFill>
                  <a:srgbClr val="000000"/>
                </a:solidFill>
                <a:effectLst/>
                <a:latin typeface="Calibri" panose="020F0502020204030204" pitchFamily="34" charset="0"/>
              </a:rPr>
              <a:t>2</a:t>
            </a:r>
            <a:r>
              <a:rPr lang="en-GB" b="0" i="0" u="none" strike="noStrike">
                <a:solidFill>
                  <a:srgbClr val="000000"/>
                </a:solidFill>
                <a:effectLst/>
                <a:latin typeface="Calibri" panose="020F0502020204030204" pitchFamily="34" charset="0"/>
              </a:rPr>
              <a:t>e per megajoule of produced hydrogen or less up to the point of production</a:t>
            </a:r>
          </a:p>
        </p:txBody>
      </p:sp>
      <p:sp>
        <p:nvSpPr>
          <p:cNvPr id="6" name="Slide Number Placeholder 4">
            <a:extLst>
              <a:ext uri="{FF2B5EF4-FFF2-40B4-BE49-F238E27FC236}">
                <a16:creationId xmlns:a16="http://schemas.microsoft.com/office/drawing/2014/main" id="{C42391FA-CB00-F4CD-2F90-B99393ABF740}"/>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fontScale="92500"/>
          </a:bodyPr>
          <a:lstStyle/>
          <a:p>
            <a:pPr algn="ctr">
              <a:spcAft>
                <a:spcPts val="600"/>
              </a:spcAft>
            </a:pPr>
            <a:fld id="{DF1F8D99-3F2F-1440-99B1-CD016948CDD8}" type="slidenum">
              <a:rPr lang="en-US">
                <a:solidFill>
                  <a:schemeClr val="tx1"/>
                </a:solidFill>
              </a:rPr>
              <a:pPr algn="ctr">
                <a:spcAft>
                  <a:spcPts val="600"/>
                </a:spcAft>
              </a:pPr>
              <a:t>13</a:t>
            </a:fld>
            <a:endParaRPr lang="en-US">
              <a:solidFill>
                <a:schemeClr val="tx1"/>
              </a:solidFill>
            </a:endParaRPr>
          </a:p>
        </p:txBody>
      </p:sp>
    </p:spTree>
    <p:extLst>
      <p:ext uri="{BB962C8B-B14F-4D97-AF65-F5344CB8AC3E}">
        <p14:creationId xmlns:p14="http://schemas.microsoft.com/office/powerpoint/2010/main" val="2102331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3">
            <a:extLst>
              <a:ext uri="{FF2B5EF4-FFF2-40B4-BE49-F238E27FC236}">
                <a16:creationId xmlns:a16="http://schemas.microsoft.com/office/drawing/2014/main" id="{4C2BCFF9-C5F0-CE44-89ED-C872E101898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19" name="Footer Placeholder 3">
            <a:extLst>
              <a:ext uri="{FF2B5EF4-FFF2-40B4-BE49-F238E27FC236}">
                <a16:creationId xmlns:a16="http://schemas.microsoft.com/office/drawing/2014/main" id="{017EB1FF-17D4-9247-9F54-D49F5F592508}"/>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Enablers: Low Carbon HTBM</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Hydrogen</a:t>
            </a:r>
          </a:p>
          <a:p>
            <a:pPr>
              <a:spcAft>
                <a:spcPts val="600"/>
              </a:spcAft>
            </a:pPr>
            <a:r>
              <a:rPr lang="en-US" sz="3600" b="1" noProof="1">
                <a:solidFill>
                  <a:srgbClr val="FFFFFF"/>
                </a:solidFill>
              </a:rPr>
              <a:t>economy</a:t>
            </a:r>
            <a:endParaRPr lang="en-US" sz="3600" b="1" kern="1200" noProof="1">
              <a:solidFill>
                <a:srgbClr val="FFFFFF"/>
              </a:solidFill>
              <a:latin typeface="+mj-lt"/>
              <a:ea typeface="+mj-ea"/>
              <a:cs typeface="+mj-cs"/>
            </a:endParaRPr>
          </a:p>
        </p:txBody>
      </p:sp>
      <p:sp>
        <p:nvSpPr>
          <p:cNvPr id="25" name="TextBox 24">
            <a:extLst>
              <a:ext uri="{FF2B5EF4-FFF2-40B4-BE49-F238E27FC236}">
                <a16:creationId xmlns:a16="http://schemas.microsoft.com/office/drawing/2014/main" id="{D8489112-354B-21F2-E0DF-EE5EEF4A780E}"/>
              </a:ext>
            </a:extLst>
          </p:cNvPr>
          <p:cNvSpPr txBox="1"/>
          <p:nvPr/>
        </p:nvSpPr>
        <p:spPr>
          <a:xfrm>
            <a:off x="1188159" y="1404393"/>
            <a:ext cx="7122695" cy="3927357"/>
          </a:xfrm>
          <a:prstGeom prst="rect">
            <a:avLst/>
          </a:prstGeom>
          <a:noFill/>
        </p:spPr>
        <p:txBody>
          <a:bodyPr wrap="square" rtlCol="0">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The minded to high-level design for the hydrogen transport business model (HTBM)is a Regulated Asset Base (RAB) </a:t>
            </a:r>
          </a:p>
          <a:p>
            <a:pPr marL="285750" indent="-285750" rtl="0" fontAlgn="base">
              <a:lnSpc>
                <a:spcPct val="150000"/>
              </a:lnSpc>
              <a:buFont typeface="Wingdings" pitchFamily="2" charset="2"/>
              <a:buChar char="ü"/>
            </a:pPr>
            <a:endParaRPr lang="en-GB" sz="800">
              <a:solidFill>
                <a:srgbClr val="000000"/>
              </a:solidFill>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This works alongside an external subsidy mechanism, in the form of private law revenue support contracts</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a:solidFill>
                  <a:srgbClr val="000000"/>
                </a:solidFill>
                <a:latin typeface="Calibri" panose="020F0502020204030204" pitchFamily="34" charset="0"/>
              </a:rPr>
              <a:t>Will i</a:t>
            </a:r>
            <a:r>
              <a:rPr lang="en-GB" b="0" i="0" u="none" strike="noStrike">
                <a:solidFill>
                  <a:srgbClr val="000000"/>
                </a:solidFill>
                <a:effectLst/>
                <a:latin typeface="Calibri" panose="020F0502020204030204" pitchFamily="34" charset="0"/>
              </a:rPr>
              <a:t>mplement a RAB for hydrogen pipelines through gas transporter licences granted under the existing framework of the Gas Act 1986 ​</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rtl="0" fontAlgn="base">
              <a:lnSpc>
                <a:spcPct val="150000"/>
              </a:lnSpc>
            </a:pPr>
            <a:r>
              <a:rPr lang="en-GB" b="0" i="1" u="none" strike="noStrike">
                <a:solidFill>
                  <a:srgbClr val="000000"/>
                </a:solidFill>
                <a:effectLst/>
                <a:latin typeface="Calibri" panose="020F0502020204030204" pitchFamily="34" charset="0"/>
              </a:rPr>
              <a:t>NB: DESNZ has not yet made any decisions on the configuration of roles and responsibilities between Ofgem and Government</a:t>
            </a:r>
          </a:p>
        </p:txBody>
      </p:sp>
      <p:sp>
        <p:nvSpPr>
          <p:cNvPr id="6" name="Slide Number Placeholder 4">
            <a:extLst>
              <a:ext uri="{FF2B5EF4-FFF2-40B4-BE49-F238E27FC236}">
                <a16:creationId xmlns:a16="http://schemas.microsoft.com/office/drawing/2014/main" id="{6F3B5CC1-3505-9391-79AD-43A7965F3E98}"/>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fontScale="92500"/>
          </a:bodyPr>
          <a:lstStyle/>
          <a:p>
            <a:pPr algn="ctr">
              <a:spcAft>
                <a:spcPts val="600"/>
              </a:spcAft>
            </a:pPr>
            <a:fld id="{DF1F8D99-3F2F-1440-99B1-CD016948CDD8}" type="slidenum">
              <a:rPr lang="en-US">
                <a:solidFill>
                  <a:schemeClr val="tx1"/>
                </a:solidFill>
              </a:rPr>
              <a:pPr algn="ctr">
                <a:spcAft>
                  <a:spcPts val="600"/>
                </a:spcAft>
              </a:pPr>
              <a:t>14</a:t>
            </a:fld>
            <a:endParaRPr lang="en-US">
              <a:solidFill>
                <a:schemeClr val="tx1"/>
              </a:solidFill>
            </a:endParaRPr>
          </a:p>
        </p:txBody>
      </p:sp>
    </p:spTree>
    <p:extLst>
      <p:ext uri="{BB962C8B-B14F-4D97-AF65-F5344CB8AC3E}">
        <p14:creationId xmlns:p14="http://schemas.microsoft.com/office/powerpoint/2010/main" val="859899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3">
            <a:extLst>
              <a:ext uri="{FF2B5EF4-FFF2-40B4-BE49-F238E27FC236}">
                <a16:creationId xmlns:a16="http://schemas.microsoft.com/office/drawing/2014/main" id="{4C2BCFF9-C5F0-CE44-89ED-C872E101898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19" name="Footer Placeholder 3">
            <a:extLst>
              <a:ext uri="{FF2B5EF4-FFF2-40B4-BE49-F238E27FC236}">
                <a16:creationId xmlns:a16="http://schemas.microsoft.com/office/drawing/2014/main" id="{017EB1FF-17D4-9247-9F54-D49F5F592508}"/>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Enablers: Low Carbon HSBM</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Hydrogen</a:t>
            </a:r>
          </a:p>
          <a:p>
            <a:pPr>
              <a:spcAft>
                <a:spcPts val="600"/>
              </a:spcAft>
            </a:pPr>
            <a:r>
              <a:rPr lang="en-US" sz="3600" b="1" noProof="1">
                <a:solidFill>
                  <a:srgbClr val="FFFFFF"/>
                </a:solidFill>
              </a:rPr>
              <a:t>economy</a:t>
            </a:r>
            <a:endParaRPr lang="en-US" sz="3600" b="1" kern="1200" noProof="1">
              <a:solidFill>
                <a:srgbClr val="FFFFFF"/>
              </a:solidFill>
              <a:latin typeface="+mj-lt"/>
              <a:ea typeface="+mj-ea"/>
              <a:cs typeface="+mj-cs"/>
            </a:endParaRPr>
          </a:p>
        </p:txBody>
      </p:sp>
      <p:sp>
        <p:nvSpPr>
          <p:cNvPr id="25" name="TextBox 24">
            <a:extLst>
              <a:ext uri="{FF2B5EF4-FFF2-40B4-BE49-F238E27FC236}">
                <a16:creationId xmlns:a16="http://schemas.microsoft.com/office/drawing/2014/main" id="{D8489112-354B-21F2-E0DF-EE5EEF4A780E}"/>
              </a:ext>
            </a:extLst>
          </p:cNvPr>
          <p:cNvSpPr txBox="1"/>
          <p:nvPr/>
        </p:nvSpPr>
        <p:spPr>
          <a:xfrm>
            <a:off x="1188159" y="1404393"/>
            <a:ext cx="7574256" cy="4943020"/>
          </a:xfrm>
          <a:prstGeom prst="rect">
            <a:avLst/>
          </a:prstGeom>
          <a:noFill/>
        </p:spPr>
        <p:txBody>
          <a:bodyPr wrap="square" lIns="91440" tIns="45720" rIns="91440" bIns="45720" rtlCol="0" anchor="t">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The minded position for the hydrogen storage business model </a:t>
            </a:r>
            <a:br>
              <a:rPr lang="en-GB">
                <a:solidFill>
                  <a:srgbClr val="000000"/>
                </a:solidFill>
                <a:latin typeface="Calibri" panose="020F0502020204030204" pitchFamily="34" charset="0"/>
              </a:rPr>
            </a:br>
            <a:r>
              <a:rPr lang="en-GB" b="0" i="0" u="none" strike="noStrike">
                <a:solidFill>
                  <a:srgbClr val="000000"/>
                </a:solidFill>
                <a:effectLst/>
                <a:latin typeface="Calibri" panose="020F0502020204030204" pitchFamily="34" charset="0"/>
              </a:rPr>
              <a:t>(HSBM) is not yet formally published</a:t>
            </a:r>
          </a:p>
          <a:p>
            <a:pPr marL="285750" indent="-285750" rtl="0" fontAlgn="base">
              <a:lnSpc>
                <a:spcPct val="150000"/>
              </a:lnSpc>
              <a:buFont typeface="Wingdings" pitchFamily="2" charset="2"/>
              <a:buChar char="ü"/>
            </a:pPr>
            <a:endParaRPr lang="en-GB" sz="800">
              <a:solidFill>
                <a:srgbClr val="000000"/>
              </a:solidFill>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Indications are that the government favours a 15-year private </a:t>
            </a:r>
            <a:br>
              <a:rPr lang="en-GB" b="0" i="0" u="none" strike="noStrike">
                <a:solidFill>
                  <a:srgbClr val="000000"/>
                </a:solidFill>
                <a:effectLst/>
                <a:latin typeface="Calibri" panose="020F0502020204030204" pitchFamily="34" charset="0"/>
              </a:rPr>
            </a:br>
            <a:r>
              <a:rPr lang="en-GB" b="0" i="0" u="none" strike="noStrike">
                <a:solidFill>
                  <a:srgbClr val="000000"/>
                </a:solidFill>
                <a:effectLst/>
                <a:latin typeface="Calibri" panose="020F0502020204030204" pitchFamily="34" charset="0"/>
              </a:rPr>
              <a:t>law revenue support contract</a:t>
            </a:r>
          </a:p>
          <a:p>
            <a:pPr marL="285750" indent="-285750" rtl="0" fontAlgn="base">
              <a:lnSpc>
                <a:spcPct val="150000"/>
              </a:lnSpc>
              <a:buFont typeface="Wingdings" pitchFamily="2" charset="2"/>
              <a:buChar char="ü"/>
            </a:pPr>
            <a:endParaRPr lang="en-GB" sz="800">
              <a:solidFill>
                <a:srgbClr val="000000"/>
              </a:solidFill>
              <a:latin typeface="Calibri" panose="020F0502020204030204" pitchFamily="34" charset="0"/>
            </a:endParaRPr>
          </a:p>
          <a:p>
            <a:pPr marL="285750" indent="-285750" rtl="0" fontAlgn="base">
              <a:lnSpc>
                <a:spcPct val="150000"/>
              </a:lnSpc>
              <a:buFont typeface="Wingdings" pitchFamily="2" charset="2"/>
              <a:buChar char="ü"/>
            </a:pPr>
            <a:r>
              <a:rPr lang="en-GB">
                <a:solidFill>
                  <a:srgbClr val="000000"/>
                </a:solidFill>
                <a:latin typeface="Calibri" panose="020F0502020204030204" pitchFamily="34" charset="0"/>
              </a:rPr>
              <a:t>The HSBM will likely i</a:t>
            </a:r>
            <a:r>
              <a:rPr lang="en-GB" b="0" i="0" u="none" strike="noStrike">
                <a:solidFill>
                  <a:srgbClr val="000000"/>
                </a:solidFill>
                <a:effectLst/>
                <a:latin typeface="Calibri" panose="020F0502020204030204" pitchFamily="34" charset="0"/>
              </a:rPr>
              <a:t>nitially be focused on geological storage</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a:solidFill>
                  <a:srgbClr val="000000"/>
                </a:solidFill>
                <a:latin typeface="Calibri" panose="020F0502020204030204" pitchFamily="34" charset="0"/>
              </a:rPr>
              <a:t>The contracts will likely have a minimum revenue floor, negotiated bilaterally according to allocation criteria to be published later this year</a:t>
            </a:r>
          </a:p>
          <a:p>
            <a:pPr rtl="0" fontAlgn="base">
              <a:lnSpc>
                <a:spcPct val="150000"/>
              </a:lnSpc>
            </a:pPr>
            <a:r>
              <a:rPr lang="en-GB" sz="800">
                <a:solidFill>
                  <a:srgbClr val="000000"/>
                </a:solidFill>
                <a:latin typeface="Calibri" panose="020F0502020204030204" pitchFamily="34" charset="0"/>
              </a:rPr>
              <a:t>​</a:t>
            </a:r>
            <a:endParaRPr lang="en-GB" sz="800" i="1">
              <a:solidFill>
                <a:srgbClr val="000000"/>
              </a:solidFill>
              <a:latin typeface="Calibri" panose="020F0502020204030204" pitchFamily="34" charset="0"/>
            </a:endParaRPr>
          </a:p>
          <a:p>
            <a:pPr rtl="0" fontAlgn="base">
              <a:lnSpc>
                <a:spcPct val="150000"/>
              </a:lnSpc>
            </a:pPr>
            <a:r>
              <a:rPr lang="en-GB" i="1">
                <a:solidFill>
                  <a:srgbClr val="000000"/>
                </a:solidFill>
                <a:latin typeface="Calibri"/>
                <a:cs typeface="Calibri"/>
              </a:rPr>
              <a:t>NB: Price competitive processes not defined due to small number of projects</a:t>
            </a:r>
          </a:p>
          <a:p>
            <a:pPr rtl="0" fontAlgn="base">
              <a:lnSpc>
                <a:spcPct val="150000"/>
              </a:lnSpc>
            </a:pPr>
            <a:r>
              <a:rPr lang="en-GB" i="1">
                <a:solidFill>
                  <a:srgbClr val="000000"/>
                </a:solidFill>
                <a:latin typeface="Calibri"/>
                <a:cs typeface="Calibri"/>
              </a:rPr>
              <a:t>NB: Interface with pipeline regulation for transport is unknown</a:t>
            </a:r>
          </a:p>
          <a:p>
            <a:pPr rtl="0" fontAlgn="base">
              <a:lnSpc>
                <a:spcPct val="150000"/>
              </a:lnSpc>
            </a:pPr>
            <a:r>
              <a:rPr lang="en-GB" i="1">
                <a:solidFill>
                  <a:srgbClr val="000000"/>
                </a:solidFill>
                <a:latin typeface="Calibri" panose="020F0502020204030204" pitchFamily="34" charset="0"/>
              </a:rPr>
              <a:t>NB: Risk allocation between producers and customers also unknown </a:t>
            </a:r>
            <a:endParaRPr lang="en-GB" sz="800" i="1">
              <a:solidFill>
                <a:srgbClr val="000000"/>
              </a:solidFill>
              <a:latin typeface="Calibri" panose="020F0502020204030204" pitchFamily="34" charset="0"/>
            </a:endParaRPr>
          </a:p>
        </p:txBody>
      </p:sp>
      <p:sp>
        <p:nvSpPr>
          <p:cNvPr id="7" name="Slide Number Placeholder 4">
            <a:extLst>
              <a:ext uri="{FF2B5EF4-FFF2-40B4-BE49-F238E27FC236}">
                <a16:creationId xmlns:a16="http://schemas.microsoft.com/office/drawing/2014/main" id="{5796BFE2-6888-D9B2-A082-03106F6E514D}"/>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fontScale="92500"/>
          </a:bodyPr>
          <a:lstStyle/>
          <a:p>
            <a:pPr algn="ctr">
              <a:spcAft>
                <a:spcPts val="600"/>
              </a:spcAft>
            </a:pPr>
            <a:fld id="{DF1F8D99-3F2F-1440-99B1-CD016948CDD8}" type="slidenum">
              <a:rPr lang="en-US">
                <a:solidFill>
                  <a:schemeClr val="tx1"/>
                </a:solidFill>
              </a:rPr>
              <a:pPr algn="ctr">
                <a:spcAft>
                  <a:spcPts val="600"/>
                </a:spcAft>
              </a:pPr>
              <a:t>15</a:t>
            </a:fld>
            <a:endParaRPr lang="en-US">
              <a:solidFill>
                <a:schemeClr val="tx1"/>
              </a:solidFill>
            </a:endParaRPr>
          </a:p>
        </p:txBody>
      </p:sp>
    </p:spTree>
    <p:extLst>
      <p:ext uri="{BB962C8B-B14F-4D97-AF65-F5344CB8AC3E}">
        <p14:creationId xmlns:p14="http://schemas.microsoft.com/office/powerpoint/2010/main" val="484513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3">
            <a:extLst>
              <a:ext uri="{FF2B5EF4-FFF2-40B4-BE49-F238E27FC236}">
                <a16:creationId xmlns:a16="http://schemas.microsoft.com/office/drawing/2014/main" id="{4C2BCFF9-C5F0-CE44-89ED-C872E101898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19" name="Footer Placeholder 3">
            <a:extLst>
              <a:ext uri="{FF2B5EF4-FFF2-40B4-BE49-F238E27FC236}">
                <a16:creationId xmlns:a16="http://schemas.microsoft.com/office/drawing/2014/main" id="{017EB1FF-17D4-9247-9F54-D49F5F592508}"/>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Enablers: funding support</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Hydrogen</a:t>
            </a:r>
          </a:p>
          <a:p>
            <a:pPr>
              <a:spcAft>
                <a:spcPts val="600"/>
              </a:spcAft>
            </a:pPr>
            <a:r>
              <a:rPr lang="en-US" sz="3600" b="1" noProof="1">
                <a:solidFill>
                  <a:srgbClr val="FFFFFF"/>
                </a:solidFill>
              </a:rPr>
              <a:t>economy</a:t>
            </a:r>
            <a:endParaRPr lang="en-US" sz="3600" b="1" kern="1200" noProof="1">
              <a:solidFill>
                <a:srgbClr val="FFFFFF"/>
              </a:solidFill>
              <a:latin typeface="+mj-lt"/>
              <a:ea typeface="+mj-ea"/>
              <a:cs typeface="+mj-cs"/>
            </a:endParaRPr>
          </a:p>
        </p:txBody>
      </p:sp>
      <p:sp>
        <p:nvSpPr>
          <p:cNvPr id="7" name="TextBox 6">
            <a:extLst>
              <a:ext uri="{FF2B5EF4-FFF2-40B4-BE49-F238E27FC236}">
                <a16:creationId xmlns:a16="http://schemas.microsoft.com/office/drawing/2014/main" id="{B9B7866C-CFF2-B644-E90E-C1DCD4FF4930}"/>
              </a:ext>
            </a:extLst>
          </p:cNvPr>
          <p:cNvSpPr txBox="1"/>
          <p:nvPr/>
        </p:nvSpPr>
        <p:spPr>
          <a:xfrm>
            <a:off x="804135" y="3003124"/>
            <a:ext cx="652743" cy="369332"/>
          </a:xfrm>
          <a:prstGeom prst="rect">
            <a:avLst/>
          </a:prstGeom>
          <a:noFill/>
        </p:spPr>
        <p:txBody>
          <a:bodyPr wrap="none" rtlCol="0">
            <a:spAutoFit/>
          </a:bodyPr>
          <a:lstStyle/>
          <a:p>
            <a:r>
              <a:rPr lang="en-GB"/>
              <a:t>2022</a:t>
            </a:r>
          </a:p>
        </p:txBody>
      </p:sp>
      <p:sp>
        <p:nvSpPr>
          <p:cNvPr id="11" name="TextBox 10">
            <a:extLst>
              <a:ext uri="{FF2B5EF4-FFF2-40B4-BE49-F238E27FC236}">
                <a16:creationId xmlns:a16="http://schemas.microsoft.com/office/drawing/2014/main" id="{4AD0D6BE-B888-F312-B6EA-C2EF69079732}"/>
              </a:ext>
            </a:extLst>
          </p:cNvPr>
          <p:cNvSpPr txBox="1"/>
          <p:nvPr/>
        </p:nvSpPr>
        <p:spPr>
          <a:xfrm>
            <a:off x="1520554" y="3003124"/>
            <a:ext cx="652743" cy="369332"/>
          </a:xfrm>
          <a:prstGeom prst="rect">
            <a:avLst/>
          </a:prstGeom>
          <a:noFill/>
        </p:spPr>
        <p:txBody>
          <a:bodyPr wrap="none" rtlCol="0">
            <a:spAutoFit/>
          </a:bodyPr>
          <a:lstStyle/>
          <a:p>
            <a:r>
              <a:rPr lang="en-GB"/>
              <a:t>2023</a:t>
            </a:r>
          </a:p>
        </p:txBody>
      </p:sp>
      <p:sp>
        <p:nvSpPr>
          <p:cNvPr id="13" name="TextBox 12">
            <a:extLst>
              <a:ext uri="{FF2B5EF4-FFF2-40B4-BE49-F238E27FC236}">
                <a16:creationId xmlns:a16="http://schemas.microsoft.com/office/drawing/2014/main" id="{C1CC1FAD-3A88-F737-03C5-038441225809}"/>
              </a:ext>
            </a:extLst>
          </p:cNvPr>
          <p:cNvSpPr txBox="1"/>
          <p:nvPr/>
        </p:nvSpPr>
        <p:spPr>
          <a:xfrm>
            <a:off x="2236973" y="3003124"/>
            <a:ext cx="652743" cy="369332"/>
          </a:xfrm>
          <a:prstGeom prst="rect">
            <a:avLst/>
          </a:prstGeom>
          <a:noFill/>
        </p:spPr>
        <p:txBody>
          <a:bodyPr wrap="none" rtlCol="0">
            <a:spAutoFit/>
          </a:bodyPr>
          <a:lstStyle/>
          <a:p>
            <a:r>
              <a:rPr lang="en-GB"/>
              <a:t>2024</a:t>
            </a:r>
          </a:p>
        </p:txBody>
      </p:sp>
      <p:sp>
        <p:nvSpPr>
          <p:cNvPr id="17" name="TextBox 16">
            <a:extLst>
              <a:ext uri="{FF2B5EF4-FFF2-40B4-BE49-F238E27FC236}">
                <a16:creationId xmlns:a16="http://schemas.microsoft.com/office/drawing/2014/main" id="{7E800554-69D5-5422-EF76-8D28A6040ECB}"/>
              </a:ext>
            </a:extLst>
          </p:cNvPr>
          <p:cNvSpPr txBox="1"/>
          <p:nvPr/>
        </p:nvSpPr>
        <p:spPr>
          <a:xfrm>
            <a:off x="2953392" y="3003124"/>
            <a:ext cx="652743" cy="369332"/>
          </a:xfrm>
          <a:prstGeom prst="rect">
            <a:avLst/>
          </a:prstGeom>
          <a:noFill/>
        </p:spPr>
        <p:txBody>
          <a:bodyPr wrap="none" rtlCol="0">
            <a:spAutoFit/>
          </a:bodyPr>
          <a:lstStyle/>
          <a:p>
            <a:r>
              <a:rPr lang="en-GB"/>
              <a:t>2025</a:t>
            </a:r>
          </a:p>
        </p:txBody>
      </p:sp>
      <p:sp>
        <p:nvSpPr>
          <p:cNvPr id="26" name="TextBox 25">
            <a:extLst>
              <a:ext uri="{FF2B5EF4-FFF2-40B4-BE49-F238E27FC236}">
                <a16:creationId xmlns:a16="http://schemas.microsoft.com/office/drawing/2014/main" id="{133584D0-3224-B143-F566-78B65E0B0884}"/>
              </a:ext>
            </a:extLst>
          </p:cNvPr>
          <p:cNvSpPr txBox="1"/>
          <p:nvPr/>
        </p:nvSpPr>
        <p:spPr>
          <a:xfrm>
            <a:off x="6535489" y="3003124"/>
            <a:ext cx="652743" cy="369332"/>
          </a:xfrm>
          <a:prstGeom prst="rect">
            <a:avLst/>
          </a:prstGeom>
          <a:noFill/>
        </p:spPr>
        <p:txBody>
          <a:bodyPr wrap="none" rtlCol="0">
            <a:spAutoFit/>
          </a:bodyPr>
          <a:lstStyle/>
          <a:p>
            <a:r>
              <a:rPr lang="en-GB"/>
              <a:t>2030</a:t>
            </a:r>
          </a:p>
        </p:txBody>
      </p:sp>
      <p:sp>
        <p:nvSpPr>
          <p:cNvPr id="27" name="Oval 26">
            <a:extLst>
              <a:ext uri="{FF2B5EF4-FFF2-40B4-BE49-F238E27FC236}">
                <a16:creationId xmlns:a16="http://schemas.microsoft.com/office/drawing/2014/main" id="{8C7F65F3-7014-A31B-FAE5-5F23F92BC6E0}"/>
              </a:ext>
            </a:extLst>
          </p:cNvPr>
          <p:cNvSpPr/>
          <p:nvPr/>
        </p:nvSpPr>
        <p:spPr>
          <a:xfrm>
            <a:off x="6804241" y="3372456"/>
            <a:ext cx="115200" cy="115200"/>
          </a:xfrm>
          <a:prstGeom prst="ellipse">
            <a:avLst/>
          </a:prstGeom>
          <a:solidFill>
            <a:srgbClr val="00B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A4B47F9E-D0F3-440A-90B4-9A21DBF2980B}"/>
              </a:ext>
            </a:extLst>
          </p:cNvPr>
          <p:cNvSpPr/>
          <p:nvPr/>
        </p:nvSpPr>
        <p:spPr>
          <a:xfrm>
            <a:off x="1073190" y="3372456"/>
            <a:ext cx="115200" cy="115200"/>
          </a:xfrm>
          <a:prstGeom prst="ellipse">
            <a:avLst/>
          </a:prstGeom>
          <a:solidFill>
            <a:srgbClr val="034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3DFE36B-9402-EDCD-EB65-070ECF478C1E}"/>
              </a:ext>
            </a:extLst>
          </p:cNvPr>
          <p:cNvSpPr/>
          <p:nvPr/>
        </p:nvSpPr>
        <p:spPr>
          <a:xfrm>
            <a:off x="1789571" y="3372456"/>
            <a:ext cx="115200" cy="115200"/>
          </a:xfrm>
          <a:prstGeom prst="ellipse">
            <a:avLst/>
          </a:prstGeom>
          <a:solidFill>
            <a:srgbClr val="005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65C0A149-B169-50B2-B2E2-53A7497F1883}"/>
              </a:ext>
            </a:extLst>
          </p:cNvPr>
          <p:cNvSpPr/>
          <p:nvPr/>
        </p:nvSpPr>
        <p:spPr>
          <a:xfrm>
            <a:off x="2505952" y="3372456"/>
            <a:ext cx="115200" cy="115200"/>
          </a:xfrm>
          <a:prstGeom prst="ellipse">
            <a:avLst/>
          </a:prstGeom>
          <a:solidFill>
            <a:srgbClr val="0077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40F62502-76BF-3C1F-BE3E-47455DCEB8DC}"/>
              </a:ext>
            </a:extLst>
          </p:cNvPr>
          <p:cNvSpPr/>
          <p:nvPr/>
        </p:nvSpPr>
        <p:spPr>
          <a:xfrm>
            <a:off x="3222163" y="3372456"/>
            <a:ext cx="115200" cy="115200"/>
          </a:xfrm>
          <a:prstGeom prst="ellipse">
            <a:avLst/>
          </a:prstGeom>
          <a:solidFill>
            <a:srgbClr val="0D9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7969D96-8944-E437-5EAE-00A345917F85}"/>
              </a:ext>
            </a:extLst>
          </p:cNvPr>
          <p:cNvSpPr/>
          <p:nvPr/>
        </p:nvSpPr>
        <p:spPr>
          <a:xfrm>
            <a:off x="3938714" y="3372456"/>
            <a:ext cx="115200" cy="115200"/>
          </a:xfrm>
          <a:prstGeom prst="ellipse">
            <a:avLst/>
          </a:prstGeom>
          <a:solidFill>
            <a:srgbClr val="0D96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45E15DD-A0EC-5351-59E8-9F67C0F4194D}"/>
              </a:ext>
            </a:extLst>
          </p:cNvPr>
          <p:cNvSpPr/>
          <p:nvPr/>
        </p:nvSpPr>
        <p:spPr>
          <a:xfrm>
            <a:off x="4655095" y="3372456"/>
            <a:ext cx="115200" cy="115200"/>
          </a:xfrm>
          <a:prstGeom prst="ellipse">
            <a:avLst/>
          </a:prstGeom>
          <a:solidFill>
            <a:srgbClr val="0095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31852E4-61DE-0E90-E9BC-2314E9F4B32B}"/>
              </a:ext>
            </a:extLst>
          </p:cNvPr>
          <p:cNvSpPr/>
          <p:nvPr/>
        </p:nvSpPr>
        <p:spPr>
          <a:xfrm>
            <a:off x="5371476" y="3372456"/>
            <a:ext cx="115200" cy="115200"/>
          </a:xfrm>
          <a:prstGeom prst="ellipse">
            <a:avLst/>
          </a:prstGeom>
          <a:solidFill>
            <a:srgbClr val="0095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C4C1CD5F-58F7-2C46-4694-24FE90A73228}"/>
              </a:ext>
            </a:extLst>
          </p:cNvPr>
          <p:cNvSpPr/>
          <p:nvPr/>
        </p:nvSpPr>
        <p:spPr>
          <a:xfrm>
            <a:off x="6087857" y="3372456"/>
            <a:ext cx="115200" cy="115200"/>
          </a:xfrm>
          <a:prstGeom prst="ellipse">
            <a:avLst/>
          </a:prstGeom>
          <a:solidFill>
            <a:srgbClr val="00B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6E174211-F520-9B52-7292-457A78ED92B6}"/>
              </a:ext>
            </a:extLst>
          </p:cNvPr>
          <p:cNvSpPr/>
          <p:nvPr/>
        </p:nvSpPr>
        <p:spPr>
          <a:xfrm>
            <a:off x="518049" y="3641262"/>
            <a:ext cx="1663200" cy="1444625"/>
          </a:xfrm>
          <a:prstGeom prst="rect">
            <a:avLst/>
          </a:prstGeom>
          <a:solidFill>
            <a:srgbClr val="034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68D07C11-75E2-72AC-FBF8-D8AC5222A0CB}"/>
              </a:ext>
            </a:extLst>
          </p:cNvPr>
          <p:cNvSpPr/>
          <p:nvPr/>
        </p:nvSpPr>
        <p:spPr>
          <a:xfrm>
            <a:off x="2267197" y="3641262"/>
            <a:ext cx="1665111" cy="1444625"/>
          </a:xfrm>
          <a:prstGeom prst="rect">
            <a:avLst/>
          </a:prstGeom>
          <a:solidFill>
            <a:srgbClr val="005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590ECEB-4A11-F8F6-096E-FD89F5C17F62}"/>
              </a:ext>
            </a:extLst>
          </p:cNvPr>
          <p:cNvSpPr txBox="1"/>
          <p:nvPr/>
        </p:nvSpPr>
        <p:spPr>
          <a:xfrm>
            <a:off x="2239127" y="3666330"/>
            <a:ext cx="1768305" cy="1384995"/>
          </a:xfrm>
          <a:prstGeom prst="rect">
            <a:avLst/>
          </a:prstGeom>
          <a:noFill/>
        </p:spPr>
        <p:txBody>
          <a:bodyPr wrap="none" rtlCol="0">
            <a:spAutoFit/>
          </a:bodyPr>
          <a:lstStyle/>
          <a:p>
            <a:r>
              <a:rPr lang="en-GB" sz="1400">
                <a:solidFill>
                  <a:schemeClr val="bg1"/>
                </a:solidFill>
              </a:rPr>
              <a:t>2023 key steps:</a:t>
            </a:r>
          </a:p>
          <a:p>
            <a:pPr marL="285750" indent="-285750">
              <a:buFont typeface="Arial" panose="020B0604020202020204" pitchFamily="34" charset="0"/>
              <a:buChar char="•"/>
            </a:pPr>
            <a:r>
              <a:rPr lang="en-GB" sz="1400">
                <a:solidFill>
                  <a:schemeClr val="bg1"/>
                </a:solidFill>
              </a:rPr>
              <a:t>2</a:t>
            </a:r>
            <a:r>
              <a:rPr lang="en-GB" sz="1400" baseline="30000">
                <a:solidFill>
                  <a:schemeClr val="bg1"/>
                </a:solidFill>
              </a:rPr>
              <a:t>nd</a:t>
            </a:r>
            <a:r>
              <a:rPr lang="en-GB" sz="1400">
                <a:solidFill>
                  <a:schemeClr val="bg1"/>
                </a:solidFill>
              </a:rPr>
              <a:t> wave NZHF</a:t>
            </a:r>
          </a:p>
          <a:p>
            <a:pPr marL="285750" indent="-285750">
              <a:buFont typeface="Arial" panose="020B0604020202020204" pitchFamily="34" charset="0"/>
              <a:buChar char="•"/>
            </a:pPr>
            <a:r>
              <a:rPr lang="en-GB" sz="1400">
                <a:solidFill>
                  <a:schemeClr val="bg1"/>
                </a:solidFill>
              </a:rPr>
              <a:t>2</a:t>
            </a:r>
            <a:r>
              <a:rPr lang="en-GB" sz="1400" baseline="30000">
                <a:solidFill>
                  <a:schemeClr val="bg1"/>
                </a:solidFill>
              </a:rPr>
              <a:t>nd</a:t>
            </a:r>
            <a:r>
              <a:rPr lang="en-GB" sz="1400">
                <a:solidFill>
                  <a:schemeClr val="bg1"/>
                </a:solidFill>
              </a:rPr>
              <a:t> electrolytic </a:t>
            </a:r>
            <a:br>
              <a:rPr lang="en-GB" sz="1400">
                <a:solidFill>
                  <a:schemeClr val="bg1"/>
                </a:solidFill>
              </a:rPr>
            </a:br>
            <a:r>
              <a:rPr lang="en-GB" sz="1400">
                <a:solidFill>
                  <a:schemeClr val="bg1"/>
                </a:solidFill>
              </a:rPr>
              <a:t>allocation round</a:t>
            </a:r>
          </a:p>
          <a:p>
            <a:pPr marL="285750" indent="-285750">
              <a:buFont typeface="Arial" panose="020B0604020202020204" pitchFamily="34" charset="0"/>
              <a:buChar char="•"/>
            </a:pPr>
            <a:r>
              <a:rPr lang="en-GB" sz="1400">
                <a:solidFill>
                  <a:schemeClr val="bg1"/>
                </a:solidFill>
              </a:rPr>
              <a:t>1</a:t>
            </a:r>
            <a:r>
              <a:rPr lang="en-GB" sz="1400" baseline="30000">
                <a:solidFill>
                  <a:schemeClr val="bg1"/>
                </a:solidFill>
              </a:rPr>
              <a:t>st</a:t>
            </a:r>
            <a:r>
              <a:rPr lang="en-GB" sz="1400">
                <a:solidFill>
                  <a:schemeClr val="bg1"/>
                </a:solidFill>
              </a:rPr>
              <a:t> HBM contracts</a:t>
            </a:r>
            <a:br>
              <a:rPr lang="en-GB" sz="1400">
                <a:solidFill>
                  <a:schemeClr val="bg1"/>
                </a:solidFill>
              </a:rPr>
            </a:br>
            <a:r>
              <a:rPr lang="en-GB" sz="1400">
                <a:solidFill>
                  <a:schemeClr val="bg1"/>
                </a:solidFill>
              </a:rPr>
              <a:t>awarded</a:t>
            </a:r>
          </a:p>
        </p:txBody>
      </p:sp>
      <p:sp>
        <p:nvSpPr>
          <p:cNvPr id="47" name="TextBox 46">
            <a:extLst>
              <a:ext uri="{FF2B5EF4-FFF2-40B4-BE49-F238E27FC236}">
                <a16:creationId xmlns:a16="http://schemas.microsoft.com/office/drawing/2014/main" id="{2AA640E3-92CB-72D6-2CEA-8414B14C67F9}"/>
              </a:ext>
            </a:extLst>
          </p:cNvPr>
          <p:cNvSpPr txBox="1"/>
          <p:nvPr/>
        </p:nvSpPr>
        <p:spPr>
          <a:xfrm>
            <a:off x="518049" y="3666330"/>
            <a:ext cx="1663200" cy="1384995"/>
          </a:xfrm>
          <a:prstGeom prst="rect">
            <a:avLst/>
          </a:prstGeom>
          <a:noFill/>
        </p:spPr>
        <p:txBody>
          <a:bodyPr wrap="square" lIns="91440" tIns="45720" rIns="91440" bIns="45720" rtlCol="0" anchor="t">
            <a:spAutoFit/>
          </a:bodyPr>
          <a:lstStyle/>
          <a:p>
            <a:r>
              <a:rPr lang="en-GB" sz="1400">
                <a:solidFill>
                  <a:schemeClr val="bg1"/>
                </a:solidFill>
              </a:rPr>
              <a:t>2022 key steps:</a:t>
            </a:r>
          </a:p>
          <a:p>
            <a:pPr marL="285750" indent="-285750">
              <a:buFont typeface="Arial" panose="020B0604020202020204" pitchFamily="34" charset="0"/>
              <a:buChar char="•"/>
            </a:pPr>
            <a:r>
              <a:rPr lang="en-GB" sz="1400">
                <a:solidFill>
                  <a:schemeClr val="bg1"/>
                </a:solidFill>
              </a:rPr>
              <a:t>1</a:t>
            </a:r>
            <a:r>
              <a:rPr lang="en-GB" sz="1400" baseline="30000">
                <a:solidFill>
                  <a:schemeClr val="bg1"/>
                </a:solidFill>
              </a:rPr>
              <a:t>st</a:t>
            </a:r>
            <a:r>
              <a:rPr lang="en-GB" sz="1400">
                <a:solidFill>
                  <a:schemeClr val="bg1"/>
                </a:solidFill>
              </a:rPr>
              <a:t> wave NZHF</a:t>
            </a:r>
          </a:p>
          <a:p>
            <a:pPr marL="285750" indent="-285750">
              <a:buFont typeface="Arial" panose="020B0604020202020204" pitchFamily="34" charset="0"/>
              <a:buChar char="•"/>
            </a:pPr>
            <a:r>
              <a:rPr lang="en-GB" sz="1400">
                <a:solidFill>
                  <a:schemeClr val="bg1"/>
                </a:solidFill>
              </a:rPr>
              <a:t>1</a:t>
            </a:r>
            <a:r>
              <a:rPr lang="en-GB" sz="1400" baseline="30000">
                <a:solidFill>
                  <a:schemeClr val="bg1"/>
                </a:solidFill>
              </a:rPr>
              <a:t>st</a:t>
            </a:r>
            <a:r>
              <a:rPr lang="en-GB" sz="1400">
                <a:solidFill>
                  <a:schemeClr val="bg1"/>
                </a:solidFill>
              </a:rPr>
              <a:t> electrolytic </a:t>
            </a:r>
            <a:br>
              <a:rPr lang="en-GB" sz="1400">
                <a:solidFill>
                  <a:schemeClr val="bg1"/>
                </a:solidFill>
              </a:rPr>
            </a:br>
            <a:r>
              <a:rPr lang="en-GB" sz="1400">
                <a:solidFill>
                  <a:schemeClr val="bg1"/>
                </a:solidFill>
              </a:rPr>
              <a:t>allocation round</a:t>
            </a:r>
          </a:p>
          <a:p>
            <a:pPr marL="285750" indent="-285750">
              <a:buFont typeface="Arial" panose="020B0604020202020204" pitchFamily="34" charset="0"/>
              <a:buChar char="•"/>
            </a:pPr>
            <a:r>
              <a:rPr lang="en-GB" sz="1400">
                <a:solidFill>
                  <a:schemeClr val="bg1"/>
                </a:solidFill>
              </a:rPr>
              <a:t>HBM/LCHA </a:t>
            </a:r>
            <a:br>
              <a:rPr lang="en-GB" sz="1400">
                <a:solidFill>
                  <a:schemeClr val="bg1"/>
                </a:solidFill>
              </a:rPr>
            </a:br>
            <a:r>
              <a:rPr lang="en-GB" sz="1400">
                <a:solidFill>
                  <a:schemeClr val="bg1"/>
                </a:solidFill>
              </a:rPr>
              <a:t>consultation</a:t>
            </a:r>
          </a:p>
        </p:txBody>
      </p:sp>
      <p:sp>
        <p:nvSpPr>
          <p:cNvPr id="48" name="TextBox 47">
            <a:extLst>
              <a:ext uri="{FF2B5EF4-FFF2-40B4-BE49-F238E27FC236}">
                <a16:creationId xmlns:a16="http://schemas.microsoft.com/office/drawing/2014/main" id="{DA661BF8-30C9-0EDE-6C21-7FC6F1159DAA}"/>
              </a:ext>
            </a:extLst>
          </p:cNvPr>
          <p:cNvSpPr txBox="1"/>
          <p:nvPr/>
        </p:nvSpPr>
        <p:spPr>
          <a:xfrm>
            <a:off x="778932" y="2057259"/>
            <a:ext cx="2460977" cy="276999"/>
          </a:xfrm>
          <a:prstGeom prst="rect">
            <a:avLst/>
          </a:prstGeom>
          <a:solidFill>
            <a:srgbClr val="14A553"/>
          </a:solidFill>
        </p:spPr>
        <p:txBody>
          <a:bodyPr wrap="square" rtlCol="0">
            <a:spAutoFit/>
          </a:bodyPr>
          <a:lstStyle/>
          <a:p>
            <a:r>
              <a:rPr lang="en-GB" sz="1200">
                <a:solidFill>
                  <a:schemeClr val="bg1"/>
                </a:solidFill>
              </a:rPr>
              <a:t>NZHF: £240M support (CAPEX focus)</a:t>
            </a:r>
          </a:p>
        </p:txBody>
      </p:sp>
      <p:sp>
        <p:nvSpPr>
          <p:cNvPr id="51" name="Right Arrow 50">
            <a:extLst>
              <a:ext uri="{FF2B5EF4-FFF2-40B4-BE49-F238E27FC236}">
                <a16:creationId xmlns:a16="http://schemas.microsoft.com/office/drawing/2014/main" id="{397941A4-957B-52DE-A3AB-5AFD425EA490}"/>
              </a:ext>
            </a:extLst>
          </p:cNvPr>
          <p:cNvSpPr/>
          <p:nvPr/>
        </p:nvSpPr>
        <p:spPr>
          <a:xfrm>
            <a:off x="4047114" y="2947217"/>
            <a:ext cx="4737600" cy="2835714"/>
          </a:xfrm>
          <a:prstGeom prst="rightArrow">
            <a:avLst>
              <a:gd name="adj1" fmla="val 51120"/>
              <a:gd name="adj2" fmla="val 50000"/>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a:t>  STRONG INDUSTRY RECOGNITION THAT THE</a:t>
            </a:r>
            <a:br>
              <a:rPr lang="en-GB" sz="1400"/>
            </a:br>
            <a:r>
              <a:rPr lang="en-GB" sz="1400"/>
              <a:t>  DECISION TIMELINE NEEDS TO BE SPEEDED UP </a:t>
            </a:r>
          </a:p>
        </p:txBody>
      </p:sp>
      <p:cxnSp>
        <p:nvCxnSpPr>
          <p:cNvPr id="55" name="Straight Connector 54">
            <a:extLst>
              <a:ext uri="{FF2B5EF4-FFF2-40B4-BE49-F238E27FC236}">
                <a16:creationId xmlns:a16="http://schemas.microsoft.com/office/drawing/2014/main" id="{918D7569-7B76-A955-F7BA-0BAA6EB91F2F}"/>
              </a:ext>
            </a:extLst>
          </p:cNvPr>
          <p:cNvCxnSpPr>
            <a:cxnSpLocks/>
          </p:cNvCxnSpPr>
          <p:nvPr/>
        </p:nvCxnSpPr>
        <p:spPr>
          <a:xfrm flipV="1">
            <a:off x="6861841" y="2057259"/>
            <a:ext cx="0" cy="1008000"/>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848D52E-CC92-10C3-2E66-F5B1065EB96E}"/>
              </a:ext>
            </a:extLst>
          </p:cNvPr>
          <p:cNvSpPr txBox="1"/>
          <p:nvPr/>
        </p:nvSpPr>
        <p:spPr>
          <a:xfrm>
            <a:off x="2701885" y="1349523"/>
            <a:ext cx="1665111" cy="646331"/>
          </a:xfrm>
          <a:prstGeom prst="rect">
            <a:avLst/>
          </a:prstGeom>
          <a:noFill/>
        </p:spPr>
        <p:txBody>
          <a:bodyPr wrap="square" rtlCol="0">
            <a:spAutoFit/>
          </a:bodyPr>
          <a:lstStyle/>
          <a:p>
            <a:r>
              <a:rPr lang="en-GB" sz="1200">
                <a:solidFill>
                  <a:schemeClr val="tx1">
                    <a:lumMod val="50000"/>
                    <a:lumOff val="50000"/>
                  </a:schemeClr>
                </a:solidFill>
              </a:rPr>
              <a:t>2GW capacity</a:t>
            </a:r>
          </a:p>
          <a:p>
            <a:r>
              <a:rPr lang="en-GB" sz="1200">
                <a:solidFill>
                  <a:schemeClr val="tx1">
                    <a:lumMod val="50000"/>
                    <a:lumOff val="50000"/>
                  </a:schemeClr>
                </a:solidFill>
              </a:rPr>
              <a:t>operational /</a:t>
            </a:r>
            <a:br>
              <a:rPr lang="en-GB" sz="1200">
                <a:solidFill>
                  <a:schemeClr val="tx1">
                    <a:lumMod val="50000"/>
                    <a:lumOff val="50000"/>
                  </a:schemeClr>
                </a:solidFill>
              </a:rPr>
            </a:br>
            <a:r>
              <a:rPr lang="en-GB" sz="1200">
                <a:solidFill>
                  <a:schemeClr val="tx1">
                    <a:lumMod val="50000"/>
                    <a:lumOff val="50000"/>
                  </a:schemeClr>
                </a:solidFill>
              </a:rPr>
              <a:t>under construction</a:t>
            </a:r>
          </a:p>
        </p:txBody>
      </p:sp>
      <p:sp>
        <p:nvSpPr>
          <p:cNvPr id="58" name="TextBox 57">
            <a:extLst>
              <a:ext uri="{FF2B5EF4-FFF2-40B4-BE49-F238E27FC236}">
                <a16:creationId xmlns:a16="http://schemas.microsoft.com/office/drawing/2014/main" id="{EEE9BF36-1E4C-979F-362D-A82D98278E31}"/>
              </a:ext>
            </a:extLst>
          </p:cNvPr>
          <p:cNvSpPr txBox="1"/>
          <p:nvPr/>
        </p:nvSpPr>
        <p:spPr>
          <a:xfrm>
            <a:off x="6355676" y="1349523"/>
            <a:ext cx="1665111" cy="646331"/>
          </a:xfrm>
          <a:prstGeom prst="rect">
            <a:avLst/>
          </a:prstGeom>
          <a:noFill/>
        </p:spPr>
        <p:txBody>
          <a:bodyPr wrap="square" rtlCol="0">
            <a:spAutoFit/>
          </a:bodyPr>
          <a:lstStyle/>
          <a:p>
            <a:r>
              <a:rPr lang="en-GB" sz="1200">
                <a:solidFill>
                  <a:schemeClr val="tx1">
                    <a:lumMod val="50000"/>
                    <a:lumOff val="50000"/>
                  </a:schemeClr>
                </a:solidFill>
              </a:rPr>
              <a:t>10GW capacity</a:t>
            </a:r>
          </a:p>
          <a:p>
            <a:r>
              <a:rPr lang="en-GB" sz="1200">
                <a:solidFill>
                  <a:schemeClr val="tx1">
                    <a:lumMod val="50000"/>
                    <a:lumOff val="50000"/>
                  </a:schemeClr>
                </a:solidFill>
              </a:rPr>
              <a:t>operational</a:t>
            </a:r>
            <a:br>
              <a:rPr lang="en-GB" sz="1200">
                <a:solidFill>
                  <a:schemeClr val="tx1">
                    <a:lumMod val="50000"/>
                    <a:lumOff val="50000"/>
                  </a:schemeClr>
                </a:solidFill>
              </a:rPr>
            </a:br>
            <a:r>
              <a:rPr lang="en-GB" sz="1200">
                <a:solidFill>
                  <a:schemeClr val="tx1">
                    <a:lumMod val="50000"/>
                    <a:lumOff val="50000"/>
                  </a:schemeClr>
                </a:solidFill>
              </a:rPr>
              <a:t>across Scotland</a:t>
            </a:r>
          </a:p>
        </p:txBody>
      </p:sp>
      <p:cxnSp>
        <p:nvCxnSpPr>
          <p:cNvPr id="59" name="Straight Connector 58">
            <a:extLst>
              <a:ext uri="{FF2B5EF4-FFF2-40B4-BE49-F238E27FC236}">
                <a16:creationId xmlns:a16="http://schemas.microsoft.com/office/drawing/2014/main" id="{55C131EF-4BC3-8286-E631-7DF6E3367066}"/>
              </a:ext>
            </a:extLst>
          </p:cNvPr>
          <p:cNvCxnSpPr>
            <a:cxnSpLocks/>
          </p:cNvCxnSpPr>
          <p:nvPr/>
        </p:nvCxnSpPr>
        <p:spPr>
          <a:xfrm flipV="1">
            <a:off x="3279763" y="2057259"/>
            <a:ext cx="0" cy="1008000"/>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CAB9C49-916F-1171-D8A3-DE21606179EC}"/>
              </a:ext>
            </a:extLst>
          </p:cNvPr>
          <p:cNvSpPr txBox="1"/>
          <p:nvPr/>
        </p:nvSpPr>
        <p:spPr>
          <a:xfrm>
            <a:off x="2165006" y="2482812"/>
            <a:ext cx="4658756" cy="276999"/>
          </a:xfrm>
          <a:prstGeom prst="rect">
            <a:avLst/>
          </a:prstGeom>
          <a:solidFill>
            <a:srgbClr val="14A553"/>
          </a:solidFill>
        </p:spPr>
        <p:txBody>
          <a:bodyPr wrap="square" rtlCol="0">
            <a:spAutoFit/>
          </a:bodyPr>
          <a:lstStyle/>
          <a:p>
            <a:r>
              <a:rPr lang="en-GB" sz="1200">
                <a:solidFill>
                  <a:schemeClr val="bg1"/>
                </a:solidFill>
              </a:rPr>
              <a:t>Ongoing HBM support e.g. via LCHA </a:t>
            </a:r>
          </a:p>
        </p:txBody>
      </p:sp>
      <p:sp>
        <p:nvSpPr>
          <p:cNvPr id="6" name="Slide Number Placeholder 4">
            <a:extLst>
              <a:ext uri="{FF2B5EF4-FFF2-40B4-BE49-F238E27FC236}">
                <a16:creationId xmlns:a16="http://schemas.microsoft.com/office/drawing/2014/main" id="{B3134EC7-0645-1F32-87E6-0F108D4C1303}"/>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fontScale="92500"/>
          </a:bodyPr>
          <a:lstStyle/>
          <a:p>
            <a:pPr algn="ctr">
              <a:spcAft>
                <a:spcPts val="600"/>
              </a:spcAft>
            </a:pPr>
            <a:fld id="{DF1F8D99-3F2F-1440-99B1-CD016948CDD8}" type="slidenum">
              <a:rPr lang="en-US">
                <a:solidFill>
                  <a:schemeClr val="tx1"/>
                </a:solidFill>
              </a:rPr>
              <a:pPr algn="ctr">
                <a:spcAft>
                  <a:spcPts val="600"/>
                </a:spcAft>
              </a:pPr>
              <a:t>16</a:t>
            </a:fld>
            <a:endParaRPr lang="en-US">
              <a:solidFill>
                <a:schemeClr val="tx1"/>
              </a:solidFill>
            </a:endParaRPr>
          </a:p>
        </p:txBody>
      </p:sp>
    </p:spTree>
    <p:extLst>
      <p:ext uri="{BB962C8B-B14F-4D97-AF65-F5344CB8AC3E}">
        <p14:creationId xmlns:p14="http://schemas.microsoft.com/office/powerpoint/2010/main" val="304624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Freeform: Shape 26">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7876903" y="385179"/>
            <a:ext cx="3877302" cy="365125"/>
          </a:xfrm>
        </p:spPr>
        <p:txBody>
          <a:bodyPr vert="horz" lIns="91440" tIns="45720" rIns="91440" bIns="45720" rtlCol="0" anchor="ctr">
            <a:normAutofit/>
          </a:bodyPr>
          <a:lstStyle/>
          <a:p>
            <a:r>
              <a:rPr lang="en-US" sz="1100" dirty="0"/>
              <a:t>Hydrogen CPD Course | April 2024</a:t>
            </a:r>
          </a:p>
        </p:txBody>
      </p:sp>
      <p:sp>
        <p:nvSpPr>
          <p:cNvPr id="17" name="Footer Placeholder 3">
            <a:extLst>
              <a:ext uri="{FF2B5EF4-FFF2-40B4-BE49-F238E27FC236}">
                <a16:creationId xmlns:a16="http://schemas.microsoft.com/office/drawing/2014/main" id="{D3784EF7-0173-1E4E-B133-DA7D17944AB7}"/>
              </a:ext>
            </a:extLst>
          </p:cNvPr>
          <p:cNvSpPr txBox="1">
            <a:spLocks/>
          </p:cNvSpPr>
          <p:nvPr/>
        </p:nvSpPr>
        <p:spPr>
          <a:xfrm>
            <a:off x="6588498" y="4783089"/>
            <a:ext cx="4548315" cy="233630"/>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1800">
                <a:solidFill>
                  <a:schemeClr val="tx1">
                    <a:alpha val="80000"/>
                  </a:schemeClr>
                </a:solidFill>
              </a:rPr>
              <a:t>Professor Tavis Potts | University of Aberdeen</a:t>
            </a:r>
          </a:p>
        </p:txBody>
      </p:sp>
      <p:sp>
        <p:nvSpPr>
          <p:cNvPr id="19" name="Footer Placeholder 3">
            <a:extLst>
              <a:ext uri="{FF2B5EF4-FFF2-40B4-BE49-F238E27FC236}">
                <a16:creationId xmlns:a16="http://schemas.microsoft.com/office/drawing/2014/main" id="{B36C397A-D2B5-A749-9DFA-2F00E145EE8D}"/>
              </a:ext>
            </a:extLst>
          </p:cNvPr>
          <p:cNvSpPr txBox="1">
            <a:spLocks/>
          </p:cNvSpPr>
          <p:nvPr/>
        </p:nvSpPr>
        <p:spPr>
          <a:xfrm>
            <a:off x="1077664" y="607483"/>
            <a:ext cx="946740" cy="820312"/>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3200">
                <a:solidFill>
                  <a:srgbClr val="63A3AF"/>
                </a:solidFill>
              </a:rPr>
              <a:t>H</a:t>
            </a:r>
            <a:r>
              <a:rPr lang="en-US" sz="3200" baseline="-25000">
                <a:solidFill>
                  <a:srgbClr val="63A3AF"/>
                </a:solidFill>
              </a:rPr>
              <a:t>2</a:t>
            </a:r>
          </a:p>
        </p:txBody>
      </p:sp>
      <p:sp>
        <p:nvSpPr>
          <p:cNvPr id="21" name="Footer Placeholder 3">
            <a:extLst>
              <a:ext uri="{FF2B5EF4-FFF2-40B4-BE49-F238E27FC236}">
                <a16:creationId xmlns:a16="http://schemas.microsoft.com/office/drawing/2014/main" id="{9DBD716A-9CE2-744B-9BBD-47AEC3C60B2B}"/>
              </a:ext>
            </a:extLst>
          </p:cNvPr>
          <p:cNvSpPr txBox="1">
            <a:spLocks/>
          </p:cNvSpPr>
          <p:nvPr/>
        </p:nvSpPr>
        <p:spPr>
          <a:xfrm>
            <a:off x="295751" y="3080064"/>
            <a:ext cx="946740" cy="820312"/>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3200">
                <a:solidFill>
                  <a:srgbClr val="005E82"/>
                </a:solidFill>
              </a:rPr>
              <a:t>CO</a:t>
            </a:r>
            <a:r>
              <a:rPr lang="en-US" sz="3200" baseline="-25000">
                <a:solidFill>
                  <a:srgbClr val="005E82"/>
                </a:solidFill>
              </a:rPr>
              <a:t>2</a:t>
            </a:r>
          </a:p>
        </p:txBody>
      </p:sp>
      <p:pic>
        <p:nvPicPr>
          <p:cNvPr id="9" name="Picture 8">
            <a:extLst>
              <a:ext uri="{FF2B5EF4-FFF2-40B4-BE49-F238E27FC236}">
                <a16:creationId xmlns:a16="http://schemas.microsoft.com/office/drawing/2014/main" id="{0739323E-0425-97DE-EDF4-18FBD6CFA74D}"/>
              </a:ext>
            </a:extLst>
          </p:cNvPr>
          <p:cNvPicPr>
            <a:picLocks noChangeAspect="1"/>
          </p:cNvPicPr>
          <p:nvPr/>
        </p:nvPicPr>
        <p:blipFill>
          <a:blip r:embed="rId2"/>
          <a:srcRect/>
          <a:stretch/>
        </p:blipFill>
        <p:spPr>
          <a:xfrm>
            <a:off x="236964" y="6035040"/>
            <a:ext cx="489969" cy="735784"/>
          </a:xfrm>
          <a:prstGeom prst="rect">
            <a:avLst/>
          </a:prstGeom>
        </p:spPr>
      </p:pic>
      <p:sp>
        <p:nvSpPr>
          <p:cNvPr id="7" name="Rectangle 6">
            <a:extLst>
              <a:ext uri="{FF2B5EF4-FFF2-40B4-BE49-F238E27FC236}">
                <a16:creationId xmlns:a16="http://schemas.microsoft.com/office/drawing/2014/main" id="{4DE06A77-22F4-3490-0469-E36E75E02FCB}"/>
              </a:ext>
            </a:extLst>
          </p:cNvPr>
          <p:cNvSpPr/>
          <p:nvPr/>
        </p:nvSpPr>
        <p:spPr>
          <a:xfrm>
            <a:off x="6634128" y="2764596"/>
            <a:ext cx="4548315" cy="1955774"/>
          </a:xfrm>
          <a:prstGeom prst="rect">
            <a:avLst/>
          </a:prstGeom>
          <a:solidFill>
            <a:srgbClr val="14B4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GB" sz="4800" b="1"/>
          </a:p>
        </p:txBody>
      </p:sp>
      <p:sp>
        <p:nvSpPr>
          <p:cNvPr id="8" name="TextBox 7">
            <a:extLst>
              <a:ext uri="{FF2B5EF4-FFF2-40B4-BE49-F238E27FC236}">
                <a16:creationId xmlns:a16="http://schemas.microsoft.com/office/drawing/2014/main" id="{7AE51EAA-4E40-81C0-FECC-B2057BD9BF9F}"/>
              </a:ext>
            </a:extLst>
          </p:cNvPr>
          <p:cNvSpPr txBox="1"/>
          <p:nvPr/>
        </p:nvSpPr>
        <p:spPr>
          <a:xfrm>
            <a:off x="6988860" y="3048587"/>
            <a:ext cx="3980577" cy="1569660"/>
          </a:xfrm>
          <a:prstGeom prst="rect">
            <a:avLst/>
          </a:prstGeom>
          <a:noFill/>
        </p:spPr>
        <p:txBody>
          <a:bodyPr wrap="none" rtlCol="0">
            <a:spAutoFit/>
          </a:bodyPr>
          <a:lstStyle/>
          <a:p>
            <a:pPr algn="r"/>
            <a:r>
              <a:rPr lang="en-GB" sz="4800" b="1">
                <a:solidFill>
                  <a:schemeClr val="bg1"/>
                </a:solidFill>
              </a:rPr>
              <a:t>Societal</a:t>
            </a:r>
          </a:p>
          <a:p>
            <a:pPr algn="r"/>
            <a:r>
              <a:rPr lang="en-GB" sz="4800" b="1">
                <a:solidFill>
                  <a:schemeClr val="bg1"/>
                </a:solidFill>
              </a:rPr>
              <a:t>Considerations</a:t>
            </a:r>
          </a:p>
        </p:txBody>
      </p:sp>
      <p:pic>
        <p:nvPicPr>
          <p:cNvPr id="10" name="Picture 9">
            <a:extLst>
              <a:ext uri="{FF2B5EF4-FFF2-40B4-BE49-F238E27FC236}">
                <a16:creationId xmlns:a16="http://schemas.microsoft.com/office/drawing/2014/main" id="{AE99615B-DD2C-193A-6A62-6D05222B8C2E}"/>
              </a:ext>
            </a:extLst>
          </p:cNvPr>
          <p:cNvPicPr>
            <a:picLocks noChangeAspect="1"/>
          </p:cNvPicPr>
          <p:nvPr/>
        </p:nvPicPr>
        <p:blipFill>
          <a:blip r:embed="rId3"/>
          <a:stretch>
            <a:fillRect/>
          </a:stretch>
        </p:blipFill>
        <p:spPr>
          <a:xfrm>
            <a:off x="1816767" y="863022"/>
            <a:ext cx="3013814" cy="3875562"/>
          </a:xfrm>
          <a:prstGeom prst="rect">
            <a:avLst/>
          </a:prstGeom>
        </p:spPr>
      </p:pic>
      <p:sp>
        <p:nvSpPr>
          <p:cNvPr id="6" name="Slide Number Placeholder 4">
            <a:extLst>
              <a:ext uri="{FF2B5EF4-FFF2-40B4-BE49-F238E27FC236}">
                <a16:creationId xmlns:a16="http://schemas.microsoft.com/office/drawing/2014/main" id="{B697A740-9819-A317-1D01-25DA577025E2}"/>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fontScale="92500"/>
          </a:bodyPr>
          <a:lstStyle/>
          <a:p>
            <a:pPr algn="ctr">
              <a:spcAft>
                <a:spcPts val="600"/>
              </a:spcAft>
            </a:pPr>
            <a:fld id="{DF1F8D99-3F2F-1440-99B1-CD016948CDD8}" type="slidenum">
              <a:rPr lang="en-US">
                <a:solidFill>
                  <a:schemeClr val="tx1"/>
                </a:solidFill>
              </a:rPr>
              <a:pPr algn="ctr">
                <a:spcAft>
                  <a:spcPts val="600"/>
                </a:spcAft>
              </a:pPr>
              <a:t>17</a:t>
            </a:fld>
            <a:endParaRPr lang="en-US">
              <a:solidFill>
                <a:schemeClr val="tx1"/>
              </a:solidFill>
            </a:endParaRPr>
          </a:p>
        </p:txBody>
      </p:sp>
    </p:spTree>
    <p:extLst>
      <p:ext uri="{BB962C8B-B14F-4D97-AF65-F5344CB8AC3E}">
        <p14:creationId xmlns:p14="http://schemas.microsoft.com/office/powerpoint/2010/main" val="1028182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F418B30-5C87-3E3C-5798-78B381954A00}"/>
              </a:ext>
            </a:extLst>
          </p:cNvPr>
          <p:cNvPicPr>
            <a:picLocks noChangeAspect="1"/>
          </p:cNvPicPr>
          <p:nvPr/>
        </p:nvPicPr>
        <p:blipFill>
          <a:blip r:embed="rId3"/>
          <a:stretch>
            <a:fillRect/>
          </a:stretch>
        </p:blipFill>
        <p:spPr>
          <a:xfrm>
            <a:off x="5117552" y="569273"/>
            <a:ext cx="6997700" cy="1016000"/>
          </a:xfrm>
          <a:prstGeom prst="rect">
            <a:avLst/>
          </a:prstGeom>
        </p:spPr>
      </p:pic>
      <p:pic>
        <p:nvPicPr>
          <p:cNvPr id="8" name="Picture 7">
            <a:extLst>
              <a:ext uri="{FF2B5EF4-FFF2-40B4-BE49-F238E27FC236}">
                <a16:creationId xmlns:a16="http://schemas.microsoft.com/office/drawing/2014/main" id="{13B512E9-FC07-D13D-6912-1DB4CE5BAAFF}"/>
              </a:ext>
            </a:extLst>
          </p:cNvPr>
          <p:cNvPicPr>
            <a:picLocks noChangeAspect="1"/>
          </p:cNvPicPr>
          <p:nvPr/>
        </p:nvPicPr>
        <p:blipFill rotWithShape="1">
          <a:blip r:embed="rId4"/>
          <a:srcRect r="45733" b="-1293"/>
          <a:stretch/>
        </p:blipFill>
        <p:spPr>
          <a:xfrm>
            <a:off x="6435894" y="1460321"/>
            <a:ext cx="2081361" cy="501704"/>
          </a:xfrm>
          <a:prstGeom prst="rect">
            <a:avLst/>
          </a:prstGeom>
        </p:spPr>
      </p:pic>
      <p:sp>
        <p:nvSpPr>
          <p:cNvPr id="34" name="Footer Placeholder 3">
            <a:extLst>
              <a:ext uri="{FF2B5EF4-FFF2-40B4-BE49-F238E27FC236}">
                <a16:creationId xmlns:a16="http://schemas.microsoft.com/office/drawing/2014/main" id="{D27EA26B-C1EF-A94B-8ED8-41D227E027CE}"/>
              </a:ext>
            </a:extLst>
          </p:cNvPr>
          <p:cNvSpPr>
            <a:spLocks noGrp="1"/>
          </p:cNvSpPr>
          <p:nvPr>
            <p:ph type="ftr" sz="quarter" idx="11"/>
          </p:nvPr>
        </p:nvSpPr>
        <p:spPr>
          <a:xfrm>
            <a:off x="3194993" y="6356350"/>
            <a:ext cx="4754880" cy="365125"/>
          </a:xfrm>
        </p:spPr>
        <p:txBody>
          <a:bodyPr vert="horz" lIns="91440" tIns="45720" rIns="91440" bIns="45720" rtlCol="0" anchor="ctr">
            <a:normAutofit/>
          </a:bodyPr>
          <a:lstStyle/>
          <a:p>
            <a:pPr algn="l">
              <a:spcAft>
                <a:spcPts val="600"/>
              </a:spcAft>
            </a:pPr>
            <a:r>
              <a:rPr lang="en-US" dirty="0"/>
              <a:t>Hydrogen CPD Course | April 2024</a:t>
            </a:r>
          </a:p>
        </p:txBody>
      </p:sp>
      <p:grpSp>
        <p:nvGrpSpPr>
          <p:cNvPr id="2" name="Group 1">
            <a:extLst>
              <a:ext uri="{FF2B5EF4-FFF2-40B4-BE49-F238E27FC236}">
                <a16:creationId xmlns:a16="http://schemas.microsoft.com/office/drawing/2014/main" id="{C8BAAD81-3EDC-00C5-877A-66D5DA1BA80D}"/>
              </a:ext>
            </a:extLst>
          </p:cNvPr>
          <p:cNvGrpSpPr/>
          <p:nvPr/>
        </p:nvGrpSpPr>
        <p:grpSpPr>
          <a:xfrm>
            <a:off x="881810" y="5556205"/>
            <a:ext cx="2646582" cy="1187441"/>
            <a:chOff x="136375" y="5556205"/>
            <a:chExt cx="4890977" cy="1187441"/>
          </a:xfrm>
        </p:grpSpPr>
        <p:sp>
          <p:nvSpPr>
            <p:cNvPr id="3" name="Subtitle 2">
              <a:extLst>
                <a:ext uri="{FF2B5EF4-FFF2-40B4-BE49-F238E27FC236}">
                  <a16:creationId xmlns:a16="http://schemas.microsoft.com/office/drawing/2014/main" id="{66E4A6C2-33D1-4D51-2EE9-B9FA3567E8DD}"/>
                </a:ext>
              </a:extLst>
            </p:cNvPr>
            <p:cNvSpPr txBox="1">
              <a:spLocks/>
            </p:cNvSpPr>
            <p:nvPr/>
          </p:nvSpPr>
          <p:spPr>
            <a:xfrm>
              <a:off x="136375" y="5556205"/>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endParaRPr lang="en-US" sz="1000" spc="0">
                <a:solidFill>
                  <a:srgbClr val="2C5BA5"/>
                </a:solidFill>
                <a:latin typeface="Century Gothic" panose="020B0502020202020204" pitchFamily="34" charset="0"/>
              </a:endParaRPr>
            </a:p>
            <a:p>
              <a:pPr algn="l">
                <a:lnSpc>
                  <a:spcPct val="110000"/>
                </a:lnSpc>
              </a:pPr>
              <a:endParaRPr lang="en-US" sz="1000" spc="0">
                <a:solidFill>
                  <a:srgbClr val="2C5BA5"/>
                </a:solidFill>
                <a:latin typeface="Century Gothic" panose="020B0502020202020204" pitchFamily="34" charset="0"/>
              </a:endParaRPr>
            </a:p>
            <a:p>
              <a:pPr algn="l">
                <a:lnSpc>
                  <a:spcPct val="110000"/>
                </a:lnSpc>
              </a:pPr>
              <a:r>
                <a:rPr lang="en-US" sz="1000" cap="none" spc="0">
                  <a:solidFill>
                    <a:srgbClr val="2C5BA5"/>
                  </a:solidFill>
                  <a:latin typeface="Century Gothic" panose="020B0502020202020204" pitchFamily="34" charset="0"/>
                </a:rPr>
                <a:t>Scottish Carbon Capture &amp; Storage</a:t>
              </a:r>
            </a:p>
          </p:txBody>
        </p:sp>
        <p:sp>
          <p:nvSpPr>
            <p:cNvPr id="4" name="Subtitle 2">
              <a:extLst>
                <a:ext uri="{FF2B5EF4-FFF2-40B4-BE49-F238E27FC236}">
                  <a16:creationId xmlns:a16="http://schemas.microsoft.com/office/drawing/2014/main" id="{4533A06F-B43B-5F94-102E-2E70C8C32F22}"/>
                </a:ext>
              </a:extLst>
            </p:cNvPr>
            <p:cNvSpPr txBox="1">
              <a:spLocks/>
            </p:cNvSpPr>
            <p:nvPr/>
          </p:nvSpPr>
          <p:spPr>
            <a:xfrm>
              <a:off x="136375" y="5744186"/>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000" b="0" cap="none" spc="0">
                  <a:solidFill>
                    <a:srgbClr val="2C5BA5"/>
                  </a:solidFill>
                  <a:latin typeface="Century Gothic" panose="020B0502020202020204" pitchFamily="34" charset="0"/>
                </a:rPr>
                <a:t>www.sccs.org.uk</a:t>
              </a:r>
            </a:p>
          </p:txBody>
        </p:sp>
      </p:grpSp>
      <p:pic>
        <p:nvPicPr>
          <p:cNvPr id="5" name="Picture 4" descr="A blue circle with white arrow&#10;&#10;Description automatically generated">
            <a:extLst>
              <a:ext uri="{FF2B5EF4-FFF2-40B4-BE49-F238E27FC236}">
                <a16:creationId xmlns:a16="http://schemas.microsoft.com/office/drawing/2014/main" id="{5F10CA8A-AA9C-E2A7-912B-EDF588317256}"/>
              </a:ext>
            </a:extLst>
          </p:cNvPr>
          <p:cNvPicPr>
            <a:picLocks noChangeAspect="1"/>
          </p:cNvPicPr>
          <p:nvPr/>
        </p:nvPicPr>
        <p:blipFill>
          <a:blip r:embed="rId5"/>
          <a:stretch>
            <a:fillRect/>
          </a:stretch>
        </p:blipFill>
        <p:spPr>
          <a:xfrm>
            <a:off x="281935" y="6318694"/>
            <a:ext cx="473941" cy="473941"/>
          </a:xfrm>
          <a:prstGeom prst="rect">
            <a:avLst/>
          </a:prstGeom>
        </p:spPr>
      </p:pic>
      <p:cxnSp>
        <p:nvCxnSpPr>
          <p:cNvPr id="6" name="Straight Connector 5">
            <a:extLst>
              <a:ext uri="{FF2B5EF4-FFF2-40B4-BE49-F238E27FC236}">
                <a16:creationId xmlns:a16="http://schemas.microsoft.com/office/drawing/2014/main" id="{1541DB38-A6A5-CA7F-33FF-373E7B26D72D}"/>
              </a:ext>
            </a:extLst>
          </p:cNvPr>
          <p:cNvCxnSpPr>
            <a:cxnSpLocks/>
          </p:cNvCxnSpPr>
          <p:nvPr/>
        </p:nvCxnSpPr>
        <p:spPr>
          <a:xfrm>
            <a:off x="156000" y="6206836"/>
            <a:ext cx="43874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descr="A person holding signs and holding red and white signs&#10;&#10;Description automatically generated">
            <a:extLst>
              <a:ext uri="{FF2B5EF4-FFF2-40B4-BE49-F238E27FC236}">
                <a16:creationId xmlns:a16="http://schemas.microsoft.com/office/drawing/2014/main" id="{1B41A084-890B-8BC2-653C-50353E6474E7}"/>
              </a:ext>
            </a:extLst>
          </p:cNvPr>
          <p:cNvPicPr>
            <a:picLocks noChangeAspect="1"/>
          </p:cNvPicPr>
          <p:nvPr/>
        </p:nvPicPr>
        <p:blipFill>
          <a:blip r:embed="rId6"/>
          <a:stretch>
            <a:fillRect/>
          </a:stretch>
        </p:blipFill>
        <p:spPr>
          <a:xfrm>
            <a:off x="6615662" y="1754055"/>
            <a:ext cx="5524300" cy="5067912"/>
          </a:xfrm>
          <a:prstGeom prst="rect">
            <a:avLst/>
          </a:prstGeom>
        </p:spPr>
      </p:pic>
      <p:pic>
        <p:nvPicPr>
          <p:cNvPr id="22" name="Picture 21">
            <a:extLst>
              <a:ext uri="{FF2B5EF4-FFF2-40B4-BE49-F238E27FC236}">
                <a16:creationId xmlns:a16="http://schemas.microsoft.com/office/drawing/2014/main" id="{B9A4A269-A387-72AF-6651-C6FABD05081C}"/>
              </a:ext>
            </a:extLst>
          </p:cNvPr>
          <p:cNvPicPr>
            <a:picLocks noChangeAspect="1"/>
          </p:cNvPicPr>
          <p:nvPr/>
        </p:nvPicPr>
        <p:blipFill>
          <a:blip r:embed="rId7"/>
          <a:stretch>
            <a:fillRect/>
          </a:stretch>
        </p:blipFill>
        <p:spPr>
          <a:xfrm>
            <a:off x="3512594" y="1947258"/>
            <a:ext cx="3998129" cy="4125900"/>
          </a:xfrm>
          <a:prstGeom prst="rect">
            <a:avLst/>
          </a:prstGeom>
        </p:spPr>
      </p:pic>
      <p:pic>
        <p:nvPicPr>
          <p:cNvPr id="24" name="Picture 23" descr="A group of people holding a banner&#10;&#10;Description automatically generated">
            <a:extLst>
              <a:ext uri="{FF2B5EF4-FFF2-40B4-BE49-F238E27FC236}">
                <a16:creationId xmlns:a16="http://schemas.microsoft.com/office/drawing/2014/main" id="{AC8A640F-9120-FE27-F29D-F0A314E06997}"/>
              </a:ext>
            </a:extLst>
          </p:cNvPr>
          <p:cNvPicPr>
            <a:picLocks noChangeAspect="1"/>
          </p:cNvPicPr>
          <p:nvPr/>
        </p:nvPicPr>
        <p:blipFill rotWithShape="1">
          <a:blip r:embed="rId8"/>
          <a:srcRect r="56310" b="28214"/>
          <a:stretch/>
        </p:blipFill>
        <p:spPr>
          <a:xfrm>
            <a:off x="33078" y="45318"/>
            <a:ext cx="5196221" cy="4800211"/>
          </a:xfrm>
          <a:prstGeom prst="rect">
            <a:avLst/>
          </a:prstGeom>
        </p:spPr>
      </p:pic>
      <p:pic>
        <p:nvPicPr>
          <p:cNvPr id="28" name="Picture 27">
            <a:extLst>
              <a:ext uri="{FF2B5EF4-FFF2-40B4-BE49-F238E27FC236}">
                <a16:creationId xmlns:a16="http://schemas.microsoft.com/office/drawing/2014/main" id="{AF22D2ED-87A4-F9D4-77BE-4180EB39FF11}"/>
              </a:ext>
            </a:extLst>
          </p:cNvPr>
          <p:cNvPicPr>
            <a:picLocks noChangeAspect="1"/>
          </p:cNvPicPr>
          <p:nvPr/>
        </p:nvPicPr>
        <p:blipFill>
          <a:blip r:embed="rId9"/>
          <a:stretch>
            <a:fillRect/>
          </a:stretch>
        </p:blipFill>
        <p:spPr>
          <a:xfrm>
            <a:off x="5262866" y="17980"/>
            <a:ext cx="4013200" cy="660400"/>
          </a:xfrm>
          <a:prstGeom prst="rect">
            <a:avLst/>
          </a:prstGeom>
        </p:spPr>
      </p:pic>
    </p:spTree>
    <p:extLst>
      <p:ext uri="{BB962C8B-B14F-4D97-AF65-F5344CB8AC3E}">
        <p14:creationId xmlns:p14="http://schemas.microsoft.com/office/powerpoint/2010/main" val="2298466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Shape 17">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ooter Placeholder 3">
            <a:extLst>
              <a:ext uri="{FF2B5EF4-FFF2-40B4-BE49-F238E27FC236}">
                <a16:creationId xmlns:a16="http://schemas.microsoft.com/office/drawing/2014/main" id="{168F87A1-2B94-1F4B-B479-3A3997879B5E}"/>
              </a:ext>
            </a:extLst>
          </p:cNvPr>
          <p:cNvSpPr>
            <a:spLocks noGrp="1"/>
          </p:cNvSpPr>
          <p:nvPr>
            <p:ph type="ftr" sz="quarter" idx="11"/>
          </p:nvPr>
        </p:nvSpPr>
        <p:spPr>
          <a:xfrm>
            <a:off x="795528" y="6382512"/>
            <a:ext cx="6757416" cy="320040"/>
          </a:xfrm>
        </p:spPr>
        <p:txBody>
          <a:bodyPr vert="horz" lIns="91440" tIns="45720" rIns="91440" bIns="45720" rtlCol="0" anchor="ctr">
            <a:normAutofit/>
          </a:bodyPr>
          <a:lstStyle/>
          <a:p>
            <a:pPr algn="l"/>
            <a:r>
              <a:rPr lang="en-US" dirty="0"/>
              <a:t>    </a:t>
            </a:r>
            <a:r>
              <a:rPr lang="en-US" sz="1200" dirty="0"/>
              <a:t>Hydrogen CPD Course | </a:t>
            </a:r>
            <a:r>
              <a:rPr lang="en-US" dirty="0"/>
              <a:t>April 2024</a:t>
            </a:r>
            <a:endParaRPr lang="en-US" sz="1200" dirty="0"/>
          </a:p>
        </p:txBody>
      </p:sp>
      <p:pic>
        <p:nvPicPr>
          <p:cNvPr id="2" name="Picture 1">
            <a:extLst>
              <a:ext uri="{FF2B5EF4-FFF2-40B4-BE49-F238E27FC236}">
                <a16:creationId xmlns:a16="http://schemas.microsoft.com/office/drawing/2014/main" id="{6CA41A77-9DAE-FB78-4CA8-38D02BD2CFE1}"/>
              </a:ext>
            </a:extLst>
          </p:cNvPr>
          <p:cNvPicPr>
            <a:picLocks noChangeAspect="1"/>
          </p:cNvPicPr>
          <p:nvPr/>
        </p:nvPicPr>
        <p:blipFill>
          <a:blip r:embed="rId3"/>
          <a:srcRect/>
          <a:stretch/>
        </p:blipFill>
        <p:spPr>
          <a:xfrm>
            <a:off x="236964" y="6035040"/>
            <a:ext cx="489969" cy="735784"/>
          </a:xfrm>
          <a:prstGeom prst="rect">
            <a:avLst/>
          </a:prstGeom>
        </p:spPr>
      </p:pic>
      <p:pic>
        <p:nvPicPr>
          <p:cNvPr id="10" name="Picture 9" descr="A diagram of a company&#10;&#10;Description automatically generated">
            <a:extLst>
              <a:ext uri="{FF2B5EF4-FFF2-40B4-BE49-F238E27FC236}">
                <a16:creationId xmlns:a16="http://schemas.microsoft.com/office/drawing/2014/main" id="{1AFD5716-2CDC-47D2-9653-E7B5DEB416B4}"/>
              </a:ext>
            </a:extLst>
          </p:cNvPr>
          <p:cNvPicPr>
            <a:picLocks noChangeAspect="1"/>
          </p:cNvPicPr>
          <p:nvPr/>
        </p:nvPicPr>
        <p:blipFill>
          <a:blip r:embed="rId4"/>
          <a:stretch>
            <a:fillRect/>
          </a:stretch>
        </p:blipFill>
        <p:spPr>
          <a:xfrm>
            <a:off x="142943" y="1276791"/>
            <a:ext cx="4269667" cy="3288935"/>
          </a:xfrm>
          <a:prstGeom prst="rect">
            <a:avLst/>
          </a:prstGeom>
        </p:spPr>
      </p:pic>
      <p:pic>
        <p:nvPicPr>
          <p:cNvPr id="11" name="Picture 10" descr="A white text on a white background&#10;&#10;Description automatically generated">
            <a:extLst>
              <a:ext uri="{FF2B5EF4-FFF2-40B4-BE49-F238E27FC236}">
                <a16:creationId xmlns:a16="http://schemas.microsoft.com/office/drawing/2014/main" id="{86545F03-4C81-4DDA-86E5-715EB275750E}"/>
              </a:ext>
            </a:extLst>
          </p:cNvPr>
          <p:cNvPicPr>
            <a:picLocks noChangeAspect="1"/>
          </p:cNvPicPr>
          <p:nvPr/>
        </p:nvPicPr>
        <p:blipFill>
          <a:blip r:embed="rId5"/>
          <a:stretch>
            <a:fillRect/>
          </a:stretch>
        </p:blipFill>
        <p:spPr>
          <a:xfrm>
            <a:off x="5065100" y="2215024"/>
            <a:ext cx="6885411" cy="2663679"/>
          </a:xfrm>
          <a:prstGeom prst="rect">
            <a:avLst/>
          </a:prstGeom>
        </p:spPr>
      </p:pic>
      <p:sp>
        <p:nvSpPr>
          <p:cNvPr id="13" name="Rectangle 12">
            <a:extLst>
              <a:ext uri="{FF2B5EF4-FFF2-40B4-BE49-F238E27FC236}">
                <a16:creationId xmlns:a16="http://schemas.microsoft.com/office/drawing/2014/main" id="{9F3AB323-66D4-437B-BE1B-EC98EEAA6E4C}"/>
              </a:ext>
            </a:extLst>
          </p:cNvPr>
          <p:cNvSpPr/>
          <p:nvPr/>
        </p:nvSpPr>
        <p:spPr>
          <a:xfrm>
            <a:off x="5065100" y="5224123"/>
            <a:ext cx="6479200" cy="43088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a:ln>
                  <a:noFill/>
                </a:ln>
                <a:solidFill>
                  <a:schemeClr val="bg1"/>
                </a:solidFill>
                <a:effectLst/>
                <a:uLnTx/>
                <a:uFillTx/>
                <a:latin typeface="Calibri" panose="020F0502020204030204"/>
                <a:ea typeface="+mn-ea"/>
                <a:cs typeface="+mn-cs"/>
              </a:rPr>
              <a:t>Job creation per se does not deliver ‘just’ outcomes.</a:t>
            </a:r>
          </a:p>
        </p:txBody>
      </p:sp>
      <p:sp>
        <p:nvSpPr>
          <p:cNvPr id="15" name="Rectangle 14">
            <a:extLst>
              <a:ext uri="{FF2B5EF4-FFF2-40B4-BE49-F238E27FC236}">
                <a16:creationId xmlns:a16="http://schemas.microsoft.com/office/drawing/2014/main" id="{16DD029A-2877-420E-B1D9-2562B3D536AD}"/>
              </a:ext>
            </a:extLst>
          </p:cNvPr>
          <p:cNvSpPr/>
          <p:nvPr/>
        </p:nvSpPr>
        <p:spPr>
          <a:xfrm>
            <a:off x="5065100" y="854565"/>
            <a:ext cx="7762404" cy="152674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1" u="none" strike="noStrike" kern="1200" cap="none" spc="0" normalizeH="0" baseline="0" noProof="0">
                <a:ln>
                  <a:noFill/>
                </a:ln>
                <a:solidFill>
                  <a:schemeClr val="bg1"/>
                </a:solidFill>
                <a:effectLst/>
                <a:uLnTx/>
                <a:uFillTx/>
                <a:latin typeface="Calibri" panose="020F0502020204030204"/>
                <a:ea typeface="+mn-ea"/>
                <a:cs typeface="+mn-cs"/>
              </a:rPr>
              <a:t>If the process of transition is not just, the outcome will never be….Climate Justice Alliance (US).</a:t>
            </a:r>
          </a:p>
        </p:txBody>
      </p:sp>
      <p:sp>
        <p:nvSpPr>
          <p:cNvPr id="3" name="Slide Number Placeholder 4">
            <a:extLst>
              <a:ext uri="{FF2B5EF4-FFF2-40B4-BE49-F238E27FC236}">
                <a16:creationId xmlns:a16="http://schemas.microsoft.com/office/drawing/2014/main" id="{D0FC539A-0086-E848-4D93-031D64568580}"/>
              </a:ext>
            </a:extLst>
          </p:cNvPr>
          <p:cNvSpPr>
            <a:spLocks noGrp="1"/>
          </p:cNvSpPr>
          <p:nvPr>
            <p:ph type="sldNum" sz="quarter" idx="12"/>
          </p:nvPr>
        </p:nvSpPr>
        <p:spPr>
          <a:xfrm>
            <a:off x="8813800" y="6356350"/>
            <a:ext cx="2743200" cy="365125"/>
          </a:xfrm>
        </p:spPr>
        <p:txBody>
          <a:bodyPr/>
          <a:lstStyle/>
          <a:p>
            <a:fld id="{DF1F8D99-3F2F-1440-99B1-CD016948CDD8}" type="slidenum">
              <a:rPr lang="en-US" smtClean="0"/>
              <a:t>19</a:t>
            </a:fld>
            <a:endParaRPr lang="en-US"/>
          </a:p>
        </p:txBody>
      </p:sp>
    </p:spTree>
    <p:extLst>
      <p:ext uri="{BB962C8B-B14F-4D97-AF65-F5344CB8AC3E}">
        <p14:creationId xmlns:p14="http://schemas.microsoft.com/office/powerpoint/2010/main" val="6169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0" name="Title 1">
            <a:extLst>
              <a:ext uri="{FF2B5EF4-FFF2-40B4-BE49-F238E27FC236}">
                <a16:creationId xmlns:a16="http://schemas.microsoft.com/office/drawing/2014/main" id="{1760144E-D8EB-1C41-90CF-9B372AF2BA21}"/>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Pathway to Net Zero</a:t>
            </a:r>
          </a:p>
        </p:txBody>
      </p:sp>
      <p:sp>
        <p:nvSpPr>
          <p:cNvPr id="2" name="TextBox 1">
            <a:extLst>
              <a:ext uri="{FF2B5EF4-FFF2-40B4-BE49-F238E27FC236}">
                <a16:creationId xmlns:a16="http://schemas.microsoft.com/office/drawing/2014/main" id="{1E9BDBB4-B058-A9EB-4B8A-FB24BCF6C007}"/>
              </a:ext>
            </a:extLst>
          </p:cNvPr>
          <p:cNvSpPr txBox="1"/>
          <p:nvPr/>
        </p:nvSpPr>
        <p:spPr>
          <a:xfrm>
            <a:off x="475204" y="661771"/>
            <a:ext cx="7603202" cy="707886"/>
          </a:xfrm>
          <a:prstGeom prst="rect">
            <a:avLst/>
          </a:prstGeom>
          <a:noFill/>
        </p:spPr>
        <p:txBody>
          <a:bodyPr wrap="square" rtlCol="0">
            <a:spAutoFit/>
          </a:bodyPr>
          <a:lstStyle/>
          <a:p>
            <a:r>
              <a:rPr lang="en-US" sz="4000"/>
              <a:t>Hydrogen for clean, efficient energy</a:t>
            </a:r>
          </a:p>
        </p:txBody>
      </p:sp>
      <p:pic>
        <p:nvPicPr>
          <p:cNvPr id="3" name="Picture 2" descr="A blue circle with white arrow&#10;&#10;Description automatically generated">
            <a:extLst>
              <a:ext uri="{FF2B5EF4-FFF2-40B4-BE49-F238E27FC236}">
                <a16:creationId xmlns:a16="http://schemas.microsoft.com/office/drawing/2014/main" id="{F971D594-2439-B7CA-429B-C5A00BCE15C6}"/>
              </a:ext>
            </a:extLst>
          </p:cNvPr>
          <p:cNvPicPr>
            <a:picLocks noChangeAspect="1"/>
          </p:cNvPicPr>
          <p:nvPr/>
        </p:nvPicPr>
        <p:blipFill>
          <a:blip r:embed="rId3"/>
          <a:stretch>
            <a:fillRect/>
          </a:stretch>
        </p:blipFill>
        <p:spPr>
          <a:xfrm>
            <a:off x="236965" y="6213764"/>
            <a:ext cx="473941" cy="473941"/>
          </a:xfrm>
          <a:prstGeom prst="rect">
            <a:avLst/>
          </a:prstGeom>
        </p:spPr>
      </p:pic>
      <p:sp>
        <p:nvSpPr>
          <p:cNvPr id="23" name="TextBox 22">
            <a:extLst>
              <a:ext uri="{FF2B5EF4-FFF2-40B4-BE49-F238E27FC236}">
                <a16:creationId xmlns:a16="http://schemas.microsoft.com/office/drawing/2014/main" id="{5D9C9B68-20D9-BAE6-44E3-5F208B05AE5C}"/>
              </a:ext>
            </a:extLst>
          </p:cNvPr>
          <p:cNvSpPr txBox="1"/>
          <p:nvPr/>
        </p:nvSpPr>
        <p:spPr>
          <a:xfrm>
            <a:off x="625642" y="1913021"/>
            <a:ext cx="7122695" cy="4339650"/>
          </a:xfrm>
          <a:prstGeom prst="rect">
            <a:avLst/>
          </a:prstGeom>
          <a:noFill/>
        </p:spPr>
        <p:txBody>
          <a:bodyPr wrap="square" lIns="91440" tIns="45720" rIns="91440" bIns="45720" rtlCol="0" anchor="t">
            <a:spAutoFit/>
          </a:bodyPr>
          <a:lstStyle/>
          <a:p>
            <a:pPr marL="285750" indent="-285750" algn="ctr" rtl="0" fontAlgn="base">
              <a:lnSpc>
                <a:spcPct val="150000"/>
              </a:lnSpc>
              <a:buFont typeface="Wingdings" pitchFamily="2" charset="2"/>
              <a:buChar char="ü"/>
            </a:pPr>
            <a:r>
              <a:rPr lang="en-GB" sz="2400" b="0" i="0" u="none" strike="noStrike">
                <a:solidFill>
                  <a:srgbClr val="000000"/>
                </a:solidFill>
                <a:effectLst/>
                <a:latin typeface="Calibri" panose="020F0502020204030204" pitchFamily="34" charset="0"/>
              </a:rPr>
              <a:t>Highest energy per mass of any carrier fuel* </a:t>
            </a:r>
            <a:r>
              <a:rPr lang="en-GB" sz="2400" b="0" i="0">
                <a:solidFill>
                  <a:srgbClr val="000000"/>
                </a:solidFill>
                <a:effectLst/>
                <a:latin typeface="Calibri" panose="020F0502020204030204" pitchFamily="34" charset="0"/>
              </a:rPr>
              <a:t>​</a:t>
            </a:r>
            <a:endParaRPr lang="en-GB" sz="2400" b="0" i="0">
              <a:solidFill>
                <a:srgbClr val="000000"/>
              </a:solidFill>
              <a:effectLst/>
              <a:latin typeface="Arial" panose="020B0604020202020204" pitchFamily="34" charset="0"/>
            </a:endParaRPr>
          </a:p>
          <a:p>
            <a:pPr marL="285750" indent="-285750" algn="ctr" rtl="0" fontAlgn="base">
              <a:lnSpc>
                <a:spcPct val="150000"/>
              </a:lnSpc>
              <a:buFont typeface="Wingdings" pitchFamily="2" charset="2"/>
              <a:buChar char="ü"/>
            </a:pPr>
            <a:r>
              <a:rPr lang="en-GB" sz="2400" b="0" i="0" u="none" strike="noStrike">
                <a:solidFill>
                  <a:srgbClr val="000000"/>
                </a:solidFill>
                <a:effectLst/>
                <a:latin typeface="Calibri" panose="020F0502020204030204" pitchFamily="34" charset="0"/>
              </a:rPr>
              <a:t>Zero carbon fuel: emission = water</a:t>
            </a:r>
            <a:r>
              <a:rPr lang="en-GB" sz="2400" b="0" i="0">
                <a:solidFill>
                  <a:srgbClr val="000000"/>
                </a:solidFill>
                <a:effectLst/>
                <a:latin typeface="Calibri" panose="020F0502020204030204" pitchFamily="34" charset="0"/>
              </a:rPr>
              <a:t>​</a:t>
            </a:r>
            <a:endParaRPr lang="en-GB" sz="2400" b="0" i="0">
              <a:solidFill>
                <a:srgbClr val="000000"/>
              </a:solidFill>
              <a:effectLst/>
              <a:latin typeface="Arial" panose="020B0604020202020204" pitchFamily="34" charset="0"/>
            </a:endParaRPr>
          </a:p>
          <a:p>
            <a:pPr marL="285750" indent="-285750" algn="ctr" rtl="0" fontAlgn="base">
              <a:lnSpc>
                <a:spcPct val="150000"/>
              </a:lnSpc>
              <a:buFont typeface="Wingdings" pitchFamily="2" charset="2"/>
              <a:buChar char="ü"/>
            </a:pPr>
            <a:r>
              <a:rPr lang="en-GB" sz="2400" b="0" i="0" u="none" strike="noStrike">
                <a:solidFill>
                  <a:srgbClr val="000000"/>
                </a:solidFill>
                <a:effectLst/>
                <a:latin typeface="Calibri" panose="020F0502020204030204" pitchFamily="34" charset="0"/>
              </a:rPr>
              <a:t>Can be sustainably produced</a:t>
            </a:r>
            <a:r>
              <a:rPr lang="en-US" sz="2400" b="0" i="0">
                <a:solidFill>
                  <a:srgbClr val="000000"/>
                </a:solidFill>
                <a:effectLst/>
                <a:latin typeface="Calibri" panose="020F0502020204030204" pitchFamily="34" charset="0"/>
              </a:rPr>
              <a:t>​</a:t>
            </a:r>
            <a:endParaRPr lang="en-US" sz="2400" b="0" i="0">
              <a:solidFill>
                <a:srgbClr val="000000"/>
              </a:solidFill>
              <a:effectLst/>
              <a:latin typeface="Arial" panose="020B0604020202020204" pitchFamily="34" charset="0"/>
            </a:endParaRPr>
          </a:p>
          <a:p>
            <a:pPr marL="285750" indent="-285750" algn="ctr" rtl="0" fontAlgn="base">
              <a:lnSpc>
                <a:spcPct val="150000"/>
              </a:lnSpc>
              <a:buFont typeface="Wingdings" pitchFamily="2" charset="2"/>
              <a:buChar char="ü"/>
            </a:pPr>
            <a:r>
              <a:rPr lang="en-GB" sz="2400" b="0" i="0" u="none" strike="noStrike">
                <a:solidFill>
                  <a:srgbClr val="000000"/>
                </a:solidFill>
                <a:effectLst/>
                <a:latin typeface="Calibri" panose="020F0502020204030204" pitchFamily="34" charset="0"/>
              </a:rPr>
              <a:t>Versatile, cheap, and efficient to transport</a:t>
            </a:r>
          </a:p>
          <a:p>
            <a:pPr marL="285750" indent="-285750" algn="ctr" rtl="0" fontAlgn="base">
              <a:lnSpc>
                <a:spcPct val="150000"/>
              </a:lnSpc>
              <a:buFont typeface="Wingdings" pitchFamily="2" charset="2"/>
              <a:buChar char="ü"/>
            </a:pPr>
            <a:endParaRPr lang="en-GB" sz="2400">
              <a:solidFill>
                <a:srgbClr val="000000"/>
              </a:solidFill>
              <a:latin typeface="Calibri" panose="020F0502020204030204" pitchFamily="34" charset="0"/>
            </a:endParaRPr>
          </a:p>
          <a:p>
            <a:pPr rtl="0" fontAlgn="base">
              <a:lnSpc>
                <a:spcPct val="150000"/>
              </a:lnSpc>
            </a:pPr>
            <a:r>
              <a:rPr lang="en-GB" sz="2400">
                <a:solidFill>
                  <a:srgbClr val="000000"/>
                </a:solidFill>
                <a:latin typeface="Calibri"/>
                <a:cs typeface="Calibri"/>
              </a:rPr>
              <a:t>*</a:t>
            </a:r>
            <a:r>
              <a:rPr lang="en-GB" sz="1400" i="1">
                <a:solidFill>
                  <a:srgbClr val="000000"/>
                </a:solidFill>
                <a:latin typeface="Calibri"/>
                <a:cs typeface="Calibri"/>
              </a:rPr>
              <a:t>At</a:t>
            </a:r>
            <a:r>
              <a:rPr lang="en-GB" sz="1400" b="0" i="1">
                <a:solidFill>
                  <a:srgbClr val="000000"/>
                </a:solidFill>
                <a:effectLst/>
                <a:latin typeface="Calibri"/>
                <a:cs typeface="Calibri"/>
              </a:rPr>
              <a:t> any pressure, the volumetric energy density of natural gas exceeds that of hydrogen by a factor of 3.2. </a:t>
            </a:r>
            <a:r>
              <a:rPr lang="en-GB" sz="1400" i="1">
                <a:solidFill>
                  <a:srgbClr val="000000"/>
                </a:solidFill>
                <a:latin typeface="Calibri"/>
                <a:cs typeface="Calibri"/>
              </a:rPr>
              <a:t>C</a:t>
            </a:r>
            <a:r>
              <a:rPr lang="en-GB" sz="1400" b="0" i="1">
                <a:solidFill>
                  <a:srgbClr val="000000"/>
                </a:solidFill>
                <a:effectLst/>
                <a:latin typeface="Calibri"/>
                <a:cs typeface="Calibri"/>
              </a:rPr>
              <a:t>ommon liquid energy carriers like methanol, propane and gasoline surpass liquid hydrogen by factors 1.8 to 3.4, respectively.</a:t>
            </a:r>
            <a:r>
              <a:rPr lang="en-GB" sz="1400" b="0" i="0">
                <a:solidFill>
                  <a:srgbClr val="000000"/>
                </a:solidFill>
                <a:effectLst/>
                <a:latin typeface="Calibri"/>
                <a:cs typeface="Calibri"/>
              </a:rPr>
              <a:t>  US DOE, 2015</a:t>
            </a:r>
            <a:r>
              <a:rPr lang="en-US" sz="1400" b="0" i="0">
                <a:solidFill>
                  <a:srgbClr val="000000"/>
                </a:solidFill>
                <a:effectLst/>
                <a:latin typeface="Calibri"/>
                <a:cs typeface="Calibri"/>
              </a:rPr>
              <a:t>​</a:t>
            </a:r>
          </a:p>
          <a:p>
            <a:endParaRPr lang="en-GB"/>
          </a:p>
        </p:txBody>
      </p:sp>
      <p:sp>
        <p:nvSpPr>
          <p:cNvPr id="24" name="Footer Placeholder 3">
            <a:extLst>
              <a:ext uri="{FF2B5EF4-FFF2-40B4-BE49-F238E27FC236}">
                <a16:creationId xmlns:a16="http://schemas.microsoft.com/office/drawing/2014/main" id="{306767C8-B45D-ADC5-ACBB-C17294BD3E44}"/>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25" name="Footer Placeholder 3">
            <a:extLst>
              <a:ext uri="{FF2B5EF4-FFF2-40B4-BE49-F238E27FC236}">
                <a16:creationId xmlns:a16="http://schemas.microsoft.com/office/drawing/2014/main" id="{B778D55D-52C1-C4F3-FFE8-75EC3AA59821}"/>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6" name="Slide Number Placeholder 4">
            <a:extLst>
              <a:ext uri="{FF2B5EF4-FFF2-40B4-BE49-F238E27FC236}">
                <a16:creationId xmlns:a16="http://schemas.microsoft.com/office/drawing/2014/main" id="{9B0F1D01-1E31-0E5D-579D-30AF8626DC62}"/>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2</a:t>
            </a:fld>
            <a:endParaRPr lang="en-US">
              <a:solidFill>
                <a:schemeClr val="tx1"/>
              </a:solidFill>
            </a:endParaRPr>
          </a:p>
        </p:txBody>
      </p:sp>
    </p:spTree>
    <p:extLst>
      <p:ext uri="{BB962C8B-B14F-4D97-AF65-F5344CB8AC3E}">
        <p14:creationId xmlns:p14="http://schemas.microsoft.com/office/powerpoint/2010/main" val="2151279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3">
            <a:extLst>
              <a:ext uri="{FF2B5EF4-FFF2-40B4-BE49-F238E27FC236}">
                <a16:creationId xmlns:a16="http://schemas.microsoft.com/office/drawing/2014/main" id="{4C2BCFF9-C5F0-CE44-89ED-C872E101898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19" name="Footer Placeholder 3">
            <a:extLst>
              <a:ext uri="{FF2B5EF4-FFF2-40B4-BE49-F238E27FC236}">
                <a16:creationId xmlns:a16="http://schemas.microsoft.com/office/drawing/2014/main" id="{017EB1FF-17D4-9247-9F54-D49F5F592508}"/>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9" name="Title 1">
            <a:extLst>
              <a:ext uri="{FF2B5EF4-FFF2-40B4-BE49-F238E27FC236}">
                <a16:creationId xmlns:a16="http://schemas.microsoft.com/office/drawing/2014/main" id="{A4CC78B8-52FF-8EA7-180F-A9CC027EB3D5}"/>
              </a:ext>
            </a:extLst>
          </p:cNvPr>
          <p:cNvSpPr txBox="1">
            <a:spLocks/>
          </p:cNvSpPr>
          <p:nvPr/>
        </p:nvSpPr>
        <p:spPr>
          <a:xfrm>
            <a:off x="9301238" y="2628407"/>
            <a:ext cx="2741261"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Just Transition </a:t>
            </a:r>
            <a:br>
              <a:rPr lang="en-US" sz="3600" b="1" kern="1200" noProof="1">
                <a:solidFill>
                  <a:srgbClr val="FFFFFF"/>
                </a:solidFill>
                <a:latin typeface="+mj-lt"/>
                <a:ea typeface="+mj-ea"/>
                <a:cs typeface="+mj-cs"/>
              </a:rPr>
            </a:br>
            <a:r>
              <a:rPr lang="en-US" sz="3600" b="1" kern="1200" noProof="1">
                <a:solidFill>
                  <a:srgbClr val="FFFFFF"/>
                </a:solidFill>
                <a:latin typeface="+mj-lt"/>
                <a:ea typeface="+mj-ea"/>
                <a:cs typeface="+mj-cs"/>
              </a:rPr>
              <a:t>&amp; Hydrogen</a:t>
            </a:r>
          </a:p>
        </p:txBody>
      </p:sp>
      <p:graphicFrame>
        <p:nvGraphicFramePr>
          <p:cNvPr id="23" name="Content Placeholder 11">
            <a:extLst>
              <a:ext uri="{FF2B5EF4-FFF2-40B4-BE49-F238E27FC236}">
                <a16:creationId xmlns:a16="http://schemas.microsoft.com/office/drawing/2014/main" id="{B026A747-BCE6-4863-8AC3-7CBB06B5E1F1}"/>
              </a:ext>
            </a:extLst>
          </p:cNvPr>
          <p:cNvGraphicFramePr>
            <a:graphicFrameLocks/>
          </p:cNvGraphicFramePr>
          <p:nvPr>
            <p:extLst>
              <p:ext uri="{D42A27DB-BD31-4B8C-83A1-F6EECF244321}">
                <p14:modId xmlns:p14="http://schemas.microsoft.com/office/powerpoint/2010/main" val="1032320248"/>
              </p:ext>
            </p:extLst>
          </p:nvPr>
        </p:nvGraphicFramePr>
        <p:xfrm>
          <a:off x="-21748" y="2994838"/>
          <a:ext cx="3454474" cy="2894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Rectangle: Rounded Corners 23">
            <a:extLst>
              <a:ext uri="{FF2B5EF4-FFF2-40B4-BE49-F238E27FC236}">
                <a16:creationId xmlns:a16="http://schemas.microsoft.com/office/drawing/2014/main" id="{4DB9FB32-7A70-4A6E-BF38-02F5CD39ECCB}"/>
              </a:ext>
            </a:extLst>
          </p:cNvPr>
          <p:cNvSpPr/>
          <p:nvPr/>
        </p:nvSpPr>
        <p:spPr>
          <a:xfrm>
            <a:off x="1972451" y="301749"/>
            <a:ext cx="6210710" cy="184314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Building &amp; Training the Workforce</a:t>
            </a:r>
            <a:r>
              <a:rPr lang="en-GB" sz="1600" b="1">
                <a:solidFill>
                  <a:prstClr val="black"/>
                </a:solidFill>
                <a:latin typeface="Calibri" panose="020F0502020204030204"/>
              </a:rPr>
              <a:t> </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Diversification of Net Zero industries </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a:t>
            </a:r>
            <a:r>
              <a:rPr lang="en-GB" sz="1600">
                <a:solidFill>
                  <a:prstClr val="black"/>
                </a:solidFill>
                <a:latin typeface="Calibri" panose="020F0502020204030204"/>
              </a:rPr>
              <a:t>Hydrogen</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production across the supply chain (all colours!); economics, planning &amp; business case for</a:t>
            </a:r>
            <a:r>
              <a:rPr kumimoji="0" lang="en-GB" sz="1600" b="0" i="0" u="none" strike="noStrike" kern="1200" cap="none" spc="0" normalizeH="0" noProof="0">
                <a:ln>
                  <a:noFill/>
                </a:ln>
                <a:solidFill>
                  <a:prstClr val="black"/>
                </a:solidFill>
                <a:effectLst/>
                <a:uLnTx/>
                <a:uFillTx/>
                <a:latin typeface="Calibri" panose="020F0502020204030204"/>
                <a:ea typeface="+mn-ea"/>
                <a:cs typeface="+mn-cs"/>
              </a:rPr>
              <a:t> </a:t>
            </a:r>
            <a:r>
              <a:rPr lang="en-GB" sz="1600">
                <a:solidFill>
                  <a:prstClr val="black"/>
                </a:solidFill>
                <a:latin typeface="Calibri" panose="020F0502020204030204"/>
              </a:rPr>
              <a:t>Hydrogen</a:t>
            </a:r>
            <a:r>
              <a:rPr kumimoji="0" lang="en-GB" sz="1600" b="0" i="0" u="none" strike="noStrike" kern="1200" cap="none" spc="0" normalizeH="0" noProof="0">
                <a:ln>
                  <a:noFill/>
                </a:ln>
                <a:solidFill>
                  <a:prstClr val="black"/>
                </a:solidFill>
                <a:effectLst/>
                <a:uLnTx/>
                <a:uFillTx/>
                <a:latin typeface="Calibri" panose="020F0502020204030204"/>
                <a:ea typeface="+mn-ea"/>
                <a:cs typeface="+mn-cs"/>
              </a:rPr>
              <a:t> use and deployment</a:t>
            </a:r>
            <a:r>
              <a:rPr lang="en-GB" sz="1600">
                <a:solidFill>
                  <a:prstClr val="black"/>
                </a:solidFill>
                <a:latin typeface="Calibri" panose="020F0502020204030204"/>
              </a:rPr>
              <a:t>.</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Skills</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 removing obstacles for labour mobility; </a:t>
            </a:r>
            <a:r>
              <a:rPr lang="en-GB" sz="1600">
                <a:solidFill>
                  <a:prstClr val="black"/>
                </a:solidFill>
                <a:latin typeface="Calibri" panose="020F0502020204030204"/>
              </a:rPr>
              <a:t>Hydrogen</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qualifications; pathways for in demand skills &amp; occupations.</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a:p>
            <a:pPr marL="285750" indent="-285750">
              <a:buFont typeface="Arial" panose="020B0604020202020204" pitchFamily="34" charset="0"/>
              <a:buChar char="•"/>
              <a:defRPr/>
            </a:pPr>
            <a:r>
              <a:rPr kumimoji="0" lang="en-GB" sz="1600" i="0" u="none" strike="noStrike" kern="1200" cap="none" spc="0" normalizeH="0" baseline="0" noProof="0">
                <a:ln>
                  <a:noFill/>
                </a:ln>
                <a:solidFill>
                  <a:prstClr val="black"/>
                </a:solidFill>
                <a:effectLst/>
                <a:uLnTx/>
                <a:uFillTx/>
                <a:latin typeface="Calibri" panose="020F0502020204030204"/>
                <a:ea typeface="+mn-ea"/>
                <a:cs typeface="+mn-cs"/>
              </a:rPr>
              <a:t>Improving</a:t>
            </a: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 Equality, diversity and accessibility </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in the workforce.</a:t>
            </a:r>
            <a:r>
              <a:rPr lang="en-GB" sz="1600">
                <a:solidFill>
                  <a:prstClr val="black"/>
                </a:solidFill>
                <a:latin typeface="Calibri" panose="020F0502020204030204"/>
              </a:rPr>
              <a:t> </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25" name="Rectangle: Rounded Corners 24">
            <a:extLst>
              <a:ext uri="{FF2B5EF4-FFF2-40B4-BE49-F238E27FC236}">
                <a16:creationId xmlns:a16="http://schemas.microsoft.com/office/drawing/2014/main" id="{99043672-76AC-426C-BFD2-EAB05471A752}"/>
              </a:ext>
            </a:extLst>
          </p:cNvPr>
          <p:cNvSpPr/>
          <p:nvPr/>
        </p:nvSpPr>
        <p:spPr>
          <a:xfrm>
            <a:off x="2909282" y="2426488"/>
            <a:ext cx="5893348" cy="1824051"/>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defRPr/>
            </a:pPr>
            <a:r>
              <a:rPr kumimoji="0" lang="en-GB" sz="1600" b="1" i="0" u="none" strike="noStrike" kern="1200" cap="none" spc="0" normalizeH="0" baseline="0" noProof="0">
                <a:ln>
                  <a:noFill/>
                </a:ln>
                <a:solidFill>
                  <a:srgbClr val="000000"/>
                </a:solidFill>
                <a:effectLst/>
                <a:uLnTx/>
                <a:uFillTx/>
                <a:latin typeface="Calibri" panose="020F0502020204030204"/>
                <a:ea typeface="+mn-ea"/>
                <a:cs typeface="+mn-cs"/>
              </a:rPr>
              <a:t>Community Revitalisation &amp; Community Wealth</a:t>
            </a:r>
            <a:r>
              <a:rPr lang="en-GB" sz="1600" b="1">
                <a:solidFill>
                  <a:srgbClr val="000000"/>
                </a:solidFill>
                <a:latin typeface="Calibri" panose="020F0502020204030204"/>
              </a:rPr>
              <a:t> </a:t>
            </a:r>
            <a:endParaRPr kumimoji="0" lang="en-GB"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Community wealth – </a:t>
            </a:r>
            <a:r>
              <a:rPr kumimoji="0" lang="en-GB" sz="1600" b="1" i="0" u="none" strike="noStrike" kern="1200" cap="none" spc="0" normalizeH="0" baseline="0" noProof="0">
                <a:ln>
                  <a:noFill/>
                </a:ln>
                <a:solidFill>
                  <a:srgbClr val="000000"/>
                </a:solidFill>
                <a:effectLst/>
                <a:uLnTx/>
                <a:uFillTx/>
                <a:latin typeface="Calibri" panose="020F0502020204030204"/>
                <a:ea typeface="+mn-ea"/>
                <a:cs typeface="+mn-cs"/>
              </a:rPr>
              <a:t>investment</a:t>
            </a: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 in communities, local </a:t>
            </a:r>
            <a:r>
              <a:rPr kumimoji="0" lang="en-GB" sz="1600" b="1" i="0" u="none" strike="noStrike" kern="1200" cap="none" spc="0" normalizeH="0" baseline="0" noProof="0">
                <a:ln>
                  <a:noFill/>
                </a:ln>
                <a:solidFill>
                  <a:srgbClr val="000000"/>
                </a:solidFill>
                <a:effectLst/>
                <a:uLnTx/>
                <a:uFillTx/>
                <a:latin typeface="Calibri" panose="020F0502020204030204"/>
                <a:ea typeface="+mn-ea"/>
                <a:cs typeface="+mn-cs"/>
              </a:rPr>
              <a:t>supply chains</a:t>
            </a: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 &amp; infrastructure – how does </a:t>
            </a:r>
            <a:r>
              <a:rPr lang="en-GB" sz="1600">
                <a:solidFill>
                  <a:srgbClr val="000000"/>
                </a:solidFill>
                <a:latin typeface="Calibri" panose="020F0502020204030204"/>
              </a:rPr>
              <a:t>Hydrogen</a:t>
            </a: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 contribute?</a:t>
            </a:r>
            <a:endParaRPr lang="en-GB" sz="1600" b="0" i="0" u="none" strike="noStrike" kern="1200" cap="none" spc="0" normalizeH="0" baseline="0" noProof="0">
              <a:ln>
                <a:noFill/>
              </a:ln>
              <a:solidFill>
                <a:srgbClr val="000000"/>
              </a:solidFill>
              <a:effectLst/>
              <a:uLnTx/>
              <a:uFillTx/>
              <a:latin typeface="Calibri" panose="020F0502020204030204"/>
              <a:cs typeface="Calibri"/>
            </a:endParaRPr>
          </a:p>
          <a:p>
            <a:pPr marL="285750" indent="-285750">
              <a:buFont typeface="Arial" panose="020B0604020202020204" pitchFamily="34" charset="0"/>
              <a:buChar char="•"/>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Addressing </a:t>
            </a: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fuel poverty</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marginalisation &amp; disadvantage.</a:t>
            </a:r>
            <a:r>
              <a:rPr lang="en-GB" sz="1600">
                <a:solidFill>
                  <a:prstClr val="black"/>
                </a:solidFill>
                <a:latin typeface="Calibri" panose="020F0502020204030204"/>
              </a:rPr>
              <a:t> </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solidFill>
                  <a:prstClr val="black"/>
                </a:solidFill>
                <a:latin typeface="Calibri" panose="020F0502020204030204"/>
              </a:rPr>
              <a:t>Community </a:t>
            </a:r>
            <a:r>
              <a:rPr lang="en-GB" sz="1600" b="1">
                <a:solidFill>
                  <a:prstClr val="black"/>
                </a:solidFill>
                <a:latin typeface="Calibri" panose="020F0502020204030204"/>
              </a:rPr>
              <a:t>ownership</a:t>
            </a:r>
            <a:r>
              <a:rPr lang="en-GB" sz="1600">
                <a:solidFill>
                  <a:prstClr val="black"/>
                </a:solidFill>
                <a:latin typeface="Calibri" panose="020F0502020204030204"/>
              </a:rPr>
              <a:t> of Hydrogen infrastructure</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Integration of climate, biodiversity and wellbeing</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26" name="Rectangle: Rounded Corners 25">
            <a:extLst>
              <a:ext uri="{FF2B5EF4-FFF2-40B4-BE49-F238E27FC236}">
                <a16:creationId xmlns:a16="http://schemas.microsoft.com/office/drawing/2014/main" id="{83FFA45C-B9F1-4833-8B52-F37A748FF95D}"/>
              </a:ext>
            </a:extLst>
          </p:cNvPr>
          <p:cNvSpPr/>
          <p:nvPr/>
        </p:nvSpPr>
        <p:spPr>
          <a:xfrm>
            <a:off x="3358807" y="4534780"/>
            <a:ext cx="4648931" cy="1979361"/>
          </a:xfrm>
          <a:prstGeom prst="roundRect">
            <a:avLst/>
          </a:prstGeom>
          <a:solidFill>
            <a:schemeClr val="accent4">
              <a:lumMod val="40000"/>
              <a:lumOff val="60000"/>
            </a:schemeClr>
          </a:solidFill>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Who is at the ‘table’ with </a:t>
            </a:r>
            <a:r>
              <a:rPr lang="en-GB" sz="1600" b="1">
                <a:solidFill>
                  <a:prstClr val="black"/>
                </a:solidFill>
                <a:latin typeface="Calibri" panose="020F0502020204030204"/>
              </a:rPr>
              <a:t>Hydrogen</a:t>
            </a: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Gaining a social licence to operate?</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a:p>
            <a:pPr marL="285750" indent="-285750">
              <a:buFont typeface="Arial" panose="020B0604020202020204" pitchFamily="34" charset="0"/>
              <a:buChar char="•"/>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Empowering voices – citizen </a:t>
            </a:r>
            <a:r>
              <a:rPr lang="en-GB" sz="1600">
                <a:solidFill>
                  <a:prstClr val="black"/>
                </a:solidFill>
                <a:latin typeface="Calibri" panose="020F0502020204030204"/>
              </a:rPr>
              <a:t>assemblies</a:t>
            </a:r>
          </a:p>
          <a:p>
            <a:pPr marL="285750" indent="-285750">
              <a:buFont typeface="Arial" panose="020B0604020202020204" pitchFamily="34" charset="0"/>
              <a:buChar char="•"/>
              <a:defRPr/>
            </a:pPr>
            <a:r>
              <a:rPr lang="en-GB" sz="1600">
                <a:solidFill>
                  <a:prstClr val="black"/>
                </a:solidFill>
                <a:latin typeface="Calibri" panose="020F0502020204030204"/>
              </a:rPr>
              <a:t>Empowering voices – deliberative</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actions</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From consultation to genuine partnership</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a:p>
            <a:pPr marL="285750" indent="-285750">
              <a:buFont typeface="Arial" panose="020B0604020202020204" pitchFamily="34" charset="0"/>
              <a:buChar char="•"/>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Local &amp; traditional knowledge</a:t>
            </a:r>
            <a:r>
              <a:rPr lang="en-GB" sz="1600">
                <a:solidFill>
                  <a:prstClr val="black"/>
                </a:solidFill>
                <a:latin typeface="Calibri" panose="020F0502020204030204"/>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Representation &amp;</a:t>
            </a:r>
            <a:r>
              <a:rPr kumimoji="0" lang="en-GB" sz="1600" b="0" i="0" u="none" strike="noStrike" kern="1200" cap="none" spc="0" normalizeH="0" noProof="0">
                <a:ln>
                  <a:noFill/>
                </a:ln>
                <a:solidFill>
                  <a:prstClr val="black"/>
                </a:solidFill>
                <a:effectLst/>
                <a:uLnTx/>
                <a:uFillTx/>
                <a:latin typeface="Calibri" panose="020F0502020204030204"/>
                <a:ea typeface="+mn-ea"/>
                <a:cs typeface="+mn-cs"/>
              </a:rPr>
              <a:t> capacity</a:t>
            </a: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in planning</a:t>
            </a:r>
            <a:r>
              <a:rPr lang="en-GB" sz="1600">
                <a:solidFill>
                  <a:prstClr val="black"/>
                </a:solidFill>
                <a:latin typeface="Calibri" panose="020F0502020204030204"/>
              </a:rPr>
              <a:t>  </a:t>
            </a:r>
            <a:endParaRPr lang="en-GB" sz="1600" b="0" i="0" u="none" strike="noStrike" kern="1200" cap="none" spc="0" normalizeH="0" baseline="0" noProof="0">
              <a:ln>
                <a:noFill/>
              </a:ln>
              <a:solidFill>
                <a:prstClr val="black"/>
              </a:solidFill>
              <a:effectLst/>
              <a:uLnTx/>
              <a:uFillTx/>
              <a:latin typeface="Calibri" panose="020F0502020204030204"/>
              <a:cs typeface="Calibri"/>
            </a:endParaRPr>
          </a:p>
        </p:txBody>
      </p:sp>
      <p:pic>
        <p:nvPicPr>
          <p:cNvPr id="27" name="Picture 26" descr="A book cover of a book&#10;&#10;Description automatically generated">
            <a:extLst>
              <a:ext uri="{FF2B5EF4-FFF2-40B4-BE49-F238E27FC236}">
                <a16:creationId xmlns:a16="http://schemas.microsoft.com/office/drawing/2014/main" id="{95E3E1D4-CBD7-4651-B970-414351520F5F}"/>
              </a:ext>
            </a:extLst>
          </p:cNvPr>
          <p:cNvPicPr>
            <a:picLocks noChangeAspect="1"/>
          </p:cNvPicPr>
          <p:nvPr/>
        </p:nvPicPr>
        <p:blipFill>
          <a:blip r:embed="rId9"/>
          <a:stretch>
            <a:fillRect/>
          </a:stretch>
        </p:blipFill>
        <p:spPr>
          <a:xfrm>
            <a:off x="178920" y="164039"/>
            <a:ext cx="1588208" cy="2302771"/>
          </a:xfrm>
          <a:prstGeom prst="rect">
            <a:avLst/>
          </a:prstGeom>
          <a:ln>
            <a:solidFill>
              <a:schemeClr val="accent1"/>
            </a:solidFill>
          </a:ln>
        </p:spPr>
      </p:pic>
      <p:sp>
        <p:nvSpPr>
          <p:cNvPr id="6" name="Slide Number Placeholder 4">
            <a:extLst>
              <a:ext uri="{FF2B5EF4-FFF2-40B4-BE49-F238E27FC236}">
                <a16:creationId xmlns:a16="http://schemas.microsoft.com/office/drawing/2014/main" id="{87B09F06-809E-2243-4CC1-4E3BC4E61B93}"/>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fontScale="92500"/>
          </a:bodyPr>
          <a:lstStyle/>
          <a:p>
            <a:pPr algn="ctr">
              <a:spcAft>
                <a:spcPts val="600"/>
              </a:spcAft>
            </a:pPr>
            <a:fld id="{DF1F8D99-3F2F-1440-99B1-CD016948CDD8}" type="slidenum">
              <a:rPr lang="en-US" dirty="0">
                <a:solidFill>
                  <a:schemeClr val="tx1"/>
                </a:solidFill>
              </a:rPr>
              <a:pPr algn="ctr">
                <a:spcAft>
                  <a:spcPts val="600"/>
                </a:spcAft>
              </a:pPr>
              <a:t>20</a:t>
            </a:fld>
            <a:endParaRPr lang="en-US">
              <a:solidFill>
                <a:schemeClr val="tx1"/>
              </a:solidFill>
            </a:endParaRPr>
          </a:p>
        </p:txBody>
      </p:sp>
    </p:spTree>
    <p:extLst>
      <p:ext uri="{BB962C8B-B14F-4D97-AF65-F5344CB8AC3E}">
        <p14:creationId xmlns:p14="http://schemas.microsoft.com/office/powerpoint/2010/main" val="189683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57C6-30F0-EB4A-A970-0A82CF793617}"/>
              </a:ext>
            </a:extLst>
          </p:cNvPr>
          <p:cNvSpPr>
            <a:spLocks noGrp="1"/>
          </p:cNvSpPr>
          <p:nvPr>
            <p:ph type="ctrTitle"/>
          </p:nvPr>
        </p:nvSpPr>
        <p:spPr>
          <a:xfrm>
            <a:off x="1524000" y="506549"/>
            <a:ext cx="9144000" cy="2387600"/>
          </a:xfrm>
        </p:spPr>
        <p:txBody>
          <a:bodyPr>
            <a:normAutofit/>
          </a:bodyPr>
          <a:lstStyle/>
          <a:p>
            <a:r>
              <a:rPr lang="en-US" sz="4800" dirty="0"/>
              <a:t>Thank you for your attention</a:t>
            </a:r>
            <a:br>
              <a:rPr lang="en-US" sz="4800" dirty="0"/>
            </a:br>
            <a:r>
              <a:rPr lang="en-US" sz="3600" dirty="0"/>
              <a:t>Module 1: Background Completed</a:t>
            </a:r>
          </a:p>
        </p:txBody>
      </p:sp>
      <p:sp>
        <p:nvSpPr>
          <p:cNvPr id="8" name="Subtitle 2">
            <a:extLst>
              <a:ext uri="{FF2B5EF4-FFF2-40B4-BE49-F238E27FC236}">
                <a16:creationId xmlns:a16="http://schemas.microsoft.com/office/drawing/2014/main" id="{88C76A24-B11E-0444-BB42-8DF7C3BD8698}"/>
              </a:ext>
            </a:extLst>
          </p:cNvPr>
          <p:cNvSpPr txBox="1">
            <a:spLocks/>
          </p:cNvSpPr>
          <p:nvPr/>
        </p:nvSpPr>
        <p:spPr>
          <a:xfrm>
            <a:off x="2060028" y="3180277"/>
            <a:ext cx="8071945" cy="2387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200"/>
              <a:t>Dr Katriona Edlmann</a:t>
            </a:r>
            <a:endParaRPr lang="en-GB" sz="1200"/>
          </a:p>
          <a:p>
            <a:r>
              <a:rPr lang="en-GB" sz="1800"/>
              <a:t>School of GeoSciences, University of Edinburgh</a:t>
            </a:r>
          </a:p>
          <a:p>
            <a:endParaRPr lang="en-GB" sz="800"/>
          </a:p>
          <a:p>
            <a:r>
              <a:rPr lang="en-GB" sz="2200"/>
              <a:t>Professor Tavis Potts</a:t>
            </a:r>
          </a:p>
          <a:p>
            <a:r>
              <a:rPr lang="en-GB" sz="1800"/>
              <a:t>Department of Geography and Environment, University of Aberdeen</a:t>
            </a:r>
          </a:p>
          <a:p>
            <a:endParaRPr lang="en-GB" sz="2000"/>
          </a:p>
          <a:p>
            <a:endParaRPr lang="en-GB" sz="2000"/>
          </a:p>
          <a:p>
            <a:endParaRPr lang="en-GB" sz="2000"/>
          </a:p>
        </p:txBody>
      </p:sp>
      <p:sp>
        <p:nvSpPr>
          <p:cNvPr id="9" name="Footer Placeholder 8">
            <a:extLst>
              <a:ext uri="{FF2B5EF4-FFF2-40B4-BE49-F238E27FC236}">
                <a16:creationId xmlns:a16="http://schemas.microsoft.com/office/drawing/2014/main" id="{69A7086E-44C0-CC4A-816A-E59FAAD3CE80}"/>
              </a:ext>
            </a:extLst>
          </p:cNvPr>
          <p:cNvSpPr>
            <a:spLocks noGrp="1"/>
          </p:cNvSpPr>
          <p:nvPr>
            <p:ph type="ftr" sz="quarter" idx="11"/>
          </p:nvPr>
        </p:nvSpPr>
        <p:spPr>
          <a:xfrm>
            <a:off x="4073325" y="6492875"/>
            <a:ext cx="4114800" cy="365125"/>
          </a:xfrm>
        </p:spPr>
        <p:txBody>
          <a:bodyPr/>
          <a:lstStyle/>
          <a:p>
            <a:r>
              <a:rPr lang="en-US" dirty="0"/>
              <a:t>Hydrogen CPD course| April 2024</a:t>
            </a:r>
          </a:p>
        </p:txBody>
      </p:sp>
      <p:grpSp>
        <p:nvGrpSpPr>
          <p:cNvPr id="17" name="Group 16">
            <a:extLst>
              <a:ext uri="{FF2B5EF4-FFF2-40B4-BE49-F238E27FC236}">
                <a16:creationId xmlns:a16="http://schemas.microsoft.com/office/drawing/2014/main" id="{BA083C77-A61D-B90C-D572-C4B99B7953DC}"/>
              </a:ext>
            </a:extLst>
          </p:cNvPr>
          <p:cNvGrpSpPr/>
          <p:nvPr/>
        </p:nvGrpSpPr>
        <p:grpSpPr>
          <a:xfrm>
            <a:off x="2201783" y="5092539"/>
            <a:ext cx="8220780" cy="1204725"/>
            <a:chOff x="2014406" y="4992605"/>
            <a:chExt cx="8220780" cy="1204725"/>
          </a:xfrm>
        </p:grpSpPr>
        <p:pic>
          <p:nvPicPr>
            <p:cNvPr id="11" name="Picture 10">
              <a:extLst>
                <a:ext uri="{FF2B5EF4-FFF2-40B4-BE49-F238E27FC236}">
                  <a16:creationId xmlns:a16="http://schemas.microsoft.com/office/drawing/2014/main" id="{E3AECA20-85C2-EFFE-6FFC-15B3D4D9C814}"/>
                </a:ext>
              </a:extLst>
            </p:cNvPr>
            <p:cNvPicPr>
              <a:picLocks noChangeAspect="1"/>
            </p:cNvPicPr>
            <p:nvPr/>
          </p:nvPicPr>
          <p:blipFill>
            <a:blip r:embed="rId3"/>
            <a:srcRect/>
            <a:stretch/>
          </p:blipFill>
          <p:spPr>
            <a:xfrm>
              <a:off x="2014406" y="5041294"/>
              <a:ext cx="739030" cy="1109798"/>
            </a:xfrm>
            <a:prstGeom prst="rect">
              <a:avLst/>
            </a:prstGeom>
          </p:spPr>
        </p:pic>
        <p:pic>
          <p:nvPicPr>
            <p:cNvPr id="14" name="Picture 13" descr="A logo on a black background&#10;&#10;Description automatically generated">
              <a:extLst>
                <a:ext uri="{FF2B5EF4-FFF2-40B4-BE49-F238E27FC236}">
                  <a16:creationId xmlns:a16="http://schemas.microsoft.com/office/drawing/2014/main" id="{42D4C1C2-E2CE-F955-475E-71D3CD08A57D}"/>
                </a:ext>
              </a:extLst>
            </p:cNvPr>
            <p:cNvPicPr>
              <a:picLocks noChangeAspect="1"/>
            </p:cNvPicPr>
            <p:nvPr/>
          </p:nvPicPr>
          <p:blipFill rotWithShape="1">
            <a:blip r:embed="rId4"/>
            <a:srcRect l="6818" t="29362" r="8807" b="34042"/>
            <a:stretch/>
          </p:blipFill>
          <p:spPr>
            <a:xfrm>
              <a:off x="3694534" y="5035194"/>
              <a:ext cx="3341430" cy="949623"/>
            </a:xfrm>
            <a:prstGeom prst="rect">
              <a:avLst/>
            </a:prstGeom>
          </p:spPr>
        </p:pic>
        <p:pic>
          <p:nvPicPr>
            <p:cNvPr id="16" name="Picture 15" descr="A blue text on a white background&#10;&#10;Description automatically generated">
              <a:extLst>
                <a:ext uri="{FF2B5EF4-FFF2-40B4-BE49-F238E27FC236}">
                  <a16:creationId xmlns:a16="http://schemas.microsoft.com/office/drawing/2014/main" id="{E0F56677-8611-9068-B92F-0A3FD7FA695A}"/>
                </a:ext>
              </a:extLst>
            </p:cNvPr>
            <p:cNvPicPr>
              <a:picLocks noChangeAspect="1"/>
            </p:cNvPicPr>
            <p:nvPr/>
          </p:nvPicPr>
          <p:blipFill rotWithShape="1">
            <a:blip r:embed="rId5"/>
            <a:srcRect t="7639" r="-397" b="9550"/>
            <a:stretch/>
          </p:blipFill>
          <p:spPr>
            <a:xfrm>
              <a:off x="7655779" y="4992605"/>
              <a:ext cx="2579407" cy="1204725"/>
            </a:xfrm>
            <a:prstGeom prst="rect">
              <a:avLst/>
            </a:prstGeom>
          </p:spPr>
        </p:pic>
      </p:grpSp>
    </p:spTree>
    <p:extLst>
      <p:ext uri="{BB962C8B-B14F-4D97-AF65-F5344CB8AC3E}">
        <p14:creationId xmlns:p14="http://schemas.microsoft.com/office/powerpoint/2010/main" val="238945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TextBox 6">
            <a:extLst>
              <a:ext uri="{FF2B5EF4-FFF2-40B4-BE49-F238E27FC236}">
                <a16:creationId xmlns:a16="http://schemas.microsoft.com/office/drawing/2014/main" id="{F05FE3D9-D0C0-D404-2752-6B6EEC47E39C}"/>
              </a:ext>
            </a:extLst>
          </p:cNvPr>
          <p:cNvSpPr txBox="1"/>
          <p:nvPr/>
        </p:nvSpPr>
        <p:spPr>
          <a:xfrm>
            <a:off x="824075" y="5921510"/>
            <a:ext cx="7324441" cy="261610"/>
          </a:xfrm>
          <a:prstGeom prst="rect">
            <a:avLst/>
          </a:prstGeom>
          <a:noFill/>
        </p:spPr>
        <p:txBody>
          <a:bodyPr wrap="none" rtlCol="0">
            <a:spAutoFit/>
          </a:bodyPr>
          <a:lstStyle/>
          <a:p>
            <a:r>
              <a:rPr lang="en-US" sz="1100">
                <a:solidFill>
                  <a:schemeClr val="tx1">
                    <a:lumMod val="50000"/>
                    <a:lumOff val="50000"/>
                  </a:schemeClr>
                </a:solidFill>
              </a:rPr>
              <a:t>www.gov.uk/government/statistics/transport-and-environment-statistics-2022/transport-and-environment-statistics-2022​</a:t>
            </a:r>
          </a:p>
        </p:txBody>
      </p:sp>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Decarbonising energy</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Net Zero</a:t>
            </a:r>
          </a:p>
          <a:p>
            <a:pPr>
              <a:spcAft>
                <a:spcPts val="600"/>
              </a:spcAft>
            </a:pPr>
            <a:r>
              <a:rPr lang="en-US" sz="3600" b="1" noProof="1">
                <a:solidFill>
                  <a:srgbClr val="FFFFFF"/>
                </a:solidFill>
              </a:rPr>
              <a:t>Challenge</a:t>
            </a:r>
            <a:endParaRPr lang="en-US" sz="3600" b="1" kern="1200" noProof="1">
              <a:solidFill>
                <a:srgbClr val="FFFFFF"/>
              </a:solidFill>
              <a:latin typeface="+mj-lt"/>
              <a:ea typeface="+mj-ea"/>
              <a:cs typeface="+mj-cs"/>
            </a:endParaRPr>
          </a:p>
        </p:txBody>
      </p:sp>
      <p:pic>
        <p:nvPicPr>
          <p:cNvPr id="24" name="Picture 23">
            <a:extLst>
              <a:ext uri="{FF2B5EF4-FFF2-40B4-BE49-F238E27FC236}">
                <a16:creationId xmlns:a16="http://schemas.microsoft.com/office/drawing/2014/main" id="{DCCE1B75-71CF-13B8-9B8E-8F3AA2FAD066}"/>
              </a:ext>
            </a:extLst>
          </p:cNvPr>
          <p:cNvPicPr>
            <a:picLocks noChangeAspect="1"/>
          </p:cNvPicPr>
          <p:nvPr/>
        </p:nvPicPr>
        <p:blipFill>
          <a:blip r:embed="rId4"/>
          <a:stretch>
            <a:fillRect/>
          </a:stretch>
        </p:blipFill>
        <p:spPr>
          <a:xfrm>
            <a:off x="534094" y="1538581"/>
            <a:ext cx="4675581" cy="3926616"/>
          </a:xfrm>
          <a:prstGeom prst="rect">
            <a:avLst/>
          </a:prstGeom>
        </p:spPr>
      </p:pic>
      <p:sp>
        <p:nvSpPr>
          <p:cNvPr id="25" name="TextBox 24">
            <a:extLst>
              <a:ext uri="{FF2B5EF4-FFF2-40B4-BE49-F238E27FC236}">
                <a16:creationId xmlns:a16="http://schemas.microsoft.com/office/drawing/2014/main" id="{D8489112-354B-21F2-E0DF-EE5EEF4A780E}"/>
              </a:ext>
            </a:extLst>
          </p:cNvPr>
          <p:cNvSpPr txBox="1"/>
          <p:nvPr/>
        </p:nvSpPr>
        <p:spPr>
          <a:xfrm>
            <a:off x="4155068" y="2059865"/>
            <a:ext cx="7122695" cy="3788858"/>
          </a:xfrm>
          <a:prstGeom prst="rect">
            <a:avLst/>
          </a:prstGeom>
          <a:noFill/>
        </p:spPr>
        <p:txBody>
          <a:bodyPr wrap="square" rtlCol="0">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Reduction of emissions from electricity:​</a:t>
            </a:r>
          </a:p>
          <a:p>
            <a:pPr marL="1200150" lvl="2" indent="-285750" fontAlgn="base">
              <a:lnSpc>
                <a:spcPct val="150000"/>
              </a:lnSpc>
              <a:buFont typeface="Courier New" panose="02070309020205020404" pitchFamily="49" charset="0"/>
              <a:buChar char="o"/>
            </a:pPr>
            <a:r>
              <a:rPr lang="en-GB" b="0" i="0" u="none" strike="noStrike">
                <a:solidFill>
                  <a:srgbClr val="000000"/>
                </a:solidFill>
                <a:effectLst/>
                <a:latin typeface="Calibri" panose="020F0502020204030204" pitchFamily="34" charset="0"/>
              </a:rPr>
              <a:t>Energy efficiencies​</a:t>
            </a:r>
          </a:p>
          <a:p>
            <a:pPr marL="1200150" lvl="2" indent="-285750" fontAlgn="base">
              <a:lnSpc>
                <a:spcPct val="150000"/>
              </a:lnSpc>
              <a:buFont typeface="Courier New" panose="02070309020205020404" pitchFamily="49" charset="0"/>
              <a:buChar char="o"/>
            </a:pPr>
            <a:r>
              <a:rPr lang="en-GB" b="0" i="0" u="none" strike="noStrike">
                <a:solidFill>
                  <a:srgbClr val="000000"/>
                </a:solidFill>
                <a:effectLst/>
                <a:latin typeface="Calibri" panose="020F0502020204030204" pitchFamily="34" charset="0"/>
              </a:rPr>
              <a:t>Heat pumps​</a:t>
            </a: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Switching from coal to gas power generation</a:t>
            </a: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Increasing renewables​ mix</a:t>
            </a:r>
          </a:p>
          <a:p>
            <a:pPr rtl="0" fontAlgn="base">
              <a:lnSpc>
                <a:spcPct val="150000"/>
              </a:lnSpc>
            </a:pPr>
            <a:endParaRPr lang="en-GB">
              <a:solidFill>
                <a:srgbClr val="000000"/>
              </a:solidFill>
              <a:latin typeface="Calibri" panose="020F0502020204030204" pitchFamily="34" charset="0"/>
            </a:endParaRPr>
          </a:p>
          <a:p>
            <a:pPr rtl="0" fontAlgn="base">
              <a:lnSpc>
                <a:spcPct val="150000"/>
              </a:lnSpc>
            </a:pPr>
            <a:r>
              <a:rPr lang="en-GB" b="0" i="0" u="none" strike="noStrike">
                <a:solidFill>
                  <a:srgbClr val="000000"/>
                </a:solidFill>
                <a:effectLst/>
                <a:latin typeface="Calibri" panose="020F0502020204030204" pitchFamily="34" charset="0"/>
              </a:rPr>
              <a:t>      Limited progress reducing emissions in the </a:t>
            </a:r>
            <a:br>
              <a:rPr lang="en-GB" b="0" i="0" u="none" strike="noStrike">
                <a:solidFill>
                  <a:srgbClr val="000000"/>
                </a:solidFill>
                <a:effectLst/>
                <a:latin typeface="Calibri" panose="020F0502020204030204" pitchFamily="34" charset="0"/>
              </a:rPr>
            </a:br>
            <a:r>
              <a:rPr lang="en-GB" b="0" i="0" u="none" strike="noStrike">
                <a:solidFill>
                  <a:srgbClr val="000000"/>
                </a:solidFill>
                <a:effectLst/>
                <a:latin typeface="Calibri" panose="020F0502020204030204" pitchFamily="34" charset="0"/>
              </a:rPr>
              <a:t>harder to electrify/decarbonise sectors </a:t>
            </a:r>
            <a:br>
              <a:rPr lang="en-GB" b="0" i="0" u="none" strike="noStrike">
                <a:solidFill>
                  <a:srgbClr val="000000"/>
                </a:solidFill>
                <a:effectLst/>
                <a:latin typeface="Calibri" panose="020F0502020204030204" pitchFamily="34" charset="0"/>
              </a:rPr>
            </a:br>
            <a:r>
              <a:rPr lang="en-GB" b="0" i="0" u="none" strike="noStrike">
                <a:solidFill>
                  <a:srgbClr val="000000"/>
                </a:solidFill>
                <a:effectLst/>
                <a:latin typeface="Calibri" panose="020F0502020204030204" pitchFamily="34" charset="0"/>
              </a:rPr>
              <a:t>(80% still from fossil fuels)</a:t>
            </a:r>
            <a:endParaRPr lang="en-GB"/>
          </a:p>
        </p:txBody>
      </p:sp>
      <p:pic>
        <p:nvPicPr>
          <p:cNvPr id="1028" name="Picture 4" descr="check mark and cross mark icon. Tick symbol in red color ...">
            <a:extLst>
              <a:ext uri="{FF2B5EF4-FFF2-40B4-BE49-F238E27FC236}">
                <a16:creationId xmlns:a16="http://schemas.microsoft.com/office/drawing/2014/main" id="{1E1A5ABD-DDF6-1EDC-7604-08293AE5E0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835" y="4685597"/>
            <a:ext cx="302461" cy="298817"/>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3">
            <a:extLst>
              <a:ext uri="{FF2B5EF4-FFF2-40B4-BE49-F238E27FC236}">
                <a16:creationId xmlns:a16="http://schemas.microsoft.com/office/drawing/2014/main" id="{5A18123C-9703-D146-D2AA-A646078624F0}"/>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27" name="Footer Placeholder 3">
            <a:extLst>
              <a:ext uri="{FF2B5EF4-FFF2-40B4-BE49-F238E27FC236}">
                <a16:creationId xmlns:a16="http://schemas.microsoft.com/office/drawing/2014/main" id="{3941C49E-AFE9-EF9A-D52F-ED2E499D994A}"/>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2" name="Slide Number Placeholder 4">
            <a:extLst>
              <a:ext uri="{FF2B5EF4-FFF2-40B4-BE49-F238E27FC236}">
                <a16:creationId xmlns:a16="http://schemas.microsoft.com/office/drawing/2014/main" id="{F4FF211E-6467-E531-1706-CA06322FCAD7}"/>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3</a:t>
            </a:fld>
            <a:endParaRPr lang="en-US">
              <a:solidFill>
                <a:schemeClr val="tx1"/>
              </a:solidFill>
            </a:endParaRPr>
          </a:p>
        </p:txBody>
      </p:sp>
    </p:spTree>
    <p:extLst>
      <p:ext uri="{BB962C8B-B14F-4D97-AF65-F5344CB8AC3E}">
        <p14:creationId xmlns:p14="http://schemas.microsoft.com/office/powerpoint/2010/main" val="2467627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TextBox 6">
            <a:extLst>
              <a:ext uri="{FF2B5EF4-FFF2-40B4-BE49-F238E27FC236}">
                <a16:creationId xmlns:a16="http://schemas.microsoft.com/office/drawing/2014/main" id="{F05FE3D9-D0C0-D404-2752-6B6EEC47E39C}"/>
              </a:ext>
            </a:extLst>
          </p:cNvPr>
          <p:cNvSpPr txBox="1"/>
          <p:nvPr/>
        </p:nvSpPr>
        <p:spPr>
          <a:xfrm>
            <a:off x="955961" y="6090596"/>
            <a:ext cx="5674951" cy="261610"/>
          </a:xfrm>
          <a:prstGeom prst="rect">
            <a:avLst/>
          </a:prstGeom>
          <a:noFill/>
        </p:spPr>
        <p:txBody>
          <a:bodyPr wrap="none" rtlCol="0">
            <a:spAutoFit/>
          </a:bodyPr>
          <a:lstStyle/>
          <a:p>
            <a:r>
              <a:rPr lang="en-US" sz="1100">
                <a:solidFill>
                  <a:schemeClr val="tx1">
                    <a:lumMod val="50000"/>
                    <a:lumOff val="50000"/>
                  </a:schemeClr>
                </a:solidFill>
              </a:rPr>
              <a:t>hydrogencouncil.com/wp-content/uploads/2017/06/</a:t>
            </a:r>
            <a:r>
              <a:rPr lang="en-GB" sz="1100" noProof="1">
                <a:solidFill>
                  <a:schemeClr val="tx1">
                    <a:lumMod val="50000"/>
                    <a:lumOff val="50000"/>
                  </a:schemeClr>
                </a:solidFill>
              </a:rPr>
              <a:t>Hydrogen-Council-Vision-Document</a:t>
            </a:r>
            <a:r>
              <a:rPr lang="en-US" sz="1100">
                <a:solidFill>
                  <a:schemeClr val="tx1">
                    <a:lumMod val="50000"/>
                    <a:lumOff val="50000"/>
                  </a:schemeClr>
                </a:solidFill>
              </a:rPr>
              <a:t>.pdf​</a:t>
            </a:r>
          </a:p>
        </p:txBody>
      </p:sp>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Hydrogen = clean, efficient energy​</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Net Zero</a:t>
            </a:r>
          </a:p>
          <a:p>
            <a:pPr>
              <a:spcAft>
                <a:spcPts val="600"/>
              </a:spcAft>
            </a:pPr>
            <a:r>
              <a:rPr lang="en-US" sz="3600" b="1" noProof="1">
                <a:solidFill>
                  <a:srgbClr val="FFFFFF"/>
                </a:solidFill>
              </a:rPr>
              <a:t>Technology</a:t>
            </a:r>
            <a:endParaRPr lang="en-US" sz="3600" b="1" kern="1200" noProof="1">
              <a:solidFill>
                <a:srgbClr val="FFFFFF"/>
              </a:solidFill>
              <a:latin typeface="+mj-lt"/>
              <a:ea typeface="+mj-ea"/>
              <a:cs typeface="+mj-cs"/>
            </a:endParaRPr>
          </a:p>
        </p:txBody>
      </p:sp>
      <p:pic>
        <p:nvPicPr>
          <p:cNvPr id="2" name="Picture 1">
            <a:extLst>
              <a:ext uri="{FF2B5EF4-FFF2-40B4-BE49-F238E27FC236}">
                <a16:creationId xmlns:a16="http://schemas.microsoft.com/office/drawing/2014/main" id="{51420694-DE22-B36D-D0B5-165B395B4A70}"/>
              </a:ext>
            </a:extLst>
          </p:cNvPr>
          <p:cNvPicPr>
            <a:picLocks noChangeAspect="1"/>
          </p:cNvPicPr>
          <p:nvPr/>
        </p:nvPicPr>
        <p:blipFill>
          <a:blip r:embed="rId4"/>
          <a:stretch>
            <a:fillRect/>
          </a:stretch>
        </p:blipFill>
        <p:spPr>
          <a:xfrm>
            <a:off x="710906" y="1596735"/>
            <a:ext cx="7054415" cy="4266783"/>
          </a:xfrm>
          <a:prstGeom prst="rect">
            <a:avLst/>
          </a:prstGeom>
        </p:spPr>
      </p:pic>
      <p:sp>
        <p:nvSpPr>
          <p:cNvPr id="13" name="TextBox 12">
            <a:extLst>
              <a:ext uri="{FF2B5EF4-FFF2-40B4-BE49-F238E27FC236}">
                <a16:creationId xmlns:a16="http://schemas.microsoft.com/office/drawing/2014/main" id="{6A703AAC-5AE2-D8C7-4AB5-2AB800231C45}"/>
              </a:ext>
            </a:extLst>
          </p:cNvPr>
          <p:cNvSpPr txBox="1"/>
          <p:nvPr/>
        </p:nvSpPr>
        <p:spPr>
          <a:xfrm>
            <a:off x="518398" y="1376573"/>
            <a:ext cx="8896395" cy="369332"/>
          </a:xfrm>
          <a:prstGeom prst="rect">
            <a:avLst/>
          </a:prstGeom>
          <a:noFill/>
        </p:spPr>
        <p:txBody>
          <a:bodyPr wrap="square" rtlCol="0">
            <a:spAutoFit/>
          </a:bodyPr>
          <a:lstStyle/>
          <a:p>
            <a:r>
              <a:rPr lang="en-GB">
                <a:solidFill>
                  <a:srgbClr val="02445F"/>
                </a:solidFill>
              </a:rPr>
              <a:t>Enable the renewable energy system</a:t>
            </a:r>
            <a:r>
              <a:rPr lang="en-GB"/>
              <a:t>	</a:t>
            </a:r>
            <a:r>
              <a:rPr lang="en-GB">
                <a:solidFill>
                  <a:srgbClr val="0889A3"/>
                </a:solidFill>
              </a:rPr>
              <a:t>Decarbonise the “hard to abate” sector</a:t>
            </a:r>
          </a:p>
        </p:txBody>
      </p:sp>
      <p:sp>
        <p:nvSpPr>
          <p:cNvPr id="20" name="Footer Placeholder 3">
            <a:extLst>
              <a:ext uri="{FF2B5EF4-FFF2-40B4-BE49-F238E27FC236}">
                <a16:creationId xmlns:a16="http://schemas.microsoft.com/office/drawing/2014/main" id="{5C2FDD20-5B45-0740-ADCB-94B1DC937B5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21" name="Footer Placeholder 3">
            <a:extLst>
              <a:ext uri="{FF2B5EF4-FFF2-40B4-BE49-F238E27FC236}">
                <a16:creationId xmlns:a16="http://schemas.microsoft.com/office/drawing/2014/main" id="{5ACBC06C-F5D8-8880-5392-223145A9AF71}"/>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6" name="Slide Number Placeholder 4">
            <a:extLst>
              <a:ext uri="{FF2B5EF4-FFF2-40B4-BE49-F238E27FC236}">
                <a16:creationId xmlns:a16="http://schemas.microsoft.com/office/drawing/2014/main" id="{5DDF7208-93E5-3393-4A23-8BEEE26B0267}"/>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4</a:t>
            </a:fld>
            <a:endParaRPr lang="en-US">
              <a:solidFill>
                <a:schemeClr val="tx1"/>
              </a:solidFill>
            </a:endParaRPr>
          </a:p>
        </p:txBody>
      </p:sp>
    </p:spTree>
    <p:extLst>
      <p:ext uri="{BB962C8B-B14F-4D97-AF65-F5344CB8AC3E}">
        <p14:creationId xmlns:p14="http://schemas.microsoft.com/office/powerpoint/2010/main" val="429055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a:extLst>
              <a:ext uri="{FF2B5EF4-FFF2-40B4-BE49-F238E27FC236}">
                <a16:creationId xmlns:a16="http://schemas.microsoft.com/office/drawing/2014/main" id="{95C4D945-A29B-D04A-EC36-49EEF1006DB2}"/>
              </a:ext>
            </a:extLst>
          </p:cNvPr>
          <p:cNvSpPr txBox="1">
            <a:spLocks/>
          </p:cNvSpPr>
          <p:nvPr/>
        </p:nvSpPr>
        <p:spPr>
          <a:xfrm>
            <a:off x="3748447" y="6356350"/>
            <a:ext cx="475488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dirty="0"/>
              <a:t>Hydrogen CPD Course | April 2024</a:t>
            </a:r>
          </a:p>
        </p:txBody>
      </p:sp>
      <p:grpSp>
        <p:nvGrpSpPr>
          <p:cNvPr id="13" name="Group 12">
            <a:extLst>
              <a:ext uri="{FF2B5EF4-FFF2-40B4-BE49-F238E27FC236}">
                <a16:creationId xmlns:a16="http://schemas.microsoft.com/office/drawing/2014/main" id="{DAAA6707-8831-6AA9-BC62-E749D344AF9C}"/>
              </a:ext>
            </a:extLst>
          </p:cNvPr>
          <p:cNvGrpSpPr/>
          <p:nvPr/>
        </p:nvGrpSpPr>
        <p:grpSpPr>
          <a:xfrm>
            <a:off x="881810" y="5556205"/>
            <a:ext cx="2646582" cy="1187441"/>
            <a:chOff x="136375" y="5556205"/>
            <a:chExt cx="4890977" cy="1187441"/>
          </a:xfrm>
        </p:grpSpPr>
        <p:sp>
          <p:nvSpPr>
            <p:cNvPr id="14" name="Subtitle 2">
              <a:extLst>
                <a:ext uri="{FF2B5EF4-FFF2-40B4-BE49-F238E27FC236}">
                  <a16:creationId xmlns:a16="http://schemas.microsoft.com/office/drawing/2014/main" id="{66263CAE-4866-67F2-7B7A-CDCFE6F63853}"/>
                </a:ext>
              </a:extLst>
            </p:cNvPr>
            <p:cNvSpPr txBox="1">
              <a:spLocks/>
            </p:cNvSpPr>
            <p:nvPr/>
          </p:nvSpPr>
          <p:spPr>
            <a:xfrm>
              <a:off x="136375" y="5556205"/>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endParaRPr lang="en-US" sz="1000" spc="0">
                <a:solidFill>
                  <a:srgbClr val="2C5BA5"/>
                </a:solidFill>
                <a:latin typeface="Century Gothic" panose="020B0502020202020204" pitchFamily="34" charset="0"/>
              </a:endParaRPr>
            </a:p>
            <a:p>
              <a:pPr algn="l">
                <a:lnSpc>
                  <a:spcPct val="110000"/>
                </a:lnSpc>
              </a:pPr>
              <a:endParaRPr lang="en-US" sz="1000" spc="0">
                <a:solidFill>
                  <a:srgbClr val="2C5BA5"/>
                </a:solidFill>
                <a:latin typeface="Century Gothic" panose="020B0502020202020204" pitchFamily="34" charset="0"/>
              </a:endParaRPr>
            </a:p>
            <a:p>
              <a:pPr algn="l">
                <a:lnSpc>
                  <a:spcPct val="110000"/>
                </a:lnSpc>
              </a:pPr>
              <a:r>
                <a:rPr lang="en-US" sz="1000" cap="none" spc="0">
                  <a:solidFill>
                    <a:srgbClr val="2C5BA5"/>
                  </a:solidFill>
                  <a:latin typeface="Century Gothic" panose="020B0502020202020204" pitchFamily="34" charset="0"/>
                </a:rPr>
                <a:t>Scottish Carbon Capture &amp; Storage</a:t>
              </a:r>
            </a:p>
          </p:txBody>
        </p:sp>
        <p:sp>
          <p:nvSpPr>
            <p:cNvPr id="15" name="Subtitle 2">
              <a:extLst>
                <a:ext uri="{FF2B5EF4-FFF2-40B4-BE49-F238E27FC236}">
                  <a16:creationId xmlns:a16="http://schemas.microsoft.com/office/drawing/2014/main" id="{8C39DA04-B9E1-EF5C-49E0-9C428277D0F9}"/>
                </a:ext>
              </a:extLst>
            </p:cNvPr>
            <p:cNvSpPr txBox="1">
              <a:spLocks/>
            </p:cNvSpPr>
            <p:nvPr/>
          </p:nvSpPr>
          <p:spPr>
            <a:xfrm>
              <a:off x="136375" y="5744186"/>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000" b="0" cap="none" spc="0">
                  <a:solidFill>
                    <a:srgbClr val="2C5BA5"/>
                  </a:solidFill>
                  <a:latin typeface="Century Gothic" panose="020B0502020202020204" pitchFamily="34" charset="0"/>
                </a:rPr>
                <a:t>www.sccs.org.uk</a:t>
              </a:r>
            </a:p>
          </p:txBody>
        </p:sp>
      </p:grpSp>
      <p:pic>
        <p:nvPicPr>
          <p:cNvPr id="16" name="Picture 15" descr="A blue circle with white arrow&#10;&#10;Description automatically generated">
            <a:extLst>
              <a:ext uri="{FF2B5EF4-FFF2-40B4-BE49-F238E27FC236}">
                <a16:creationId xmlns:a16="http://schemas.microsoft.com/office/drawing/2014/main" id="{A4D03ED1-EF7D-931E-9B55-E72E5B0FC127}"/>
              </a:ext>
            </a:extLst>
          </p:cNvPr>
          <p:cNvPicPr>
            <a:picLocks noChangeAspect="1"/>
          </p:cNvPicPr>
          <p:nvPr/>
        </p:nvPicPr>
        <p:blipFill>
          <a:blip r:embed="rId3"/>
          <a:stretch>
            <a:fillRect/>
          </a:stretch>
        </p:blipFill>
        <p:spPr>
          <a:xfrm>
            <a:off x="281935" y="6318694"/>
            <a:ext cx="473941" cy="473941"/>
          </a:xfrm>
          <a:prstGeom prst="rect">
            <a:avLst/>
          </a:prstGeom>
        </p:spPr>
      </p:pic>
      <p:cxnSp>
        <p:nvCxnSpPr>
          <p:cNvPr id="17" name="Straight Connector 16">
            <a:extLst>
              <a:ext uri="{FF2B5EF4-FFF2-40B4-BE49-F238E27FC236}">
                <a16:creationId xmlns:a16="http://schemas.microsoft.com/office/drawing/2014/main" id="{8773C29D-030B-C785-28A4-175419CA90C2}"/>
              </a:ext>
            </a:extLst>
          </p:cNvPr>
          <p:cNvCxnSpPr>
            <a:cxnSpLocks/>
          </p:cNvCxnSpPr>
          <p:nvPr/>
        </p:nvCxnSpPr>
        <p:spPr>
          <a:xfrm>
            <a:off x="156000" y="6206836"/>
            <a:ext cx="11520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60F1369-44B4-095E-D81E-D4BC00C494BC}"/>
              </a:ext>
            </a:extLst>
          </p:cNvPr>
          <p:cNvSpPr txBox="1"/>
          <p:nvPr/>
        </p:nvSpPr>
        <p:spPr>
          <a:xfrm>
            <a:off x="475203" y="661771"/>
            <a:ext cx="8896395" cy="707886"/>
          </a:xfrm>
          <a:prstGeom prst="rect">
            <a:avLst/>
          </a:prstGeom>
          <a:noFill/>
        </p:spPr>
        <p:txBody>
          <a:bodyPr wrap="square" rtlCol="0">
            <a:spAutoFit/>
          </a:bodyPr>
          <a:lstStyle/>
          <a:p>
            <a:r>
              <a:rPr lang="en-US" sz="4000"/>
              <a:t>Decarbonising energy</a:t>
            </a:r>
          </a:p>
        </p:txBody>
      </p:sp>
      <p:sp>
        <p:nvSpPr>
          <p:cNvPr id="19" name="TextBox 18">
            <a:extLst>
              <a:ext uri="{FF2B5EF4-FFF2-40B4-BE49-F238E27FC236}">
                <a16:creationId xmlns:a16="http://schemas.microsoft.com/office/drawing/2014/main" id="{9FDD59DC-CE35-A1C9-2B1D-FEC37C07A2EA}"/>
              </a:ext>
            </a:extLst>
          </p:cNvPr>
          <p:cNvSpPr txBox="1"/>
          <p:nvPr/>
        </p:nvSpPr>
        <p:spPr>
          <a:xfrm>
            <a:off x="518398" y="1376573"/>
            <a:ext cx="8896395" cy="369332"/>
          </a:xfrm>
          <a:prstGeom prst="rect">
            <a:avLst/>
          </a:prstGeom>
          <a:noFill/>
        </p:spPr>
        <p:txBody>
          <a:bodyPr wrap="square" rtlCol="0">
            <a:spAutoFit/>
          </a:bodyPr>
          <a:lstStyle/>
          <a:p>
            <a:r>
              <a:rPr lang="en-GB">
                <a:solidFill>
                  <a:srgbClr val="02445F"/>
                </a:solidFill>
              </a:rPr>
              <a:t>Hydrogen energy storage​: scales and patterns in GB energy use​</a:t>
            </a:r>
            <a:endParaRPr lang="en-GB">
              <a:solidFill>
                <a:srgbClr val="0889A3"/>
              </a:solidFill>
            </a:endParaRPr>
          </a:p>
        </p:txBody>
      </p:sp>
      <p:pic>
        <p:nvPicPr>
          <p:cNvPr id="25" name="Picture 24">
            <a:extLst>
              <a:ext uri="{FF2B5EF4-FFF2-40B4-BE49-F238E27FC236}">
                <a16:creationId xmlns:a16="http://schemas.microsoft.com/office/drawing/2014/main" id="{44FCE923-34F2-B9DF-B37C-6FC28B8DF996}"/>
              </a:ext>
            </a:extLst>
          </p:cNvPr>
          <p:cNvPicPr>
            <a:picLocks noChangeAspect="1"/>
          </p:cNvPicPr>
          <p:nvPr/>
        </p:nvPicPr>
        <p:blipFill rotWithShape="1">
          <a:blip r:embed="rId4"/>
          <a:srcRect t="9149"/>
          <a:stretch/>
        </p:blipFill>
        <p:spPr>
          <a:xfrm>
            <a:off x="439108" y="1696749"/>
            <a:ext cx="6972344" cy="4359186"/>
          </a:xfrm>
          <a:prstGeom prst="rect">
            <a:avLst/>
          </a:prstGeom>
        </p:spPr>
      </p:pic>
      <p:sp>
        <p:nvSpPr>
          <p:cNvPr id="26" name="TextBox 25">
            <a:extLst>
              <a:ext uri="{FF2B5EF4-FFF2-40B4-BE49-F238E27FC236}">
                <a16:creationId xmlns:a16="http://schemas.microsoft.com/office/drawing/2014/main" id="{B01CEE1F-5F6D-BBE1-99B5-A567CFDC6F3D}"/>
              </a:ext>
            </a:extLst>
          </p:cNvPr>
          <p:cNvSpPr txBox="1"/>
          <p:nvPr/>
        </p:nvSpPr>
        <p:spPr>
          <a:xfrm>
            <a:off x="824075" y="5921510"/>
            <a:ext cx="6591869" cy="261610"/>
          </a:xfrm>
          <a:prstGeom prst="rect">
            <a:avLst/>
          </a:prstGeom>
          <a:noFill/>
        </p:spPr>
        <p:txBody>
          <a:bodyPr wrap="none" rtlCol="0">
            <a:spAutoFit/>
          </a:bodyPr>
          <a:lstStyle/>
          <a:p>
            <a:r>
              <a:rPr lang="en-US" sz="1100">
                <a:solidFill>
                  <a:schemeClr val="tx1">
                    <a:lumMod val="50000"/>
                    <a:lumOff val="50000"/>
                  </a:schemeClr>
                </a:solidFill>
              </a:rPr>
              <a:t>public.tableau.com/app/profile/</a:t>
            </a:r>
            <a:r>
              <a:rPr lang="en-US" sz="1100" err="1">
                <a:solidFill>
                  <a:schemeClr val="tx1">
                    <a:lumMod val="50000"/>
                    <a:lumOff val="50000"/>
                  </a:schemeClr>
                </a:solidFill>
              </a:rPr>
              <a:t>grant.wilson</a:t>
            </a:r>
            <a:r>
              <a:rPr lang="en-US" sz="1100">
                <a:solidFill>
                  <a:schemeClr val="tx1">
                    <a:lumMod val="50000"/>
                    <a:lumOff val="50000"/>
                  </a:schemeClr>
                </a:solidFill>
              </a:rPr>
              <a:t>/viz/</a:t>
            </a:r>
            <a:r>
              <a:rPr lang="en-US" sz="1100" err="1">
                <a:solidFill>
                  <a:schemeClr val="tx1">
                    <a:lumMod val="50000"/>
                    <a:lumOff val="50000"/>
                  </a:schemeClr>
                </a:solidFill>
              </a:rPr>
              <a:t>GreatBritainsenergydailydata</a:t>
            </a:r>
            <a:r>
              <a:rPr lang="en-US" sz="1100">
                <a:solidFill>
                  <a:schemeClr val="tx1">
                    <a:lumMod val="50000"/>
                    <a:lumOff val="50000"/>
                  </a:schemeClr>
                </a:solidFill>
              </a:rPr>
              <a:t>/</a:t>
            </a:r>
            <a:r>
              <a:rPr lang="en-US" sz="1100" err="1">
                <a:solidFill>
                  <a:schemeClr val="tx1">
                    <a:lumMod val="50000"/>
                    <a:lumOff val="50000"/>
                  </a:schemeClr>
                </a:solidFill>
              </a:rPr>
              <a:t>GBenergyperday?publish</a:t>
            </a:r>
            <a:r>
              <a:rPr lang="en-US" sz="1100">
                <a:solidFill>
                  <a:schemeClr val="tx1">
                    <a:lumMod val="50000"/>
                    <a:lumOff val="50000"/>
                  </a:schemeClr>
                </a:solidFill>
              </a:rPr>
              <a:t>=yes​</a:t>
            </a:r>
          </a:p>
        </p:txBody>
      </p:sp>
      <p:sp>
        <p:nvSpPr>
          <p:cNvPr id="27" name="TextBox 26">
            <a:extLst>
              <a:ext uri="{FF2B5EF4-FFF2-40B4-BE49-F238E27FC236}">
                <a16:creationId xmlns:a16="http://schemas.microsoft.com/office/drawing/2014/main" id="{DE1CE49A-902D-9583-C143-CFEBC8623340}"/>
              </a:ext>
            </a:extLst>
          </p:cNvPr>
          <p:cNvSpPr txBox="1"/>
          <p:nvPr/>
        </p:nvSpPr>
        <p:spPr>
          <a:xfrm>
            <a:off x="7327229" y="1395839"/>
            <a:ext cx="4736269" cy="4758354"/>
          </a:xfrm>
          <a:prstGeom prst="rect">
            <a:avLst/>
          </a:prstGeom>
          <a:noFill/>
        </p:spPr>
        <p:txBody>
          <a:bodyPr wrap="square" rtlCol="0">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Reduce overall energy demand</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Energy demand increases by ~2000 GWh/day from summer to winter (delivered by gas) </a:t>
            </a:r>
            <a:br>
              <a:rPr lang="en-GB" b="0" i="0" u="none" strike="noStrike">
                <a:solidFill>
                  <a:srgbClr val="000000"/>
                </a:solidFill>
                <a:effectLst/>
                <a:latin typeface="Calibri" panose="020F0502020204030204" pitchFamily="34" charset="0"/>
              </a:rPr>
            </a:br>
            <a:r>
              <a:rPr lang="en-GB" b="0" i="0" u="none" strike="noStrike">
                <a:solidFill>
                  <a:srgbClr val="000000"/>
                </a:solidFill>
                <a:effectLst/>
                <a:latin typeface="Calibri" panose="020F0502020204030204" pitchFamily="34" charset="0"/>
              </a:rPr>
              <a:t>= hydrogen energy storage</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Increase variable renewable electricity to meet existing electricity demand </a:t>
            </a:r>
            <a:br>
              <a:rPr lang="en-GB" b="0" i="0" u="none" strike="noStrike">
                <a:solidFill>
                  <a:srgbClr val="000000"/>
                </a:solidFill>
                <a:effectLst/>
                <a:latin typeface="Calibri" panose="020F0502020204030204" pitchFamily="34" charset="0"/>
              </a:rPr>
            </a:br>
            <a:r>
              <a:rPr lang="en-GB" b="0" i="0" u="none" strike="noStrike">
                <a:solidFill>
                  <a:srgbClr val="000000"/>
                </a:solidFill>
                <a:effectLst/>
                <a:latin typeface="Calibri" panose="020F0502020204030204" pitchFamily="34" charset="0"/>
              </a:rPr>
              <a:t>= hydrogen energy storage</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Transport has a daily demand of ~1500 GWh almost entirely delivered by fossil fuels</a:t>
            </a:r>
          </a:p>
          <a:p>
            <a:pPr rtl="0" fontAlgn="base">
              <a:lnSpc>
                <a:spcPct val="150000"/>
              </a:lnSpc>
            </a:pPr>
            <a:endParaRPr lang="en-GB"/>
          </a:p>
        </p:txBody>
      </p:sp>
      <p:sp>
        <p:nvSpPr>
          <p:cNvPr id="2" name="Slide Number Placeholder 4">
            <a:extLst>
              <a:ext uri="{FF2B5EF4-FFF2-40B4-BE49-F238E27FC236}">
                <a16:creationId xmlns:a16="http://schemas.microsoft.com/office/drawing/2014/main" id="{122B052D-FEE1-98BF-3A92-08BC44B2F53E}"/>
              </a:ext>
            </a:extLst>
          </p:cNvPr>
          <p:cNvSpPr>
            <a:spLocks noGrp="1"/>
          </p:cNvSpPr>
          <p:nvPr>
            <p:ph type="sldNum" sz="quarter" idx="12"/>
          </p:nvPr>
        </p:nvSpPr>
        <p:spPr>
          <a:xfrm>
            <a:off x="8813800" y="6356350"/>
            <a:ext cx="2743200" cy="365125"/>
          </a:xfrm>
        </p:spPr>
        <p:txBody>
          <a:bodyPr/>
          <a:lstStyle/>
          <a:p>
            <a:fld id="{DF1F8D99-3F2F-1440-99B1-CD016948CDD8}" type="slidenum">
              <a:rPr lang="en-US" smtClean="0"/>
              <a:t>5</a:t>
            </a:fld>
            <a:endParaRPr lang="en-US"/>
          </a:p>
        </p:txBody>
      </p:sp>
    </p:spTree>
    <p:extLst>
      <p:ext uri="{BB962C8B-B14F-4D97-AF65-F5344CB8AC3E}">
        <p14:creationId xmlns:p14="http://schemas.microsoft.com/office/powerpoint/2010/main" val="304365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Climate Change Plan</a:t>
            </a:r>
          </a:p>
        </p:txBody>
      </p:sp>
      <p:pic>
        <p:nvPicPr>
          <p:cNvPr id="6" name="Picture 4">
            <a:extLst>
              <a:ext uri="{FF2B5EF4-FFF2-40B4-BE49-F238E27FC236}">
                <a16:creationId xmlns:a16="http://schemas.microsoft.com/office/drawing/2014/main" id="{12008E84-F1B0-49F7-AD37-C6B9C548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868" y="915747"/>
            <a:ext cx="5695217" cy="54324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17494A0-B69D-C77E-731C-28CA141FE1FC}"/>
              </a:ext>
            </a:extLst>
          </p:cNvPr>
          <p:cNvPicPr>
            <a:picLocks noChangeAspect="1"/>
          </p:cNvPicPr>
          <p:nvPr/>
        </p:nvPicPr>
        <p:blipFill>
          <a:blip r:embed="rId5"/>
          <a:stretch>
            <a:fillRect/>
          </a:stretch>
        </p:blipFill>
        <p:spPr>
          <a:xfrm>
            <a:off x="1325924" y="326441"/>
            <a:ext cx="3403600" cy="482600"/>
          </a:xfrm>
          <a:prstGeom prst="rect">
            <a:avLst/>
          </a:prstGeom>
        </p:spPr>
      </p:pic>
      <p:sp>
        <p:nvSpPr>
          <p:cNvPr id="17" name="Footer Placeholder 3">
            <a:extLst>
              <a:ext uri="{FF2B5EF4-FFF2-40B4-BE49-F238E27FC236}">
                <a16:creationId xmlns:a16="http://schemas.microsoft.com/office/drawing/2014/main" id="{245F017F-C0DA-6395-7189-368859B10E7C}"/>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20" name="Footer Placeholder 3">
            <a:extLst>
              <a:ext uri="{FF2B5EF4-FFF2-40B4-BE49-F238E27FC236}">
                <a16:creationId xmlns:a16="http://schemas.microsoft.com/office/drawing/2014/main" id="{693F1401-A91E-E01D-1578-0788D866E5DA}"/>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2" name="Slide Number Placeholder 4">
            <a:extLst>
              <a:ext uri="{FF2B5EF4-FFF2-40B4-BE49-F238E27FC236}">
                <a16:creationId xmlns:a16="http://schemas.microsoft.com/office/drawing/2014/main" id="{0AB9ADD6-72C9-13D0-6DAE-80646BC9F60D}"/>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6</a:t>
            </a:fld>
            <a:endParaRPr lang="en-US">
              <a:solidFill>
                <a:schemeClr val="tx1"/>
              </a:solidFill>
            </a:endParaRPr>
          </a:p>
        </p:txBody>
      </p:sp>
    </p:spTree>
    <p:extLst>
      <p:ext uri="{BB962C8B-B14F-4D97-AF65-F5344CB8AC3E}">
        <p14:creationId xmlns:p14="http://schemas.microsoft.com/office/powerpoint/2010/main" val="270495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Energy</a:t>
            </a:r>
          </a:p>
          <a:p>
            <a:pPr>
              <a:spcAft>
                <a:spcPts val="600"/>
              </a:spcAft>
            </a:pPr>
            <a:r>
              <a:rPr lang="en-US" sz="3600" b="1" noProof="1">
                <a:solidFill>
                  <a:srgbClr val="FFFFFF"/>
                </a:solidFill>
              </a:rPr>
              <a:t>System</a:t>
            </a:r>
          </a:p>
          <a:p>
            <a:pPr>
              <a:spcAft>
                <a:spcPts val="600"/>
              </a:spcAft>
            </a:pPr>
            <a:r>
              <a:rPr lang="en-US" sz="3600" b="1" kern="1200" noProof="1">
                <a:solidFill>
                  <a:srgbClr val="FFFFFF"/>
                </a:solidFill>
                <a:latin typeface="+mj-lt"/>
                <a:ea typeface="+mj-ea"/>
                <a:cs typeface="+mj-cs"/>
              </a:rPr>
              <a:t>Balance</a:t>
            </a:r>
          </a:p>
        </p:txBody>
      </p:sp>
      <p:sp>
        <p:nvSpPr>
          <p:cNvPr id="2" name="TextBox 1">
            <a:extLst>
              <a:ext uri="{FF2B5EF4-FFF2-40B4-BE49-F238E27FC236}">
                <a16:creationId xmlns:a16="http://schemas.microsoft.com/office/drawing/2014/main" id="{BD1597BE-0C8F-ADEE-F1E3-06E74DC9FC24}"/>
              </a:ext>
            </a:extLst>
          </p:cNvPr>
          <p:cNvSpPr txBox="1"/>
          <p:nvPr/>
        </p:nvSpPr>
        <p:spPr>
          <a:xfrm>
            <a:off x="475203" y="661771"/>
            <a:ext cx="8896395" cy="707886"/>
          </a:xfrm>
          <a:prstGeom prst="rect">
            <a:avLst/>
          </a:prstGeom>
          <a:noFill/>
        </p:spPr>
        <p:txBody>
          <a:bodyPr wrap="square" rtlCol="0">
            <a:spAutoFit/>
          </a:bodyPr>
          <a:lstStyle/>
          <a:p>
            <a:r>
              <a:rPr lang="en-US" sz="4000"/>
              <a:t>Hydrogen Net Zero target​</a:t>
            </a:r>
          </a:p>
        </p:txBody>
      </p:sp>
      <p:pic>
        <p:nvPicPr>
          <p:cNvPr id="13" name="Picture 12">
            <a:extLst>
              <a:ext uri="{FF2B5EF4-FFF2-40B4-BE49-F238E27FC236}">
                <a16:creationId xmlns:a16="http://schemas.microsoft.com/office/drawing/2014/main" id="{BAB40075-738E-4F93-388E-D7C05A382B02}"/>
              </a:ext>
            </a:extLst>
          </p:cNvPr>
          <p:cNvPicPr>
            <a:picLocks noChangeAspect="1"/>
          </p:cNvPicPr>
          <p:nvPr/>
        </p:nvPicPr>
        <p:blipFill>
          <a:blip r:embed="rId4"/>
          <a:stretch>
            <a:fillRect/>
          </a:stretch>
        </p:blipFill>
        <p:spPr>
          <a:xfrm flipH="1">
            <a:off x="475203" y="1523859"/>
            <a:ext cx="7862682" cy="4349480"/>
          </a:xfrm>
          <a:prstGeom prst="rect">
            <a:avLst/>
          </a:prstGeom>
        </p:spPr>
      </p:pic>
      <p:sp>
        <p:nvSpPr>
          <p:cNvPr id="17" name="TextBox 16">
            <a:extLst>
              <a:ext uri="{FF2B5EF4-FFF2-40B4-BE49-F238E27FC236}">
                <a16:creationId xmlns:a16="http://schemas.microsoft.com/office/drawing/2014/main" id="{AF91076F-468B-E4BD-D063-C5FA2D9B05C5}"/>
              </a:ext>
            </a:extLst>
          </p:cNvPr>
          <p:cNvSpPr txBox="1"/>
          <p:nvPr/>
        </p:nvSpPr>
        <p:spPr>
          <a:xfrm>
            <a:off x="679116" y="1633882"/>
            <a:ext cx="3854409" cy="2542363"/>
          </a:xfrm>
          <a:prstGeom prst="rect">
            <a:avLst/>
          </a:prstGeom>
          <a:noFill/>
        </p:spPr>
        <p:txBody>
          <a:bodyPr wrap="square" rtlCol="0">
            <a:spAutoFit/>
          </a:bodyPr>
          <a:lstStyle/>
          <a:p>
            <a:pPr algn="ctr" rtl="0" fontAlgn="base">
              <a:lnSpc>
                <a:spcPct val="150000"/>
              </a:lnSpc>
            </a:pPr>
            <a:r>
              <a:rPr lang="en-GB" b="1">
                <a:solidFill>
                  <a:srgbClr val="ED7D31"/>
                </a:solidFill>
              </a:rPr>
              <a:t>2023 UK energy mix</a:t>
            </a:r>
            <a:br>
              <a:rPr lang="en-GB" b="1">
                <a:solidFill>
                  <a:srgbClr val="ED7D31"/>
                </a:solidFill>
              </a:rPr>
            </a:br>
            <a:r>
              <a:rPr lang="en-GB">
                <a:solidFill>
                  <a:srgbClr val="ED7D31"/>
                </a:solidFill>
              </a:rPr>
              <a:t>80% fossil fuels</a:t>
            </a:r>
          </a:p>
          <a:p>
            <a:pPr algn="ctr" rtl="0" fontAlgn="base">
              <a:lnSpc>
                <a:spcPct val="150000"/>
              </a:lnSpc>
            </a:pPr>
            <a:r>
              <a:rPr lang="en-GB">
                <a:solidFill>
                  <a:srgbClr val="ED7D31"/>
                </a:solidFill>
              </a:rPr>
              <a:t>20% electricity</a:t>
            </a:r>
            <a:br>
              <a:rPr lang="en-GB">
                <a:solidFill>
                  <a:srgbClr val="ED7D31"/>
                </a:solidFill>
              </a:rPr>
            </a:br>
            <a:r>
              <a:rPr lang="en-GB">
                <a:solidFill>
                  <a:srgbClr val="ED7D31"/>
                </a:solidFill>
              </a:rPr>
              <a:t>10% renewables</a:t>
            </a:r>
          </a:p>
          <a:p>
            <a:pPr algn="ctr" rtl="0" fontAlgn="base">
              <a:lnSpc>
                <a:spcPct val="150000"/>
              </a:lnSpc>
            </a:pPr>
            <a:br>
              <a:rPr lang="en-GB">
                <a:solidFill>
                  <a:srgbClr val="ED7D31"/>
                </a:solidFill>
              </a:rPr>
            </a:br>
            <a:endParaRPr lang="en-GB">
              <a:solidFill>
                <a:srgbClr val="ED7D31"/>
              </a:solidFill>
            </a:endParaRPr>
          </a:p>
        </p:txBody>
      </p:sp>
      <p:sp>
        <p:nvSpPr>
          <p:cNvPr id="20" name="TextBox 19">
            <a:extLst>
              <a:ext uri="{FF2B5EF4-FFF2-40B4-BE49-F238E27FC236}">
                <a16:creationId xmlns:a16="http://schemas.microsoft.com/office/drawing/2014/main" id="{9218CFE9-DE7C-DE98-6E7B-6312EF1C87D6}"/>
              </a:ext>
            </a:extLst>
          </p:cNvPr>
          <p:cNvSpPr txBox="1"/>
          <p:nvPr/>
        </p:nvSpPr>
        <p:spPr>
          <a:xfrm>
            <a:off x="4731887" y="4252445"/>
            <a:ext cx="3854409" cy="2126864"/>
          </a:xfrm>
          <a:prstGeom prst="rect">
            <a:avLst/>
          </a:prstGeom>
          <a:noFill/>
        </p:spPr>
        <p:txBody>
          <a:bodyPr wrap="square" rtlCol="0">
            <a:spAutoFit/>
          </a:bodyPr>
          <a:lstStyle/>
          <a:p>
            <a:pPr algn="ctr" rtl="0" fontAlgn="base">
              <a:lnSpc>
                <a:spcPct val="150000"/>
              </a:lnSpc>
            </a:pPr>
            <a:r>
              <a:rPr lang="en-GB" b="1">
                <a:solidFill>
                  <a:srgbClr val="4472C4"/>
                </a:solidFill>
              </a:rPr>
              <a:t>2050 UK Net Zero energy mix</a:t>
            </a:r>
            <a:br>
              <a:rPr lang="en-GB" b="1">
                <a:solidFill>
                  <a:srgbClr val="4472C4"/>
                </a:solidFill>
              </a:rPr>
            </a:br>
            <a:r>
              <a:rPr lang="en-GB">
                <a:solidFill>
                  <a:srgbClr val="4472C4"/>
                </a:solidFill>
              </a:rPr>
              <a:t>70-80% Renewable Electricity</a:t>
            </a:r>
          </a:p>
          <a:p>
            <a:pPr algn="ctr" rtl="0" fontAlgn="base">
              <a:lnSpc>
                <a:spcPct val="150000"/>
              </a:lnSpc>
            </a:pPr>
            <a:r>
              <a:rPr lang="en-GB">
                <a:solidFill>
                  <a:srgbClr val="4472C4"/>
                </a:solidFill>
              </a:rPr>
              <a:t>20-30% Hydrogen</a:t>
            </a:r>
          </a:p>
          <a:p>
            <a:pPr algn="ctr" rtl="0" fontAlgn="base">
              <a:lnSpc>
                <a:spcPct val="150000"/>
              </a:lnSpc>
            </a:pPr>
            <a:br>
              <a:rPr lang="en-GB">
                <a:solidFill>
                  <a:srgbClr val="ED7D31"/>
                </a:solidFill>
              </a:rPr>
            </a:br>
            <a:endParaRPr lang="en-GB">
              <a:solidFill>
                <a:srgbClr val="ED7D31"/>
              </a:solidFill>
            </a:endParaRPr>
          </a:p>
        </p:txBody>
      </p:sp>
      <p:sp>
        <p:nvSpPr>
          <p:cNvPr id="21" name="Footer Placeholder 3">
            <a:extLst>
              <a:ext uri="{FF2B5EF4-FFF2-40B4-BE49-F238E27FC236}">
                <a16:creationId xmlns:a16="http://schemas.microsoft.com/office/drawing/2014/main" id="{291FE3B2-7D52-A56C-21E9-902204647305}"/>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22" name="Footer Placeholder 3">
            <a:extLst>
              <a:ext uri="{FF2B5EF4-FFF2-40B4-BE49-F238E27FC236}">
                <a16:creationId xmlns:a16="http://schemas.microsoft.com/office/drawing/2014/main" id="{5FA9559E-D8BB-1F8C-894F-7696AE183D14}"/>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6" name="Slide Number Placeholder 4">
            <a:extLst>
              <a:ext uri="{FF2B5EF4-FFF2-40B4-BE49-F238E27FC236}">
                <a16:creationId xmlns:a16="http://schemas.microsoft.com/office/drawing/2014/main" id="{613F4F01-9BBB-7558-BF0D-09CFD5AA87FD}"/>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7</a:t>
            </a:fld>
            <a:endParaRPr lang="en-US">
              <a:solidFill>
                <a:schemeClr val="tx1"/>
              </a:solidFill>
            </a:endParaRPr>
          </a:p>
        </p:txBody>
      </p:sp>
    </p:spTree>
    <p:extLst>
      <p:ext uri="{BB962C8B-B14F-4D97-AF65-F5344CB8AC3E}">
        <p14:creationId xmlns:p14="http://schemas.microsoft.com/office/powerpoint/2010/main" val="810777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Additional considerations</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Hydrogen</a:t>
            </a:r>
          </a:p>
          <a:p>
            <a:pPr>
              <a:spcAft>
                <a:spcPts val="600"/>
              </a:spcAft>
            </a:pPr>
            <a:r>
              <a:rPr lang="en-US" sz="3600" b="1" noProof="1">
                <a:solidFill>
                  <a:srgbClr val="FFFFFF"/>
                </a:solidFill>
              </a:rPr>
              <a:t>economy</a:t>
            </a:r>
            <a:endParaRPr lang="en-US" sz="3600" b="1" kern="1200" noProof="1">
              <a:solidFill>
                <a:srgbClr val="FFFFFF"/>
              </a:solidFill>
              <a:latin typeface="+mj-lt"/>
              <a:ea typeface="+mj-ea"/>
              <a:cs typeface="+mj-cs"/>
            </a:endParaRPr>
          </a:p>
        </p:txBody>
      </p:sp>
      <p:sp>
        <p:nvSpPr>
          <p:cNvPr id="25" name="TextBox 24">
            <a:extLst>
              <a:ext uri="{FF2B5EF4-FFF2-40B4-BE49-F238E27FC236}">
                <a16:creationId xmlns:a16="http://schemas.microsoft.com/office/drawing/2014/main" id="{D8489112-354B-21F2-E0DF-EE5EEF4A780E}"/>
              </a:ext>
            </a:extLst>
          </p:cNvPr>
          <p:cNvSpPr txBox="1"/>
          <p:nvPr/>
        </p:nvSpPr>
        <p:spPr>
          <a:xfrm>
            <a:off x="694863" y="1464552"/>
            <a:ext cx="7122695" cy="4527521"/>
          </a:xfrm>
          <a:prstGeom prst="rect">
            <a:avLst/>
          </a:prstGeom>
          <a:noFill/>
        </p:spPr>
        <p:txBody>
          <a:bodyPr wrap="square" rtlCol="0">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Around 85% of UK homes are heated by gas, oil, LPG, or mineral oil</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Only 4% of current UK properties have energy efficiency ratings that are suitable for heat pump installation</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Fuel cell vehicles have a significantly reduced demand for critical minerals than batteries</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£1.1 billion has been paid on the balancing mechanism for wind farm constraints, curtailing over 16.6 </a:t>
            </a:r>
            <a:r>
              <a:rPr lang="en-GB" b="0" i="0" u="none" strike="noStrike" err="1">
                <a:solidFill>
                  <a:srgbClr val="000000"/>
                </a:solidFill>
                <a:effectLst/>
                <a:latin typeface="Calibri" panose="020F0502020204030204" pitchFamily="34" charset="0"/>
              </a:rPr>
              <a:t>TWh</a:t>
            </a:r>
            <a:r>
              <a:rPr lang="en-GB" b="0" i="0" u="none" strike="noStrike">
                <a:solidFill>
                  <a:srgbClr val="000000"/>
                </a:solidFill>
                <a:effectLst/>
                <a:latin typeface="Calibri" panose="020F0502020204030204" pitchFamily="34" charset="0"/>
              </a:rPr>
              <a:t> of energy</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For Net Zero there will be circumstances where the only available decarbonisation option is not perfectly efficient, or cost optimised</a:t>
            </a:r>
          </a:p>
        </p:txBody>
      </p:sp>
      <p:sp>
        <p:nvSpPr>
          <p:cNvPr id="2" name="Footer Placeholder 3">
            <a:extLst>
              <a:ext uri="{FF2B5EF4-FFF2-40B4-BE49-F238E27FC236}">
                <a16:creationId xmlns:a16="http://schemas.microsoft.com/office/drawing/2014/main" id="{38A94326-A63C-710E-0329-EA65A5261015}"/>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6" name="Footer Placeholder 3">
            <a:extLst>
              <a:ext uri="{FF2B5EF4-FFF2-40B4-BE49-F238E27FC236}">
                <a16:creationId xmlns:a16="http://schemas.microsoft.com/office/drawing/2014/main" id="{02DB2048-9142-EDC9-B654-5CB3EE155841}"/>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endParaRPr lang="en-US" sz="2400" baseline="-25000">
              <a:solidFill>
                <a:schemeClr val="accent2"/>
              </a:solidFill>
              <a:cs typeface="Calibri"/>
            </a:endParaRPr>
          </a:p>
        </p:txBody>
      </p:sp>
      <p:sp>
        <p:nvSpPr>
          <p:cNvPr id="7" name="Slide Number Placeholder 4">
            <a:extLst>
              <a:ext uri="{FF2B5EF4-FFF2-40B4-BE49-F238E27FC236}">
                <a16:creationId xmlns:a16="http://schemas.microsoft.com/office/drawing/2014/main" id="{01C930C3-FBBD-14AE-2A6B-EB22F38B6A9D}"/>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8</a:t>
            </a:fld>
            <a:endParaRPr lang="en-US">
              <a:solidFill>
                <a:schemeClr val="tx1"/>
              </a:solidFill>
            </a:endParaRPr>
          </a:p>
        </p:txBody>
      </p:sp>
    </p:spTree>
    <p:extLst>
      <p:ext uri="{BB962C8B-B14F-4D97-AF65-F5344CB8AC3E}">
        <p14:creationId xmlns:p14="http://schemas.microsoft.com/office/powerpoint/2010/main" val="354546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dirty="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A blue circle with white arrow&#10;&#10;Description automatically generated">
            <a:extLst>
              <a:ext uri="{FF2B5EF4-FFF2-40B4-BE49-F238E27FC236}">
                <a16:creationId xmlns:a16="http://schemas.microsoft.com/office/drawing/2014/main" id="{5957F21D-8479-2B70-87A7-FAEA2F92EC75}"/>
              </a:ext>
            </a:extLst>
          </p:cNvPr>
          <p:cNvPicPr>
            <a:picLocks noChangeAspect="1"/>
          </p:cNvPicPr>
          <p:nvPr/>
        </p:nvPicPr>
        <p:blipFill>
          <a:blip r:embed="rId3"/>
          <a:stretch>
            <a:fillRect/>
          </a:stretch>
        </p:blipFill>
        <p:spPr>
          <a:xfrm>
            <a:off x="236965" y="6213764"/>
            <a:ext cx="473941" cy="473941"/>
          </a:xfrm>
          <a:prstGeom prst="rect">
            <a:avLst/>
          </a:prstGeom>
        </p:spPr>
      </p:pic>
      <p:sp>
        <p:nvSpPr>
          <p:cNvPr id="8" name="TextBox 7">
            <a:extLst>
              <a:ext uri="{FF2B5EF4-FFF2-40B4-BE49-F238E27FC236}">
                <a16:creationId xmlns:a16="http://schemas.microsoft.com/office/drawing/2014/main" id="{CE6A566D-6D53-CDC3-CFEF-5C7E267B3D4F}"/>
              </a:ext>
            </a:extLst>
          </p:cNvPr>
          <p:cNvSpPr txBox="1"/>
          <p:nvPr/>
        </p:nvSpPr>
        <p:spPr>
          <a:xfrm>
            <a:off x="475203" y="661771"/>
            <a:ext cx="8896395" cy="707886"/>
          </a:xfrm>
          <a:prstGeom prst="rect">
            <a:avLst/>
          </a:prstGeom>
          <a:noFill/>
        </p:spPr>
        <p:txBody>
          <a:bodyPr wrap="square" rtlCol="0">
            <a:spAutoFit/>
          </a:bodyPr>
          <a:lstStyle/>
          <a:p>
            <a:r>
              <a:rPr lang="en-US" sz="4000"/>
              <a:t>Challenges</a:t>
            </a:r>
          </a:p>
        </p:txBody>
      </p:sp>
      <p:sp>
        <p:nvSpPr>
          <p:cNvPr id="9" name="Title 1">
            <a:extLst>
              <a:ext uri="{FF2B5EF4-FFF2-40B4-BE49-F238E27FC236}">
                <a16:creationId xmlns:a16="http://schemas.microsoft.com/office/drawing/2014/main" id="{A4CC78B8-52FF-8EA7-180F-A9CC027EB3D5}"/>
              </a:ext>
            </a:extLst>
          </p:cNvPr>
          <p:cNvSpPr txBox="1">
            <a:spLocks/>
          </p:cNvSpPr>
          <p:nvPr/>
        </p:nvSpPr>
        <p:spPr>
          <a:xfrm>
            <a:off x="9272922" y="287459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kern="1200" noProof="1">
                <a:solidFill>
                  <a:srgbClr val="FFFFFF"/>
                </a:solidFill>
                <a:latin typeface="+mj-lt"/>
                <a:ea typeface="+mj-ea"/>
                <a:cs typeface="+mj-cs"/>
              </a:rPr>
              <a:t>Hydrogen</a:t>
            </a:r>
          </a:p>
          <a:p>
            <a:pPr>
              <a:spcAft>
                <a:spcPts val="600"/>
              </a:spcAft>
            </a:pPr>
            <a:r>
              <a:rPr lang="en-US" sz="3600" b="1" noProof="1">
                <a:solidFill>
                  <a:srgbClr val="FFFFFF"/>
                </a:solidFill>
              </a:rPr>
              <a:t>economy</a:t>
            </a:r>
            <a:endParaRPr lang="en-US" sz="3600" b="1" kern="1200" noProof="1">
              <a:solidFill>
                <a:srgbClr val="FFFFFF"/>
              </a:solidFill>
              <a:latin typeface="+mj-lt"/>
              <a:ea typeface="+mj-ea"/>
              <a:cs typeface="+mj-cs"/>
            </a:endParaRPr>
          </a:p>
        </p:txBody>
      </p:sp>
      <p:sp>
        <p:nvSpPr>
          <p:cNvPr id="25" name="TextBox 24">
            <a:extLst>
              <a:ext uri="{FF2B5EF4-FFF2-40B4-BE49-F238E27FC236}">
                <a16:creationId xmlns:a16="http://schemas.microsoft.com/office/drawing/2014/main" id="{D8489112-354B-21F2-E0DF-EE5EEF4A780E}"/>
              </a:ext>
            </a:extLst>
          </p:cNvPr>
          <p:cNvSpPr txBox="1"/>
          <p:nvPr/>
        </p:nvSpPr>
        <p:spPr>
          <a:xfrm>
            <a:off x="1188159" y="1404393"/>
            <a:ext cx="7122695" cy="4481355"/>
          </a:xfrm>
          <a:prstGeom prst="rect">
            <a:avLst/>
          </a:prstGeom>
          <a:noFill/>
        </p:spPr>
        <p:txBody>
          <a:bodyPr wrap="square" rtlCol="0">
            <a:spAutoFit/>
          </a:bodyPr>
          <a:lstStyle/>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Policy and regulatory uncertainty</a:t>
            </a:r>
            <a:br>
              <a:rPr lang="en-GB" b="0" i="0" u="none" strike="noStrike">
                <a:solidFill>
                  <a:srgbClr val="000000"/>
                </a:solidFill>
                <a:effectLst/>
                <a:latin typeface="Calibri" panose="020F0502020204030204" pitchFamily="34" charset="0"/>
              </a:rPr>
            </a:b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Investor confidence</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Need for supply and demand coordination</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Safety and public perception</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Cost reductions for hydrogen production</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Cost of increasing the energy density of hydrogen (compression/chemical carriers)</a:t>
            </a:r>
          </a:p>
          <a:p>
            <a:pPr marL="285750" indent="-285750" rtl="0" fontAlgn="base">
              <a:lnSpc>
                <a:spcPct val="150000"/>
              </a:lnSpc>
              <a:buFont typeface="Wingdings" pitchFamily="2" charset="2"/>
              <a:buChar char="ü"/>
            </a:pPr>
            <a:endParaRPr lang="en-GB" sz="800" b="0" i="0" u="none" strike="noStrike">
              <a:solidFill>
                <a:srgbClr val="000000"/>
              </a:solidFill>
              <a:effectLst/>
              <a:latin typeface="Calibri" panose="020F0502020204030204" pitchFamily="34" charset="0"/>
            </a:endParaRPr>
          </a:p>
          <a:p>
            <a:pPr marL="285750" indent="-285750" rtl="0" fontAlgn="base">
              <a:lnSpc>
                <a:spcPct val="150000"/>
              </a:lnSpc>
              <a:buFont typeface="Wingdings" pitchFamily="2" charset="2"/>
              <a:buChar char="ü"/>
            </a:pPr>
            <a:r>
              <a:rPr lang="en-GB" b="0" i="0" u="none" strike="noStrike">
                <a:solidFill>
                  <a:srgbClr val="000000"/>
                </a:solidFill>
                <a:effectLst/>
                <a:latin typeface="Calibri" panose="020F0502020204030204" pitchFamily="34" charset="0"/>
              </a:rPr>
              <a:t>Need for enabling storage and transport infrastructure</a:t>
            </a:r>
          </a:p>
        </p:txBody>
      </p:sp>
      <p:sp>
        <p:nvSpPr>
          <p:cNvPr id="2" name="Footer Placeholder 3">
            <a:extLst>
              <a:ext uri="{FF2B5EF4-FFF2-40B4-BE49-F238E27FC236}">
                <a16:creationId xmlns:a16="http://schemas.microsoft.com/office/drawing/2014/main" id="{49AB9D3A-F5F4-761A-F84A-2998902BF100}"/>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6" name="Footer Placeholder 3">
            <a:extLst>
              <a:ext uri="{FF2B5EF4-FFF2-40B4-BE49-F238E27FC236}">
                <a16:creationId xmlns:a16="http://schemas.microsoft.com/office/drawing/2014/main" id="{90F86150-7D52-ADC3-B88C-20601A7C5229}"/>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7" name="Slide Number Placeholder 4">
            <a:extLst>
              <a:ext uri="{FF2B5EF4-FFF2-40B4-BE49-F238E27FC236}">
                <a16:creationId xmlns:a16="http://schemas.microsoft.com/office/drawing/2014/main" id="{F7BBBE81-00CB-1EAD-95CE-2073ABEE5468}"/>
              </a:ext>
            </a:extLst>
          </p:cNvPr>
          <p:cNvSpPr>
            <a:spLocks noGrp="1"/>
          </p:cNvSpPr>
          <p:nvPr>
            <p:ph type="sldNum" sz="quarter" idx="12"/>
          </p:nvPr>
        </p:nvSpPr>
        <p:spPr>
          <a:xfrm>
            <a:off x="11146536" y="6212505"/>
            <a:ext cx="475200" cy="47520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9</a:t>
            </a:fld>
            <a:endParaRPr lang="en-US">
              <a:solidFill>
                <a:schemeClr val="tx1"/>
              </a:solidFill>
            </a:endParaRPr>
          </a:p>
        </p:txBody>
      </p:sp>
    </p:spTree>
    <p:extLst>
      <p:ext uri="{BB962C8B-B14F-4D97-AF65-F5344CB8AC3E}">
        <p14:creationId xmlns:p14="http://schemas.microsoft.com/office/powerpoint/2010/main" val="316427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A1A6933F15124BB36BFBF738319E53" ma:contentTypeVersion="20" ma:contentTypeDescription="Create a new document." ma:contentTypeScope="" ma:versionID="b4c5f6b28776de985e221ed9a139f3ef">
  <xsd:schema xmlns:xsd="http://www.w3.org/2001/XMLSchema" xmlns:xs="http://www.w3.org/2001/XMLSchema" xmlns:p="http://schemas.microsoft.com/office/2006/metadata/properties" xmlns:ns2="65f304e9-27d4-4186-821b-65b5fa17be06" xmlns:ns3="6e16d123-1995-47bb-8c55-17202f581975" targetNamespace="http://schemas.microsoft.com/office/2006/metadata/properties" ma:root="true" ma:fieldsID="ad63cf063e65b4ddadd2b91feb5c4801" ns2:_="" ns3:_="">
    <xsd:import namespace="65f304e9-27d4-4186-821b-65b5fa17be06"/>
    <xsd:import namespace="6e16d123-1995-47bb-8c55-17202f5819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Uploaded" minOccurs="0"/>
                <xsd:element ref="ns2:Keepordiscard_x003f_"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304e9-27d4-4186-821b-65b5fa17be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Uploaded" ma:index="20" nillable="true" ma:displayName="Uploaded" ma:default="1" ma:format="Dropdown" ma:internalName="Uploaded">
      <xsd:simpleType>
        <xsd:restriction base="dms:Boolean"/>
      </xsd:simpleType>
    </xsd:element>
    <xsd:element name="Keepordiscard_x003f_" ma:index="21" nillable="true" ma:displayName="Keep or discard?" ma:format="Dropdown" ma:internalName="Keepordiscard_x003f_">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54eff52-6b6d-4e5f-a3b0-187f185b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16d123-1995-47bb-8c55-17202f58197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8191e9c-4b73-434b-b81d-5b24c580a244}" ma:internalName="TaxCatchAll" ma:showField="CatchAllData" ma:web="6e16d123-1995-47bb-8c55-17202f5819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e16d123-1995-47bb-8c55-17202f581975">
      <UserInfo>
        <DisplayName>Indira Mann</DisplayName>
        <AccountId>12</AccountId>
        <AccountType/>
      </UserInfo>
      <UserInfo>
        <DisplayName>SharingLinks.6bdf586e-953c-4551-9acf-7dd93f9c9752.Flexible.37df8cfc-3ac0-4720-b466-803368216459</DisplayName>
        <AccountId>18</AccountId>
        <AccountType/>
      </UserInfo>
      <UserInfo>
        <DisplayName>Limited Access System Group</DisplayName>
        <AccountId>19</AccountId>
        <AccountType/>
      </UserInfo>
      <UserInfo>
        <DisplayName>SCCS Shared Drive copy Owners</DisplayName>
        <AccountId>9</AccountId>
        <AccountType/>
      </UserInfo>
      <UserInfo>
        <DisplayName>Behjat Karipayhan</DisplayName>
        <AccountId>402</AccountId>
        <AccountType/>
      </UserInfo>
      <UserInfo>
        <DisplayName>Gillian White SCCS</DisplayName>
        <AccountId>357</AccountId>
        <AccountType/>
      </UserInfo>
      <UserInfo>
        <DisplayName>Erika Palfi SCCS</DisplayName>
        <AccountId>365</AccountId>
        <AccountType/>
      </UserInfo>
      <UserInfo>
        <DisplayName>Gillian White</DisplayName>
        <AccountId>354</AccountId>
        <AccountType/>
      </UserInfo>
      <UserInfo>
        <DisplayName>Andrew Cavanagh</DisplayName>
        <AccountId>362</AccountId>
        <AccountType/>
      </UserInfo>
      <UserInfo>
        <DisplayName>Katriona Edlmann</DisplayName>
        <AccountId>223</AccountId>
        <AccountType/>
      </UserInfo>
    </SharedWithUsers>
    <Uploaded xmlns="65f304e9-27d4-4186-821b-65b5fa17be06">true</Uploaded>
    <Keepordiscard_x003f_ xmlns="65f304e9-27d4-4186-821b-65b5fa17be06" xsi:nil="true"/>
    <TaxCatchAll xmlns="6e16d123-1995-47bb-8c55-17202f581975" xsi:nil="true"/>
    <lcf76f155ced4ddcb4097134ff3c332f xmlns="65f304e9-27d4-4186-821b-65b5fa17be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0A7215-A9C5-4E6C-BD78-A6544FF8DAC4}">
  <ds:schemaRefs>
    <ds:schemaRef ds:uri="http://schemas.microsoft.com/sharepoint/v3/contenttype/forms"/>
  </ds:schemaRefs>
</ds:datastoreItem>
</file>

<file path=customXml/itemProps2.xml><?xml version="1.0" encoding="utf-8"?>
<ds:datastoreItem xmlns:ds="http://schemas.openxmlformats.org/officeDocument/2006/customXml" ds:itemID="{C3691D4E-986F-43FB-8BCD-2D6FD0C7ADD8}">
  <ds:schemaRefs>
    <ds:schemaRef ds:uri="65f304e9-27d4-4186-821b-65b5fa17be06"/>
    <ds:schemaRef ds:uri="6e16d123-1995-47bb-8c55-17202f5819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B85839-2040-40FA-9C44-199F638BF2F8}">
  <ds:schemaRefs>
    <ds:schemaRef ds:uri="http://schemas.microsoft.com/office/2006/documentManagement/types"/>
    <ds:schemaRef ds:uri="http://schemas.microsoft.com/office/2006/metadata/properties"/>
    <ds:schemaRef ds:uri="http://www.w3.org/XML/1998/namespace"/>
    <ds:schemaRef ds:uri="65f304e9-27d4-4186-821b-65b5fa17be06"/>
    <ds:schemaRef ds:uri="http://purl.org/dc/terms/"/>
    <ds:schemaRef ds:uri="http://purl.org/dc/elements/1.1/"/>
    <ds:schemaRef ds:uri="http://schemas.microsoft.com/office/infopath/2007/PartnerControls"/>
    <ds:schemaRef ds:uri="http://schemas.openxmlformats.org/package/2006/metadata/core-properties"/>
    <ds:schemaRef ds:uri="6e16d123-1995-47bb-8c55-17202f58197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TotalTime>
  <Words>4704</Words>
  <Application>Microsoft Office PowerPoint</Application>
  <PresentationFormat>Widescreen</PresentationFormat>
  <Paragraphs>435</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Introduction to Hydrogen Module 1: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Module 1: Background Completed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 The Gap A disconnect between CO2 Storage  and Net Zero in Europe</dc:title>
  <dc:creator>CAVANAGH Andrew</dc:creator>
  <cp:lastModifiedBy>Andrew Cavanagh</cp:lastModifiedBy>
  <cp:revision>58</cp:revision>
  <dcterms:created xsi:type="dcterms:W3CDTF">2019-08-26T16:50:33Z</dcterms:created>
  <dcterms:modified xsi:type="dcterms:W3CDTF">2024-03-29T12:20:30Z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0x010100B3A1A6933F15124BB36BFBF738319E53</vt:lpwstr>
  </property>
  <property fmtid="{D5CDD505-2E9C-101B-9397-08002B2CF9AE}" pid="3" name="MediaServiceImageTags">
    <vt:lpwstr/>
  </property>
</Properties>
</file>