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32"/>
  </p:notesMasterIdLst>
  <p:handoutMasterIdLst>
    <p:handoutMasterId r:id="rId33"/>
  </p:handoutMasterIdLst>
  <p:sldIdLst>
    <p:sldId id="383" r:id="rId5"/>
    <p:sldId id="384" r:id="rId6"/>
    <p:sldId id="477" r:id="rId7"/>
    <p:sldId id="512" r:id="rId8"/>
    <p:sldId id="496" r:id="rId9"/>
    <p:sldId id="440" r:id="rId10"/>
    <p:sldId id="526" r:id="rId11"/>
    <p:sldId id="513" r:id="rId12"/>
    <p:sldId id="516" r:id="rId13"/>
    <p:sldId id="494" r:id="rId14"/>
    <p:sldId id="504" r:id="rId15"/>
    <p:sldId id="503" r:id="rId16"/>
    <p:sldId id="525" r:id="rId17"/>
    <p:sldId id="387" r:id="rId18"/>
    <p:sldId id="518" r:id="rId19"/>
    <p:sldId id="519" r:id="rId20"/>
    <p:sldId id="401" r:id="rId21"/>
    <p:sldId id="530" r:id="rId22"/>
    <p:sldId id="492" r:id="rId23"/>
    <p:sldId id="394" r:id="rId24"/>
    <p:sldId id="529" r:id="rId25"/>
    <p:sldId id="515" r:id="rId26"/>
    <p:sldId id="462" r:id="rId27"/>
    <p:sldId id="527" r:id="rId28"/>
    <p:sldId id="520" r:id="rId29"/>
    <p:sldId id="395" r:id="rId30"/>
    <p:sldId id="517" r:id="rId31"/>
  </p:sldIdLst>
  <p:sldSz cx="9144000" cy="6858000" type="screen4x3"/>
  <p:notesSz cx="6889750" cy="9671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Alexander" initials="NA" lastIdx="5" clrIdx="0">
    <p:extLst>
      <p:ext uri="{19B8F6BF-5375-455C-9EA6-DF929625EA0E}">
        <p15:presenceInfo xmlns:p15="http://schemas.microsoft.com/office/powerpoint/2012/main" userId="bb9e83b8a50ee657" providerId="Windows Live"/>
      </p:ext>
    </p:extLst>
  </p:cmAuthor>
  <p:cmAuthor id="2" name="Niall Alexander" initials="NA [2]" lastIdx="2" clrIdx="1">
    <p:extLst>
      <p:ext uri="{19B8F6BF-5375-455C-9EA6-DF929625EA0E}">
        <p15:presenceInfo xmlns:p15="http://schemas.microsoft.com/office/powerpoint/2012/main" userId="Niall Alexander" providerId="None"/>
      </p:ext>
    </p:extLst>
  </p:cmAuthor>
  <p:cmAuthor id="3" name="Lucy Boyd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83B"/>
    <a:srgbClr val="21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86410"/>
  </p:normalViewPr>
  <p:slideViewPr>
    <p:cSldViewPr snapToGrid="0">
      <p:cViewPr varScale="1">
        <p:scale>
          <a:sx n="62" d="100"/>
          <a:sy n="62" d="100"/>
        </p:scale>
        <p:origin x="16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61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upload%20to%20z%20drive\BRIEFINGS%20BLOGS%20AND%20RESPONSES\ALL%20charts%20and%20data%20sourc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upload%20to%20z%20drive\BRIEFINGS%20BLOGS%20AND%20RESPONSES\ALL%20charts%20and%20data%20sourc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/C:\Users\Owner\Desktop\upload%20to%20z%20drive\ALL%20charts%20and%20data%20sourc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Sheet5!$C$8</c:f>
              <c:strCache>
                <c:ptCount val="1"/>
                <c:pt idx="0">
                  <c:v>Unsecured debt as % mean household income</c:v>
                </c:pt>
              </c:strCache>
            </c:strRef>
          </c:tx>
          <c:spPr>
            <a:ln w="444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Sheet5!$D$7:$K$7</c:f>
              <c:strCache>
                <c:ptCount val="8"/>
                <c:pt idx="0">
                  <c:v>UK Average</c:v>
                </c:pt>
                <c:pt idx="1">
                  <c:v>Scotland</c:v>
                </c:pt>
                <c:pt idx="2">
                  <c:v>South West Sco</c:v>
                </c:pt>
                <c:pt idx="3">
                  <c:v>Eastern Sco</c:v>
                </c:pt>
                <c:pt idx="4">
                  <c:v>North East Sco</c:v>
                </c:pt>
                <c:pt idx="5">
                  <c:v>Highlands &amp; Islands</c:v>
                </c:pt>
                <c:pt idx="6">
                  <c:v>G Postcode</c:v>
                </c:pt>
                <c:pt idx="7">
                  <c:v>EH postcodes</c:v>
                </c:pt>
              </c:strCache>
            </c:strRef>
          </c:xVal>
          <c:yVal>
            <c:numRef>
              <c:f>Sheet5!$D$8:$K$8</c:f>
              <c:numCache>
                <c:formatCode>0%</c:formatCode>
                <c:ptCount val="8"/>
                <c:pt idx="0">
                  <c:v>7.22E-2</c:v>
                </c:pt>
                <c:pt idx="1">
                  <c:v>8.2900000000000001E-2</c:v>
                </c:pt>
                <c:pt idx="2">
                  <c:v>0.10970000000000001</c:v>
                </c:pt>
                <c:pt idx="3">
                  <c:v>6.7699999999999996E-2</c:v>
                </c:pt>
                <c:pt idx="4">
                  <c:v>7.9600000000000004E-2</c:v>
                </c:pt>
                <c:pt idx="5">
                  <c:v>6.0299999999999999E-2</c:v>
                </c:pt>
                <c:pt idx="6">
                  <c:v>0.1168</c:v>
                </c:pt>
                <c:pt idx="7">
                  <c:v>4.6800000000000001E-2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56-4FD3-B9AF-08A986E41888}"/>
            </c:ext>
          </c:extLst>
        </c:ser>
        <c:ser>
          <c:idx val="3"/>
          <c:order val="3"/>
          <c:tx>
            <c:strRef>
              <c:f>Sheet5!$C$11</c:f>
              <c:strCache>
                <c:ptCount val="1"/>
                <c:pt idx="0">
                  <c:v>Overdrawn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Sheet5!$D$7:$K$7</c:f>
              <c:strCache>
                <c:ptCount val="8"/>
                <c:pt idx="0">
                  <c:v>UK Average</c:v>
                </c:pt>
                <c:pt idx="1">
                  <c:v>Scotland</c:v>
                </c:pt>
                <c:pt idx="2">
                  <c:v>South West Sco</c:v>
                </c:pt>
                <c:pt idx="3">
                  <c:v>Eastern Sco</c:v>
                </c:pt>
                <c:pt idx="4">
                  <c:v>North East Sco</c:v>
                </c:pt>
                <c:pt idx="5">
                  <c:v>Highlands &amp; Islands</c:v>
                </c:pt>
                <c:pt idx="6">
                  <c:v>G Postcode</c:v>
                </c:pt>
                <c:pt idx="7">
                  <c:v>EH postcodes</c:v>
                </c:pt>
              </c:strCache>
            </c:strRef>
          </c:xVal>
          <c:yVal>
            <c:numRef>
              <c:f>Sheet5!$D$11:$K$11</c:f>
              <c:numCache>
                <c:formatCode>0%</c:formatCode>
                <c:ptCount val="8"/>
                <c:pt idx="0">
                  <c:v>0.25</c:v>
                </c:pt>
                <c:pt idx="1">
                  <c:v>0.23</c:v>
                </c:pt>
                <c:pt idx="2">
                  <c:v>0.26</c:v>
                </c:pt>
                <c:pt idx="3">
                  <c:v>0.2</c:v>
                </c:pt>
                <c:pt idx="4">
                  <c:v>0.23</c:v>
                </c:pt>
                <c:pt idx="5">
                  <c:v>0.24</c:v>
                </c:pt>
                <c:pt idx="6">
                  <c:v>0.27</c:v>
                </c:pt>
                <c:pt idx="7">
                  <c:v>0.26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56-4FD3-B9AF-08A986E41888}"/>
            </c:ext>
          </c:extLst>
        </c:ser>
        <c:ser>
          <c:idx val="4"/>
          <c:order val="4"/>
          <c:tx>
            <c:strRef>
              <c:f>Sheet5!$C$12</c:f>
              <c:strCache>
                <c:ptCount val="1"/>
                <c:pt idx="0">
                  <c:v>Any High cost loans</c:v>
                </c:pt>
              </c:strCache>
            </c:strRef>
          </c:tx>
          <c:spPr>
            <a:ln w="44450" cap="rnd">
              <a:solidFill>
                <a:srgbClr val="44546A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Sheet5!$D$7:$K$7</c:f>
              <c:strCache>
                <c:ptCount val="8"/>
                <c:pt idx="0">
                  <c:v>UK Average</c:v>
                </c:pt>
                <c:pt idx="1">
                  <c:v>Scotland</c:v>
                </c:pt>
                <c:pt idx="2">
                  <c:v>South West Sco</c:v>
                </c:pt>
                <c:pt idx="3">
                  <c:v>Eastern Sco</c:v>
                </c:pt>
                <c:pt idx="4">
                  <c:v>North East Sco</c:v>
                </c:pt>
                <c:pt idx="5">
                  <c:v>Highlands &amp; Islands</c:v>
                </c:pt>
                <c:pt idx="6">
                  <c:v>G Postcode</c:v>
                </c:pt>
                <c:pt idx="7">
                  <c:v>EH postcodes</c:v>
                </c:pt>
              </c:strCache>
            </c:strRef>
          </c:xVal>
          <c:yVal>
            <c:numRef>
              <c:f>Sheet5!$D$12:$K$12</c:f>
              <c:numCache>
                <c:formatCode>0%</c:formatCode>
                <c:ptCount val="8"/>
                <c:pt idx="0">
                  <c:v>0.06</c:v>
                </c:pt>
                <c:pt idx="1">
                  <c:v>0.08</c:v>
                </c:pt>
                <c:pt idx="2">
                  <c:v>0.11</c:v>
                </c:pt>
                <c:pt idx="3">
                  <c:v>7.0000000000000007E-2</c:v>
                </c:pt>
                <c:pt idx="4">
                  <c:v>0.12</c:v>
                </c:pt>
                <c:pt idx="5">
                  <c:v>0.06</c:v>
                </c:pt>
                <c:pt idx="6">
                  <c:v>0.12</c:v>
                </c:pt>
                <c:pt idx="7">
                  <c:v>7.0000000000000007E-2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C56-4FD3-B9AF-08A986E41888}"/>
            </c:ext>
          </c:extLst>
        </c:ser>
        <c:ser>
          <c:idx val="1"/>
          <c:order val="1"/>
          <c:tx>
            <c:strRef>
              <c:f>Sheet5!$C$9</c:f>
              <c:strCache>
                <c:ptCount val="1"/>
                <c:pt idx="0">
                  <c:v>Financially resilient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Sheet5!$D$7:$K$7</c:f>
              <c:strCache>
                <c:ptCount val="8"/>
                <c:pt idx="0">
                  <c:v>UK Average</c:v>
                </c:pt>
                <c:pt idx="1">
                  <c:v>Scotland</c:v>
                </c:pt>
                <c:pt idx="2">
                  <c:v>South West Sco</c:v>
                </c:pt>
                <c:pt idx="3">
                  <c:v>Eastern Sco</c:v>
                </c:pt>
                <c:pt idx="4">
                  <c:v>North East Sco</c:v>
                </c:pt>
                <c:pt idx="5">
                  <c:v>Highlands &amp; Islands</c:v>
                </c:pt>
                <c:pt idx="6">
                  <c:v>G Postcode</c:v>
                </c:pt>
                <c:pt idx="7">
                  <c:v>EH postcodes</c:v>
                </c:pt>
              </c:strCache>
            </c:strRef>
          </c:xVal>
          <c:yVal>
            <c:numRef>
              <c:f>Sheet5!$D$9:$K$9</c:f>
              <c:numCache>
                <c:formatCode>0%</c:formatCode>
                <c:ptCount val="8"/>
                <c:pt idx="0">
                  <c:v>0.65</c:v>
                </c:pt>
                <c:pt idx="1">
                  <c:v>0.64</c:v>
                </c:pt>
                <c:pt idx="2">
                  <c:v>0.57999999999999996</c:v>
                </c:pt>
                <c:pt idx="3">
                  <c:v>0.68</c:v>
                </c:pt>
                <c:pt idx="4">
                  <c:v>0.69</c:v>
                </c:pt>
                <c:pt idx="5">
                  <c:v>0.82</c:v>
                </c:pt>
                <c:pt idx="6">
                  <c:v>0.51</c:v>
                </c:pt>
                <c:pt idx="7">
                  <c:v>0.73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C56-4FD3-B9AF-08A986E41888}"/>
            </c:ext>
          </c:extLst>
        </c:ser>
        <c:ser>
          <c:idx val="2"/>
          <c:order val="2"/>
          <c:tx>
            <c:strRef>
              <c:f>Sheet5!$C$10</c:f>
              <c:strCache>
                <c:ptCount val="1"/>
                <c:pt idx="0">
                  <c:v>Any Credit or loan</c:v>
                </c:pt>
              </c:strCache>
            </c:strRef>
          </c:tx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Sheet5!$D$7:$K$7</c:f>
              <c:strCache>
                <c:ptCount val="8"/>
                <c:pt idx="0">
                  <c:v>UK Average</c:v>
                </c:pt>
                <c:pt idx="1">
                  <c:v>Scotland</c:v>
                </c:pt>
                <c:pt idx="2">
                  <c:v>South West Sco</c:v>
                </c:pt>
                <c:pt idx="3">
                  <c:v>Eastern Sco</c:v>
                </c:pt>
                <c:pt idx="4">
                  <c:v>North East Sco</c:v>
                </c:pt>
                <c:pt idx="5">
                  <c:v>Highlands &amp; Islands</c:v>
                </c:pt>
                <c:pt idx="6">
                  <c:v>G Postcode</c:v>
                </c:pt>
                <c:pt idx="7">
                  <c:v>EH postcodes</c:v>
                </c:pt>
              </c:strCache>
            </c:strRef>
          </c:xVal>
          <c:yVal>
            <c:numRef>
              <c:f>Sheet5!$D$10:$K$10</c:f>
              <c:numCache>
                <c:formatCode>0%</c:formatCode>
                <c:ptCount val="8"/>
                <c:pt idx="0">
                  <c:v>0.46</c:v>
                </c:pt>
                <c:pt idx="1">
                  <c:v>0.49</c:v>
                </c:pt>
                <c:pt idx="2">
                  <c:v>0.57999999999999996</c:v>
                </c:pt>
                <c:pt idx="3">
                  <c:v>0.42</c:v>
                </c:pt>
                <c:pt idx="4">
                  <c:v>0.61</c:v>
                </c:pt>
                <c:pt idx="5">
                  <c:v>0.4</c:v>
                </c:pt>
                <c:pt idx="6">
                  <c:v>0.56000000000000005</c:v>
                </c:pt>
                <c:pt idx="7">
                  <c:v>0.48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C56-4FD3-B9AF-08A986E41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034584"/>
        <c:axId val="2091037640"/>
      </c:scatterChart>
      <c:valAx>
        <c:axId val="2091034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1037640"/>
        <c:crosses val="autoZero"/>
        <c:crossBetween val="midCat"/>
      </c:valAx>
      <c:valAx>
        <c:axId val="2091037640"/>
        <c:scaling>
          <c:orientation val="minMax"/>
          <c:max val="0.85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034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tx1"/>
                </a:solidFill>
                <a:effectLst/>
              </a:rPr>
              <a:t>IFS Long run impact of planned tax and benefit reforms </a:t>
            </a:r>
            <a:br>
              <a:rPr lang="en-GB" sz="2000" b="1" dirty="0">
                <a:solidFill>
                  <a:schemeClr val="tx1"/>
                </a:solidFill>
                <a:effectLst/>
              </a:rPr>
            </a:br>
            <a:r>
              <a:rPr lang="en-GB" sz="2000" b="1" dirty="0">
                <a:solidFill>
                  <a:schemeClr val="tx1"/>
                </a:solidFill>
                <a:effectLst/>
              </a:rPr>
              <a:t>by income and household type </a:t>
            </a:r>
            <a:r>
              <a:rPr lang="en-GB" sz="2000" b="0" dirty="0">
                <a:solidFill>
                  <a:schemeClr val="tx1"/>
                </a:solidFill>
                <a:effectLst/>
              </a:rPr>
              <a:t>(Source IFS website)</a:t>
            </a:r>
            <a:endParaRPr lang="en-GB" sz="2000" b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Sheet2!$F$3</c:f>
              <c:strCache>
                <c:ptCount val="1"/>
                <c:pt idx="0">
                  <c:v>Working age no children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Sheet2!$B$4:$B$13</c:f>
              <c:strCache>
                <c:ptCount val="10"/>
                <c:pt idx="0">
                  <c:v>Poorest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Richest</c:v>
                </c:pt>
              </c:strCache>
            </c:strRef>
          </c:cat>
          <c:val>
            <c:numRef>
              <c:f>Sheet2!$F$4:$F$13</c:f>
              <c:numCache>
                <c:formatCode>"$"#,##0_);[Red]\("$"#,##0\)</c:formatCode>
                <c:ptCount val="10"/>
                <c:pt idx="0">
                  <c:v>-825</c:v>
                </c:pt>
                <c:pt idx="1">
                  <c:v>-824</c:v>
                </c:pt>
                <c:pt idx="2">
                  <c:v>-847</c:v>
                </c:pt>
                <c:pt idx="3">
                  <c:v>-524</c:v>
                </c:pt>
                <c:pt idx="4">
                  <c:v>-559</c:v>
                </c:pt>
                <c:pt idx="5">
                  <c:v>-852</c:v>
                </c:pt>
                <c:pt idx="6">
                  <c:v>-210</c:v>
                </c:pt>
                <c:pt idx="7">
                  <c:v>-15</c:v>
                </c:pt>
                <c:pt idx="8">
                  <c:v>-44</c:v>
                </c:pt>
                <c:pt idx="9">
                  <c:v>-18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2-4D5B-9650-61301D061359}"/>
            </c:ext>
          </c:extLst>
        </c:ser>
        <c:ser>
          <c:idx val="1"/>
          <c:order val="1"/>
          <c:tx>
            <c:strRef>
              <c:f>Sheet2!$G$3</c:f>
              <c:strCache>
                <c:ptCount val="1"/>
                <c:pt idx="0">
                  <c:v>Working age with children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Sheet2!$B$4:$B$13</c:f>
              <c:strCache>
                <c:ptCount val="10"/>
                <c:pt idx="0">
                  <c:v>Poorest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Richest</c:v>
                </c:pt>
              </c:strCache>
            </c:strRef>
          </c:cat>
          <c:val>
            <c:numRef>
              <c:f>Sheet2!$G$4:$G$13</c:f>
              <c:numCache>
                <c:formatCode>"$"#,##0_);[Red]\("$"#,##0\)</c:formatCode>
                <c:ptCount val="10"/>
                <c:pt idx="0">
                  <c:v>-3015</c:v>
                </c:pt>
                <c:pt idx="1">
                  <c:v>-2458</c:v>
                </c:pt>
                <c:pt idx="2">
                  <c:v>-1719</c:v>
                </c:pt>
                <c:pt idx="3">
                  <c:v>-1325</c:v>
                </c:pt>
                <c:pt idx="4">
                  <c:v>-1267</c:v>
                </c:pt>
                <c:pt idx="5">
                  <c:v>-709</c:v>
                </c:pt>
                <c:pt idx="6">
                  <c:v>-438</c:v>
                </c:pt>
                <c:pt idx="7">
                  <c:v>-264</c:v>
                </c:pt>
                <c:pt idx="8">
                  <c:v>-108</c:v>
                </c:pt>
                <c:pt idx="9">
                  <c:v>-66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22-4D5B-9650-61301D061359}"/>
            </c:ext>
          </c:extLst>
        </c:ser>
        <c:ser>
          <c:idx val="2"/>
          <c:order val="2"/>
          <c:tx>
            <c:strRef>
              <c:f>Sheet2!$H$3</c:f>
              <c:strCache>
                <c:ptCount val="1"/>
                <c:pt idx="0">
                  <c:v>pensioners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Sheet2!$B$4:$B$13</c:f>
              <c:strCache>
                <c:ptCount val="10"/>
                <c:pt idx="0">
                  <c:v>Poorest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Richest</c:v>
                </c:pt>
              </c:strCache>
            </c:strRef>
          </c:cat>
          <c:val>
            <c:numRef>
              <c:f>Sheet2!$H$4:$H$13</c:f>
              <c:numCache>
                <c:formatCode>"$"#,##0_);[Red]\("$"#,##0\)</c:formatCode>
                <c:ptCount val="10"/>
                <c:pt idx="0">
                  <c:v>-185</c:v>
                </c:pt>
                <c:pt idx="1">
                  <c:v>-328</c:v>
                </c:pt>
                <c:pt idx="2">
                  <c:v>-371</c:v>
                </c:pt>
                <c:pt idx="3">
                  <c:v>-246</c:v>
                </c:pt>
                <c:pt idx="4">
                  <c:v>-205</c:v>
                </c:pt>
                <c:pt idx="5">
                  <c:v>-109</c:v>
                </c:pt>
                <c:pt idx="6">
                  <c:v>-162</c:v>
                </c:pt>
                <c:pt idx="7">
                  <c:v>-176</c:v>
                </c:pt>
                <c:pt idx="8">
                  <c:v>-77</c:v>
                </c:pt>
                <c:pt idx="9">
                  <c:v>-61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22-4D5B-9650-61301D061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131189400"/>
        <c:axId val="2131193016"/>
      </c:barChart>
      <c:dateAx>
        <c:axId val="213118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193016"/>
        <c:crosses val="autoZero"/>
        <c:auto val="0"/>
        <c:lblOffset val="100"/>
        <c:baseTimeUnit val="days"/>
      </c:dateAx>
      <c:valAx>
        <c:axId val="2131193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_);[Red]\(&quot;£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18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1"/>
          <c:order val="1"/>
          <c:tx>
            <c:strRef>
              <c:f>'HCSTC DATA'!$D$3</c:f>
              <c:strCache>
                <c:ptCount val="1"/>
                <c:pt idx="0">
                  <c:v>Annual consumers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'HCSTC DATA'!$B$4:$B$14</c:f>
              <c:strCache>
                <c:ptCount val="11"/>
                <c:pt idx="0">
                  <c:v>Catalogue</c:v>
                </c:pt>
                <c:pt idx="1">
                  <c:v>Store Card</c:v>
                </c:pt>
                <c:pt idx="2">
                  <c:v>HCSTC</c:v>
                </c:pt>
                <c:pt idx="3">
                  <c:v>Home Credit</c:v>
                </c:pt>
                <c:pt idx="4">
                  <c:v>Rent to Own</c:v>
                </c:pt>
                <c:pt idx="5">
                  <c:v>Running Account</c:v>
                </c:pt>
                <c:pt idx="6">
                  <c:v>Guarantor</c:v>
                </c:pt>
                <c:pt idx="7">
                  <c:v>Logbook</c:v>
                </c:pt>
                <c:pt idx="8">
                  <c:v>Credit Union (Eng,Wal,Sco))</c:v>
                </c:pt>
                <c:pt idx="9">
                  <c:v>Credit Union (N.Ire)</c:v>
                </c:pt>
                <c:pt idx="10">
                  <c:v>CDFI</c:v>
                </c:pt>
              </c:strCache>
            </c:strRef>
          </c:cat>
          <c:val>
            <c:numRef>
              <c:f>'HCSTC DATA'!$D$4:$D$14</c:f>
              <c:numCache>
                <c:formatCode>_-* #,##0_-;\-* #,##0_-;_-* "-"??_-;_-@_-</c:formatCode>
                <c:ptCount val="11"/>
                <c:pt idx="0">
                  <c:v>1900000</c:v>
                </c:pt>
                <c:pt idx="1">
                  <c:v>400000</c:v>
                </c:pt>
                <c:pt idx="2">
                  <c:v>800000</c:v>
                </c:pt>
                <c:pt idx="3">
                  <c:v>700000</c:v>
                </c:pt>
                <c:pt idx="4">
                  <c:v>200000</c:v>
                </c:pt>
                <c:pt idx="5">
                  <c:v>200000</c:v>
                </c:pt>
                <c:pt idx="6">
                  <c:v>100000</c:v>
                </c:pt>
                <c:pt idx="7">
                  <c:v>100000</c:v>
                </c:pt>
                <c:pt idx="8">
                  <c:v>372000</c:v>
                </c:pt>
                <c:pt idx="9">
                  <c:v>160000</c:v>
                </c:pt>
                <c:pt idx="10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3C-47AB-A75A-739F2529F42F}"/>
            </c:ext>
          </c:extLst>
        </c:ser>
        <c:ser>
          <c:idx val="2"/>
          <c:order val="2"/>
          <c:tx>
            <c:strRef>
              <c:f>'HCSTC DATA'!$F$3</c:f>
              <c:strCache>
                <c:ptCount val="1"/>
                <c:pt idx="0">
                  <c:v>Total Consumers with debt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'HCSTC DATA'!$B$4:$B$14</c:f>
              <c:strCache>
                <c:ptCount val="11"/>
                <c:pt idx="0">
                  <c:v>Catalogue</c:v>
                </c:pt>
                <c:pt idx="1">
                  <c:v>Store Card</c:v>
                </c:pt>
                <c:pt idx="2">
                  <c:v>HCSTC</c:v>
                </c:pt>
                <c:pt idx="3">
                  <c:v>Home Credit</c:v>
                </c:pt>
                <c:pt idx="4">
                  <c:v>Rent to Own</c:v>
                </c:pt>
                <c:pt idx="5">
                  <c:v>Running Account</c:v>
                </c:pt>
                <c:pt idx="6">
                  <c:v>Guarantor</c:v>
                </c:pt>
                <c:pt idx="7">
                  <c:v>Logbook</c:v>
                </c:pt>
                <c:pt idx="8">
                  <c:v>Credit Union (Eng,Wal,Sco))</c:v>
                </c:pt>
                <c:pt idx="9">
                  <c:v>Credit Union (N.Ire)</c:v>
                </c:pt>
                <c:pt idx="10">
                  <c:v>CDFI</c:v>
                </c:pt>
              </c:strCache>
            </c:strRef>
          </c:cat>
          <c:val>
            <c:numRef>
              <c:f>'HCSTC DATA'!$F$4:$F$14</c:f>
              <c:numCache>
                <c:formatCode>_-* #,##0_-;\-* #,##0_-;_-* "-"??_-;_-@_-</c:formatCode>
                <c:ptCount val="11"/>
                <c:pt idx="0">
                  <c:v>7600000</c:v>
                </c:pt>
                <c:pt idx="1">
                  <c:v>1900000</c:v>
                </c:pt>
                <c:pt idx="2">
                  <c:v>1600000</c:v>
                </c:pt>
                <c:pt idx="3">
                  <c:v>1600000</c:v>
                </c:pt>
                <c:pt idx="4">
                  <c:v>400000</c:v>
                </c:pt>
                <c:pt idx="5">
                  <c:v>300000</c:v>
                </c:pt>
                <c:pt idx="6">
                  <c:v>100000</c:v>
                </c:pt>
                <c:pt idx="7">
                  <c:v>100000</c:v>
                </c:pt>
                <c:pt idx="8">
                  <c:v>372000</c:v>
                </c:pt>
                <c:pt idx="9">
                  <c:v>160000</c:v>
                </c:pt>
                <c:pt idx="10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3C-47AB-A75A-739F2529F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5117496"/>
        <c:axId val="20951137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'HCSTC DATA'!$C$3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'HCSTC DATA'!$B$4:$B$14</c15:sqref>
                        </c15:formulaRef>
                      </c:ext>
                    </c:extLst>
                    <c:strCache>
                      <c:ptCount val="11"/>
                      <c:pt idx="0">
                        <c:v>Catalogue</c:v>
                      </c:pt>
                      <c:pt idx="1">
                        <c:v>Store Card</c:v>
                      </c:pt>
                      <c:pt idx="2">
                        <c:v>HCSTC</c:v>
                      </c:pt>
                      <c:pt idx="3">
                        <c:v>Home Credit</c:v>
                      </c:pt>
                      <c:pt idx="4">
                        <c:v>Rent to Own</c:v>
                      </c:pt>
                      <c:pt idx="5">
                        <c:v>Running Account</c:v>
                      </c:pt>
                      <c:pt idx="6">
                        <c:v>Guarantor</c:v>
                      </c:pt>
                      <c:pt idx="7">
                        <c:v>Logbook</c:v>
                      </c:pt>
                      <c:pt idx="8">
                        <c:v>Credit Union (Eng,Wal,Sco))</c:v>
                      </c:pt>
                      <c:pt idx="9">
                        <c:v>Credit Union (N.Ire)</c:v>
                      </c:pt>
                      <c:pt idx="10">
                        <c:v>CDFI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'HCSTC DATA'!$C$4:$C$14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B3C-47AB-A75A-739F2529F42F}"/>
                  </c:ext>
                </c:extLst>
              </c15:ser>
            </c15:filteredBarSeries>
          </c:ext>
        </c:extLst>
      </c:barChart>
      <c:catAx>
        <c:axId val="2095117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113768"/>
        <c:crosses val="autoZero"/>
        <c:auto val="1"/>
        <c:lblAlgn val="ctr"/>
        <c:lblOffset val="100"/>
        <c:noMultiLvlLbl val="0"/>
      </c:catAx>
      <c:valAx>
        <c:axId val="2095113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117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9024616095535599E-3"/>
          <c:y val="1.4334306887352301E-2"/>
          <c:w val="0.65499212424537301"/>
          <c:h val="6.6308584895402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'HCSTC DATA'!$E$3</c:f>
              <c:strCache>
                <c:ptCount val="1"/>
                <c:pt idx="0">
                  <c:v>Borrowing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'HCSTC DATA'!$B$4:$B$14</c:f>
              <c:strCache>
                <c:ptCount val="11"/>
                <c:pt idx="0">
                  <c:v>Catalogue</c:v>
                </c:pt>
                <c:pt idx="1">
                  <c:v>Store Card</c:v>
                </c:pt>
                <c:pt idx="2">
                  <c:v>HCSTC</c:v>
                </c:pt>
                <c:pt idx="3">
                  <c:v>Home Credit</c:v>
                </c:pt>
                <c:pt idx="4">
                  <c:v>Rent to Own</c:v>
                </c:pt>
                <c:pt idx="5">
                  <c:v>Running Account</c:v>
                </c:pt>
                <c:pt idx="6">
                  <c:v>Guarantor</c:v>
                </c:pt>
                <c:pt idx="7">
                  <c:v>Logbook</c:v>
                </c:pt>
                <c:pt idx="8">
                  <c:v>Credit Union (Eng,Wal,Sco))</c:v>
                </c:pt>
                <c:pt idx="9">
                  <c:v>Credit Union (N.Ire)</c:v>
                </c:pt>
                <c:pt idx="10">
                  <c:v>CDFI</c:v>
                </c:pt>
              </c:strCache>
            </c:strRef>
          </c:cat>
          <c:val>
            <c:numRef>
              <c:f>'HCSTC DATA'!$E$4:$E$14</c:f>
              <c:numCache>
                <c:formatCode>_-* #,##0_-;\-* #,##0_-;_-* "-"??_-;_-@_-</c:formatCode>
                <c:ptCount val="11"/>
                <c:pt idx="0">
                  <c:v>800000000</c:v>
                </c:pt>
                <c:pt idx="1">
                  <c:v>200000000</c:v>
                </c:pt>
                <c:pt idx="2">
                  <c:v>1100000000</c:v>
                </c:pt>
                <c:pt idx="3">
                  <c:v>1300000000</c:v>
                </c:pt>
                <c:pt idx="4">
                  <c:v>600000000</c:v>
                </c:pt>
                <c:pt idx="5">
                  <c:v>200000000</c:v>
                </c:pt>
                <c:pt idx="6">
                  <c:v>200000000</c:v>
                </c:pt>
                <c:pt idx="7">
                  <c:v>100000000</c:v>
                </c:pt>
                <c:pt idx="8">
                  <c:v>541000000</c:v>
                </c:pt>
                <c:pt idx="9">
                  <c:v>295000000</c:v>
                </c:pt>
                <c:pt idx="10">
                  <c:v>20000000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2F-4BA4-A6FF-1773BAF9131D}"/>
            </c:ext>
          </c:extLst>
        </c:ser>
        <c:ser>
          <c:idx val="1"/>
          <c:order val="1"/>
          <c:tx>
            <c:strRef>
              <c:f>'HCSTC DATA'!$G$3</c:f>
              <c:strCache>
                <c:ptCount val="1"/>
                <c:pt idx="0">
                  <c:v>Outstanding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'HCSTC DATA'!$B$4:$B$14</c:f>
              <c:strCache>
                <c:ptCount val="11"/>
                <c:pt idx="0">
                  <c:v>Catalogue</c:v>
                </c:pt>
                <c:pt idx="1">
                  <c:v>Store Card</c:v>
                </c:pt>
                <c:pt idx="2">
                  <c:v>HCSTC</c:v>
                </c:pt>
                <c:pt idx="3">
                  <c:v>Home Credit</c:v>
                </c:pt>
                <c:pt idx="4">
                  <c:v>Rent to Own</c:v>
                </c:pt>
                <c:pt idx="5">
                  <c:v>Running Account</c:v>
                </c:pt>
                <c:pt idx="6">
                  <c:v>Guarantor</c:v>
                </c:pt>
                <c:pt idx="7">
                  <c:v>Logbook</c:v>
                </c:pt>
                <c:pt idx="8">
                  <c:v>Credit Union (Eng,Wal,Sco))</c:v>
                </c:pt>
                <c:pt idx="9">
                  <c:v>Credit Union (N.Ire)</c:v>
                </c:pt>
                <c:pt idx="10">
                  <c:v>CDFI</c:v>
                </c:pt>
              </c:strCache>
            </c:strRef>
          </c:cat>
          <c:val>
            <c:numRef>
              <c:f>'HCSTC DATA'!$G$4:$G$14</c:f>
              <c:numCache>
                <c:formatCode>_-* #,##0_-;\-* #,##0_-;_-* "-"??_-;_-@_-</c:formatCode>
                <c:ptCount val="11"/>
                <c:pt idx="0">
                  <c:v>4000000000</c:v>
                </c:pt>
                <c:pt idx="1">
                  <c:v>700000000</c:v>
                </c:pt>
                <c:pt idx="2">
                  <c:v>1100000000</c:v>
                </c:pt>
                <c:pt idx="3">
                  <c:v>1100000000</c:v>
                </c:pt>
                <c:pt idx="4">
                  <c:v>500000000</c:v>
                </c:pt>
                <c:pt idx="5">
                  <c:v>1000000000</c:v>
                </c:pt>
                <c:pt idx="6">
                  <c:v>300000000</c:v>
                </c:pt>
                <c:pt idx="7">
                  <c:v>100000000</c:v>
                </c:pt>
                <c:pt idx="8">
                  <c:v>787000000</c:v>
                </c:pt>
                <c:pt idx="9">
                  <c:v>537000000</c:v>
                </c:pt>
                <c:pt idx="10">
                  <c:v>20000000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2F-4BA4-A6FF-1773BAF91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065160"/>
        <c:axId val="2094057848"/>
      </c:barChart>
      <c:catAx>
        <c:axId val="2094065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057848"/>
        <c:crosses val="autoZero"/>
        <c:auto val="1"/>
        <c:lblAlgn val="ctr"/>
        <c:lblOffset val="100"/>
        <c:noMultiLvlLbl val="0"/>
      </c:catAx>
      <c:valAx>
        <c:axId val="2094057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06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7355732443942798E-3"/>
          <c:y val="1.19805127055696E-2"/>
          <c:w val="0.427395083207111"/>
          <c:h val="6.650429770234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554744182894602E-2"/>
          <c:y val="8.1105983113012897E-2"/>
          <c:w val="0.874287860340488"/>
          <c:h val="0.87380521303150804"/>
        </c:manualLayout>
      </c:layout>
      <c:bubbleChart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1"/>
            <c:spPr>
              <a:solidFill>
                <a:srgbClr val="FFC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66-4B59-86D4-A8A75B3D60AE}"/>
              </c:ext>
            </c:extLst>
          </c:dPt>
          <c:dPt>
            <c:idx val="1"/>
            <c:invertIfNegative val="0"/>
            <c:bubble3D val="1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66-4B59-86D4-A8A75B3D60AE}"/>
              </c:ext>
            </c:extLst>
          </c:dPt>
          <c:dPt>
            <c:idx val="2"/>
            <c:invertIfNegative val="0"/>
            <c:bubble3D val="1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66-4B59-86D4-A8A75B3D60AE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7.8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66-4B59-86D4-A8A75B3D60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39.5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3D-48EE-B340-D8707870F8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'Sheet1 (2)'!$D$39:$D$42</c:f>
              <c:strCache>
                <c:ptCount val="4"/>
                <c:pt idx="0">
                  <c:v>England</c:v>
                </c:pt>
                <c:pt idx="1">
                  <c:v>Wales</c:v>
                </c:pt>
                <c:pt idx="2">
                  <c:v>Scotland</c:v>
                </c:pt>
                <c:pt idx="3">
                  <c:v>Northern Ireland</c:v>
                </c:pt>
              </c:strCache>
            </c:strRef>
          </c:xVal>
          <c:yVal>
            <c:numRef>
              <c:f>'Sheet1 (2)'!$E$39:$E$42</c:f>
              <c:numCache>
                <c:formatCode>0.0</c:formatCode>
                <c:ptCount val="4"/>
                <c:pt idx="0">
                  <c:v>1.712939763064881</c:v>
                </c:pt>
                <c:pt idx="1">
                  <c:v>2.6410686435617592</c:v>
                </c:pt>
                <c:pt idx="2">
                  <c:v>7.552801280585399</c:v>
                </c:pt>
                <c:pt idx="3">
                  <c:v>38.391023842917249</c:v>
                </c:pt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  <c:bubble3D val="1"/>
          <c:extLst>
            <c:ext xmlns:c16="http://schemas.microsoft.com/office/drawing/2014/chart" uri="{C3380CC4-5D6E-409C-BE32-E72D297353CC}">
              <c16:uniqueId val="{00000006-0F66-4B59-86D4-A8A75B3D6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125609448"/>
        <c:axId val="2125612408"/>
      </c:bubbleChart>
      <c:valAx>
        <c:axId val="2125609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5612408"/>
        <c:crosses val="autoZero"/>
        <c:crossBetween val="midCat"/>
      </c:valAx>
      <c:valAx>
        <c:axId val="21256124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125609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Sheet1!$B$3:$B$10</c:f>
              <c:strCache>
                <c:ptCount val="8"/>
                <c:pt idx="0">
                  <c:v>Credit Union</c:v>
                </c:pt>
                <c:pt idx="1">
                  <c:v>Conduit</c:v>
                </c:pt>
                <c:pt idx="2">
                  <c:v>Scotcash</c:v>
                </c:pt>
                <c:pt idx="3">
                  <c:v>Moneyline</c:v>
                </c:pt>
                <c:pt idx="4">
                  <c:v>Provident</c:v>
                </c:pt>
                <c:pt idx="5">
                  <c:v>My Jar</c:v>
                </c:pt>
                <c:pt idx="6">
                  <c:v>Satsuma</c:v>
                </c:pt>
                <c:pt idx="7">
                  <c:v>Sunny</c:v>
                </c:pt>
              </c:strCache>
            </c:strRef>
          </c:cat>
          <c:val>
            <c:numRef>
              <c:f>Sheet1!$D$3:$D$10</c:f>
              <c:numCache>
                <c:formatCode>General</c:formatCode>
                <c:ptCount val="8"/>
                <c:pt idx="0">
                  <c:v>53.799999999999955</c:v>
                </c:pt>
                <c:pt idx="1">
                  <c:v>95.399999999999977</c:v>
                </c:pt>
                <c:pt idx="2">
                  <c:v>118.21000000000004</c:v>
                </c:pt>
                <c:pt idx="3">
                  <c:v>153.15999999999997</c:v>
                </c:pt>
                <c:pt idx="4">
                  <c:v>280</c:v>
                </c:pt>
                <c:pt idx="5">
                  <c:v>354</c:v>
                </c:pt>
                <c:pt idx="6">
                  <c:v>448</c:v>
                </c:pt>
                <c:pt idx="7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7C-4E1B-81C6-6CF0B6407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72168832"/>
        <c:axId val="472171128"/>
      </c:barChart>
      <c:catAx>
        <c:axId val="47216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71128"/>
        <c:crosses val="autoZero"/>
        <c:auto val="1"/>
        <c:lblAlgn val="ctr"/>
        <c:lblOffset val="100"/>
        <c:noMultiLvlLbl val="0"/>
      </c:catAx>
      <c:valAx>
        <c:axId val="472171128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6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0.05199</cdr:x>
      <cdr:y>0.01336</cdr:y>
    </cdr:from>
    <cdr:to>
      <cdr:x>0.69317</cdr:x>
      <cdr:y>0.96687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C490C2-C67F-482B-8A36-2749EAEB826F}"/>
            </a:ext>
          </a:extLst>
        </cdr:cNvPr>
        <cdr:cNvSpPr txBox="1"/>
      </cdr:nvSpPr>
      <cdr:spPr>
        <a:xfrm xmlns:a="http://schemas.openxmlformats.org/drawingml/2006/main">
          <a:off x="431967" y="60990"/>
          <a:ext cx="5326783" cy="4353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>
            <a:lnSpc>
              <a:spcPct val="150000"/>
            </a:lnSpc>
          </a:pPr>
          <a:r>
            <a:rPr lang="en-GB" sz="2800" dirty="0"/>
            <a:t>£520m share balance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2800" dirty="0"/>
            <a:t>£320m outstanding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2800" dirty="0"/>
            <a:t>119,000 borrowers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2800" dirty="0"/>
            <a:t> £2,688 average outstanding</a:t>
          </a:r>
        </a:p>
        <a:p xmlns:a="http://schemas.openxmlformats.org/drawingml/2006/main">
          <a:pPr algn="l">
            <a:lnSpc>
              <a:spcPct val="150000"/>
            </a:lnSpc>
          </a:pPr>
          <a:r>
            <a:rPr lang="en-GB" sz="2800" dirty="0"/>
            <a:t>3.2% arrears value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8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D5118-10C7-4FA8-8583-C0D82CECC32B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8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D495-F05A-492C-A306-AE94C27441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84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485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F8C09-D5B3-4591-BFC2-021D06D0845D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209675"/>
            <a:ext cx="4352925" cy="3263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654192"/>
            <a:ext cx="5511800" cy="38079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8" y="9185820"/>
            <a:ext cx="2985558" cy="485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287E2-2534-4294-8D7F-F84815040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9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39FF5-44E0-C946-A709-E5B0708CB043}" type="slidenum">
              <a:rPr lang="en-US" smtClean="0">
                <a:latin typeface="FSAlbert-Light"/>
                <a:cs typeface="FSAlbert-Light"/>
              </a:rPr>
              <a:pPr/>
              <a:t>1</a:t>
            </a:fld>
            <a:endParaRPr lang="en-US" dirty="0">
              <a:latin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176832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7C4C3-F859-4DEB-AF45-0866C77C25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Albert-Light"/>
                <a:ea typeface="FSAlbert-Light"/>
                <a:cs typeface="FSAlbert-Light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124508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4703" indent="-28257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031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82438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3456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8668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3881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9093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4306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2125" fontAlgn="base">
              <a:spcBef>
                <a:spcPct val="0"/>
              </a:spcBef>
              <a:spcAft>
                <a:spcPct val="0"/>
              </a:spcAft>
              <a:defRPr/>
            </a:pPr>
            <a:fld id="{81C7C4C3-F859-4DEB-AF45-0866C77C259D}" type="slidenum">
              <a:rPr lang="en-US">
                <a:solidFill>
                  <a:prstClr val="black"/>
                </a:solidFill>
                <a:latin typeface="FSAlbert-Light"/>
                <a:ea typeface="FSAlbert-Light"/>
                <a:cs typeface="FSAlbert-Light"/>
              </a:rPr>
              <a:pPr defTabSz="45212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49804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32045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280746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87E2-2534-4294-8D7F-F848150406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630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87E2-2534-4294-8D7F-F848150406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89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2423603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4703" indent="-28257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031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82438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3456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8668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3881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9093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4306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2125" fontAlgn="base">
              <a:spcBef>
                <a:spcPct val="0"/>
              </a:spcBef>
              <a:spcAft>
                <a:spcPct val="0"/>
              </a:spcAft>
              <a:defRPr/>
            </a:pPr>
            <a:fld id="{81C7C4C3-F859-4DEB-AF45-0866C77C259D}" type="slidenum">
              <a:rPr lang="en-US">
                <a:solidFill>
                  <a:prstClr val="black"/>
                </a:solidFill>
                <a:latin typeface="FSAlbert-Light"/>
                <a:ea typeface="FSAlbert-Light"/>
                <a:cs typeface="FSAlbert-Light"/>
              </a:rPr>
              <a:pPr defTabSz="45212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prstClr val="black"/>
              </a:solidFill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3525171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287E2-2534-4294-8D7F-F848150406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10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39FF5-44E0-C946-A709-E5B0708CB043}" type="slidenum">
              <a:rPr lang="en-US" smtClean="0">
                <a:latin typeface="FSAlbert-Light"/>
                <a:cs typeface="FSAlbert-Light"/>
              </a:rPr>
              <a:pPr/>
              <a:t>20</a:t>
            </a:fld>
            <a:endParaRPr lang="en-US" dirty="0">
              <a:latin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35752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517985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39FF5-44E0-C946-A709-E5B0708CB043}" type="slidenum">
              <a:rPr lang="en-US" smtClean="0">
                <a:latin typeface="FSAlbert-Light"/>
                <a:cs typeface="FSAlbert-Light"/>
              </a:rPr>
              <a:pPr/>
              <a:t>22</a:t>
            </a:fld>
            <a:endParaRPr lang="en-US" dirty="0">
              <a:latin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357520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68413" y="1209675"/>
            <a:ext cx="4352925" cy="3263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62377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28264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94151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60038" indent="-232943" defTabSz="4658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7C4C3-F859-4DEB-AF45-0866C77C25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Albert-Light"/>
                <a:ea typeface="FSAlbert-Light"/>
                <a:cs typeface="FSAlbert-Light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12450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7C4C3-F859-4DEB-AF45-0866C77C25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Albert-Light"/>
                <a:ea typeface="FSAlbert-Light"/>
                <a:cs typeface="FSAlbert-Light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334622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51798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34703" indent="-28257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3031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82438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34563" indent="-22606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8668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3881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90938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43063" indent="-226063" defTabSz="4521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452125" fontAlgn="base">
              <a:spcBef>
                <a:spcPct val="0"/>
              </a:spcBef>
              <a:spcAft>
                <a:spcPct val="0"/>
              </a:spcAft>
              <a:defRPr/>
            </a:pPr>
            <a:fld id="{81C7C4C3-F859-4DEB-AF45-0866C77C259D}" type="slidenum">
              <a:rPr lang="en-US">
                <a:solidFill>
                  <a:prstClr val="black"/>
                </a:solidFill>
                <a:latin typeface="FSAlbert-Light"/>
                <a:ea typeface="FSAlbert-Light"/>
                <a:cs typeface="FSAlbert-Light"/>
              </a:rPr>
              <a:pPr defTabSz="452125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404430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39FF5-44E0-C946-A709-E5B0708CB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Albert-Light"/>
                <a:ea typeface="+mn-ea"/>
                <a:cs typeface="FSAlbert-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Albert-Light"/>
              <a:ea typeface="+mn-ea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153077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51798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8663" indent="-28794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1789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2504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3220" indent="-23035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3935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4650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5366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6082" indent="-230357" defTabSz="46071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7C4C3-F859-4DEB-AF45-0866C77C259D}" type="slidenum">
              <a:rPr lang="en-US">
                <a:latin typeface="FSAlbert-Light"/>
                <a:ea typeface="FSAlbert-Light"/>
                <a:cs typeface="FSAlbert-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FSAlbert-Light"/>
              <a:ea typeface="FSAlbert-Light"/>
              <a:cs typeface="FSAlbert-Light"/>
            </a:endParaRPr>
          </a:p>
        </p:txBody>
      </p:sp>
    </p:spTree>
    <p:extLst>
      <p:ext uri="{BB962C8B-B14F-4D97-AF65-F5344CB8AC3E}">
        <p14:creationId xmlns:p14="http://schemas.microsoft.com/office/powerpoint/2010/main" val="239524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287E2-2534-4294-8D7F-F848150406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77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9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80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105400"/>
            <a:ext cx="8229600" cy="784225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5943600"/>
            <a:ext cx="8229600" cy="533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5BAC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Name of Speaker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1828800"/>
            <a:ext cx="9296400" cy="3205190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-76200" y="1981199"/>
            <a:ext cx="9296400" cy="2895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3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alphaModFix amt="2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fld id="{BFA33536-BD29-B642-B7C5-69085A2431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2111374"/>
            <a:ext cx="7772400" cy="784225"/>
          </a:xfrm>
        </p:spPr>
        <p:txBody>
          <a:bodyPr>
            <a:normAutofit/>
          </a:bodyPr>
          <a:lstStyle>
            <a:lvl1pPr>
              <a:defRPr sz="3800" baseline="0"/>
            </a:lvl1pPr>
          </a:lstStyle>
          <a:p>
            <a:r>
              <a:rPr lang="en-GB" dirty="0"/>
              <a:t>1. Optional section heading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971800"/>
            <a:ext cx="7772400" cy="533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5BAC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style1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613150"/>
            <a:ext cx="7772400" cy="1416050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595959"/>
                </a:solidFill>
                <a:latin typeface="FSAlbert-Light"/>
                <a:cs typeface="FSAlbert-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 descr="::Supplied:Carnegie Centenary.png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457201"/>
            <a:ext cx="2907680" cy="8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41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5638800" cy="762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fld id="{BFA33536-BD29-B642-B7C5-69085A2431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::Supplied:Carnegie Centenary.pn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57200"/>
            <a:ext cx="3225800" cy="103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1588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9638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3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230562"/>
          </a:xfrm>
        </p:spPr>
        <p:txBody>
          <a:bodyPr/>
          <a:lstStyle>
            <a:lvl1pP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FSAlbert Regular"/>
                <a:cs typeface="FSAlbert Regular"/>
              </a:defRPr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79638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solidFill>
                  <a:srgbClr val="5BAC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230562"/>
          </a:xfrm>
        </p:spPr>
        <p:txBody>
          <a:bodyPr/>
          <a:lstStyle>
            <a:lvl1pPr>
              <a:defRPr sz="1800" b="0" i="0">
                <a:solidFill>
                  <a:srgbClr val="595959"/>
                </a:solidFill>
                <a:latin typeface="FSAlbert Regular"/>
                <a:cs typeface="FSAlbert Regular"/>
              </a:defRPr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5638800" cy="762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fld id="{BFA33536-BD29-B642-B7C5-69085A2431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::Supplied:Carnegie Centenary.pn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57200"/>
            <a:ext cx="3225800" cy="103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44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8400" y="2133600"/>
            <a:ext cx="2438400" cy="990600"/>
          </a:xfrm>
        </p:spPr>
        <p:txBody>
          <a:bodyPr anchor="b"/>
          <a:lstStyle>
            <a:lvl1pPr algn="l">
              <a:defRPr sz="2000" b="0">
                <a:solidFill>
                  <a:srgbClr val="00674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3276600"/>
            <a:ext cx="2438400" cy="2743200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595959"/>
                </a:solidFill>
                <a:latin typeface="FSAlbert-Light"/>
                <a:cs typeface="FSAlbert-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fld id="{BFA33536-BD29-B642-B7C5-69085A2431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5638800" cy="388620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457200" y="734433"/>
            <a:ext cx="5638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6742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Click to edit Master title style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742"/>
              </a:solidFill>
              <a:effectLst/>
              <a:uLnTx/>
              <a:uFillTx/>
              <a:latin typeface="Optima"/>
              <a:ea typeface="+mj-ea"/>
              <a:cs typeface="Optima"/>
            </a:endParaRPr>
          </a:p>
        </p:txBody>
      </p:sp>
      <p:pic>
        <p:nvPicPr>
          <p:cNvPr id="16" name="Picture 15" descr="::Supplied:Carnegie Centenary.pn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57200"/>
            <a:ext cx="3225800" cy="103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75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rgbClr val="5BAC26"/>
                </a:solidFill>
              </a:defRPr>
            </a:lvl1pPr>
          </a:lstStyle>
          <a:p>
            <a:fld id="{BFA33536-BD29-B642-B7C5-69085A2431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2133600"/>
            <a:ext cx="2531545" cy="3231178"/>
          </a:xfrm>
        </p:spPr>
        <p:txBody>
          <a:bodyPr/>
          <a:lstStyle>
            <a:lvl1pPr marL="0" indent="0">
              <a:buNone/>
              <a:defRPr sz="3200">
                <a:solidFill>
                  <a:srgbClr val="5BAC2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2531545" cy="609600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595959"/>
                </a:solidFill>
                <a:latin typeface="FSAlbert-Light"/>
                <a:cs typeface="FSAlbert-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3335856" y="2133600"/>
            <a:ext cx="2531545" cy="3231178"/>
          </a:xfrm>
        </p:spPr>
        <p:txBody>
          <a:bodyPr/>
          <a:lstStyle>
            <a:lvl1pPr marL="0" indent="0">
              <a:buNone/>
              <a:defRPr sz="3200">
                <a:solidFill>
                  <a:srgbClr val="5BAC2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6231455" y="2133600"/>
            <a:ext cx="2531545" cy="3231178"/>
          </a:xfrm>
        </p:spPr>
        <p:txBody>
          <a:bodyPr/>
          <a:lstStyle>
            <a:lvl1pPr marL="0" indent="0">
              <a:buNone/>
              <a:defRPr sz="3200">
                <a:solidFill>
                  <a:srgbClr val="5BAC2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5856" y="5486400"/>
            <a:ext cx="2531545" cy="609600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595959"/>
                </a:solidFill>
                <a:latin typeface="FSAlbert-Light"/>
                <a:cs typeface="FSAlbert-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6231455" y="5486400"/>
            <a:ext cx="2531545" cy="609600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595959"/>
                </a:solidFill>
                <a:latin typeface="FSAlbert-Light"/>
                <a:cs typeface="FSAlbert-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381000" y="1371600"/>
            <a:ext cx="5638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6742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Click to edit Master title style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742"/>
              </a:solidFill>
              <a:effectLst/>
              <a:uLnTx/>
              <a:uFillTx/>
              <a:latin typeface="Optima"/>
              <a:ea typeface="+mj-ea"/>
              <a:cs typeface="Optima"/>
            </a:endParaRPr>
          </a:p>
        </p:txBody>
      </p:sp>
      <p:pic>
        <p:nvPicPr>
          <p:cNvPr id="14" name="Picture 13" descr="::Supplied:Carnegie Centenary.pn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57200"/>
            <a:ext cx="3225800" cy="103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9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62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05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59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8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3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1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2DDE-7DDF-470A-BF4E-929E2A9FF2C4}" type="datetimeFigureOut">
              <a:rPr lang="en-GB" smtClean="0"/>
              <a:t>06/12/2019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1DD5-79BF-4B57-9EF3-EBCF4F9AAF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0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0DD2C-291F-A448-A067-F48C316E87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36A84-B6A1-8445-A36C-AD79E2226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6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9" r:id="rId12"/>
    <p:sldLayoutId id="2147483720" r:id="rId13"/>
    <p:sldLayoutId id="2147483722" r:id="rId14"/>
    <p:sldLayoutId id="2147483723" r:id="rId15"/>
    <p:sldLayoutId id="2147483725" r:id="rId16"/>
    <p:sldLayoutId id="214748372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3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2" name="Picture 1" descr="v1 3257 compone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703" y="0"/>
            <a:ext cx="9808223" cy="693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6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61" y="1629355"/>
            <a:ext cx="8150991" cy="2221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93" y="4165876"/>
            <a:ext cx="8084287" cy="2221473"/>
          </a:xfrm>
          <a:prstGeom prst="rect">
            <a:avLst/>
          </a:prstGeom>
        </p:spPr>
      </p:pic>
      <p:sp>
        <p:nvSpPr>
          <p:cNvPr id="2" name="Callout: Double Bent Line with No Border 1">
            <a:extLst>
              <a:ext uri="{FF2B5EF4-FFF2-40B4-BE49-F238E27FC236}">
                <a16:creationId xmlns:a16="http://schemas.microsoft.com/office/drawing/2014/main" id="{FD370393-EAE6-4332-90CE-F5C6097670E9}"/>
              </a:ext>
            </a:extLst>
          </p:cNvPr>
          <p:cNvSpPr/>
          <p:nvPr/>
        </p:nvSpPr>
        <p:spPr>
          <a:xfrm>
            <a:off x="1580827" y="1786886"/>
            <a:ext cx="1722464" cy="612648"/>
          </a:xfrm>
          <a:prstGeom prst="callout3">
            <a:avLst>
              <a:gd name="adj1" fmla="val 18751"/>
              <a:gd name="adj2" fmla="val 5164"/>
              <a:gd name="adj3" fmla="val 18750"/>
              <a:gd name="adj4" fmla="val -16667"/>
              <a:gd name="adj5" fmla="val 100000"/>
              <a:gd name="adj6" fmla="val -16667"/>
              <a:gd name="adj7" fmla="val 244508"/>
              <a:gd name="adj8" fmla="val -25930"/>
            </a:avLst>
          </a:prstGeom>
          <a:solidFill>
            <a:srgbClr val="C00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Low Q1, 1997</a:t>
            </a:r>
          </a:p>
          <a:p>
            <a:pPr algn="ctr"/>
            <a:r>
              <a:rPr lang="en-GB" b="1" dirty="0"/>
              <a:t>£79bn</a:t>
            </a:r>
          </a:p>
        </p:txBody>
      </p:sp>
      <p:sp>
        <p:nvSpPr>
          <p:cNvPr id="9" name="Callout: Double Bent Line with No Border 8">
            <a:extLst>
              <a:ext uri="{FF2B5EF4-FFF2-40B4-BE49-F238E27FC236}">
                <a16:creationId xmlns:a16="http://schemas.microsoft.com/office/drawing/2014/main" id="{23175BBF-EFE5-4A32-A76E-FC86F1702FD5}"/>
              </a:ext>
            </a:extLst>
          </p:cNvPr>
          <p:cNvSpPr/>
          <p:nvPr/>
        </p:nvSpPr>
        <p:spPr>
          <a:xfrm>
            <a:off x="6883655" y="2740091"/>
            <a:ext cx="1722464" cy="612648"/>
          </a:xfrm>
          <a:prstGeom prst="callout3">
            <a:avLst>
              <a:gd name="adj1" fmla="val 21280"/>
              <a:gd name="adj2" fmla="val 5164"/>
              <a:gd name="adj3" fmla="val -4017"/>
              <a:gd name="adj4" fmla="val 104803"/>
              <a:gd name="adj5" fmla="val -77081"/>
              <a:gd name="adj6" fmla="val 110201"/>
              <a:gd name="adj7" fmla="val -117242"/>
              <a:gd name="adj8" fmla="val 99138"/>
            </a:avLst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High  Q2, 2018</a:t>
            </a:r>
          </a:p>
          <a:p>
            <a:pPr algn="ctr"/>
            <a:r>
              <a:rPr lang="en-GB" b="1" dirty="0"/>
              <a:t>£213bn</a:t>
            </a:r>
          </a:p>
        </p:txBody>
      </p:sp>
      <p:sp>
        <p:nvSpPr>
          <p:cNvPr id="10" name="Callout: Double Bent Line with No Border 9">
            <a:extLst>
              <a:ext uri="{FF2B5EF4-FFF2-40B4-BE49-F238E27FC236}">
                <a16:creationId xmlns:a16="http://schemas.microsoft.com/office/drawing/2014/main" id="{5413D622-5F0F-45AA-860F-15DE3AA0D105}"/>
              </a:ext>
            </a:extLst>
          </p:cNvPr>
          <p:cNvSpPr/>
          <p:nvPr/>
        </p:nvSpPr>
        <p:spPr>
          <a:xfrm>
            <a:off x="6883655" y="3928020"/>
            <a:ext cx="1722464" cy="612648"/>
          </a:xfrm>
          <a:prstGeom prst="callout3">
            <a:avLst>
              <a:gd name="adj1" fmla="val 36458"/>
              <a:gd name="adj2" fmla="val 96940"/>
              <a:gd name="adj3" fmla="val 41517"/>
              <a:gd name="adj4" fmla="val 106602"/>
              <a:gd name="adj5" fmla="val 153124"/>
              <a:gd name="adj6" fmla="val 113800"/>
              <a:gd name="adj7" fmla="val 247038"/>
              <a:gd name="adj8" fmla="val 92840"/>
            </a:avLst>
          </a:prstGeom>
          <a:solidFill>
            <a:srgbClr val="C00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Low Q1, 2017</a:t>
            </a:r>
          </a:p>
          <a:p>
            <a:pPr algn="ctr"/>
            <a:r>
              <a:rPr lang="en-GB" b="1" dirty="0"/>
              <a:t>3.4%</a:t>
            </a:r>
          </a:p>
        </p:txBody>
      </p:sp>
      <p:sp>
        <p:nvSpPr>
          <p:cNvPr id="11" name="Callout: Double Bent Line with No Border 10">
            <a:extLst>
              <a:ext uri="{FF2B5EF4-FFF2-40B4-BE49-F238E27FC236}">
                <a16:creationId xmlns:a16="http://schemas.microsoft.com/office/drawing/2014/main" id="{EEEC970F-3BCC-4C20-86B9-C3EA4E06DB1A}"/>
              </a:ext>
            </a:extLst>
          </p:cNvPr>
          <p:cNvSpPr/>
          <p:nvPr/>
        </p:nvSpPr>
        <p:spPr>
          <a:xfrm>
            <a:off x="1580827" y="4042587"/>
            <a:ext cx="1722464" cy="612648"/>
          </a:xfrm>
          <a:prstGeom prst="callout3">
            <a:avLst>
              <a:gd name="adj1" fmla="val 18751"/>
              <a:gd name="adj2" fmla="val 2464"/>
              <a:gd name="adj3" fmla="val -1487"/>
              <a:gd name="adj4" fmla="val 98505"/>
              <a:gd name="adj5" fmla="val -1189"/>
              <a:gd name="adj6" fmla="val -10369"/>
              <a:gd name="adj7" fmla="val 62368"/>
              <a:gd name="adj8" fmla="val -22331"/>
            </a:avLst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High</a:t>
            </a:r>
            <a:r>
              <a:rPr lang="en-GB" dirty="0"/>
              <a:t>  Q2, 1997</a:t>
            </a:r>
          </a:p>
          <a:p>
            <a:pPr algn="ctr"/>
            <a:r>
              <a:rPr lang="en-GB" dirty="0"/>
              <a:t>12.6%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9878699C-7399-4864-8BDA-9C4BA1140113}"/>
              </a:ext>
            </a:extLst>
          </p:cNvPr>
          <p:cNvSpPr txBox="1">
            <a:spLocks/>
          </p:cNvSpPr>
          <p:nvPr/>
        </p:nvSpPr>
        <p:spPr>
          <a:xfrm>
            <a:off x="453003" y="299317"/>
            <a:ext cx="6430652" cy="82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</a:rPr>
              <a:t>Credit up &amp; savings down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4402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7" name="Title 13"/>
          <p:cNvSpPr txBox="1">
            <a:spLocks/>
          </p:cNvSpPr>
          <p:nvPr/>
        </p:nvSpPr>
        <p:spPr>
          <a:xfrm>
            <a:off x="503856" y="444137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Factors increasing demand 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for more affordable credit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 descr="ppt imags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0" y="390769"/>
            <a:ext cx="9144000" cy="646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2625AE1D-D236-495B-9CAE-C58A197FA731}"/>
              </a:ext>
            </a:extLst>
          </p:cNvPr>
          <p:cNvSpPr txBox="1">
            <a:spLocks/>
          </p:cNvSpPr>
          <p:nvPr/>
        </p:nvSpPr>
        <p:spPr>
          <a:xfrm>
            <a:off x="511362" y="296213"/>
            <a:ext cx="6695349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The increasingly excluded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2" name="Picture 1" descr="Untitled-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37" y="1795517"/>
            <a:ext cx="7754218" cy="43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15A189AF-6D04-415A-83E7-3E296B551628}"/>
              </a:ext>
            </a:extLst>
          </p:cNvPr>
          <p:cNvSpPr txBox="1">
            <a:spLocks/>
          </p:cNvSpPr>
          <p:nvPr/>
        </p:nvSpPr>
        <p:spPr>
          <a:xfrm>
            <a:off x="503274" y="385199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IFS say poorest with children will suffer the most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80C17A4-2A77-4B9E-804A-FF5241C2A8EB}"/>
              </a:ext>
            </a:extLst>
          </p:cNvPr>
          <p:cNvGraphicFramePr>
            <a:graphicFrameLocks noGrp="1"/>
          </p:cNvGraphicFramePr>
          <p:nvPr/>
        </p:nvGraphicFramePr>
        <p:xfrm>
          <a:off x="356461" y="1600200"/>
          <a:ext cx="8389968" cy="461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0647B-CA87-438B-8358-3E8E50878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9403" y="3907509"/>
            <a:ext cx="2268136" cy="1600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83121-D6C3-4427-8725-92E750C34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3093" y="3890068"/>
            <a:ext cx="1420063" cy="20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8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>
            <a:extLst>
              <a:ext uri="{FF2B5EF4-FFF2-40B4-BE49-F238E27FC236}">
                <a16:creationId xmlns:a16="http://schemas.microsoft.com/office/drawing/2014/main" id="{D747C20B-781B-4A58-AB40-2E7C18107653}"/>
              </a:ext>
            </a:extLst>
          </p:cNvPr>
          <p:cNvSpPr txBox="1">
            <a:spLocks/>
          </p:cNvSpPr>
          <p:nvPr/>
        </p:nvSpPr>
        <p:spPr>
          <a:xfrm>
            <a:off x="511363" y="296213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Illogically logical</a:t>
            </a:r>
          </a:p>
        </p:txBody>
      </p:sp>
      <p:pic>
        <p:nvPicPr>
          <p:cNvPr id="9218" name="Picture 2" descr="Image result for DON DRAPER">
            <a:extLst>
              <a:ext uri="{FF2B5EF4-FFF2-40B4-BE49-F238E27FC236}">
                <a16:creationId xmlns:a16="http://schemas.microsoft.com/office/drawing/2014/main" id="{303BCB7C-7DF2-4CB8-9F1C-AD7CB14E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" y="1916832"/>
            <a:ext cx="9252520" cy="6059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60C24-0AF8-4D40-A3B0-C2484DC6EEA1}"/>
              </a:ext>
            </a:extLst>
          </p:cNvPr>
          <p:cNvSpPr txBox="1"/>
          <p:nvPr/>
        </p:nvSpPr>
        <p:spPr>
          <a:xfrm>
            <a:off x="3632119" y="2151322"/>
            <a:ext cx="5430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tell us who they </a:t>
            </a:r>
            <a:b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but we ignore it,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we want them to be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 want them to 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088C6-D7F0-4B55-BF5E-F0E1939C2754}"/>
              </a:ext>
            </a:extLst>
          </p:cNvPr>
          <p:cNvSpPr txBox="1"/>
          <p:nvPr/>
        </p:nvSpPr>
        <p:spPr>
          <a:xfrm>
            <a:off x="5144083" y="6308319"/>
            <a:ext cx="375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Jon Hamm as Don Draper, Mad Men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069"/>
            <a:ext cx="9144000" cy="6288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23278A2B-8415-4824-8487-D0A70AFCC9C2}"/>
              </a:ext>
            </a:extLst>
          </p:cNvPr>
          <p:cNvSpPr txBox="1">
            <a:spLocks/>
          </p:cNvSpPr>
          <p:nvPr/>
        </p:nvSpPr>
        <p:spPr>
          <a:xfrm>
            <a:off x="511363" y="296213"/>
            <a:ext cx="6664352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Calibri"/>
              </a:rPr>
              <a:t>Landscape has few alternatives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4C2D743-F2A4-4877-B5A3-94D8A1154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32981"/>
              </p:ext>
            </p:extLst>
          </p:nvPr>
        </p:nvGraphicFramePr>
        <p:xfrm>
          <a:off x="232473" y="1497723"/>
          <a:ext cx="8911527" cy="504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FA34FF-EE50-4E66-9A12-053EC932DFB3}"/>
              </a:ext>
            </a:extLst>
          </p:cNvPr>
          <p:cNvCxnSpPr>
            <a:cxnSpLocks/>
          </p:cNvCxnSpPr>
          <p:nvPr/>
        </p:nvCxnSpPr>
        <p:spPr>
          <a:xfrm>
            <a:off x="315310" y="3214423"/>
            <a:ext cx="8417035" cy="8759"/>
          </a:xfrm>
          <a:prstGeom prst="line">
            <a:avLst/>
          </a:prstGeom>
          <a:ln w="38100" cmpd="sng">
            <a:solidFill>
              <a:srgbClr val="214D7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7F7233-0938-4BF5-941F-2D4E9D61FAFF}"/>
              </a:ext>
            </a:extLst>
          </p:cNvPr>
          <p:cNvSpPr txBox="1"/>
          <p:nvPr/>
        </p:nvSpPr>
        <p:spPr>
          <a:xfrm>
            <a:off x="5528838" y="2390315"/>
            <a:ext cx="321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rgbClr val="214D7C"/>
                </a:solidFill>
                <a:highlight>
                  <a:srgbClr val="C0C0C0"/>
                </a:highlight>
              </a:rPr>
              <a:t>570,000 </a:t>
            </a:r>
            <a:r>
              <a:rPr lang="en-GB" sz="3200" dirty="0">
                <a:solidFill>
                  <a:srgbClr val="214D7C"/>
                </a:solidFill>
                <a:highlight>
                  <a:srgbClr val="C0C0C0"/>
                </a:highlight>
              </a:rPr>
              <a:t>(2016)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F83B7-9058-477D-ADFD-15265D1325A7}"/>
              </a:ext>
            </a:extLst>
          </p:cNvPr>
          <p:cNvSpPr txBox="1"/>
          <p:nvPr/>
        </p:nvSpPr>
        <p:spPr>
          <a:xfrm>
            <a:off x="5487083" y="3347406"/>
            <a:ext cx="327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rgbClr val="214D7C"/>
                </a:solidFill>
                <a:highlight>
                  <a:srgbClr val="C0C0C0"/>
                </a:highlight>
              </a:rPr>
              <a:t>13,600,000 </a:t>
            </a:r>
            <a:r>
              <a:rPr lang="en-GB" sz="3200" dirty="0">
                <a:solidFill>
                  <a:srgbClr val="214D7C"/>
                </a:solidFill>
                <a:highlight>
                  <a:srgbClr val="C0C0C0"/>
                </a:highlight>
              </a:rPr>
              <a:t>(2016)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069"/>
            <a:ext cx="9144000" cy="6288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23278A2B-8415-4824-8487-D0A70AFCC9C2}"/>
              </a:ext>
            </a:extLst>
          </p:cNvPr>
          <p:cNvSpPr txBox="1">
            <a:spLocks/>
          </p:cNvSpPr>
          <p:nvPr/>
        </p:nvSpPr>
        <p:spPr>
          <a:xfrm>
            <a:off x="511363" y="296213"/>
            <a:ext cx="6447376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Calibri"/>
              </a:rPr>
              <a:t>Landscape has few alternatives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9A345A2-C98B-4C2D-94C9-E46BFF726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82059"/>
              </p:ext>
            </p:extLst>
          </p:nvPr>
        </p:nvGraphicFramePr>
        <p:xfrm>
          <a:off x="154983" y="1471448"/>
          <a:ext cx="9062086" cy="499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0897D8-FB60-4DD3-B499-8563F330B608}"/>
              </a:ext>
            </a:extLst>
          </p:cNvPr>
          <p:cNvCxnSpPr>
            <a:cxnSpLocks/>
          </p:cNvCxnSpPr>
          <p:nvPr/>
        </p:nvCxnSpPr>
        <p:spPr>
          <a:xfrm>
            <a:off x="245241" y="3191938"/>
            <a:ext cx="8662276" cy="0"/>
          </a:xfrm>
          <a:prstGeom prst="line">
            <a:avLst/>
          </a:prstGeom>
          <a:ln w="38100" cmpd="sng">
            <a:solidFill>
              <a:srgbClr val="214D7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2F62D-D5BB-4DF0-86E9-55221975F2A6}"/>
              </a:ext>
            </a:extLst>
          </p:cNvPr>
          <p:cNvSpPr/>
          <p:nvPr/>
        </p:nvSpPr>
        <p:spPr>
          <a:xfrm>
            <a:off x="5618759" y="2306063"/>
            <a:ext cx="32592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A783B"/>
                </a:solidFill>
              </a:rPr>
              <a:t>£1.3 billion </a:t>
            </a:r>
            <a:r>
              <a:rPr lang="en-GB" sz="3200" dirty="0">
                <a:solidFill>
                  <a:srgbClr val="CA783B"/>
                </a:solidFill>
              </a:rPr>
              <a:t>(2016)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F98D9-4052-4246-86B7-C62522D16CD8}"/>
              </a:ext>
            </a:extLst>
          </p:cNvPr>
          <p:cNvSpPr txBox="1"/>
          <p:nvPr/>
        </p:nvSpPr>
        <p:spPr>
          <a:xfrm>
            <a:off x="5618759" y="3510158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A783B"/>
                </a:solidFill>
              </a:rPr>
              <a:t>£8.8 billion </a:t>
            </a:r>
            <a:r>
              <a:rPr lang="en-GB" sz="3200" dirty="0">
                <a:solidFill>
                  <a:srgbClr val="CA783B"/>
                </a:solidFill>
              </a:rPr>
              <a:t>(2016)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jaws bigger boat">
            <a:extLst>
              <a:ext uri="{FF2B5EF4-FFF2-40B4-BE49-F238E27FC236}">
                <a16:creationId xmlns:a16="http://schemas.microsoft.com/office/drawing/2014/main" id="{F179910E-9907-455D-8A4F-D7EE9BDD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" y="184482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068BE-C301-499C-B905-F23700B81F26}"/>
              </a:ext>
            </a:extLst>
          </p:cNvPr>
          <p:cNvSpPr txBox="1"/>
          <p:nvPr/>
        </p:nvSpPr>
        <p:spPr>
          <a:xfrm>
            <a:off x="1761075" y="5371216"/>
            <a:ext cx="5609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gonna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need a bigger boat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3FF50217-B246-432F-8495-626CC7879A69}"/>
              </a:ext>
            </a:extLst>
          </p:cNvPr>
          <p:cNvSpPr txBox="1">
            <a:spLocks/>
          </p:cNvSpPr>
          <p:nvPr/>
        </p:nvSpPr>
        <p:spPr>
          <a:xfrm>
            <a:off x="511363" y="363844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It’s a big fish!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AB739-FEB3-41B4-84A2-0B07967F0F45}"/>
              </a:ext>
            </a:extLst>
          </p:cNvPr>
          <p:cNvSpPr txBox="1"/>
          <p:nvPr/>
        </p:nvSpPr>
        <p:spPr>
          <a:xfrm>
            <a:off x="5508104" y="6340678"/>
            <a:ext cx="349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Roy </a:t>
            </a:r>
            <a:r>
              <a:rPr lang="en-GB" b="1" dirty="0" err="1">
                <a:solidFill>
                  <a:schemeClr val="bg1"/>
                </a:solidFill>
              </a:rPr>
              <a:t>Scheider</a:t>
            </a:r>
            <a:r>
              <a:rPr lang="en-GB" b="1" dirty="0">
                <a:solidFill>
                  <a:schemeClr val="bg1"/>
                </a:solidFill>
              </a:rPr>
              <a:t> as Chief Brody, Jaws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uk map">
            <a:extLst>
              <a:ext uri="{FF2B5EF4-FFF2-40B4-BE49-F238E27FC236}">
                <a16:creationId xmlns:a16="http://schemas.microsoft.com/office/drawing/2014/main" id="{ABC5BF4E-73CB-4165-AADD-B30017DD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46" y="2966138"/>
            <a:ext cx="3772769" cy="2825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4-backgrou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2625AE1D-D236-495B-9CAE-C58A197FA731}"/>
              </a:ext>
            </a:extLst>
          </p:cNvPr>
          <p:cNvSpPr txBox="1">
            <a:spLocks/>
          </p:cNvSpPr>
          <p:nvPr/>
        </p:nvSpPr>
        <p:spPr>
          <a:xfrm>
            <a:off x="488818" y="356329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</a:rPr>
              <a:t>Part of the solution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23D7EF5-FAB4-4D10-A0E6-7DCB1C85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661023"/>
              </p:ext>
            </p:extLst>
          </p:nvPr>
        </p:nvGraphicFramePr>
        <p:xfrm>
          <a:off x="227661" y="1639118"/>
          <a:ext cx="8307869" cy="456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1097CB-0F22-445D-A6C2-25D415DBD2F2}"/>
              </a:ext>
            </a:extLst>
          </p:cNvPr>
          <p:cNvSpPr txBox="1"/>
          <p:nvPr/>
        </p:nvSpPr>
        <p:spPr>
          <a:xfrm>
            <a:off x="5151991" y="6286213"/>
            <a:ext cx="35508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Percentage adult members per nation</a:t>
            </a:r>
          </a:p>
        </p:txBody>
      </p:sp>
    </p:spTree>
    <p:extLst>
      <p:ext uri="{BB962C8B-B14F-4D97-AF65-F5344CB8AC3E}">
        <p14:creationId xmlns:p14="http://schemas.microsoft.com/office/powerpoint/2010/main" val="1483171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4285" y="330200"/>
            <a:ext cx="6816929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400" b="1" dirty="0">
                <a:solidFill>
                  <a:schemeClr val="tx2"/>
                </a:solidFill>
                <a:latin typeface="+mn-lt"/>
                <a:cs typeface="Calibri"/>
              </a:rPr>
              <a:t>Credit Union account holders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3" name="Picture 2" descr="Untitled-34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" y="1115356"/>
            <a:ext cx="8931479" cy="59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15A189AF-6D04-415A-83E7-3E296B551628}"/>
              </a:ext>
            </a:extLst>
          </p:cNvPr>
          <p:cNvSpPr txBox="1">
            <a:spLocks/>
          </p:cNvSpPr>
          <p:nvPr/>
        </p:nvSpPr>
        <p:spPr>
          <a:xfrm>
            <a:off x="299198" y="265858"/>
            <a:ext cx="5860837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  <a:ea typeface="+mj-ea"/>
                <a:cs typeface="+mj-cs"/>
              </a:rPr>
              <a:t>Evidence beats assertion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06E71-3E52-478B-82DE-71CFA78C3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6149"/>
            <a:ext cx="9144000" cy="4961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0D8F0-5F80-4A58-983D-D2F95B090E72}"/>
              </a:ext>
            </a:extLst>
          </p:cNvPr>
          <p:cNvSpPr txBox="1"/>
          <p:nvPr/>
        </p:nvSpPr>
        <p:spPr>
          <a:xfrm>
            <a:off x="5508104" y="6340678"/>
            <a:ext cx="353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Ed Harris as Gene Krantz, Apollo 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5" name="Picture 4" descr="ppt imags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849717"/>
            <a:ext cx="8782976" cy="6211891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75F20CB1-E090-49FD-8C4D-EF6CB7BE2255}"/>
              </a:ext>
            </a:extLst>
          </p:cNvPr>
          <p:cNvSpPr txBox="1">
            <a:spLocks/>
          </p:cNvSpPr>
          <p:nvPr/>
        </p:nvSpPr>
        <p:spPr>
          <a:xfrm>
            <a:off x="511363" y="428331"/>
            <a:ext cx="5816354" cy="87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Credit as gateway to inclusion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97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A6C65391-70CC-4610-A18B-F715885BDE0B}"/>
              </a:ext>
            </a:extLst>
          </p:cNvPr>
          <p:cNvSpPr txBox="1">
            <a:spLocks/>
          </p:cNvSpPr>
          <p:nvPr/>
        </p:nvSpPr>
        <p:spPr>
          <a:xfrm>
            <a:off x="481302" y="408931"/>
            <a:ext cx="5575870" cy="9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Social : enterprise 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0FCD8E-5349-4196-A873-49FAA7AD490C}"/>
              </a:ext>
            </a:extLst>
          </p:cNvPr>
          <p:cNvSpPr/>
          <p:nvPr/>
        </p:nvSpPr>
        <p:spPr>
          <a:xfrm>
            <a:off x="738321" y="1851150"/>
            <a:ext cx="1870992" cy="1289113"/>
          </a:xfrm>
          <a:prstGeom prst="roundRect">
            <a:avLst/>
          </a:prstGeom>
          <a:blipFill rotWithShape="1">
            <a:blip r:embed="rId4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4507BF-14E8-4888-A8C8-CA0C20F58C15}"/>
              </a:ext>
            </a:extLst>
          </p:cNvPr>
          <p:cNvSpPr/>
          <p:nvPr/>
        </p:nvSpPr>
        <p:spPr>
          <a:xfrm>
            <a:off x="560141" y="3440689"/>
            <a:ext cx="1870992" cy="1289113"/>
          </a:xfrm>
          <a:prstGeom prst="roundRect">
            <a:avLst/>
          </a:prstGeom>
          <a:blipFill rotWithShape="1">
            <a:blip r:embed="rId5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1989AC-8B3F-40B0-8BD5-87CD335A2B80}"/>
              </a:ext>
            </a:extLst>
          </p:cNvPr>
          <p:cNvSpPr/>
          <p:nvPr/>
        </p:nvSpPr>
        <p:spPr>
          <a:xfrm>
            <a:off x="2609313" y="1779225"/>
            <a:ext cx="1870992" cy="1289113"/>
          </a:xfrm>
          <a:prstGeom prst="roundRect">
            <a:avLst/>
          </a:prstGeom>
          <a:blipFill rotWithShape="1">
            <a:blip r:embed="rId6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584701-6CAD-4D2E-B410-53DBF0E5731D}"/>
              </a:ext>
            </a:extLst>
          </p:cNvPr>
          <p:cNvSpPr/>
          <p:nvPr/>
        </p:nvSpPr>
        <p:spPr>
          <a:xfrm>
            <a:off x="738321" y="5140182"/>
            <a:ext cx="1870992" cy="1289113"/>
          </a:xfrm>
          <a:prstGeom prst="roundRect">
            <a:avLst/>
          </a:prstGeom>
          <a:blipFill rotWithShape="1">
            <a:blip r:embed="rId7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F8FC63-F0CD-4868-92F1-BB632CBC2681}"/>
              </a:ext>
            </a:extLst>
          </p:cNvPr>
          <p:cNvSpPr/>
          <p:nvPr/>
        </p:nvSpPr>
        <p:spPr>
          <a:xfrm>
            <a:off x="2701008" y="3429000"/>
            <a:ext cx="1870992" cy="1289113"/>
          </a:xfrm>
          <a:prstGeom prst="roundRect">
            <a:avLst/>
          </a:prstGeom>
          <a:blipFill rotWithShape="1">
            <a:blip r:embed="rId8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BC4F1C-EA6A-474D-A3D4-120F9984934C}"/>
              </a:ext>
            </a:extLst>
          </p:cNvPr>
          <p:cNvSpPr/>
          <p:nvPr/>
        </p:nvSpPr>
        <p:spPr>
          <a:xfrm>
            <a:off x="2609313" y="5205065"/>
            <a:ext cx="1870992" cy="1289113"/>
          </a:xfrm>
          <a:prstGeom prst="roundRect">
            <a:avLst/>
          </a:prstGeom>
          <a:blipFill rotWithShape="1">
            <a:blip r:embed="rId9"/>
            <a:srcRect/>
            <a:stretch>
              <a:fillRect t="-23000" b="-23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2127F-029B-449E-9600-8355A1A95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8957" y="1909576"/>
            <a:ext cx="3904553" cy="4351338"/>
          </a:xfrm>
        </p:spPr>
        <p:txBody>
          <a:bodyPr>
            <a:normAutofit fontScale="85000" lnSpcReduction="10000"/>
          </a:bodyPr>
          <a:lstStyle/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private shareholders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paid Directors 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CICs, IPS, Charity, NFP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pressure sales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bonus culture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salary ratios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FCA regulated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fat cats</a:t>
            </a:r>
          </a:p>
          <a:p>
            <a:r>
              <a:rPr lang="en-GB" sz="3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sustainability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14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CEC52-C704-4844-8F65-F4D64D67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373" y="3546354"/>
            <a:ext cx="2099341" cy="1673388"/>
          </a:xfrm>
          <a:prstGeom prst="rect">
            <a:avLst/>
          </a:prstGeom>
        </p:spPr>
      </p:pic>
      <p:pic>
        <p:nvPicPr>
          <p:cNvPr id="6" name="Picture 5" descr="P4-backgrou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63" y="127392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75F20CB1-E090-49FD-8C4D-EF6CB7BE2255}"/>
              </a:ext>
            </a:extLst>
          </p:cNvPr>
          <p:cNvSpPr txBox="1">
            <a:spLocks/>
          </p:cNvSpPr>
          <p:nvPr/>
        </p:nvSpPr>
        <p:spPr>
          <a:xfrm>
            <a:off x="511363" y="428331"/>
            <a:ext cx="5816354" cy="87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Gateway solutions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pic>
        <p:nvPicPr>
          <p:cNvPr id="3" name="Picture 2" descr="Untitled-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9" y="1630555"/>
            <a:ext cx="7691821" cy="43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4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68" y="422961"/>
            <a:ext cx="5978184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400" b="1" dirty="0">
                <a:solidFill>
                  <a:srgbClr val="006293"/>
                </a:solidFill>
                <a:latin typeface="+mn-lt"/>
                <a:cs typeface="Calibri"/>
              </a:rPr>
              <a:t>Challenges for social lenders</a:t>
            </a:r>
          </a:p>
        </p:txBody>
      </p:sp>
      <p:pic>
        <p:nvPicPr>
          <p:cNvPr id="3" name="Picture 2" descr="Untitled-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8" y="1944414"/>
            <a:ext cx="7785414" cy="43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0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3"/>
          <p:cNvSpPr txBox="1">
            <a:spLocks/>
          </p:cNvSpPr>
          <p:nvPr/>
        </p:nvSpPr>
        <p:spPr>
          <a:xfrm>
            <a:off x="1520892" y="1190353"/>
            <a:ext cx="4158314" cy="756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en-US" sz="2625" b="1" dirty="0">
                <a:solidFill>
                  <a:srgbClr val="006293"/>
                </a:solidFill>
                <a:latin typeface="Calibri"/>
              </a:rPr>
              <a:t>APR – much misunderstood</a:t>
            </a:r>
            <a:endParaRPr lang="en-US" sz="2625" dirty="0">
              <a:solidFill>
                <a:srgbClr val="006293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425" y="1129680"/>
            <a:ext cx="1451396" cy="683010"/>
          </a:xfrm>
          <a:prstGeom prst="rect">
            <a:avLst/>
          </a:prstGeom>
        </p:spPr>
      </p:pic>
      <p:pic>
        <p:nvPicPr>
          <p:cNvPr id="2" name="APR Pint 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959179"/>
            <a:ext cx="9143999" cy="50415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50A82E4-FEA8-4B9B-8BCD-8701DCE0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C04E9E-5632-4DCD-9590-4B1AE3E23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0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A6C65391-70CC-4610-A18B-F715885BDE0B}"/>
              </a:ext>
            </a:extLst>
          </p:cNvPr>
          <p:cNvSpPr txBox="1">
            <a:spLocks/>
          </p:cNvSpPr>
          <p:nvPr/>
        </p:nvSpPr>
        <p:spPr>
          <a:xfrm>
            <a:off x="481302" y="408931"/>
            <a:ext cx="6120976" cy="9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chemeClr val="tx2"/>
                </a:solidFill>
                <a:ea typeface="+mj-ea"/>
                <a:cs typeface="Calibri"/>
              </a:rPr>
              <a:t>Interest on £500 over 26 weeks 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7D29322-05CC-4133-807A-FA7A419C1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578070"/>
              </p:ext>
            </p:extLst>
          </p:nvPr>
        </p:nvGraphicFramePr>
        <p:xfrm>
          <a:off x="481303" y="1689315"/>
          <a:ext cx="8073762" cy="477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774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4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pic>
        <p:nvPicPr>
          <p:cNvPr id="6" name="Picture 5" descr="v1 3257 components 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12360" cy="5524430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A6C65391-70CC-4610-A18B-F715885BDE0B}"/>
              </a:ext>
            </a:extLst>
          </p:cNvPr>
          <p:cNvSpPr txBox="1">
            <a:spLocks/>
          </p:cNvSpPr>
          <p:nvPr/>
        </p:nvSpPr>
        <p:spPr>
          <a:xfrm>
            <a:off x="481302" y="408931"/>
            <a:ext cx="6329932" cy="9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Factors affecting sustainability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913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4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A6C65391-70CC-4610-A18B-F715885BDE0B}"/>
              </a:ext>
            </a:extLst>
          </p:cNvPr>
          <p:cNvSpPr txBox="1">
            <a:spLocks/>
          </p:cNvSpPr>
          <p:nvPr/>
        </p:nvSpPr>
        <p:spPr>
          <a:xfrm>
            <a:off x="481302" y="408931"/>
            <a:ext cx="5575870" cy="9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2"/>
                </a:solidFill>
                <a:ea typeface="+mj-ea"/>
                <a:cs typeface="Calibri"/>
              </a:rPr>
              <a:t>Summary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Calibri"/>
            </a:endParaRPr>
          </a:p>
        </p:txBody>
      </p:sp>
      <p:pic>
        <p:nvPicPr>
          <p:cNvPr id="3" name="Picture 2" descr="Untitled-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" y="1480207"/>
            <a:ext cx="8768159" cy="49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7" name="Title 13"/>
          <p:cNvSpPr txBox="1">
            <a:spLocks/>
          </p:cNvSpPr>
          <p:nvPr/>
        </p:nvSpPr>
        <p:spPr>
          <a:xfrm>
            <a:off x="533400" y="331615"/>
            <a:ext cx="616186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Contested area of public policy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2" name="Picture 1" descr="Untitled-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625600"/>
            <a:ext cx="7528560" cy="50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15A189AF-6D04-415A-83E7-3E296B551628}"/>
              </a:ext>
            </a:extLst>
          </p:cNvPr>
          <p:cNvSpPr txBox="1">
            <a:spLocks/>
          </p:cNvSpPr>
          <p:nvPr/>
        </p:nvSpPr>
        <p:spPr>
          <a:xfrm>
            <a:off x="511362" y="296213"/>
            <a:ext cx="5860837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  <a:ea typeface="+mj-ea"/>
                <a:cs typeface="+mj-cs"/>
              </a:rPr>
              <a:t>The challenge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7" name="Picture 6" descr="P4-backgrou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3" name="Picture 2" descr="Untitled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9" y="1981964"/>
            <a:ext cx="7468708" cy="419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2625AE1D-D236-495B-9CAE-C58A197FA731}"/>
              </a:ext>
            </a:extLst>
          </p:cNvPr>
          <p:cNvSpPr txBox="1">
            <a:spLocks/>
          </p:cNvSpPr>
          <p:nvPr/>
        </p:nvSpPr>
        <p:spPr>
          <a:xfrm>
            <a:off x="511362" y="296212"/>
            <a:ext cx="6617858" cy="1372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2"/>
                </a:solidFill>
                <a:ea typeface="+mj-ea"/>
                <a:cs typeface="+mj-cs"/>
              </a:rPr>
              <a:t>FCA Financial Lives study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2"/>
                </a:solidFill>
                <a:ea typeface="+mj-ea"/>
                <a:cs typeface="+mj-cs"/>
              </a:rPr>
              <a:t>Selected characteristics (Scotland) </a:t>
            </a:r>
            <a:br>
              <a:rPr lang="en-US" sz="3600" dirty="0">
                <a:solidFill>
                  <a:schemeClr val="tx2"/>
                </a:solidFill>
                <a:ea typeface="+mj-ea"/>
                <a:cs typeface="+mj-cs"/>
              </a:rPr>
            </a:b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8628B4-7565-401C-B9D1-E39C2F148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45761"/>
              </p:ext>
            </p:extLst>
          </p:nvPr>
        </p:nvGraphicFramePr>
        <p:xfrm>
          <a:off x="485361" y="1528944"/>
          <a:ext cx="8441662" cy="453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9FC0526-DA42-4BC4-AE73-0EE37CD421B7}"/>
              </a:ext>
            </a:extLst>
          </p:cNvPr>
          <p:cNvSpPr txBox="1"/>
          <p:nvPr/>
        </p:nvSpPr>
        <p:spPr>
          <a:xfrm>
            <a:off x="1343670" y="615071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72F0A-439B-4AA0-B976-ECF402270CF4}"/>
              </a:ext>
            </a:extLst>
          </p:cNvPr>
          <p:cNvSpPr txBox="1"/>
          <p:nvPr/>
        </p:nvSpPr>
        <p:spPr>
          <a:xfrm>
            <a:off x="1878354" y="6143196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Sco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837DE-D142-406D-A5C9-A2DB15B392A3}"/>
              </a:ext>
            </a:extLst>
          </p:cNvPr>
          <p:cNvSpPr txBox="1"/>
          <p:nvPr/>
        </p:nvSpPr>
        <p:spPr>
          <a:xfrm>
            <a:off x="2428067" y="6150710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83C47-FC70-4023-BD57-56B7C2405871}"/>
              </a:ext>
            </a:extLst>
          </p:cNvPr>
          <p:cNvSpPr txBox="1"/>
          <p:nvPr/>
        </p:nvSpPr>
        <p:spPr>
          <a:xfrm>
            <a:off x="2962750" y="615071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9419BC-6D80-4A9E-8C87-E3CED395D1D0}"/>
              </a:ext>
            </a:extLst>
          </p:cNvPr>
          <p:cNvSpPr txBox="1"/>
          <p:nvPr/>
        </p:nvSpPr>
        <p:spPr>
          <a:xfrm>
            <a:off x="3509889" y="616574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981F7-A362-4474-83FA-F23F85F2EA55}"/>
              </a:ext>
            </a:extLst>
          </p:cNvPr>
          <p:cNvSpPr txBox="1"/>
          <p:nvPr/>
        </p:nvSpPr>
        <p:spPr>
          <a:xfrm>
            <a:off x="4063524" y="615071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H&amp;I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AFDD2-7D7B-4EAE-A9FD-6899AE666E45}"/>
              </a:ext>
            </a:extLst>
          </p:cNvPr>
          <p:cNvSpPr txBox="1"/>
          <p:nvPr/>
        </p:nvSpPr>
        <p:spPr>
          <a:xfrm>
            <a:off x="4641950" y="615071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C713B3-E532-4446-868C-4FCABDA10CCF}"/>
              </a:ext>
            </a:extLst>
          </p:cNvPr>
          <p:cNvSpPr txBox="1"/>
          <p:nvPr/>
        </p:nvSpPr>
        <p:spPr>
          <a:xfrm>
            <a:off x="5164520" y="616343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28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518801"/>
            <a:ext cx="2089474" cy="983282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411B8335-D395-425F-AD75-50A149486FFD}"/>
              </a:ext>
            </a:extLst>
          </p:cNvPr>
          <p:cNvSpPr txBox="1">
            <a:spLocks/>
          </p:cNvSpPr>
          <p:nvPr/>
        </p:nvSpPr>
        <p:spPr>
          <a:xfrm>
            <a:off x="521241" y="206625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What are we doing?</a:t>
            </a:r>
          </a:p>
        </p:txBody>
      </p:sp>
      <p:pic>
        <p:nvPicPr>
          <p:cNvPr id="2" name="Picture 1" descr="Untitled-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1246293"/>
            <a:ext cx="8524240" cy="56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6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903C4-E7FD-4767-92B7-0CA9EA1A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58" y="2048054"/>
            <a:ext cx="2651231" cy="3760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76" y="6770865"/>
            <a:ext cx="9321720" cy="163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58" y="155798"/>
            <a:ext cx="6065728" cy="13255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400" b="1" dirty="0">
                <a:solidFill>
                  <a:schemeClr val="tx2"/>
                </a:solidFill>
                <a:latin typeface="+mn-lt"/>
                <a:cs typeface="Calibri"/>
              </a:rPr>
              <a:t>Research released Nov 2018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58B75-67D7-48F8-8416-B5F93A4A7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628" y="2030006"/>
            <a:ext cx="2677312" cy="37970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3D922B-DD38-4CD8-86D1-80CD3DA4B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967" y="2030006"/>
            <a:ext cx="2690015" cy="37970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270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864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4-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958862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15A189AF-6D04-415A-83E7-3E296B551628}"/>
              </a:ext>
            </a:extLst>
          </p:cNvPr>
          <p:cNvSpPr txBox="1">
            <a:spLocks/>
          </p:cNvSpPr>
          <p:nvPr/>
        </p:nvSpPr>
        <p:spPr>
          <a:xfrm>
            <a:off x="511362" y="296213"/>
            <a:ext cx="5860837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  <a:ea typeface="+mj-ea"/>
                <a:cs typeface="+mj-cs"/>
              </a:rPr>
              <a:t>What are we seeing?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3" name="Picture 2" descr="Untitled-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219200"/>
            <a:ext cx="859536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15A189AF-6D04-415A-83E7-3E296B551628}"/>
              </a:ext>
            </a:extLst>
          </p:cNvPr>
          <p:cNvSpPr txBox="1">
            <a:spLocks/>
          </p:cNvSpPr>
          <p:nvPr/>
        </p:nvSpPr>
        <p:spPr>
          <a:xfrm>
            <a:off x="609600" y="314549"/>
            <a:ext cx="5544418" cy="100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tx2"/>
                </a:solidFill>
                <a:latin typeface="Calibri"/>
                <a:ea typeface="+mj-ea"/>
                <a:cs typeface="Calibri"/>
              </a:rPr>
              <a:t>Big names under pressure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20" y="6770865"/>
            <a:ext cx="9321720" cy="163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34" y="363240"/>
            <a:ext cx="1935194" cy="910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EDA48-E2EA-4D59-98A2-72AB671E66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6589"/>
            <a:ext cx="7765774" cy="508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5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B37618F89864ABE738DE1DBF7EE19" ma:contentTypeVersion="10" ma:contentTypeDescription="Create a new document." ma:contentTypeScope="" ma:versionID="bd0697fc0a623c33294c34e2225a29fe">
  <xsd:schema xmlns:xsd="http://www.w3.org/2001/XMLSchema" xmlns:xs="http://www.w3.org/2001/XMLSchema" xmlns:p="http://schemas.microsoft.com/office/2006/metadata/properties" xmlns:ns2="1543e12e-b41e-4b3f-8a83-41e12152c6a2" xmlns:ns3="4ea622ab-6d0b-4c8a-8736-27bd26b1fd54" targetNamespace="http://schemas.microsoft.com/office/2006/metadata/properties" ma:root="true" ma:fieldsID="6dbaea1437b34ea2aec642e3c1182584" ns2:_="" ns3:_="">
    <xsd:import namespace="1543e12e-b41e-4b3f-8a83-41e12152c6a2"/>
    <xsd:import namespace="4ea622ab-6d0b-4c8a-8736-27bd26b1fd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e12e-b41e-4b3f-8a83-41e12152c6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622ab-6d0b-4c8a-8736-27bd26b1fd5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2A60BE-0409-405D-985D-0A475FAC52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F6EFF5-373F-489A-9364-E47182972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43e12e-b41e-4b3f-8a83-41e12152c6a2"/>
    <ds:schemaRef ds:uri="4ea622ab-6d0b-4c8a-8736-27bd26b1fd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2BF639-47C2-4660-BE4F-A59B039A39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6714</TotalTime>
  <Words>318</Words>
  <Application>Microsoft Macintosh PowerPoint</Application>
  <PresentationFormat>On-screen Show (4:3)</PresentationFormat>
  <Paragraphs>93</Paragraphs>
  <Slides>27</Slides>
  <Notes>21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FSAlbert Regular</vt:lpstr>
      <vt:lpstr>FSAlbert-Light</vt:lpstr>
      <vt:lpstr>Optima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released Nov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 Union account holders  </vt:lpstr>
      <vt:lpstr>PowerPoint Presentation</vt:lpstr>
      <vt:lpstr>PowerPoint Presentation</vt:lpstr>
      <vt:lpstr>PowerPoint Presentation</vt:lpstr>
      <vt:lpstr>Challenges for social lenders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Niall Alexander</dc:creator>
  <cp:lastModifiedBy>Louise Jenkins</cp:lastModifiedBy>
  <cp:revision>227</cp:revision>
  <cp:lastPrinted>2018-11-13T20:30:35Z</cp:lastPrinted>
  <dcterms:created xsi:type="dcterms:W3CDTF">2018-01-22T10:41:21Z</dcterms:created>
  <dcterms:modified xsi:type="dcterms:W3CDTF">2019-12-06T09:29:56Z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0x0101008D8B37618F89864ABE738DE1DBF7EE19</vt:lpwstr>
  </property>
</Properties>
</file>