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13" r:id="rId6"/>
  </p:sldMasterIdLst>
  <p:notesMasterIdLst>
    <p:notesMasterId r:id="rId22"/>
  </p:notesMasterIdLst>
  <p:sldIdLst>
    <p:sldId id="374" r:id="rId7"/>
    <p:sldId id="383" r:id="rId8"/>
    <p:sldId id="391" r:id="rId9"/>
    <p:sldId id="322" r:id="rId10"/>
    <p:sldId id="507" r:id="rId11"/>
    <p:sldId id="510" r:id="rId12"/>
    <p:sldId id="406" r:id="rId13"/>
    <p:sldId id="326" r:id="rId14"/>
    <p:sldId id="402" r:id="rId15"/>
    <p:sldId id="356" r:id="rId16"/>
    <p:sldId id="393" r:id="rId17"/>
    <p:sldId id="323" r:id="rId18"/>
    <p:sldId id="392" r:id="rId19"/>
    <p:sldId id="394" r:id="rId20"/>
    <p:sldId id="3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donnison" initials="hd" lastIdx="2" clrIdx="0">
    <p:extLst/>
  </p:cmAuthor>
  <p:cmAuthor id="2" name="Andrew Collings" initials="AC" lastIdx="1" clrIdx="1">
    <p:extLst>
      <p:ext uri="{19B8F6BF-5375-455C-9EA6-DF929625EA0E}">
        <p15:presenceInfo xmlns:p15="http://schemas.microsoft.com/office/powerpoint/2012/main" userId="S-1-5-21-1922952697-1383985433-514348008-1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E84964"/>
    <a:srgbClr val="FFFFFF"/>
    <a:srgbClr val="FAB90B"/>
    <a:srgbClr val="485156"/>
    <a:srgbClr val="805DA2"/>
    <a:srgbClr val="55BAA8"/>
    <a:srgbClr val="15B9ED"/>
    <a:srgbClr val="DF4E62"/>
    <a:srgbClr val="80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72857" autoAdjust="0"/>
  </p:normalViewPr>
  <p:slideViewPr>
    <p:cSldViewPr snapToGrid="0">
      <p:cViewPr varScale="1">
        <p:scale>
          <a:sx n="87" d="100"/>
          <a:sy n="87" d="100"/>
        </p:scale>
        <p:origin x="20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Unhappy with…</c:v>
                </c:pt>
              </c:strCache>
            </c:strRef>
          </c:tx>
          <c:explosion val="3"/>
          <c:dPt>
            <c:idx val="0"/>
            <c:bubble3D val="0"/>
            <c:explosion val="1"/>
            <c:spPr>
              <a:solidFill>
                <a:srgbClr val="FAB90B"/>
              </a:solidFill>
            </c:spPr>
            <c:extLst>
              <c:ext xmlns:c16="http://schemas.microsoft.com/office/drawing/2014/chart" uri="{C3380CC4-5D6E-409C-BE32-E72D297353CC}">
                <c16:uniqueId val="{00000001-5E42-4CFD-A566-08860D8BE66B}"/>
              </c:ext>
            </c:extLst>
          </c:dPt>
          <c:dPt>
            <c:idx val="1"/>
            <c:bubble3D val="0"/>
            <c:explosion val="1"/>
            <c:spPr>
              <a:solidFill>
                <a:srgbClr val="805DA2"/>
              </a:solidFill>
            </c:spPr>
            <c:extLst>
              <c:ext xmlns:c16="http://schemas.microsoft.com/office/drawing/2014/chart" uri="{C3380CC4-5D6E-409C-BE32-E72D297353CC}">
                <c16:uniqueId val="{00000003-5E42-4CFD-A566-08860D8BE66B}"/>
              </c:ext>
            </c:extLst>
          </c:dPt>
          <c:dPt>
            <c:idx val="2"/>
            <c:bubble3D val="0"/>
            <c:explosion val="1"/>
            <c:spPr>
              <a:solidFill>
                <a:srgbClr val="E84964"/>
              </a:solidFill>
            </c:spPr>
            <c:extLst>
              <c:ext xmlns:c16="http://schemas.microsoft.com/office/drawing/2014/chart" uri="{C3380CC4-5D6E-409C-BE32-E72D297353CC}">
                <c16:uniqueId val="{00000005-5E42-4CFD-A566-08860D8BE66B}"/>
              </c:ext>
            </c:extLst>
          </c:dPt>
          <c:dPt>
            <c:idx val="3"/>
            <c:bubble3D val="0"/>
            <c:explosion val="1"/>
            <c:spPr>
              <a:solidFill>
                <a:srgbClr val="55BAA8"/>
              </a:solidFill>
            </c:spPr>
            <c:extLst>
              <c:ext xmlns:c16="http://schemas.microsoft.com/office/drawing/2014/chart" uri="{C3380CC4-5D6E-409C-BE32-E72D297353CC}">
                <c16:uniqueId val="{00000007-5E42-4CFD-A566-08860D8BE66B}"/>
              </c:ext>
            </c:extLst>
          </c:dPt>
          <c:dPt>
            <c:idx val="4"/>
            <c:bubble3D val="0"/>
            <c:explosion val="10"/>
            <c:spPr>
              <a:solidFill>
                <a:srgbClr val="15B9ED"/>
              </a:solidFill>
            </c:spPr>
            <c:extLst>
              <c:ext xmlns:c16="http://schemas.microsoft.com/office/drawing/2014/chart" uri="{C3380CC4-5D6E-409C-BE32-E72D297353CC}">
                <c16:uniqueId val="{00000009-5E42-4CFD-A566-08860D8BE6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Avenir Book"/>
                    <a:cs typeface="Avenir Book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Physical</c:v>
                </c:pt>
                <c:pt idx="1">
                  <c:v>Career</c:v>
                </c:pt>
                <c:pt idx="2">
                  <c:v>Social</c:v>
                </c:pt>
                <c:pt idx="3">
                  <c:v>Community</c:v>
                </c:pt>
                <c:pt idx="4">
                  <c:v>Financial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0.28999999999999998</c:v>
                </c:pt>
                <c:pt idx="2">
                  <c:v>0.18</c:v>
                </c:pt>
                <c:pt idx="3">
                  <c:v>0.21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42-4CFD-A566-08860D8BE6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87042667866396"/>
          <c:y val="0.17533097484555701"/>
          <c:w val="0.25182768539080902"/>
          <c:h val="0.63356533803611503"/>
        </c:manualLayout>
      </c:layout>
      <c:overlay val="0"/>
      <c:txPr>
        <a:bodyPr/>
        <a:lstStyle/>
        <a:p>
          <a:pPr>
            <a:defRPr sz="2000" b="0" i="0">
              <a:solidFill>
                <a:srgbClr val="485156"/>
              </a:solidFill>
              <a:latin typeface="Avenir Book"/>
              <a:cs typeface="Avenir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Employee</c:v>
                </c:pt>
              </c:strCache>
            </c:strRef>
          </c:tx>
          <c:spPr>
            <a:solidFill>
              <a:srgbClr val="15B9ED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Overall borrowed</c:v>
                </c:pt>
                <c:pt idx="1">
                  <c:v>Credit      cards</c:v>
                </c:pt>
                <c:pt idx="2">
                  <c:v>Family           &amp; friends</c:v>
                </c:pt>
                <c:pt idx="3">
                  <c:v>Loan shark</c:v>
                </c:pt>
                <c:pt idx="4">
                  <c:v>Bank      overdraft</c:v>
                </c:pt>
                <c:pt idx="5">
                  <c:v>Bank loan</c:v>
                </c:pt>
                <c:pt idx="6">
                  <c:v>Catalogues     &amp; HP</c:v>
                </c:pt>
                <c:pt idx="7">
                  <c:v>From         savings</c:v>
                </c:pt>
                <c:pt idx="8">
                  <c:v>Payday      lender</c:v>
                </c:pt>
                <c:pt idx="9">
                  <c:v>Employer loan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0.48</c:v>
                </c:pt>
                <c:pt idx="1">
                  <c:v>0.26</c:v>
                </c:pt>
                <c:pt idx="2">
                  <c:v>0.13</c:v>
                </c:pt>
                <c:pt idx="3">
                  <c:v>0.02</c:v>
                </c:pt>
                <c:pt idx="4">
                  <c:v>0.13</c:v>
                </c:pt>
                <c:pt idx="5">
                  <c:v>7.0000000000000007E-2</c:v>
                </c:pt>
                <c:pt idx="6">
                  <c:v>0.03</c:v>
                </c:pt>
                <c:pt idx="7">
                  <c:v>0.14000000000000001</c:v>
                </c:pt>
                <c:pt idx="8">
                  <c:v>0.03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C-4E11-800E-7F9C0A861D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144498712"/>
        <c:axId val="-2140086168"/>
      </c:barChart>
      <c:catAx>
        <c:axId val="-2144498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ryant Pro Regular" panose="020B0503040000020003" pitchFamily="34" charset="0"/>
              </a:defRPr>
            </a:pPr>
            <a:endParaRPr lang="en-US"/>
          </a:p>
        </c:txPr>
        <c:crossAx val="-2140086168"/>
        <c:crosses val="autoZero"/>
        <c:auto val="1"/>
        <c:lblAlgn val="ctr"/>
        <c:lblOffset val="100"/>
        <c:noMultiLvlLbl val="0"/>
      </c:catAx>
      <c:valAx>
        <c:axId val="-2140086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ryant Pro Regular" panose="020B0503040000020003" pitchFamily="34" charset="0"/>
              </a:defRPr>
            </a:pPr>
            <a:endParaRPr lang="en-US"/>
          </a:p>
        </c:txPr>
        <c:crossAx val="-2144498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0" i="0">
          <a:solidFill>
            <a:srgbClr val="485156"/>
          </a:solidFill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9654700080095E-2"/>
          <c:y val="3.89213891130284E-2"/>
          <c:w val="0.91980549652240695"/>
          <c:h val="0.53686301284836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Unhappy with…</c:v>
                </c:pt>
              </c:strCache>
            </c:strRef>
          </c:tx>
          <c:spPr>
            <a:ln w="31750">
              <a:noFill/>
            </a:ln>
          </c:spPr>
          <c:invertIfNegative val="0"/>
          <c:dPt>
            <c:idx val="0"/>
            <c:invertIfNegative val="0"/>
            <c:bubble3D val="0"/>
            <c:explosion val="10"/>
            <c:spPr>
              <a:solidFill>
                <a:srgbClr val="15B9ED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1-5ACD-43E0-8972-D17FF62900A8}"/>
              </c:ext>
            </c:extLst>
          </c:dPt>
          <c:dPt>
            <c:idx val="1"/>
            <c:invertIfNegative val="0"/>
            <c:bubble3D val="0"/>
            <c:explosion val="10"/>
            <c:spPr>
              <a:solidFill>
                <a:srgbClr val="805DA2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3-5ACD-43E0-8972-D17FF62900A8}"/>
              </c:ext>
            </c:extLst>
          </c:dPt>
          <c:dPt>
            <c:idx val="2"/>
            <c:invertIfNegative val="0"/>
            <c:bubble3D val="0"/>
            <c:explosion val="10"/>
            <c:spPr>
              <a:solidFill>
                <a:srgbClr val="E84964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5ACD-43E0-8972-D17FF62900A8}"/>
              </c:ext>
            </c:extLst>
          </c:dPt>
          <c:dPt>
            <c:idx val="3"/>
            <c:invertIfNegative val="0"/>
            <c:bubble3D val="0"/>
            <c:explosion val="10"/>
            <c:spPr>
              <a:solidFill>
                <a:srgbClr val="55BAA8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7-5ACD-43E0-8972-D17FF62900A8}"/>
              </c:ext>
            </c:extLst>
          </c:dPt>
          <c:dPt>
            <c:idx val="4"/>
            <c:invertIfNegative val="0"/>
            <c:bubble3D val="0"/>
            <c:spPr>
              <a:solidFill>
                <a:srgbClr val="FAB90B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9-5ACD-43E0-8972-D17FF62900A8}"/>
              </c:ext>
            </c:extLst>
          </c:dPt>
          <c:dPt>
            <c:idx val="5"/>
            <c:invertIfNegative val="0"/>
            <c:bubble3D val="0"/>
            <c:spPr>
              <a:solidFill>
                <a:srgbClr val="485156"/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B-5ACD-43E0-8972-D17FF62900A8}"/>
              </c:ext>
            </c:extLst>
          </c:dPt>
          <c:dPt>
            <c:idx val="6"/>
            <c:invertIfNegative val="0"/>
            <c:bubble3D val="0"/>
            <c:spPr>
              <a:solidFill>
                <a:srgbClr val="15B9ED">
                  <a:alpha val="80000"/>
                </a:srgbClr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D-5ACD-43E0-8972-D17FF62900A8}"/>
              </c:ext>
            </c:extLst>
          </c:dPt>
          <c:dPt>
            <c:idx val="7"/>
            <c:invertIfNegative val="0"/>
            <c:bubble3D val="0"/>
            <c:spPr>
              <a:solidFill>
                <a:srgbClr val="805DA2">
                  <a:alpha val="80000"/>
                </a:srgbClr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0F-5ACD-43E0-8972-D17FF62900A8}"/>
              </c:ext>
            </c:extLst>
          </c:dPt>
          <c:dPt>
            <c:idx val="8"/>
            <c:invertIfNegative val="0"/>
            <c:bubble3D val="0"/>
            <c:spPr>
              <a:solidFill>
                <a:srgbClr val="E84964">
                  <a:alpha val="80000"/>
                </a:srgbClr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11-5ACD-43E0-8972-D17FF62900A8}"/>
              </c:ext>
            </c:extLst>
          </c:dPt>
          <c:dPt>
            <c:idx val="9"/>
            <c:invertIfNegative val="0"/>
            <c:bubble3D val="0"/>
            <c:spPr>
              <a:solidFill>
                <a:srgbClr val="55BAA8">
                  <a:alpha val="77000"/>
                </a:srgbClr>
              </a:solidFill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13-5ACD-43E0-8972-D17FF62900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>
                    <a:solidFill>
                      <a:schemeClr val="bg1"/>
                    </a:solidFill>
                    <a:latin typeface="Avenir Book"/>
                    <a:cs typeface="Avenir Book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Training &amp;              development</c:v>
                </c:pt>
                <c:pt idx="1">
                  <c:v>Attracting &amp;           retaining staff</c:v>
                </c:pt>
                <c:pt idx="2">
                  <c:v>Improving              productivity</c:v>
                </c:pt>
                <c:pt idx="3">
                  <c:v>Performance         management</c:v>
                </c:pt>
                <c:pt idx="4">
                  <c:v>Updating systems         &amp; processes</c:v>
                </c:pt>
                <c:pt idx="5">
                  <c:v>Improving /         developing benefits</c:v>
                </c:pt>
                <c:pt idx="6">
                  <c:v>Employee mental       wellbeing</c:v>
                </c:pt>
                <c:pt idx="7">
                  <c:v>Employee financial        wellbeing</c:v>
                </c:pt>
                <c:pt idx="8">
                  <c:v>Employee physical          wellbeing</c:v>
                </c:pt>
                <c:pt idx="9">
                  <c:v>Providing financial education / awareness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0.37</c:v>
                </c:pt>
                <c:pt idx="1">
                  <c:v>0.37</c:v>
                </c:pt>
                <c:pt idx="2">
                  <c:v>0.34</c:v>
                </c:pt>
                <c:pt idx="3">
                  <c:v>0.34</c:v>
                </c:pt>
                <c:pt idx="4">
                  <c:v>0.24</c:v>
                </c:pt>
                <c:pt idx="5">
                  <c:v>0.22</c:v>
                </c:pt>
                <c:pt idx="6">
                  <c:v>0.18</c:v>
                </c:pt>
                <c:pt idx="7">
                  <c:v>0.17</c:v>
                </c:pt>
                <c:pt idx="8">
                  <c:v>0.16</c:v>
                </c:pt>
                <c:pt idx="9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ACD-43E0-8972-D17FF629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51432312"/>
        <c:axId val="-2042259688"/>
      </c:barChart>
      <c:catAx>
        <c:axId val="-2051432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 b="0" i="0">
                <a:solidFill>
                  <a:srgbClr val="485156"/>
                </a:solidFill>
                <a:latin typeface="Bryant Pro Regular" panose="020B0503040000020003" pitchFamily="34" charset="0"/>
                <a:cs typeface="Avenir Book"/>
              </a:defRPr>
            </a:pPr>
            <a:endParaRPr lang="en-US"/>
          </a:p>
        </c:txPr>
        <c:crossAx val="-2042259688"/>
        <c:crosses val="autoZero"/>
        <c:auto val="1"/>
        <c:lblAlgn val="ctr"/>
        <c:lblOffset val="100"/>
        <c:noMultiLvlLbl val="0"/>
      </c:catAx>
      <c:valAx>
        <c:axId val="-2042259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0" i="0">
                <a:solidFill>
                  <a:srgbClr val="485156"/>
                </a:solidFill>
                <a:latin typeface="Avenir Book"/>
                <a:cs typeface="Avenir Book"/>
              </a:defRPr>
            </a:pPr>
            <a:endParaRPr lang="en-US"/>
          </a:p>
        </c:txPr>
        <c:crossAx val="-2051432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51A6-05F2-5E46-804B-928347299C4E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FC56-856C-D24D-9077-F34350E80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FC56-856C-D24D-9077-F34350E80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5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DB5DE-2BF6-D94C-964B-86BD6FA624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FC56-856C-D24D-9077-F34350E804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0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DB5DE-2BF6-D94C-964B-86BD6FA624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9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4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77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Bryant Pro Regular" panose="020B050304000002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DB5DE-2BF6-D94C-964B-86BD6FA624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baseline="0" dirty="0">
              <a:solidFill>
                <a:srgbClr val="0000FF"/>
              </a:solidFill>
              <a:latin typeface="Bryant Pro Regular" panose="020B050304000002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DB5DE-2BF6-D94C-964B-86BD6FA624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FC56-856C-D24D-9077-F34350E804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94942"/>
      </p:ext>
    </p:extLst>
  </p:cSld>
  <p:clrMapOvr>
    <a:masterClrMapping/>
  </p:clrMapOvr>
  <p:transition spd="med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06616"/>
      </p:ext>
    </p:extLst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90871"/>
      </p:ext>
    </p:extLst>
  </p:cSld>
  <p:clrMapOvr>
    <a:masterClrMapping/>
  </p:clrMapOvr>
  <p:transition spd="med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34290" tIns="17145" rIns="34290" bIns="17145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10" y="2057889"/>
            <a:ext cx="10757791" cy="2324100"/>
          </a:xfrm>
          <a:prstGeom prst="rect">
            <a:avLst/>
          </a:prstGeom>
        </p:spPr>
        <p:txBody>
          <a:bodyPr anchor="ctr" anchorCtr="0"/>
          <a:lstStyle>
            <a:lvl1pPr algn="l">
              <a:defRPr sz="3467" cap="none" spc="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1" y="6388481"/>
            <a:ext cx="1412373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7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67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25755"/>
      </p:ext>
    </p:extLst>
  </p:cSld>
  <p:clrMapOvr>
    <a:masterClrMapping/>
  </p:clrMapOvr>
  <p:transition spd="med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1115700" cy="2324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cap="none" spc="-15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625"/>
      </p:ext>
    </p:extLst>
  </p:cSld>
  <p:clrMapOvr>
    <a:masterClrMapping/>
  </p:clrMapOvr>
  <p:transition spd="med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177435"/>
      </p:ext>
    </p:extLst>
  </p:cSld>
  <p:clrMapOvr>
    <a:masterClrMapping/>
  </p:clrMapOvr>
  <p:transition spd="med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0757791" cy="2324100"/>
          </a:xfrm>
          <a:prstGeom prst="rect">
            <a:avLst/>
          </a:prstGeom>
        </p:spPr>
        <p:txBody>
          <a:bodyPr anchor="ctr" anchorCtr="0"/>
          <a:lstStyle>
            <a:lvl1pPr algn="l">
              <a:defRPr sz="3500" cap="none" spc="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22806"/>
      </p:ext>
    </p:extLst>
  </p:cSld>
  <p:clrMapOvr>
    <a:masterClrMapping/>
  </p:clrMapOvr>
  <p:transition spd="med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1104155" cy="2324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cap="none" spc="-15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8501"/>
      </p:ext>
    </p:extLst>
  </p:cSld>
  <p:clrMapOvr>
    <a:masterClrMapping/>
  </p:clrMapOvr>
  <p:transition spd="med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1115700" cy="2324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cap="none" spc="-15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57901"/>
      </p:ext>
    </p:extLst>
  </p:cSld>
  <p:clrMapOvr>
    <a:masterClrMapping/>
  </p:clrMapOvr>
  <p:transition spd="med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irc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rgbClr val="43525A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rgbClr val="435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8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67701"/>
      </p:ext>
    </p:extLst>
  </p:cSld>
  <p:clrMapOvr>
    <a:masterClrMapping/>
  </p:clrMapOvr>
  <p:transition spd="med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irlce_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rgbClr val="43525A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rgbClr val="435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9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 dirty="0"/>
              <a:t>Private and confidential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81533"/>
      </p:ext>
    </p:extLst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28776"/>
      </p:ext>
    </p:extLst>
  </p:cSld>
  <p:clrMapOvr>
    <a:masterClrMapping/>
  </p:clrMapOvr>
  <p:transition spd="med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chemeClr val="bg1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8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 dirty="0"/>
              <a:t>Private and confidential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31044"/>
      </p:ext>
    </p:extLst>
  </p:cSld>
  <p:clrMapOvr>
    <a:masterClrMapping/>
  </p:clrMapOvr>
  <p:transition spd="med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chemeClr val="tx1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8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 dirty="0"/>
              <a:t>Private and confidential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93071"/>
      </p:ext>
    </p:extLst>
  </p:cSld>
  <p:clrMapOvr>
    <a:masterClrMapping/>
  </p:clrMapOvr>
  <p:transition spd="med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00180"/>
      </p:ext>
    </p:extLst>
  </p:cSld>
  <p:clrMapOvr>
    <a:masterClrMapping/>
  </p:clrMapOvr>
  <p:transition spd="med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41" y="1619250"/>
            <a:ext cx="505606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91385" y="1619250"/>
            <a:ext cx="505606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23479"/>
      </p:ext>
    </p:extLst>
  </p:cSld>
  <p:clrMapOvr>
    <a:masterClrMapping/>
  </p:clrMapOvr>
  <p:transition spd="med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09" y="1619250"/>
            <a:ext cx="3240000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23155" y="1619250"/>
            <a:ext cx="322384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56245" y="1619250"/>
            <a:ext cx="322384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8612"/>
      </p:ext>
    </p:extLst>
  </p:cSld>
  <p:clrMapOvr>
    <a:masterClrMapping/>
  </p:clrMapOvr>
  <p:transition spd="med"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09" y="1619251"/>
            <a:ext cx="11034882" cy="79375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  <a:lvl2pPr marL="0" indent="0" algn="ctr">
              <a:buFont typeface="Arial"/>
              <a:buNone/>
              <a:defRPr/>
            </a:lvl2pPr>
            <a:lvl3pPr marL="0" indent="0" algn="ctr">
              <a:buNone/>
              <a:defRPr/>
            </a:lvl3pPr>
            <a:lvl4pPr marL="180000" indent="0" algn="ctr">
              <a:buNone/>
              <a:defRPr/>
            </a:lvl4pPr>
            <a:lvl5pPr marL="4500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48473" y="2696369"/>
            <a:ext cx="2369344" cy="2369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/>
          <a:lstStyle>
            <a:lvl1pPr algn="ctr">
              <a:defRPr sz="1000" cap="all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37858" y="2696369"/>
            <a:ext cx="2369344" cy="2369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/>
          <a:lstStyle>
            <a:lvl1pPr algn="ctr">
              <a:defRPr sz="1000" cap="all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07704" y="2696369"/>
            <a:ext cx="2369344" cy="2369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/>
          <a:lstStyle>
            <a:lvl1pPr algn="ctr">
              <a:defRPr sz="1000" cap="all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9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3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80566"/>
      </p:ext>
    </p:extLst>
  </p:cSld>
  <p:clrMapOvr>
    <a:masterClrMapping/>
  </p:clrMapOvr>
  <p:transition spd="med"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ub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077" y="1619251"/>
            <a:ext cx="5466373" cy="793750"/>
          </a:xfrm>
        </p:spPr>
        <p:txBody>
          <a:bodyPr/>
          <a:lstStyle>
            <a:lvl1pPr marL="0" indent="0" algn="l">
              <a:buFont typeface="Arial"/>
              <a:buNone/>
              <a:defRPr/>
            </a:lvl1pPr>
            <a:lvl2pPr marL="0" indent="0" algn="l">
              <a:buFont typeface="Arial"/>
              <a:buNone/>
              <a:defRPr/>
            </a:lvl2pPr>
            <a:lvl3pPr marL="0" indent="0" algn="ctr">
              <a:buNone/>
              <a:defRPr/>
            </a:lvl3pPr>
            <a:lvl4pPr marL="180000" indent="0" algn="ctr">
              <a:buNone/>
              <a:defRPr/>
            </a:lvl4pPr>
            <a:lvl5pPr marL="4500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4550" y="1619251"/>
            <a:ext cx="4310673" cy="4310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anchor="ctr"/>
          <a:lstStyle>
            <a:lvl1pPr algn="ctr">
              <a:defRPr sz="2000" b="0" i="0" cap="all">
                <a:solidFill>
                  <a:schemeClr val="bg1"/>
                </a:solidFill>
                <a:latin typeface="Bryant Pro Regular"/>
                <a:cs typeface="Bryant Pro Regular"/>
              </a:defRPr>
            </a:lvl1pPr>
            <a:lvl2pPr algn="ctr">
              <a:defRPr sz="2000" b="0" i="0">
                <a:solidFill>
                  <a:schemeClr val="bg1"/>
                </a:solidFill>
                <a:latin typeface="Bryant Pro Regular"/>
                <a:cs typeface="Bryant Pro Regular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9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8200"/>
      </p:ext>
    </p:extLst>
  </p:cSld>
  <p:clrMapOvr>
    <a:masterClrMapping/>
  </p:clrMapOvr>
  <p:transition spd="med"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5" y="3365500"/>
            <a:ext cx="2609851" cy="2574193"/>
          </a:xfrm>
        </p:spPr>
        <p:txBody>
          <a:bodyPr/>
          <a:lstStyle>
            <a:lvl1pPr algn="ctr"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7" name="neyber_logo_grey_nostrap.png" descr="neyber_logo_grey_nostrap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853355" y="3365500"/>
            <a:ext cx="2610000" cy="2574193"/>
          </a:xfrm>
        </p:spPr>
        <p:txBody>
          <a:bodyPr/>
          <a:lstStyle>
            <a:lvl1pPr algn="ctr"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7829400" y="3365500"/>
            <a:ext cx="2610000" cy="2574193"/>
          </a:xfrm>
        </p:spPr>
        <p:txBody>
          <a:bodyPr/>
          <a:lstStyle>
            <a:lvl1pPr algn="ctr"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63800" y="1790700"/>
            <a:ext cx="1397000" cy="1397000"/>
          </a:xfrm>
          <a:prstGeom prst="ellipse">
            <a:avLst/>
          </a:prstGeom>
          <a:solidFill>
            <a:schemeClr val="bg2"/>
          </a:solidFill>
        </p:spPr>
        <p:txBody>
          <a:bodyPr vert="horz" anchor="ctr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48300" y="1790700"/>
            <a:ext cx="1397000" cy="1397000"/>
          </a:xfrm>
          <a:prstGeom prst="ellipse">
            <a:avLst/>
          </a:prstGeom>
          <a:solidFill>
            <a:schemeClr val="bg2"/>
          </a:solidFill>
        </p:spPr>
        <p:txBody>
          <a:bodyPr vert="horz" anchor="ctr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367196" y="1790700"/>
            <a:ext cx="1397000" cy="1397000"/>
          </a:xfrm>
          <a:prstGeom prst="ellipse">
            <a:avLst/>
          </a:prstGeom>
          <a:solidFill>
            <a:schemeClr val="bg2"/>
          </a:solidFill>
        </p:spPr>
        <p:txBody>
          <a:bodyPr vert="horz" anchor="ctr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30709"/>
      </p:ext>
    </p:extLst>
  </p:cSld>
  <p:clrMapOvr>
    <a:masterClrMapping/>
  </p:clrMapOvr>
  <p:transition spd="med" advTm="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340770"/>
      </p:ext>
    </p:extLst>
  </p:cSld>
  <p:clrMapOvr>
    <a:masterClrMapping/>
  </p:clrMapOvr>
  <p:transition spd="med" advTm="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1138791" cy="2324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cap="none" spc="-15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46914"/>
      </p:ext>
    </p:extLst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0135"/>
      </p:ext>
    </p:extLst>
  </p:cSld>
  <p:clrMapOvr>
    <a:masterClrMapping/>
  </p:clrMapOvr>
  <p:transition spd="med" advTm="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0757791" cy="2324100"/>
          </a:xfrm>
          <a:prstGeom prst="rect">
            <a:avLst/>
          </a:prstGeom>
        </p:spPr>
        <p:txBody>
          <a:bodyPr anchor="ctr" anchorCtr="0"/>
          <a:lstStyle>
            <a:lvl1pPr algn="l">
              <a:defRPr sz="3500" cap="none" spc="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5229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1104155" cy="2324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cap="none" spc="-15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1236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545209" y="2057889"/>
            <a:ext cx="11115700" cy="2324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cap="none" spc="-150">
                <a:solidFill>
                  <a:schemeClr val="bg1"/>
                </a:solidFill>
                <a:latin typeface="Bryant Pro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8587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irc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rgbClr val="43525A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rgbClr val="435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8" name="neyber_logo_white_nostrap.png" descr="neyber_logo_white_nostrap.png">
            <a:extLst>
              <a:ext uri="{FF2B5EF4-FFF2-40B4-BE49-F238E27FC236}">
                <a16:creationId xmlns:a16="http://schemas.microsoft.com/office/drawing/2014/main" id="{7A831349-3BA2-449B-BCEE-AF469347C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rgbClr val="FFFFFF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208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irlce_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rgbClr val="43525A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rgbClr val="4352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rgbClr val="43525A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9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 dirty="0"/>
              <a:t>Private and confidential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1663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chemeClr val="bg1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8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 dirty="0"/>
              <a:t>Private and confidential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7565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931555" y="3276968"/>
            <a:ext cx="7985991" cy="41836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3300" y="1992923"/>
            <a:ext cx="7264400" cy="238906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 typeface="Arial"/>
              <a:buNone/>
              <a:defRPr sz="3500" b="0" i="0">
                <a:solidFill>
                  <a:schemeClr val="tx1"/>
                </a:solidFill>
                <a:latin typeface="Bryant Pro Light"/>
                <a:cs typeface="Bryant Pro Light"/>
              </a:defRPr>
            </a:lvl1pPr>
            <a:lvl2pPr marL="0" indent="0" algn="ctr">
              <a:spcAft>
                <a:spcPts val="0"/>
              </a:spcAft>
              <a:buFont typeface="Arial"/>
              <a:buNone/>
              <a:defRPr sz="4000" b="0" i="0">
                <a:solidFill>
                  <a:srgbClr val="FFFFFF"/>
                </a:solidFill>
                <a:latin typeface="Bryant Pro Light"/>
                <a:cs typeface="Bryant Pro Light"/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87700" y="703385"/>
            <a:ext cx="5499100" cy="91586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73300" y="4620846"/>
            <a:ext cx="7264400" cy="1318847"/>
          </a:xfrm>
        </p:spPr>
        <p:txBody>
          <a:bodyPr/>
          <a:lstStyle>
            <a:lvl1pPr marL="0" indent="0" algn="ctr"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0" indent="0" algn="ctr"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8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 dirty="0"/>
              <a:t>Private and confidential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330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2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41" y="1619250"/>
            <a:ext cx="505606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91385" y="1619250"/>
            <a:ext cx="505606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50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09" y="1619250"/>
            <a:ext cx="3240000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23155" y="1619250"/>
            <a:ext cx="322384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56245" y="1619250"/>
            <a:ext cx="3223846" cy="432044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6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06916"/>
      </p:ext>
    </p:extLst>
  </p:cSld>
  <p:clrMapOvr>
    <a:masterClrMapping/>
  </p:clrMapOvr>
  <p:transition spd="med" advTm="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09" y="1619251"/>
            <a:ext cx="11034882" cy="79375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  <a:lvl2pPr marL="0" indent="0" algn="ctr">
              <a:buFont typeface="Arial"/>
              <a:buNone/>
              <a:defRPr/>
            </a:lvl2pPr>
            <a:lvl3pPr marL="0" indent="0" algn="ctr">
              <a:buNone/>
              <a:defRPr/>
            </a:lvl3pPr>
            <a:lvl4pPr marL="180000" indent="0" algn="ctr">
              <a:buNone/>
              <a:defRPr/>
            </a:lvl4pPr>
            <a:lvl5pPr marL="4500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48473" y="2696369"/>
            <a:ext cx="2369344" cy="2369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/>
          <a:lstStyle>
            <a:lvl1pPr algn="ctr">
              <a:defRPr sz="1000" cap="all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37858" y="2696369"/>
            <a:ext cx="2369344" cy="2369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/>
          <a:lstStyle>
            <a:lvl1pPr algn="ctr">
              <a:defRPr sz="1000" cap="all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07704" y="2696369"/>
            <a:ext cx="2369344" cy="2369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/>
          <a:lstStyle>
            <a:lvl1pPr algn="ctr">
              <a:defRPr sz="1000" cap="all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9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3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74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ub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077" y="1619251"/>
            <a:ext cx="5466373" cy="793750"/>
          </a:xfrm>
        </p:spPr>
        <p:txBody>
          <a:bodyPr/>
          <a:lstStyle>
            <a:lvl1pPr marL="0" indent="0" algn="l">
              <a:buFont typeface="Arial"/>
              <a:buNone/>
              <a:defRPr/>
            </a:lvl1pPr>
            <a:lvl2pPr marL="0" indent="0" algn="l">
              <a:buFont typeface="Arial"/>
              <a:buNone/>
              <a:defRPr/>
            </a:lvl2pPr>
            <a:lvl3pPr marL="0" indent="0" algn="ctr">
              <a:buNone/>
              <a:defRPr/>
            </a:lvl3pPr>
            <a:lvl4pPr marL="180000" indent="0" algn="ctr">
              <a:buNone/>
              <a:defRPr/>
            </a:lvl4pPr>
            <a:lvl5pPr marL="4500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4550" y="1619251"/>
            <a:ext cx="4310673" cy="4310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anchor="ctr"/>
          <a:lstStyle>
            <a:lvl1pPr algn="ctr">
              <a:defRPr sz="2000" b="0" i="0" cap="all">
                <a:solidFill>
                  <a:schemeClr val="bg1"/>
                </a:solidFill>
                <a:latin typeface="Bryant Pro Regular"/>
                <a:cs typeface="Bryant Pro Regular"/>
              </a:defRPr>
            </a:lvl1pPr>
            <a:lvl2pPr algn="ctr">
              <a:defRPr sz="2000" b="0" i="0">
                <a:solidFill>
                  <a:schemeClr val="bg1"/>
                </a:solidFill>
                <a:latin typeface="Bryant Pro Regular"/>
                <a:cs typeface="Bryant Pro Regular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9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03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5" y="3365500"/>
            <a:ext cx="2609851" cy="2574193"/>
          </a:xfrm>
        </p:spPr>
        <p:txBody>
          <a:bodyPr/>
          <a:lstStyle>
            <a:lvl1pPr algn="ctr"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pic>
        <p:nvPicPr>
          <p:cNvPr id="7" name="neyber_logo_grey_nostrap.png" descr="neyber_logo_grey_nostra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853355" y="3365500"/>
            <a:ext cx="2610000" cy="2574193"/>
          </a:xfrm>
        </p:spPr>
        <p:txBody>
          <a:bodyPr/>
          <a:lstStyle>
            <a:lvl1pPr algn="ctr"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7829400" y="3365500"/>
            <a:ext cx="2610000" cy="2574193"/>
          </a:xfrm>
        </p:spPr>
        <p:txBody>
          <a:bodyPr/>
          <a:lstStyle>
            <a:lvl1pPr algn="ctr"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63800" y="1790700"/>
            <a:ext cx="1397000" cy="1397000"/>
          </a:xfrm>
          <a:prstGeom prst="ellipse">
            <a:avLst/>
          </a:prstGeom>
          <a:solidFill>
            <a:schemeClr val="bg2"/>
          </a:solidFill>
        </p:spPr>
        <p:txBody>
          <a:bodyPr vert="horz" anchor="ctr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48300" y="1790700"/>
            <a:ext cx="1397000" cy="1397000"/>
          </a:xfrm>
          <a:prstGeom prst="ellipse">
            <a:avLst/>
          </a:prstGeom>
          <a:solidFill>
            <a:schemeClr val="bg2"/>
          </a:solidFill>
        </p:spPr>
        <p:txBody>
          <a:bodyPr vert="horz" anchor="ctr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367196" y="1790700"/>
            <a:ext cx="1397000" cy="1397000"/>
          </a:xfrm>
          <a:prstGeom prst="ellipse">
            <a:avLst/>
          </a:prstGeom>
          <a:solidFill>
            <a:schemeClr val="bg2"/>
          </a:solidFill>
        </p:spPr>
        <p:txBody>
          <a:bodyPr vert="horz" anchor="ctr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4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53947"/>
      </p:ext>
    </p:extLst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20449"/>
      </p:ext>
    </p:extLst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62840"/>
      </p:ext>
    </p:extLst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88079"/>
      </p:ext>
    </p:extLst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73600"/>
      </p:ext>
    </p:extLst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FF09-4D2A-4AF6-804C-6C2FCA69294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A6EF-4763-4DEB-B9B7-9700BAFC4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711" r:id="rId14"/>
  </p:sldLayoutIdLst>
  <p:transition spd="med"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545209" y="703385"/>
            <a:ext cx="11034882" cy="91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545209" y="1619250"/>
            <a:ext cx="11034882" cy="4320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3" r:id="rId15"/>
  </p:sldLayoutIdLst>
  <p:transition spd="med" advTm="5000"/>
  <p:hf hdr="0"/>
  <p:txStyles>
    <p:titleStyle>
      <a:lvl1pPr marL="0" marR="0" indent="0" algn="ctr" defTabSz="412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100" baseline="0">
          <a:ln>
            <a:noFill/>
          </a:ln>
          <a:solidFill>
            <a:srgbClr val="43525A"/>
          </a:solidFill>
          <a:uFillTx/>
          <a:latin typeface="Bryant Pro Regular"/>
          <a:ea typeface="+mn-ea"/>
          <a:cs typeface="Bryant Pro Regular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Medium"/>
          <a:ea typeface="+mn-ea"/>
          <a:cs typeface="Bryant Pro Regular"/>
          <a:sym typeface="Helvetica Light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2pPr>
      <a:lvl3pPr marL="0" marR="0" indent="-1800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3pPr>
      <a:lvl4pPr marL="465750" marR="0" indent="-28575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545209" y="703385"/>
            <a:ext cx="11034882" cy="91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545209" y="1619250"/>
            <a:ext cx="11034882" cy="4320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45209" y="6388480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11390" y="6388480"/>
            <a:ext cx="1412374" cy="2051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440952" y="6383086"/>
            <a:ext cx="2844800" cy="2105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Bryant Pro Regular"/>
                <a:cs typeface="Bryant Pro Regular"/>
              </a:defRPr>
            </a:lvl1pPr>
          </a:lstStyle>
          <a:p>
            <a:r>
              <a:rPr lang="en-GB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 spd="med"/>
  <p:hf hdr="0"/>
  <p:txStyles>
    <p:titleStyle>
      <a:lvl1pPr marL="0" marR="0" indent="0" algn="ctr" defTabSz="4127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100" baseline="0">
          <a:ln>
            <a:noFill/>
          </a:ln>
          <a:solidFill>
            <a:srgbClr val="43525A"/>
          </a:solidFill>
          <a:uFillTx/>
          <a:latin typeface="Bryant Pro Regular"/>
          <a:ea typeface="+mn-ea"/>
          <a:cs typeface="Bryant Pro Regular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Medium"/>
          <a:ea typeface="+mn-ea"/>
          <a:cs typeface="Bryant Pro Regular"/>
          <a:sym typeface="Helvetica Light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2pPr>
      <a:lvl3pPr marL="0" marR="0" indent="-18000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3pPr>
      <a:lvl4pPr marL="465750" marR="0" indent="-28575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600"/>
        </a:spcAft>
        <a:buClrTx/>
        <a:buSzPct val="75000"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Bryant Pro Regular"/>
          <a:ea typeface="+mn-ea"/>
          <a:cs typeface="Bryant Pro Regular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Neyber_SalesDeck_MainImg_A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Shape 148"/>
          <p:cNvSpPr/>
          <p:nvPr/>
        </p:nvSpPr>
        <p:spPr>
          <a:xfrm>
            <a:off x="718724" y="3896948"/>
            <a:ext cx="6654847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defRPr sz="6000" spc="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sz="4400" dirty="0">
                <a:latin typeface="Bryant Pro Regular" panose="020B0503040000020003" pitchFamily="34" charset="0"/>
              </a:rPr>
              <a:t>Financial wellbeing</a:t>
            </a:r>
            <a:endParaRPr lang="en-GB" sz="2400" dirty="0">
              <a:latin typeface="Bryant Pro Regular" panose="020B0503040000020003" pitchFamily="34" charset="0"/>
              <a:cs typeface="Bryant Pro Regular"/>
            </a:endParaRPr>
          </a:p>
          <a:p>
            <a:r>
              <a:rPr lang="en-GB" sz="1600" dirty="0">
                <a:latin typeface="Bryant Pro Regular" panose="020B0503040000020003" pitchFamily="34" charset="0"/>
                <a:cs typeface="Bryant Pro Regular"/>
              </a:rPr>
              <a:t>Andrew Collings</a:t>
            </a:r>
          </a:p>
        </p:txBody>
      </p:sp>
      <p:pic>
        <p:nvPicPr>
          <p:cNvPr id="6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724" y="318566"/>
            <a:ext cx="2150536" cy="645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6228981"/>
      </p:ext>
    </p:extLst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180165"/>
            <a:ext cx="12192000" cy="140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yant Pro Regular" panose="020B05030400000200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59" y="454127"/>
            <a:ext cx="11446932" cy="440717"/>
          </a:xfrm>
          <a:ln w="12700">
            <a:miter lim="400000"/>
          </a:ln>
        </p:spPr>
        <p:txBody>
          <a:bodyPr vert="horz" lIns="0" tIns="0" rIns="0" bIns="0" rtlCol="0" anchor="t" anchorCtr="0">
            <a:noAutofit/>
          </a:bodyPr>
          <a:lstStyle/>
          <a:p>
            <a:pPr algn="ctr" defTabSz="412750">
              <a:spcBef>
                <a:spcPts val="0"/>
              </a:spcBef>
            </a:pPr>
            <a:r>
              <a:rPr lang="en-US" sz="2000" cap="all" spc="100" dirty="0">
                <a:solidFill>
                  <a:srgbClr val="43525A"/>
                </a:solidFill>
                <a:latin typeface="Bryant Pro Regular"/>
                <a:ea typeface="+mn-ea"/>
                <a:sym typeface="Bryant Regular"/>
              </a:rPr>
              <a:t>Supporting Financial Worries</a:t>
            </a:r>
          </a:p>
        </p:txBody>
      </p:sp>
      <p:pic>
        <p:nvPicPr>
          <p:cNvPr id="18" name="Picture 17" descr="blue circle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55BAA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" t="33669" r="-755" b="31501"/>
          <a:stretch/>
        </p:blipFill>
        <p:spPr>
          <a:xfrm>
            <a:off x="3088159" y="2179257"/>
            <a:ext cx="5715001" cy="1375834"/>
          </a:xfrm>
          <a:prstGeom prst="rect">
            <a:avLst/>
          </a:prstGeom>
        </p:spPr>
      </p:pic>
      <p:sp>
        <p:nvSpPr>
          <p:cNvPr id="31" name="Content Placeholder 5"/>
          <p:cNvSpPr txBox="1">
            <a:spLocks/>
          </p:cNvSpPr>
          <p:nvPr/>
        </p:nvSpPr>
        <p:spPr>
          <a:xfrm>
            <a:off x="1483531" y="2301987"/>
            <a:ext cx="8924256" cy="751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Bryant Pro Regular" panose="020B0503040000020003" pitchFamily="34" charset="0"/>
                <a:cs typeface="Avenir Book"/>
              </a:rPr>
              <a:t>3%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Bryant Pro Regular" panose="020B0503040000020003" pitchFamily="34" charset="0"/>
                <a:cs typeface="Avenir Book"/>
              </a:rPr>
              <a:t>Of employees would turn to either their manager</a:t>
            </a:r>
            <a:br>
              <a:rPr lang="en-US" dirty="0">
                <a:solidFill>
                  <a:schemeClr val="bg1"/>
                </a:solidFill>
                <a:latin typeface="Bryant Pro Regular" panose="020B0503040000020003" pitchFamily="34" charset="0"/>
                <a:cs typeface="Avenir Book"/>
              </a:rPr>
            </a:br>
            <a:r>
              <a:rPr lang="en-US" dirty="0">
                <a:solidFill>
                  <a:schemeClr val="bg1"/>
                </a:solidFill>
                <a:latin typeface="Bryant Pro Regular" panose="020B0503040000020003" pitchFamily="34" charset="0"/>
                <a:cs typeface="Avenir Book"/>
              </a:rPr>
              <a:t>or HR team if they were having financial worries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4302218"/>
            <a:ext cx="12192000" cy="602670"/>
            <a:chOff x="0" y="5895889"/>
            <a:chExt cx="12192000" cy="602670"/>
          </a:xfrm>
        </p:grpSpPr>
        <p:sp>
          <p:nvSpPr>
            <p:cNvPr id="34" name="Rectangle 33"/>
            <p:cNvSpPr/>
            <p:nvPr/>
          </p:nvSpPr>
          <p:spPr>
            <a:xfrm>
              <a:off x="0" y="5933805"/>
              <a:ext cx="12192000" cy="550164"/>
            </a:xfrm>
            <a:prstGeom prst="rect">
              <a:avLst/>
            </a:prstGeom>
            <a:solidFill>
              <a:srgbClr val="55BA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Bryant Pro Regular" panose="020B0503040000020003" pitchFamily="34" charset="0"/>
              </a:endParaRPr>
            </a:p>
          </p:txBody>
        </p:sp>
        <p:sp>
          <p:nvSpPr>
            <p:cNvPr id="35" name="Content Placeholder 5"/>
            <p:cNvSpPr txBox="1">
              <a:spLocks/>
            </p:cNvSpPr>
            <p:nvPr/>
          </p:nvSpPr>
          <p:spPr>
            <a:xfrm>
              <a:off x="239646" y="5895889"/>
              <a:ext cx="11742664" cy="60267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Bryant Regular"/>
                  <a:ea typeface="+mn-ea"/>
                  <a:cs typeface="Bryant Regular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Bryant Regular"/>
                  <a:ea typeface="+mn-ea"/>
                  <a:cs typeface="Bryant Regular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Bryant Regular"/>
                  <a:ea typeface="+mn-ea"/>
                  <a:cs typeface="Bryant Regular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Bryant Regular"/>
                  <a:ea typeface="+mn-ea"/>
                  <a:cs typeface="Bryant Regular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Bryant Regular"/>
                  <a:ea typeface="+mn-ea"/>
                  <a:cs typeface="Bryant Regular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dirty="0">
                  <a:solidFill>
                    <a:srgbClr val="FFFFFF"/>
                  </a:solidFill>
                  <a:latin typeface="Bryant Pro Regular" panose="020B0503040000020003" pitchFamily="34" charset="0"/>
                  <a:cs typeface="Avenir Book"/>
                </a:rPr>
                <a:t>24%   </a:t>
              </a:r>
              <a:r>
                <a:rPr lang="en-US" dirty="0">
                  <a:solidFill>
                    <a:srgbClr val="FFFFFF"/>
                  </a:solidFill>
                  <a:latin typeface="Bryant Pro Regular" panose="020B0503040000020003" pitchFamily="34" charset="0"/>
                  <a:cs typeface="Avenir Book"/>
                </a:rPr>
                <a:t>Employers think employees would turn to their manager for support with financial worries &amp; </a:t>
              </a:r>
              <a:r>
                <a:rPr lang="en-US" sz="2400" dirty="0">
                  <a:solidFill>
                    <a:srgbClr val="FFFFFF"/>
                  </a:solidFill>
                  <a:latin typeface="Bryant Pro Regular" panose="020B0503040000020003" pitchFamily="34" charset="0"/>
                  <a:cs typeface="Avenir Book"/>
                </a:rPr>
                <a:t>15% </a:t>
              </a:r>
              <a:r>
                <a:rPr lang="en-US" dirty="0">
                  <a:solidFill>
                    <a:srgbClr val="FFFFFF"/>
                  </a:solidFill>
                  <a:latin typeface="Bryant Pro Regular" panose="020B0503040000020003" pitchFamily="34" charset="0"/>
                  <a:cs typeface="Avenir Book"/>
                </a:rPr>
                <a:t>would turn to HR</a:t>
              </a:r>
            </a:p>
          </p:txBody>
        </p:sp>
      </p:grpSp>
      <p:sp>
        <p:nvSpPr>
          <p:cNvPr id="36" name="Line">
            <a:extLst>
              <a:ext uri="{FF2B5EF4-FFF2-40B4-BE49-F238E27FC236}">
                <a16:creationId xmlns:a16="http://schemas.microsoft.com/office/drawing/2014/main" id="{11EBA812-A728-4D02-8633-C73792E929A8}"/>
              </a:ext>
            </a:extLst>
          </p:cNvPr>
          <p:cNvSpPr/>
          <p:nvPr/>
        </p:nvSpPr>
        <p:spPr>
          <a:xfrm>
            <a:off x="5833861" y="983622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algn="l">
              <a:defRPr sz="2600" spc="-78">
                <a:solidFill>
                  <a:srgbClr val="6A6A6A"/>
                </a:solidFill>
              </a:defRPr>
            </a:pPr>
            <a:endParaRPr sz="1300">
              <a:latin typeface="Bryant Pro Regular" panose="020B0503040000020003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C462E6F-D212-4037-9CBA-F66B1AC4E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7"/>
          <a:stretch/>
        </p:blipFill>
        <p:spPr>
          <a:xfrm>
            <a:off x="10665680" y="6281884"/>
            <a:ext cx="1138813" cy="3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5086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357091" y="4256811"/>
            <a:ext cx="12700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3525A"/>
                </a:solidFill>
              </a:rPr>
              <a:t>Financial Wellbeing</a:t>
            </a:r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10ACDE67-FE3C-436D-97B1-7FD6522DEF18}"/>
              </a:ext>
            </a:extLst>
          </p:cNvPr>
          <p:cNvSpPr txBox="1">
            <a:spLocks/>
          </p:cNvSpPr>
          <p:nvPr/>
        </p:nvSpPr>
        <p:spPr>
          <a:xfrm>
            <a:off x="5847482" y="6543815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yant Pro Regular"/>
                <a:ea typeface="+mn-ea"/>
                <a:cs typeface="Bryant Pro Regular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12750"/>
            <a:fld id="{86CB4B4D-7CA3-9044-876B-883B54F8677D}" type="slidenum">
              <a:rPr lang="uk-UA" sz="1000" kern="0"/>
              <a:pPr defTabSz="412750"/>
              <a:t>11</a:t>
            </a:fld>
            <a:endParaRPr lang="uk-UA" sz="1000" kern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BE586-7EC4-4C4A-9534-958669B34F62}"/>
              </a:ext>
            </a:extLst>
          </p:cNvPr>
          <p:cNvSpPr/>
          <p:nvPr/>
        </p:nvSpPr>
        <p:spPr>
          <a:xfrm>
            <a:off x="10517953" y="2512899"/>
            <a:ext cx="398203" cy="427024"/>
          </a:xfrm>
          <a:prstGeom prst="ellipse">
            <a:avLst/>
          </a:prstGeom>
          <a:solidFill>
            <a:schemeClr val="bg1">
              <a:alpha val="5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6E1CF-B5FE-41DD-A283-E1D1E39B7030}"/>
              </a:ext>
            </a:extLst>
          </p:cNvPr>
          <p:cNvCxnSpPr>
            <a:cxnSpLocks/>
          </p:cNvCxnSpPr>
          <p:nvPr/>
        </p:nvCxnSpPr>
        <p:spPr>
          <a:xfrm>
            <a:off x="5530344" y="4127738"/>
            <a:ext cx="1457461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E009BFB-22C6-4276-83CD-BB86D66918BB}"/>
              </a:ext>
            </a:extLst>
          </p:cNvPr>
          <p:cNvSpPr/>
          <p:nvPr/>
        </p:nvSpPr>
        <p:spPr>
          <a:xfrm>
            <a:off x="7258556" y="-1080693"/>
            <a:ext cx="3898023" cy="4020616"/>
          </a:xfrm>
          <a:prstGeom prst="ellipse">
            <a:avLst/>
          </a:prstGeom>
          <a:solidFill>
            <a:srgbClr val="805DA2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C8F01D-863A-4DF6-8E3B-ED8E1B661B14}"/>
              </a:ext>
            </a:extLst>
          </p:cNvPr>
          <p:cNvSpPr/>
          <p:nvPr/>
        </p:nvSpPr>
        <p:spPr>
          <a:xfrm>
            <a:off x="794243" y="4037468"/>
            <a:ext cx="4548909" cy="4428812"/>
          </a:xfrm>
          <a:prstGeom prst="ellipse">
            <a:avLst/>
          </a:prstGeom>
          <a:solidFill>
            <a:srgbClr val="55BAA8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21ED641-2848-4799-85D3-696D0B86F620}"/>
              </a:ext>
            </a:extLst>
          </p:cNvPr>
          <p:cNvSpPr/>
          <p:nvPr/>
        </p:nvSpPr>
        <p:spPr>
          <a:xfrm>
            <a:off x="1109031" y="3476386"/>
            <a:ext cx="1860320" cy="1811205"/>
          </a:xfrm>
          <a:prstGeom prst="ellipse">
            <a:avLst/>
          </a:prstGeom>
          <a:solidFill>
            <a:srgbClr val="15B9ED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8400F7-14D6-4EC9-B24E-93879B11C9E7}"/>
              </a:ext>
            </a:extLst>
          </p:cNvPr>
          <p:cNvSpPr/>
          <p:nvPr/>
        </p:nvSpPr>
        <p:spPr>
          <a:xfrm>
            <a:off x="619277" y="4615197"/>
            <a:ext cx="451094" cy="439185"/>
          </a:xfrm>
          <a:prstGeom prst="ellipse">
            <a:avLst/>
          </a:prstGeom>
          <a:solidFill>
            <a:srgbClr val="FAB90B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8275D-FEF2-4F4C-962E-EFFA801ECCEB}"/>
              </a:ext>
            </a:extLst>
          </p:cNvPr>
          <p:cNvSpPr/>
          <p:nvPr/>
        </p:nvSpPr>
        <p:spPr>
          <a:xfrm>
            <a:off x="2039191" y="-703636"/>
            <a:ext cx="8414047" cy="8431529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16F7E11-B8F3-4360-B101-63BB44A903D0}"/>
              </a:ext>
            </a:extLst>
          </p:cNvPr>
          <p:cNvSpPr txBox="1">
            <a:spLocks/>
          </p:cNvSpPr>
          <p:nvPr/>
        </p:nvSpPr>
        <p:spPr>
          <a:xfrm>
            <a:off x="2738311" y="2026673"/>
            <a:ext cx="7275312" cy="2451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marL="0" marR="0" indent="0" algn="ctr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Bryant Pro Light"/>
                <a:ea typeface="+mn-ea"/>
                <a:cs typeface="Bryant Pro Regular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kern="0" dirty="0">
                <a:solidFill>
                  <a:srgbClr val="43525A"/>
                </a:solidFill>
              </a:rPr>
              <a:t>Do you have a financial wellbeing strategy?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46EAC-2C61-4B83-B7BD-279F791FBDCB}"/>
              </a:ext>
            </a:extLst>
          </p:cNvPr>
          <p:cNvCxnSpPr>
            <a:cxnSpLocks/>
          </p:cNvCxnSpPr>
          <p:nvPr/>
        </p:nvCxnSpPr>
        <p:spPr>
          <a:xfrm>
            <a:off x="5682744" y="4822747"/>
            <a:ext cx="1457461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49317187"/>
      </p:ext>
    </p:extLst>
  </p:cSld>
  <p:clrMapOvr>
    <a:masterClrMapping/>
  </p:clrMapOvr>
  <p:transition spd="med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79459" y="454127"/>
            <a:ext cx="11446932" cy="44071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R="0" indent="0" algn="ctr" defTabSz="412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100" baseline="0">
                <a:ln>
                  <a:noFill/>
                </a:ln>
                <a:solidFill>
                  <a:srgbClr val="43525A"/>
                </a:solidFill>
                <a:uFillTx/>
                <a:latin typeface="Bryant Pro Regular"/>
                <a:cs typeface="Bryant Pro Regular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</a:defRPr>
            </a:lvl9pPr>
          </a:lstStyle>
          <a:p>
            <a:r>
              <a:rPr lang="en-US" dirty="0">
                <a:sym typeface="Bryant Regular"/>
              </a:rPr>
              <a:t>Current HR priorities for the next 12 months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0024408"/>
              </p:ext>
            </p:extLst>
          </p:nvPr>
        </p:nvGraphicFramePr>
        <p:xfrm>
          <a:off x="623802" y="1448481"/>
          <a:ext cx="10738317" cy="483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">
            <a:extLst>
              <a:ext uri="{FF2B5EF4-FFF2-40B4-BE49-F238E27FC236}">
                <a16:creationId xmlns:a16="http://schemas.microsoft.com/office/drawing/2014/main" id="{F091A3BD-35D6-4947-AC2A-AA8B75D1C04F}"/>
              </a:ext>
            </a:extLst>
          </p:cNvPr>
          <p:cNvSpPr/>
          <p:nvPr/>
        </p:nvSpPr>
        <p:spPr>
          <a:xfrm>
            <a:off x="5833861" y="983622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algn="l">
              <a:defRPr sz="2600" spc="-78">
                <a:solidFill>
                  <a:srgbClr val="6A6A6A"/>
                </a:solidFill>
              </a:defRPr>
            </a:pPr>
            <a:endParaRPr sz="1300">
              <a:latin typeface="Bryant Pro Regular" panose="020B050304000002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A09F6-AB69-4281-A77F-CE23C99F1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7"/>
          <a:stretch/>
        </p:blipFill>
        <p:spPr>
          <a:xfrm>
            <a:off x="10665680" y="6281884"/>
            <a:ext cx="1138813" cy="354182"/>
          </a:xfrm>
          <a:prstGeom prst="rect">
            <a:avLst/>
          </a:prstGeom>
        </p:spPr>
      </p:pic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48CD1451-9ED2-42A3-BAC1-3A5E71F21ED4}"/>
              </a:ext>
            </a:extLst>
          </p:cNvPr>
          <p:cNvSpPr/>
          <p:nvPr/>
        </p:nvSpPr>
        <p:spPr>
          <a:xfrm rot="5400000">
            <a:off x="8251371" y="2010229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58077"/>
      </p:ext>
    </p:extLst>
  </p:cSld>
  <p:clrMapOvr>
    <a:masterClrMapping/>
  </p:clrMapOvr>
  <p:transition spd="med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703385"/>
            <a:ext cx="10502900" cy="915866"/>
          </a:xfrm>
        </p:spPr>
        <p:txBody>
          <a:bodyPr/>
          <a:lstStyle/>
          <a:p>
            <a:r>
              <a:rPr lang="en-US" dirty="0"/>
              <a:t>NEYBER’S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50" y="1619250"/>
            <a:ext cx="10502900" cy="1276350"/>
          </a:xfrm>
        </p:spPr>
        <p:txBody>
          <a:bodyPr/>
          <a:lstStyle/>
          <a:p>
            <a:pPr lvl="1">
              <a:spcBef>
                <a:spcPts val="600"/>
              </a:spcBef>
              <a:defRPr sz="4000" spc="-119">
                <a:solidFill>
                  <a:srgbClr val="53585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1900" dirty="0">
                <a:latin typeface="Bryant Pro Medium"/>
                <a:cs typeface="Bryant Pro Medium"/>
              </a:rPr>
              <a:t>A complete financial wellbeing solution at no cost</a:t>
            </a:r>
          </a:p>
          <a:p>
            <a:pPr lvl="1">
              <a:spcBef>
                <a:spcPts val="600"/>
              </a:spcBef>
              <a:defRPr sz="4000" spc="-119">
                <a:solidFill>
                  <a:srgbClr val="53585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1900" dirty="0"/>
              <a:t>We empower you to support your workforce’s </a:t>
            </a:r>
            <a:br>
              <a:rPr lang="en-US" sz="1900" dirty="0"/>
            </a:br>
            <a:r>
              <a:rPr lang="en-US" sz="1900" dirty="0"/>
              <a:t>financial wellbeing by giving them access 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48473" y="3064669"/>
            <a:ext cx="2369344" cy="2369344"/>
          </a:xfrm>
        </p:spPr>
        <p:txBody>
          <a:bodyPr vert="horz" lIns="0" tIns="90000" rIns="0" bIns="0" anchor="t" anchorCtr="0">
            <a:noAutofit/>
          </a:bodyPr>
          <a:lstStyle/>
          <a:p>
            <a:pPr>
              <a:spcBef>
                <a:spcPts val="600"/>
              </a:spcBef>
              <a:defRPr sz="3000" spc="-90">
                <a:solidFill>
                  <a:srgbClr val="FFFFFF"/>
                </a:solidFill>
                <a:latin typeface="Bryant Pro Medium"/>
                <a:ea typeface="Bryant Pro Medium"/>
                <a:cs typeface="Bryant Pro Medium"/>
                <a:sym typeface="Bryant Pro Medium"/>
              </a:defRPr>
            </a:pPr>
            <a:r>
              <a:rPr lang="en-US" sz="2000" dirty="0">
                <a:latin typeface="Bryant Pro Regular"/>
              </a:rPr>
              <a:t>01</a:t>
            </a:r>
          </a:p>
          <a:p>
            <a:pPr>
              <a:spcBef>
                <a:spcPts val="600"/>
              </a:spcBef>
              <a:defRPr sz="3000" spc="-90">
                <a:solidFill>
                  <a:srgbClr val="FFFFFF"/>
                </a:solidFill>
                <a:latin typeface="Bryant Pro Medium"/>
                <a:ea typeface="Bryant Pro Medium"/>
                <a:cs typeface="Bryant Pro Medium"/>
                <a:sym typeface="Bryant Pro Medium"/>
              </a:defRPr>
            </a:pPr>
            <a:r>
              <a:rPr lang="en-US" sz="2000" dirty="0">
                <a:latin typeface="Bryant Pro Regular"/>
              </a:rPr>
              <a:t>Financial </a:t>
            </a:r>
            <a:r>
              <a:rPr lang="en-US" sz="2000" dirty="0">
                <a:cs typeface="Bryant Pro Medium"/>
              </a:rPr>
              <a:t>Wellbeing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911328" y="3064669"/>
            <a:ext cx="2369344" cy="2369344"/>
          </a:xfrm>
        </p:spPr>
        <p:txBody>
          <a:bodyPr vert="horz" lIns="0" tIns="90000" rIns="0" bIns="0" anchor="t" anchorCtr="0">
            <a:noAutofit/>
          </a:bodyPr>
          <a:lstStyle/>
          <a:p>
            <a:pPr>
              <a:spcBef>
                <a:spcPts val="600"/>
              </a:spcBef>
              <a:defRPr sz="3000" spc="-90">
                <a:solidFill>
                  <a:srgbClr val="FFFFFF"/>
                </a:solidFill>
                <a:latin typeface="Bryant Pro Medium"/>
                <a:ea typeface="Bryant Pro Medium"/>
                <a:cs typeface="Bryant Pro Medium"/>
                <a:sym typeface="Bryant Pro Medium"/>
              </a:defRPr>
            </a:pPr>
            <a:r>
              <a:rPr lang="en-US" sz="2000" dirty="0">
                <a:latin typeface="Bryant Pro Regular"/>
              </a:rPr>
              <a:t>02</a:t>
            </a:r>
          </a:p>
          <a:p>
            <a:pPr>
              <a:spcBef>
                <a:spcPts val="600"/>
              </a:spcBef>
              <a:defRPr sz="3000" spc="-90">
                <a:solidFill>
                  <a:srgbClr val="FFFFFF"/>
                </a:solidFill>
                <a:latin typeface="Bryant Pro Medium"/>
                <a:ea typeface="Bryant Pro Medium"/>
                <a:cs typeface="Bryant Pro Medium"/>
                <a:sym typeface="Bryant Pro Medium"/>
              </a:defRPr>
            </a:pPr>
            <a:r>
              <a:rPr lang="en-US" sz="2000" dirty="0">
                <a:latin typeface="Bryant Pro Regular"/>
              </a:rPr>
              <a:t>Affordable </a:t>
            </a:r>
            <a:r>
              <a:rPr lang="en-US" sz="2000" dirty="0">
                <a:cs typeface="Bryant Pro Medium"/>
              </a:rPr>
              <a:t>Borrowing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7907704" y="3064669"/>
            <a:ext cx="2369344" cy="2369344"/>
          </a:xfrm>
        </p:spPr>
        <p:txBody>
          <a:bodyPr vert="horz" lIns="0" tIns="90000" rIns="0" bIns="0" anchor="t" anchorCtr="0">
            <a:noAutofit/>
          </a:bodyPr>
          <a:lstStyle/>
          <a:p>
            <a:pPr lvl="1"/>
            <a:r>
              <a:rPr lang="en-US" sz="2000" cap="all" dirty="0"/>
              <a:t>03</a:t>
            </a:r>
          </a:p>
          <a:p>
            <a:pPr lvl="1"/>
            <a:r>
              <a:rPr lang="en-US" sz="2000" cap="all" dirty="0"/>
              <a:t>Attractive </a:t>
            </a:r>
            <a:br>
              <a:rPr lang="en-US" sz="2000" cap="all" dirty="0"/>
            </a:br>
            <a:r>
              <a:rPr lang="en-US" sz="2000" cap="all" dirty="0">
                <a:latin typeface="Bryant Pro Medium"/>
                <a:cs typeface="Bryant Pro Medium"/>
              </a:rPr>
              <a:t>Savings</a:t>
            </a:r>
          </a:p>
        </p:txBody>
      </p:sp>
      <p:sp>
        <p:nvSpPr>
          <p:cNvPr id="8" name="Line"/>
          <p:cNvSpPr/>
          <p:nvPr/>
        </p:nvSpPr>
        <p:spPr>
          <a:xfrm>
            <a:off x="5833861" y="1226382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defTabSz="412750" hangingPunct="0">
              <a:defRPr sz="2600" spc="-78">
                <a:solidFill>
                  <a:srgbClr val="6A6A6A"/>
                </a:solidFill>
              </a:defRPr>
            </a:pPr>
            <a:endParaRPr sz="1300" kern="0" spc="-39">
              <a:solidFill>
                <a:srgbClr val="6A6A6A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92070053"/>
      </p:ext>
    </p:extLst>
  </p:cSld>
  <p:clrMapOvr>
    <a:masterClrMapping/>
  </p:clrMapOvr>
  <p:transition spd="med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B64641E2-4F7C-4EDC-A706-4C412C891108}"/>
              </a:ext>
            </a:extLst>
          </p:cNvPr>
          <p:cNvSpPr/>
          <p:nvPr/>
        </p:nvSpPr>
        <p:spPr>
          <a:xfrm>
            <a:off x="2764840" y="2811247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E88896-61F2-4F2E-BEB2-0C2F9E9A414A}"/>
              </a:ext>
            </a:extLst>
          </p:cNvPr>
          <p:cNvSpPr/>
          <p:nvPr/>
        </p:nvSpPr>
        <p:spPr>
          <a:xfrm>
            <a:off x="10801557" y="2866900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0B934A-60A3-441D-BF14-544867BF66D4}"/>
              </a:ext>
            </a:extLst>
          </p:cNvPr>
          <p:cNvSpPr/>
          <p:nvPr/>
        </p:nvSpPr>
        <p:spPr>
          <a:xfrm>
            <a:off x="9486215" y="2868060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76CD28B-9FF2-4167-AFEC-66328C00F21A}"/>
              </a:ext>
            </a:extLst>
          </p:cNvPr>
          <p:cNvSpPr/>
          <p:nvPr/>
        </p:nvSpPr>
        <p:spPr>
          <a:xfrm>
            <a:off x="8046532" y="2866900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F090747-A193-4F43-8948-94EB8BEBDC24}"/>
              </a:ext>
            </a:extLst>
          </p:cNvPr>
          <p:cNvSpPr/>
          <p:nvPr/>
        </p:nvSpPr>
        <p:spPr>
          <a:xfrm>
            <a:off x="6734097" y="2811967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AE7708C-28AE-4180-8EC7-FC66A7704EA8}"/>
              </a:ext>
            </a:extLst>
          </p:cNvPr>
          <p:cNvSpPr/>
          <p:nvPr/>
        </p:nvSpPr>
        <p:spPr>
          <a:xfrm>
            <a:off x="4132381" y="2811247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88" y="528027"/>
            <a:ext cx="10414000" cy="2324100"/>
          </a:xfrm>
        </p:spPr>
        <p:txBody>
          <a:bodyPr anchor="t"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4" name="Rectangle"/>
          <p:cNvSpPr/>
          <p:nvPr/>
        </p:nvSpPr>
        <p:spPr>
          <a:xfrm>
            <a:off x="1587" y="5092700"/>
            <a:ext cx="12190413" cy="1765300"/>
          </a:xfrm>
          <a:prstGeom prst="roundRect">
            <a:avLst>
              <a:gd name="adj" fmla="val 0"/>
            </a:avLst>
          </a:prstGeom>
          <a:solidFill>
            <a:srgbClr val="53585F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DCDEE0"/>
                </a:solidFill>
              </a:defRPr>
            </a:pPr>
            <a:endParaRPr sz="800" kern="0" dirty="0">
              <a:solidFill>
                <a:srgbClr val="DCDEE0"/>
              </a:solidFill>
              <a:latin typeface="Helvetica Light"/>
              <a:sym typeface="Helvetica Light"/>
            </a:endParaRPr>
          </a:p>
        </p:txBody>
      </p:sp>
      <p:sp>
        <p:nvSpPr>
          <p:cNvPr id="5" name="Copyright 2016 Neyber - All Rights reserved…"/>
          <p:cNvSpPr/>
          <p:nvPr/>
        </p:nvSpPr>
        <p:spPr>
          <a:xfrm>
            <a:off x="317388" y="5797350"/>
            <a:ext cx="6047434" cy="180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482" tIns="19482" rIns="19482" bIns="19482">
            <a:spAutoFit/>
          </a:bodyPr>
          <a:lstStyle/>
          <a:p>
            <a:pPr defTabSz="457200" hangingPunct="0">
              <a:lnSpc>
                <a:spcPts val="1100"/>
              </a:lnSpc>
              <a:defRPr sz="1400">
                <a:solidFill>
                  <a:srgbClr val="FFFFF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endParaRPr sz="800" kern="0" dirty="0">
              <a:solidFill>
                <a:srgbClr val="FFFFFF"/>
              </a:solidFill>
              <a:latin typeface="Bryant Pro Regular"/>
              <a:sym typeface="Bryant Pro Regular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15542" y="5390236"/>
            <a:ext cx="5390033" cy="251351"/>
            <a:chOff x="13231083" y="10424737"/>
            <a:chExt cx="10780066" cy="502701"/>
          </a:xfrm>
        </p:grpSpPr>
        <p:pic>
          <p:nvPicPr>
            <p:cNvPr id="7" name="pasted-image.pdf" descr="pasted-image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733610" y="10530696"/>
              <a:ext cx="506611" cy="381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@helloneyber"/>
            <p:cNvSpPr/>
            <p:nvPr/>
          </p:nvSpPr>
          <p:spPr>
            <a:xfrm>
              <a:off x="17360523" y="10424737"/>
              <a:ext cx="2533882" cy="50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l" defTabSz="457200">
                <a:defRPr sz="26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228600" hangingPunct="0"/>
              <a:r>
                <a:rPr sz="1300" b="0" kern="0" dirty="0">
                  <a:latin typeface="Bryant Pro Medium"/>
                  <a:cs typeface="Bryant Pro Medium"/>
                </a:rPr>
                <a:t>@helloneyber</a:t>
              </a:r>
            </a:p>
          </p:txBody>
        </p:sp>
        <p:pic>
          <p:nvPicPr>
            <p:cNvPr id="10" name="pasted-image.pdf" descr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95720" y="10530696"/>
              <a:ext cx="500460" cy="381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company/neyber"/>
            <p:cNvSpPr/>
            <p:nvPr/>
          </p:nvSpPr>
          <p:spPr>
            <a:xfrm>
              <a:off x="21028049" y="10424737"/>
              <a:ext cx="2983100" cy="50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l" defTabSz="457200">
                <a:defRPr sz="26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228600" hangingPunct="0"/>
              <a:r>
                <a:rPr sz="1300" b="0" kern="0" dirty="0">
                  <a:latin typeface="Bryant Pro Medium"/>
                  <a:cs typeface="Bryant Pro Medium"/>
                </a:rPr>
                <a:t>company/neyber</a:t>
              </a:r>
            </a:p>
          </p:txBody>
        </p:sp>
        <p:grpSp>
          <p:nvGrpSpPr>
            <p:cNvPr id="13" name="Group"/>
            <p:cNvGrpSpPr/>
            <p:nvPr/>
          </p:nvGrpSpPr>
          <p:grpSpPr>
            <a:xfrm>
              <a:off x="13231083" y="10530696"/>
              <a:ext cx="381000" cy="381002"/>
              <a:chOff x="0" y="0"/>
              <a:chExt cx="381000" cy="381000"/>
            </a:xfrm>
          </p:grpSpPr>
          <p:sp>
            <p:nvSpPr>
              <p:cNvPr id="15" name="Circle"/>
              <p:cNvSpPr/>
              <p:nvPr/>
            </p:nvSpPr>
            <p:spPr>
              <a:xfrm>
                <a:off x="0" y="0"/>
                <a:ext cx="381000" cy="381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412750" hangingPunct="0">
                  <a:defRPr sz="3200">
                    <a:solidFill>
                      <a:srgbClr val="FFFFFF"/>
                    </a:solidFill>
                  </a:defRPr>
                </a:pPr>
                <a:endParaRPr sz="160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grpSp>
            <p:nvGrpSpPr>
              <p:cNvPr id="16" name="Group"/>
              <p:cNvGrpSpPr/>
              <p:nvPr/>
            </p:nvGrpSpPr>
            <p:grpSpPr>
              <a:xfrm>
                <a:off x="72065" y="96066"/>
                <a:ext cx="236870" cy="214269"/>
                <a:chOff x="-25400" y="0"/>
                <a:chExt cx="236868" cy="214267"/>
              </a:xfrm>
            </p:grpSpPr>
            <p:sp>
              <p:nvSpPr>
                <p:cNvPr id="17" name="Rounded Rectangle"/>
                <p:cNvSpPr/>
                <p:nvPr/>
              </p:nvSpPr>
              <p:spPr>
                <a:xfrm>
                  <a:off x="-25400" y="84298"/>
                  <a:ext cx="200080" cy="4313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 defTabSz="412750" hangingPunct="0">
                    <a:defRPr sz="3200">
                      <a:solidFill>
                        <a:srgbClr val="FFFFFF"/>
                      </a:solidFill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18" name="Rounded Rectangle"/>
                <p:cNvSpPr/>
                <p:nvPr/>
              </p:nvSpPr>
              <p:spPr>
                <a:xfrm rot="18900000">
                  <a:off x="69050" y="125327"/>
                  <a:ext cx="149310" cy="4235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 defTabSz="412750" hangingPunct="0">
                    <a:defRPr sz="3200">
                      <a:solidFill>
                        <a:srgbClr val="FFFFFF"/>
                      </a:solidFill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19" name="Rounded Rectangle"/>
                <p:cNvSpPr/>
                <p:nvPr/>
              </p:nvSpPr>
              <p:spPr>
                <a:xfrm rot="2700000">
                  <a:off x="69050" y="46586"/>
                  <a:ext cx="149310" cy="4235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 defTabSz="412750" hangingPunct="0">
                    <a:defRPr sz="3200">
                      <a:solidFill>
                        <a:srgbClr val="FFFFFF"/>
                      </a:solidFill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</p:grpSp>
        </p:grpSp>
        <p:sp>
          <p:nvSpPr>
            <p:cNvPr id="14" name="@helloneyber"/>
            <p:cNvSpPr/>
            <p:nvPr/>
          </p:nvSpPr>
          <p:spPr>
            <a:xfrm>
              <a:off x="13692291" y="10424737"/>
              <a:ext cx="2533882" cy="50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l" defTabSz="457200">
                <a:defRPr sz="26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228600" hangingPunct="0"/>
              <a:r>
                <a:rPr sz="1300" b="0" kern="0" dirty="0">
                  <a:latin typeface="Bryant Pro Medium"/>
                  <a:cs typeface="Bryant Pro Medium"/>
                </a:rPr>
                <a:t>neyber</a:t>
              </a:r>
              <a:r>
                <a:rPr lang="en-US" sz="1300" b="0" kern="0" dirty="0">
                  <a:latin typeface="Bryant Pro Medium"/>
                  <a:cs typeface="Bryant Pro Medium"/>
                </a:rPr>
                <a:t>.co.uk</a:t>
              </a:r>
              <a:endParaRPr sz="1300" b="0" kern="0" dirty="0">
                <a:latin typeface="Bryant Pro Medium"/>
                <a:cs typeface="Bryant Pro Medium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8188" y="5388479"/>
            <a:ext cx="5804013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100"/>
              </a:lnSpc>
              <a:defRPr sz="1400">
                <a:solidFill>
                  <a:srgbClr val="FFFFF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800" kern="0" dirty="0">
                <a:solidFill>
                  <a:srgbClr val="FFFFFF"/>
                </a:solidFill>
                <a:latin typeface="Bryant Pro Regular"/>
                <a:sym typeface="Bryant Pro Regular"/>
              </a:rPr>
              <a:t>Copyright 2017 </a:t>
            </a:r>
            <a:r>
              <a:rPr lang="en-US" sz="800" kern="0" dirty="0" err="1">
                <a:solidFill>
                  <a:srgbClr val="FFFFFF"/>
                </a:solidFill>
                <a:latin typeface="Bryant Pro Regular"/>
                <a:sym typeface="Bryant Pro Regular"/>
              </a:rPr>
              <a:t>Neyber</a:t>
            </a:r>
            <a:r>
              <a:rPr lang="en-US" sz="800" kern="0" dirty="0">
                <a:solidFill>
                  <a:srgbClr val="FFFFFF"/>
                </a:solidFill>
                <a:latin typeface="Bryant Pro Regular"/>
                <a:sym typeface="Bryant Pro Regular"/>
              </a:rPr>
              <a:t> - All Rights reserved</a:t>
            </a:r>
            <a:endParaRPr lang="en-US" sz="800" kern="0" spc="-39" dirty="0">
              <a:solidFill>
                <a:srgbClr val="FFFFFF"/>
              </a:solidFill>
              <a:latin typeface="Bryant Pro Regular"/>
              <a:sym typeface="Bryant Pro Regular"/>
            </a:endParaRPr>
          </a:p>
          <a:p>
            <a:pPr defTabSz="457200" hangingPunct="0">
              <a:lnSpc>
                <a:spcPts val="1100"/>
              </a:lnSpc>
              <a:defRPr sz="1400">
                <a:solidFill>
                  <a:srgbClr val="FFFFF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800" b="1" kern="0" dirty="0" err="1">
                <a:solidFill>
                  <a:srgbClr val="FFFFFF"/>
                </a:solidFill>
                <a:latin typeface="Bryant Pro Regular"/>
                <a:sym typeface="Bryant Pro Regular"/>
              </a:rPr>
              <a:t>Neyber</a:t>
            </a:r>
            <a:r>
              <a:rPr lang="en-US" sz="800" b="1" kern="0" dirty="0">
                <a:solidFill>
                  <a:srgbClr val="FFFFFF"/>
                </a:solidFill>
                <a:latin typeface="Bryant Pro Regular"/>
                <a:sym typeface="Bryant Pro Regular"/>
              </a:rPr>
              <a:t> Ltd is </a:t>
            </a:r>
            <a:r>
              <a:rPr lang="en-US" sz="800" b="1" kern="0" dirty="0" err="1">
                <a:solidFill>
                  <a:srgbClr val="FFFFFF"/>
                </a:solidFill>
                <a:latin typeface="Bryant Pro Regular"/>
                <a:sym typeface="Bryant Pro Regular"/>
              </a:rPr>
              <a:t>authorised</a:t>
            </a:r>
            <a:r>
              <a:rPr lang="en-US" sz="800" b="1" kern="0" dirty="0">
                <a:solidFill>
                  <a:srgbClr val="FFFFFF"/>
                </a:solidFill>
                <a:latin typeface="Bryant Pro Regular"/>
                <a:sym typeface="Bryant Pro Regular"/>
              </a:rPr>
              <a:t> and regulated by the Financial Conduct Authority. Financial Services Register number 718709</a:t>
            </a:r>
            <a:r>
              <a:rPr lang="en-US" sz="800" kern="0" dirty="0">
                <a:solidFill>
                  <a:srgbClr val="FFFFFF"/>
                </a:solidFill>
                <a:latin typeface="Bryant Pro Regular"/>
                <a:sym typeface="Bryant Pro Regular"/>
              </a:rPr>
              <a:t>; Registered address: First Floor East, Tabernacle Court, 16-28 Tabernacle St, London EC2A 4DD; Company registered number: 08806631; Data Protection Registration Number: ZA39009</a:t>
            </a:r>
            <a:endParaRPr lang="en-US" sz="800" kern="0" spc="-39" dirty="0">
              <a:solidFill>
                <a:srgbClr val="FFFFFF"/>
              </a:solidFill>
              <a:latin typeface="Bryant Pro Regular"/>
              <a:sym typeface="Bryant Pro Regular"/>
            </a:endParaRPr>
          </a:p>
          <a:p>
            <a:pPr defTabSz="457200" hangingPunct="0">
              <a:lnSpc>
                <a:spcPts val="1100"/>
              </a:lnSpc>
              <a:defRPr sz="1400">
                <a:solidFill>
                  <a:srgbClr val="FFFFF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endParaRPr lang="en-US" sz="800" kern="0" spc="-39" dirty="0">
              <a:solidFill>
                <a:srgbClr val="FFFFFF"/>
              </a:solidFill>
              <a:latin typeface="Bryant Pro Regular"/>
              <a:sym typeface="Bryant Pro Regular"/>
            </a:endParaRPr>
          </a:p>
          <a:p>
            <a:pPr defTabSz="457200" hangingPunct="0">
              <a:lnSpc>
                <a:spcPts val="1100"/>
              </a:lnSpc>
              <a:defRPr sz="1400">
                <a:solidFill>
                  <a:srgbClr val="FFFFF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800" kern="0" dirty="0" err="1">
                <a:solidFill>
                  <a:srgbClr val="FFFFFF"/>
                </a:solidFill>
                <a:latin typeface="Bryant Pro Regular"/>
                <a:sym typeface="Bryant Pro Regular"/>
              </a:rPr>
              <a:t>Neyber</a:t>
            </a:r>
            <a:r>
              <a:rPr lang="en-US" sz="800" kern="0" dirty="0">
                <a:solidFill>
                  <a:srgbClr val="FFFFFF"/>
                </a:solidFill>
                <a:latin typeface="Bryant Pro Regular"/>
                <a:sym typeface="Bryant Pro Regular"/>
              </a:rPr>
              <a:t> intends to offer customers a range of investment options for regular, salary deducted contributions to their investments portfolio with access to a range of higher return investment/lending products including tax efficient ISAs. Such products will not be eligible for the Financial Services Compensation Scheme.</a:t>
            </a:r>
          </a:p>
          <a:p>
            <a:pPr algn="ctr" defTabSz="412750" hangingPunct="0">
              <a:defRPr sz="3200">
                <a:solidFill>
                  <a:srgbClr val="DCDEE0"/>
                </a:solidFill>
              </a:defRPr>
            </a:pPr>
            <a:endParaRPr lang="en-US" sz="800" kern="0" dirty="0">
              <a:solidFill>
                <a:srgbClr val="DCDEE0"/>
              </a:solidFill>
              <a:latin typeface="Helvetica Light"/>
              <a:sym typeface="Helvetica Light"/>
            </a:endParaRPr>
          </a:p>
        </p:txBody>
      </p:sp>
      <p:sp>
        <p:nvSpPr>
          <p:cNvPr id="29" name="Winner of “Benefits Innovation of the Year”"/>
          <p:cNvSpPr/>
          <p:nvPr/>
        </p:nvSpPr>
        <p:spPr>
          <a:xfrm>
            <a:off x="5248746" y="3997948"/>
            <a:ext cx="1234794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WINNER</a:t>
            </a:r>
            <a:r>
              <a:rPr sz="1000" kern="0" dirty="0">
                <a:solidFill>
                  <a:srgbClr val="FFFFFF"/>
                </a:solidFill>
              </a:rPr>
              <a:t> of “Benefits Innovation of the Year”</a:t>
            </a:r>
            <a:r>
              <a:rPr lang="en-GB" sz="1000" kern="0" dirty="0">
                <a:solidFill>
                  <a:srgbClr val="FFFFFF"/>
                </a:solidFill>
              </a:rPr>
              <a:t> 2016</a:t>
            </a:r>
            <a:endParaRPr sz="1000" kern="0" dirty="0">
              <a:solidFill>
                <a:srgbClr val="FFFFFF"/>
              </a:solidFill>
            </a:endParaRPr>
          </a:p>
        </p:txBody>
      </p:sp>
      <p:sp>
        <p:nvSpPr>
          <p:cNvPr id="30" name="Finalist for “Newcomer”"/>
          <p:cNvSpPr/>
          <p:nvPr/>
        </p:nvSpPr>
        <p:spPr>
          <a:xfrm>
            <a:off x="4061681" y="3999433"/>
            <a:ext cx="124749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FINALIST</a:t>
            </a:r>
            <a:r>
              <a:rPr sz="1000" kern="0" dirty="0">
                <a:solidFill>
                  <a:srgbClr val="FFFFFF"/>
                </a:solidFill>
              </a:rPr>
              <a:t> for “Newcomer”</a:t>
            </a:r>
          </a:p>
        </p:txBody>
      </p:sp>
      <p:sp>
        <p:nvSpPr>
          <p:cNvPr id="31" name="Shortlisted for “Best Product for Making Pay Go Further:”"/>
          <p:cNvSpPr/>
          <p:nvPr/>
        </p:nvSpPr>
        <p:spPr>
          <a:xfrm>
            <a:off x="6605638" y="4000153"/>
            <a:ext cx="1393308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SHORTLISTED</a:t>
            </a:r>
            <a:r>
              <a:rPr sz="1000" kern="0" dirty="0">
                <a:solidFill>
                  <a:srgbClr val="FFFFFF"/>
                </a:solidFill>
              </a:rPr>
              <a:t> for “Best Product for Making Pay Go Further”</a:t>
            </a:r>
          </a:p>
        </p:txBody>
      </p:sp>
      <p:sp>
        <p:nvSpPr>
          <p:cNvPr id="32" name="Highly commended for “Innovation fin cConsumer Finance”"/>
          <p:cNvSpPr/>
          <p:nvPr/>
        </p:nvSpPr>
        <p:spPr>
          <a:xfrm>
            <a:off x="7950489" y="4055086"/>
            <a:ext cx="138197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HIGHLY COMMENDED </a:t>
            </a:r>
            <a:br>
              <a:rPr lang="en-US" sz="1000" kern="0" dirty="0">
                <a:solidFill>
                  <a:srgbClr val="FFFFFF"/>
                </a:solidFill>
              </a:rPr>
            </a:br>
            <a:r>
              <a:rPr sz="1000" kern="0" dirty="0">
                <a:solidFill>
                  <a:srgbClr val="FFFFFF"/>
                </a:solidFill>
              </a:rPr>
              <a:t>for “Innovation </a:t>
            </a:r>
            <a:r>
              <a:rPr lang="en-GB" sz="1000" kern="0" dirty="0">
                <a:solidFill>
                  <a:srgbClr val="FFFFFF"/>
                </a:solidFill>
              </a:rPr>
              <a:t>in </a:t>
            </a:r>
            <a:r>
              <a:rPr sz="1000" kern="0" dirty="0">
                <a:solidFill>
                  <a:srgbClr val="FFFFFF"/>
                </a:solidFill>
              </a:rPr>
              <a:t>Consumer Finance”</a:t>
            </a:r>
            <a:r>
              <a:rPr lang="en-GB" sz="1000" kern="0" dirty="0">
                <a:solidFill>
                  <a:srgbClr val="FFFFFF"/>
                </a:solidFill>
              </a:rPr>
              <a:t> 2016</a:t>
            </a:r>
            <a:endParaRPr sz="1000" kern="0" dirty="0">
              <a:solidFill>
                <a:srgbClr val="FFFFFF"/>
              </a:solidFill>
            </a:endParaRPr>
          </a:p>
        </p:txBody>
      </p:sp>
      <p:sp>
        <p:nvSpPr>
          <p:cNvPr id="33" name="Runner up for “People’s choice award”"/>
          <p:cNvSpPr/>
          <p:nvPr/>
        </p:nvSpPr>
        <p:spPr>
          <a:xfrm>
            <a:off x="9346197" y="4052278"/>
            <a:ext cx="138059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RUNNER UP </a:t>
            </a:r>
            <a:br>
              <a:rPr lang="en-US" sz="1000" kern="0" dirty="0">
                <a:solidFill>
                  <a:srgbClr val="FFFFFF"/>
                </a:solidFill>
              </a:rPr>
            </a:br>
            <a:r>
              <a:rPr sz="1000" kern="0" dirty="0">
                <a:solidFill>
                  <a:srgbClr val="FFFFFF"/>
                </a:solidFill>
              </a:rPr>
              <a:t>for “People’s choice award”</a:t>
            </a:r>
            <a:r>
              <a:rPr lang="en-GB" sz="1000" kern="0" dirty="0">
                <a:solidFill>
                  <a:srgbClr val="FFFFFF"/>
                </a:solidFill>
              </a:rPr>
              <a:t> 2016</a:t>
            </a:r>
            <a:endParaRPr sz="1000" kern="0" dirty="0">
              <a:solidFill>
                <a:srgbClr val="FFFFFF"/>
              </a:solidFill>
            </a:endParaRPr>
          </a:p>
        </p:txBody>
      </p:sp>
      <p:sp>
        <p:nvSpPr>
          <p:cNvPr id="34" name="Shortlisted for “Most Innovative Product of the Year” &amp; “FinTech Startup of the Year”"/>
          <p:cNvSpPr/>
          <p:nvPr/>
        </p:nvSpPr>
        <p:spPr>
          <a:xfrm>
            <a:off x="10671695" y="4055086"/>
            <a:ext cx="1402678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SHORTLISTED</a:t>
            </a:r>
            <a:r>
              <a:rPr sz="1000" kern="0" dirty="0">
                <a:solidFill>
                  <a:srgbClr val="FFFFFF"/>
                </a:solidFill>
              </a:rPr>
              <a:t> for </a:t>
            </a:r>
            <a:br>
              <a:rPr lang="en-GB" sz="1000" kern="0" dirty="0">
                <a:solidFill>
                  <a:srgbClr val="FFFFFF"/>
                </a:solidFill>
              </a:rPr>
            </a:br>
            <a:r>
              <a:rPr sz="1000" kern="0" dirty="0">
                <a:solidFill>
                  <a:srgbClr val="FFFFFF"/>
                </a:solidFill>
              </a:rPr>
              <a:t>“Most Innovative Product </a:t>
            </a:r>
            <a:br>
              <a:rPr lang="en-GB" sz="1000" kern="0" dirty="0">
                <a:solidFill>
                  <a:srgbClr val="FFFFFF"/>
                </a:solidFill>
              </a:rPr>
            </a:br>
            <a:r>
              <a:rPr sz="1000" kern="0" dirty="0">
                <a:solidFill>
                  <a:srgbClr val="FFFFFF"/>
                </a:solidFill>
              </a:rPr>
              <a:t>of the Year” &amp; “FinTech Startup of the Year”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03539" y="2811247"/>
            <a:ext cx="1080000" cy="1080000"/>
            <a:chOff x="1293068" y="6280370"/>
            <a:chExt cx="2159999" cy="2160000"/>
          </a:xfrm>
        </p:grpSpPr>
        <p:sp>
          <p:nvSpPr>
            <p:cNvPr id="22" name="Oval 21"/>
            <p:cNvSpPr/>
            <p:nvPr/>
          </p:nvSpPr>
          <p:spPr>
            <a:xfrm>
              <a:off x="1293068" y="6280370"/>
              <a:ext cx="2159999" cy="2160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hangingPunct="0"/>
              <a:endParaRPr lang="en-US" sz="1600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334" y="6871812"/>
              <a:ext cx="1487848" cy="918358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896" y="2923168"/>
            <a:ext cx="630273" cy="8027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349" y="2923672"/>
            <a:ext cx="623609" cy="8190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712" y="3208006"/>
            <a:ext cx="855875" cy="3521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213" y="3041640"/>
            <a:ext cx="648005" cy="6900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1693" y="3178699"/>
            <a:ext cx="751025" cy="417747"/>
          </a:xfrm>
          <a:prstGeom prst="rect">
            <a:avLst/>
          </a:prstGeom>
        </p:spPr>
      </p:pic>
      <p:sp>
        <p:nvSpPr>
          <p:cNvPr id="46" name="Shortlisted for “Most Innovative Product of the Year” &amp; “FinTech Startup of the Year”"/>
          <p:cNvSpPr/>
          <p:nvPr/>
        </p:nvSpPr>
        <p:spPr>
          <a:xfrm>
            <a:off x="2695382" y="3995465"/>
            <a:ext cx="127324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Provider to </a:t>
            </a:r>
            <a:br>
              <a:rPr lang="en-US" sz="1000" kern="0" dirty="0">
                <a:solidFill>
                  <a:srgbClr val="FFFFFF"/>
                </a:solidFill>
              </a:rPr>
            </a:br>
            <a:r>
              <a:rPr lang="en-US" sz="1000" kern="0" dirty="0">
                <a:solidFill>
                  <a:srgbClr val="FFFFFF"/>
                </a:solidFill>
              </a:rPr>
              <a:t>WINNER of </a:t>
            </a:r>
            <a:br>
              <a:rPr lang="en-US" sz="1000" kern="0" dirty="0">
                <a:solidFill>
                  <a:srgbClr val="FFFFFF"/>
                </a:solidFill>
              </a:rPr>
            </a:br>
            <a:r>
              <a:rPr lang="en-US" sz="1000" kern="0" dirty="0">
                <a:solidFill>
                  <a:srgbClr val="FFFFFF"/>
                </a:solidFill>
              </a:rPr>
              <a:t>"Best Financial Wellbeing Strategy"</a:t>
            </a:r>
            <a:endParaRPr sz="1000" kern="0" dirty="0">
              <a:solidFill>
                <a:srgbClr val="FFFFFF"/>
              </a:solidFill>
            </a:endParaRPr>
          </a:p>
        </p:txBody>
      </p:sp>
      <p:pic>
        <p:nvPicPr>
          <p:cNvPr id="47" name="Picture 46" descr="EB Awards - provider to winn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37" y="3162764"/>
            <a:ext cx="842007" cy="325975"/>
          </a:xfrm>
          <a:prstGeom prst="rect">
            <a:avLst/>
          </a:prstGeom>
        </p:spPr>
      </p:pic>
      <p:sp>
        <p:nvSpPr>
          <p:cNvPr id="42" name="Winner of “Benefits Innovation of the Year”">
            <a:extLst>
              <a:ext uri="{FF2B5EF4-FFF2-40B4-BE49-F238E27FC236}">
                <a16:creationId xmlns:a16="http://schemas.microsoft.com/office/drawing/2014/main" id="{35D9B5D4-E4C7-490E-BAE0-FBCDEBB4E9AE}"/>
              </a:ext>
            </a:extLst>
          </p:cNvPr>
          <p:cNvSpPr/>
          <p:nvPr/>
        </p:nvSpPr>
        <p:spPr>
          <a:xfrm>
            <a:off x="142573" y="3997948"/>
            <a:ext cx="1190140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WINNER</a:t>
            </a:r>
            <a:r>
              <a:rPr sz="1000" kern="0" dirty="0">
                <a:solidFill>
                  <a:srgbClr val="FFFFFF"/>
                </a:solidFill>
              </a:rPr>
              <a:t> of “Benefits Innovation of the Year”</a:t>
            </a:r>
            <a:r>
              <a:rPr lang="en-GB" sz="1000" kern="0" dirty="0">
                <a:solidFill>
                  <a:srgbClr val="FFFFFF"/>
                </a:solidFill>
              </a:rPr>
              <a:t> 2017</a:t>
            </a:r>
            <a:endParaRPr sz="1000" kern="0" dirty="0">
              <a:solidFill>
                <a:srgbClr val="FFFFFF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C075A0-3673-4881-A5DE-911EF9F5CFB5}"/>
              </a:ext>
            </a:extLst>
          </p:cNvPr>
          <p:cNvGrpSpPr/>
          <p:nvPr/>
        </p:nvGrpSpPr>
        <p:grpSpPr>
          <a:xfrm>
            <a:off x="225177" y="2811247"/>
            <a:ext cx="1080000" cy="1080000"/>
            <a:chOff x="1293068" y="6280370"/>
            <a:chExt cx="2159999" cy="216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46554DB-EEE0-472E-A1D2-E9AF485CC9FF}"/>
                </a:ext>
              </a:extLst>
            </p:cNvPr>
            <p:cNvSpPr/>
            <p:nvPr/>
          </p:nvSpPr>
          <p:spPr>
            <a:xfrm>
              <a:off x="1293068" y="6280370"/>
              <a:ext cx="2159999" cy="2160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412750" hangingPunct="0"/>
              <a:endParaRPr lang="en-US" sz="1600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D22EBA2-D130-4BD9-831F-511559C11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334" y="6871812"/>
              <a:ext cx="1487848" cy="918358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26A91257-F27A-4949-B71E-CE6CF633D48E}"/>
              </a:ext>
            </a:extLst>
          </p:cNvPr>
          <p:cNvSpPr/>
          <p:nvPr/>
        </p:nvSpPr>
        <p:spPr>
          <a:xfrm>
            <a:off x="1534635" y="2807314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9" name="Highly commended for “Innovation fin cConsumer Finance”">
            <a:extLst>
              <a:ext uri="{FF2B5EF4-FFF2-40B4-BE49-F238E27FC236}">
                <a16:creationId xmlns:a16="http://schemas.microsoft.com/office/drawing/2014/main" id="{711FA679-8FE6-46EE-8351-969394570733}"/>
              </a:ext>
            </a:extLst>
          </p:cNvPr>
          <p:cNvSpPr/>
          <p:nvPr/>
        </p:nvSpPr>
        <p:spPr>
          <a:xfrm>
            <a:off x="1425767" y="3995500"/>
            <a:ext cx="1176561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2000"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ctr" defTabSz="412750" hangingPunct="0"/>
            <a:r>
              <a:rPr lang="en-US" sz="1000" kern="0" dirty="0">
                <a:solidFill>
                  <a:srgbClr val="FFFFFF"/>
                </a:solidFill>
              </a:rPr>
              <a:t>SHORTLISTED</a:t>
            </a:r>
            <a:br>
              <a:rPr lang="en-US" sz="1000" kern="0" dirty="0">
                <a:solidFill>
                  <a:srgbClr val="FFFFFF"/>
                </a:solidFill>
              </a:rPr>
            </a:br>
            <a:r>
              <a:rPr sz="1000" kern="0" dirty="0">
                <a:solidFill>
                  <a:srgbClr val="FFFFFF"/>
                </a:solidFill>
              </a:rPr>
              <a:t>for “Innovation </a:t>
            </a:r>
            <a:r>
              <a:rPr lang="en-GB" sz="1000" kern="0" dirty="0">
                <a:solidFill>
                  <a:srgbClr val="FFFFFF"/>
                </a:solidFill>
              </a:rPr>
              <a:t>in </a:t>
            </a:r>
            <a:r>
              <a:rPr sz="1000" kern="0" dirty="0">
                <a:solidFill>
                  <a:srgbClr val="FFFFFF"/>
                </a:solidFill>
              </a:rPr>
              <a:t>Consumer Finance”</a:t>
            </a:r>
            <a:r>
              <a:rPr lang="en-GB" sz="1000" kern="0" dirty="0">
                <a:solidFill>
                  <a:srgbClr val="FFFFFF"/>
                </a:solidFill>
              </a:rPr>
              <a:t> &amp; “Ethical Financial Services of the Year” 2017</a:t>
            </a:r>
            <a:endParaRPr sz="1000" kern="0" dirty="0">
              <a:solidFill>
                <a:srgbClr val="FFFFFF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701A781-8524-4FB0-9ED5-1421108A1C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15" y="3148420"/>
            <a:ext cx="855875" cy="3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2933"/>
      </p:ext>
    </p:extLst>
  </p:cSld>
  <p:clrMapOvr>
    <a:masterClrMapping/>
  </p:clrMapOvr>
  <p:transition spd="med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357091" y="4256811"/>
            <a:ext cx="12700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3525A"/>
                </a:solidFill>
              </a:rPr>
              <a:t>Financial Wellbeing</a:t>
            </a:r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10ACDE67-FE3C-436D-97B1-7FD6522DEF18}"/>
              </a:ext>
            </a:extLst>
          </p:cNvPr>
          <p:cNvSpPr txBox="1">
            <a:spLocks/>
          </p:cNvSpPr>
          <p:nvPr/>
        </p:nvSpPr>
        <p:spPr>
          <a:xfrm>
            <a:off x="5847482" y="6543815"/>
            <a:ext cx="179536" cy="1538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Bryant Pro Regular"/>
                <a:ea typeface="+mn-ea"/>
                <a:cs typeface="Bryant Pro Regular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12750"/>
            <a:fld id="{86CB4B4D-7CA3-9044-876B-883B54F8677D}" type="slidenum">
              <a:rPr lang="uk-UA" sz="1000" kern="0"/>
              <a:pPr defTabSz="412750"/>
              <a:t>15</a:t>
            </a:fld>
            <a:endParaRPr lang="uk-UA" sz="1000" kern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BE586-7EC4-4C4A-9534-958669B34F62}"/>
              </a:ext>
            </a:extLst>
          </p:cNvPr>
          <p:cNvSpPr/>
          <p:nvPr/>
        </p:nvSpPr>
        <p:spPr>
          <a:xfrm>
            <a:off x="10517953" y="2512899"/>
            <a:ext cx="398203" cy="427024"/>
          </a:xfrm>
          <a:prstGeom prst="ellipse">
            <a:avLst/>
          </a:prstGeom>
          <a:solidFill>
            <a:schemeClr val="bg1">
              <a:alpha val="5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6E1CF-B5FE-41DD-A283-E1D1E39B7030}"/>
              </a:ext>
            </a:extLst>
          </p:cNvPr>
          <p:cNvCxnSpPr>
            <a:cxnSpLocks/>
          </p:cNvCxnSpPr>
          <p:nvPr/>
        </p:nvCxnSpPr>
        <p:spPr>
          <a:xfrm>
            <a:off x="5530344" y="4127738"/>
            <a:ext cx="1457461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E009BFB-22C6-4276-83CD-BB86D66918BB}"/>
              </a:ext>
            </a:extLst>
          </p:cNvPr>
          <p:cNvSpPr/>
          <p:nvPr/>
        </p:nvSpPr>
        <p:spPr>
          <a:xfrm>
            <a:off x="7258556" y="-1080693"/>
            <a:ext cx="3898023" cy="4020616"/>
          </a:xfrm>
          <a:prstGeom prst="ellipse">
            <a:avLst/>
          </a:prstGeom>
          <a:solidFill>
            <a:srgbClr val="805DA2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C8F01D-863A-4DF6-8E3B-ED8E1B661B14}"/>
              </a:ext>
            </a:extLst>
          </p:cNvPr>
          <p:cNvSpPr/>
          <p:nvPr/>
        </p:nvSpPr>
        <p:spPr>
          <a:xfrm>
            <a:off x="794243" y="4037468"/>
            <a:ext cx="4548909" cy="4428812"/>
          </a:xfrm>
          <a:prstGeom prst="ellipse">
            <a:avLst/>
          </a:prstGeom>
          <a:solidFill>
            <a:srgbClr val="55BAA8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21ED641-2848-4799-85D3-696D0B86F620}"/>
              </a:ext>
            </a:extLst>
          </p:cNvPr>
          <p:cNvSpPr/>
          <p:nvPr/>
        </p:nvSpPr>
        <p:spPr>
          <a:xfrm>
            <a:off x="1109031" y="3476386"/>
            <a:ext cx="1860320" cy="1811205"/>
          </a:xfrm>
          <a:prstGeom prst="ellipse">
            <a:avLst/>
          </a:prstGeom>
          <a:solidFill>
            <a:srgbClr val="15B9ED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8400F7-14D6-4EC9-B24E-93879B11C9E7}"/>
              </a:ext>
            </a:extLst>
          </p:cNvPr>
          <p:cNvSpPr/>
          <p:nvPr/>
        </p:nvSpPr>
        <p:spPr>
          <a:xfrm>
            <a:off x="619277" y="4615197"/>
            <a:ext cx="451094" cy="439185"/>
          </a:xfrm>
          <a:prstGeom prst="ellipse">
            <a:avLst/>
          </a:prstGeom>
          <a:solidFill>
            <a:srgbClr val="FAB90B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8275D-FEF2-4F4C-962E-EFFA801ECCEB}"/>
              </a:ext>
            </a:extLst>
          </p:cNvPr>
          <p:cNvSpPr/>
          <p:nvPr/>
        </p:nvSpPr>
        <p:spPr>
          <a:xfrm>
            <a:off x="2039191" y="-703636"/>
            <a:ext cx="8414047" cy="8431529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16F7E11-B8F3-4360-B101-63BB44A903D0}"/>
              </a:ext>
            </a:extLst>
          </p:cNvPr>
          <p:cNvSpPr txBox="1">
            <a:spLocks/>
          </p:cNvSpPr>
          <p:nvPr/>
        </p:nvSpPr>
        <p:spPr>
          <a:xfrm>
            <a:off x="2738311" y="2166947"/>
            <a:ext cx="7275312" cy="2451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marL="0" marR="0" indent="0" algn="ctr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Bryant Pro Light"/>
                <a:ea typeface="+mn-ea"/>
                <a:cs typeface="Bryant Pro Regular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kern="0" dirty="0">
                <a:solidFill>
                  <a:srgbClr val="43525A"/>
                </a:solidFill>
              </a:rPr>
              <a:t>Questions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46EAC-2C61-4B83-B7BD-279F791FBDCB}"/>
              </a:ext>
            </a:extLst>
          </p:cNvPr>
          <p:cNvCxnSpPr>
            <a:cxnSpLocks/>
          </p:cNvCxnSpPr>
          <p:nvPr/>
        </p:nvCxnSpPr>
        <p:spPr>
          <a:xfrm>
            <a:off x="5682744" y="4280138"/>
            <a:ext cx="1457461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69041798"/>
      </p:ext>
    </p:extLst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0412050C-7D3A-445D-B0D0-23BBF0BFBE7D}"/>
              </a:ext>
            </a:extLst>
          </p:cNvPr>
          <p:cNvSpPr/>
          <p:nvPr/>
        </p:nvSpPr>
        <p:spPr>
          <a:xfrm>
            <a:off x="1790900" y="-686637"/>
            <a:ext cx="8280000" cy="8280000"/>
          </a:xfrm>
          <a:prstGeom prst="flowChartConnector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4500" y="1636346"/>
            <a:ext cx="5930900" cy="23890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One of the greatest unnoticed drains on individual’s productivity is the distraction that financial stress puts on people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997200" y="5325123"/>
            <a:ext cx="5867400" cy="7835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43525A"/>
                </a:solidFill>
              </a:rPr>
              <a:t>Dr. Stephen R Covey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43525A"/>
                </a:solidFill>
              </a:rPr>
              <a:t>7 Habits of Highly Effective People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94300" y="4800600"/>
            <a:ext cx="1435100" cy="0"/>
          </a:xfrm>
          <a:prstGeom prst="line">
            <a:avLst/>
          </a:prstGeom>
          <a:noFill/>
          <a:ln w="12700" cap="flat">
            <a:solidFill>
              <a:srgbClr val="43525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2555113"/>
      </p:ext>
    </p:extLst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34B1523-2ABD-4517-8EDE-036F45CDFD9F}"/>
              </a:ext>
            </a:extLst>
          </p:cNvPr>
          <p:cNvSpPr/>
          <p:nvPr/>
        </p:nvSpPr>
        <p:spPr>
          <a:xfrm>
            <a:off x="1790900" y="-686637"/>
            <a:ext cx="8280000" cy="828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38741"/>
            <a:ext cx="12192000" cy="915987"/>
          </a:xfrm>
        </p:spPr>
        <p:txBody>
          <a:bodyPr/>
          <a:lstStyle/>
          <a:p>
            <a:r>
              <a:rPr lang="en-US" dirty="0"/>
              <a:t>PRODUCTIVITY PUZZLE</a:t>
            </a:r>
          </a:p>
        </p:txBody>
      </p:sp>
      <p:sp>
        <p:nvSpPr>
          <p:cNvPr id="8" name="Line"/>
          <p:cNvSpPr/>
          <p:nvPr/>
        </p:nvSpPr>
        <p:spPr>
          <a:xfrm>
            <a:off x="5675111" y="1226382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algn="l">
              <a:defRPr sz="2600" spc="-78">
                <a:solidFill>
                  <a:srgbClr val="6A6A6A"/>
                </a:solidFill>
              </a:defRPr>
            </a:pPr>
            <a:endParaRPr sz="13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55" y="1454728"/>
            <a:ext cx="4085591" cy="414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8A560-EC36-417A-8639-CE50E2E51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84" y="6290269"/>
            <a:ext cx="1145609" cy="3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9868"/>
      </p:ext>
    </p:extLst>
  </p:cSld>
  <p:clrMapOvr>
    <a:masterClrMapping/>
  </p:clrMapOvr>
  <p:transition spd="med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79459" y="454127"/>
            <a:ext cx="11446932" cy="44071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noAutofit/>
          </a:bodyPr>
          <a:lstStyle>
            <a:lvl1pPr marR="0" indent="0" algn="ctr" defTabSz="412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100" baseline="0">
                <a:ln>
                  <a:noFill/>
                </a:ln>
                <a:solidFill>
                  <a:srgbClr val="43525A"/>
                </a:solidFill>
                <a:uFillTx/>
                <a:latin typeface="Bryant Pro Regular"/>
                <a:cs typeface="Bryant Pro Regular"/>
                <a:sym typeface="Helvetica Light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sym typeface="Helvetica Light"/>
              </a:defRPr>
            </a:lvl9pPr>
          </a:lstStyle>
          <a:p>
            <a:r>
              <a:rPr lang="en-US" dirty="0">
                <a:sym typeface="Bryant Regular"/>
              </a:rPr>
              <a:t>Overall employee wellbeing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12675" y="1061670"/>
            <a:ext cx="3878405" cy="428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Bryant Regular"/>
                <a:ea typeface="+mn-ea"/>
                <a:cs typeface="Bryant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5B9ED"/>
                </a:solidFill>
                <a:latin typeface="Bryant Pro Regular" panose="020B0503040000020003" pitchFamily="34" charset="0"/>
                <a:cs typeface="Avenir Book"/>
              </a:rPr>
              <a:t>We asked employees what areas of their wellbeing they were unhappy with: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9136921"/>
              </p:ext>
            </p:extLst>
          </p:nvPr>
        </p:nvGraphicFramePr>
        <p:xfrm>
          <a:off x="2551877" y="1355781"/>
          <a:ext cx="7168268" cy="563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ne">
            <a:extLst>
              <a:ext uri="{FF2B5EF4-FFF2-40B4-BE49-F238E27FC236}">
                <a16:creationId xmlns:a16="http://schemas.microsoft.com/office/drawing/2014/main" id="{47940224-9809-4A09-933A-B0D7E5D97A8B}"/>
              </a:ext>
            </a:extLst>
          </p:cNvPr>
          <p:cNvSpPr/>
          <p:nvPr/>
        </p:nvSpPr>
        <p:spPr>
          <a:xfrm>
            <a:off x="5833861" y="1005026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algn="l">
              <a:defRPr sz="2600" spc="-78">
                <a:solidFill>
                  <a:srgbClr val="6A6A6A"/>
                </a:solidFill>
              </a:defRPr>
            </a:pPr>
            <a:endParaRPr sz="13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8C0BE-2E32-460D-8EBD-8D6F5F47C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7"/>
          <a:stretch/>
        </p:blipFill>
        <p:spPr>
          <a:xfrm>
            <a:off x="10665680" y="6281884"/>
            <a:ext cx="1138813" cy="3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327"/>
      </p:ext>
    </p:extLst>
  </p:cSld>
  <p:clrMapOvr>
    <a:masterClrMapping/>
  </p:clrMapOvr>
  <p:transition spd="med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D353DB-563F-1B4E-9755-D3399956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DNA OF FINANCIAL WELLBEING – state of the 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912FF-1AFE-E643-ACD3-9C6DB6031D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50" hangingPunct="0"/>
            <a:fld id="{86CB4B4D-7CA3-9044-876B-883B54F8677D}" type="slidenum">
              <a:rPr lang="uk-UA" kern="0">
                <a:solidFill>
                  <a:srgbClr val="43525A"/>
                </a:solidFill>
                <a:sym typeface="Helvetica Light"/>
              </a:rPr>
              <a:pPr defTabSz="412750" hangingPunct="0"/>
              <a:t>5</a:t>
            </a:fld>
            <a:endParaRPr lang="uk-UA" kern="0" dirty="0">
              <a:solidFill>
                <a:srgbClr val="43525A"/>
              </a:solidFill>
              <a:sym typeface="Helvetica Ligh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D2968-48B6-4D47-BB93-B1430EBF8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12750" hangingPunct="0"/>
            <a:r>
              <a:rPr lang="en-US" kern="0">
                <a:solidFill>
                  <a:srgbClr val="43525A"/>
                </a:solidFill>
                <a:sym typeface="Helvetica Light"/>
              </a:rPr>
              <a:t>Private and confidential</a:t>
            </a:r>
            <a:endParaRPr lang="en-US" kern="0" dirty="0">
              <a:solidFill>
                <a:srgbClr val="43525A"/>
              </a:solidFill>
              <a:sym typeface="Helvetica Light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A54D0D70-B83C-174A-BFC8-93C807662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254"/>
          <a:stretch/>
        </p:blipFill>
        <p:spPr>
          <a:xfrm>
            <a:off x="8267130" y="-3577433"/>
            <a:ext cx="2615577" cy="2780557"/>
          </a:xfrm>
          <a:prstGeom prst="rect">
            <a:avLst/>
          </a:prstGeom>
        </p:spPr>
      </p:pic>
      <p:pic>
        <p:nvPicPr>
          <p:cNvPr id="22" name="neyber_logo_grey_nostrap.png" descr="neyber_logo_grey_nostrap.png">
            <a:extLst>
              <a:ext uri="{FF2B5EF4-FFF2-40B4-BE49-F238E27FC236}">
                <a16:creationId xmlns:a16="http://schemas.microsoft.com/office/drawing/2014/main" id="{8327B115-4019-284D-B2E5-61422E59F0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15E4B98-E3FD-1642-87C2-80DAE6D13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6777" y="7789609"/>
            <a:ext cx="2577726" cy="2577726"/>
          </a:xfrm>
          <a:prstGeom prst="rect">
            <a:avLst/>
          </a:prstGeom>
        </p:spPr>
      </p:pic>
      <p:sp>
        <p:nvSpPr>
          <p:cNvPr id="23" name="Source: The DNA of Financial Wellbeing 2017, Neyber , Survey of 10,000 employees and 500 employers">
            <a:extLst>
              <a:ext uri="{FF2B5EF4-FFF2-40B4-BE49-F238E27FC236}">
                <a16:creationId xmlns:a16="http://schemas.microsoft.com/office/drawing/2014/main" id="{932389FE-7FA7-4317-83BC-4FA708593578}"/>
              </a:ext>
            </a:extLst>
          </p:cNvPr>
          <p:cNvSpPr/>
          <p:nvPr/>
        </p:nvSpPr>
        <p:spPr>
          <a:xfrm>
            <a:off x="5353753" y="6379508"/>
            <a:ext cx="5221500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spcBef>
                <a:spcPts val="1200"/>
              </a:spcBef>
              <a:defRPr sz="2000" spc="-59">
                <a:solidFill>
                  <a:srgbClr val="53585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r" defTabSz="412750" hangingPunct="0">
              <a:spcBef>
                <a:spcPts val="600"/>
              </a:spcBef>
            </a:pPr>
            <a:r>
              <a:rPr sz="800" kern="0" spc="-30" dirty="0"/>
              <a:t>Source: The DNA of Financial Wellbeing 201</a:t>
            </a:r>
            <a:r>
              <a:rPr lang="en-GB" sz="800" kern="0" spc="-30" dirty="0"/>
              <a:t>8</a:t>
            </a:r>
            <a:r>
              <a:rPr sz="800" kern="0" spc="-30" dirty="0"/>
              <a:t>, Survey of 10,000 employees and 5</a:t>
            </a:r>
            <a:r>
              <a:rPr lang="en-GB" sz="800" kern="0" spc="-30" dirty="0"/>
              <a:t>8</a:t>
            </a:r>
            <a:r>
              <a:rPr sz="800" kern="0" spc="-30" dirty="0"/>
              <a:t>0 employers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3916ED-6E59-4AA2-A0AD-1D15BD27C593}"/>
              </a:ext>
            </a:extLst>
          </p:cNvPr>
          <p:cNvSpPr txBox="1"/>
          <p:nvPr/>
        </p:nvSpPr>
        <p:spPr>
          <a:xfrm>
            <a:off x="7715331" y="2990685"/>
            <a:ext cx="8874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srgbClr val="15B9ED"/>
                </a:solidFill>
                <a:latin typeface="Bryant Pro Regular" panose="020B0503040000020003"/>
                <a:sym typeface="Helvetica Light"/>
              </a:rPr>
              <a:t>86%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0B04D8-B206-42B0-B4B1-B4C66815C2F5}"/>
              </a:ext>
            </a:extLst>
          </p:cNvPr>
          <p:cNvSpPr txBox="1"/>
          <p:nvPr/>
        </p:nvSpPr>
        <p:spPr>
          <a:xfrm>
            <a:off x="7299365" y="3486505"/>
            <a:ext cx="1719346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Of employees said their financial situation had made their mental health problems worse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DB1CA3-9A1F-47D3-A3C5-E0156335BB92}"/>
              </a:ext>
            </a:extLst>
          </p:cNvPr>
          <p:cNvSpPr txBox="1"/>
          <p:nvPr/>
        </p:nvSpPr>
        <p:spPr>
          <a:xfrm>
            <a:off x="4428575" y="1479097"/>
            <a:ext cx="2092044" cy="324348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6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stressed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FB423-3591-4FA3-8A8E-EB6C0F261996}"/>
              </a:ext>
            </a:extLst>
          </p:cNvPr>
          <p:cNvSpPr txBox="1"/>
          <p:nvPr/>
        </p:nvSpPr>
        <p:spPr>
          <a:xfrm>
            <a:off x="4428575" y="2045346"/>
            <a:ext cx="2092044" cy="308725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6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Missed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B87F3-247B-476E-A27E-7BEAE0EEB211}"/>
              </a:ext>
            </a:extLst>
          </p:cNvPr>
          <p:cNvSpPr txBox="1"/>
          <p:nvPr/>
        </p:nvSpPr>
        <p:spPr>
          <a:xfrm>
            <a:off x="4428575" y="2623127"/>
            <a:ext cx="2092043" cy="332578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6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Lost sleep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496183-86A9-4F6A-91BE-7755C65BCB06}"/>
              </a:ext>
            </a:extLst>
          </p:cNvPr>
          <p:cNvSpPr txBox="1"/>
          <p:nvPr/>
        </p:nvSpPr>
        <p:spPr>
          <a:xfrm>
            <a:off x="4428575" y="3282484"/>
            <a:ext cx="2092043" cy="324348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6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depressed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AF7FCB-836D-4A33-85C7-6D2BF3818198}"/>
              </a:ext>
            </a:extLst>
          </p:cNvPr>
          <p:cNvGrpSpPr/>
          <p:nvPr/>
        </p:nvGrpSpPr>
        <p:grpSpPr>
          <a:xfrm>
            <a:off x="328864" y="1589974"/>
            <a:ext cx="3730211" cy="2005444"/>
            <a:chOff x="403596" y="2640037"/>
            <a:chExt cx="4219646" cy="17994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02FD92-D199-4D09-AC8F-859820985BB9}"/>
                </a:ext>
              </a:extLst>
            </p:cNvPr>
            <p:cNvCxnSpPr>
              <a:cxnSpLocks/>
            </p:cNvCxnSpPr>
            <p:nvPr/>
          </p:nvCxnSpPr>
          <p:spPr>
            <a:xfrm>
              <a:off x="403596" y="3543506"/>
              <a:ext cx="38324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44513C-5F85-4675-9890-C13216052FD8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2649912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33BBA6-98A6-43C7-AD44-76A3D586AB6E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3244553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179DD3-E2A5-4184-863F-7D4AD91ADB31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3856023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62ACD1B-4E1D-40F8-9BF7-88F4B3626B67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4439444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FA8FFA1-5EBC-42B4-A81C-062805A74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058" y="2640037"/>
              <a:ext cx="0" cy="17994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485744E-C6B6-4446-B9D7-2ADD54392D8A}"/>
              </a:ext>
            </a:extLst>
          </p:cNvPr>
          <p:cNvSpPr txBox="1"/>
          <p:nvPr/>
        </p:nvSpPr>
        <p:spPr>
          <a:xfrm>
            <a:off x="4052190" y="1351410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35%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5F024E-D8B3-4338-ABBE-5D80E8115C2C}"/>
              </a:ext>
            </a:extLst>
          </p:cNvPr>
          <p:cNvSpPr txBox="1"/>
          <p:nvPr/>
        </p:nvSpPr>
        <p:spPr>
          <a:xfrm>
            <a:off x="4044849" y="1960207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6%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676B37-A0AD-4906-8769-9DCB98E415DB}"/>
              </a:ext>
            </a:extLst>
          </p:cNvPr>
          <p:cNvSpPr txBox="1"/>
          <p:nvPr/>
        </p:nvSpPr>
        <p:spPr>
          <a:xfrm>
            <a:off x="4063111" y="2595972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26%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7E1016-76F3-4E84-8258-3330C7424DD6}"/>
              </a:ext>
            </a:extLst>
          </p:cNvPr>
          <p:cNvSpPr txBox="1"/>
          <p:nvPr/>
        </p:nvSpPr>
        <p:spPr>
          <a:xfrm>
            <a:off x="4052445" y="3222010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20%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5B2CF4-8B9D-4CF7-A180-655F38C8A6C1}"/>
              </a:ext>
            </a:extLst>
          </p:cNvPr>
          <p:cNvSpPr txBox="1"/>
          <p:nvPr/>
        </p:nvSpPr>
        <p:spPr>
          <a:xfrm>
            <a:off x="306454" y="1866848"/>
            <a:ext cx="15321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4000" kern="0" dirty="0">
                <a:solidFill>
                  <a:srgbClr val="15B9ED"/>
                </a:solidFill>
                <a:latin typeface="Bryant Pro Regular" panose="020B0503040000020003"/>
                <a:sym typeface="Helvetica Light"/>
              </a:rPr>
              <a:t>72</a:t>
            </a:r>
            <a:r>
              <a:rPr lang="en-US" sz="3000" kern="0" dirty="0">
                <a:solidFill>
                  <a:srgbClr val="15B9ED"/>
                </a:solidFill>
                <a:latin typeface="Bryant Pro Regular" panose="020B0503040000020003"/>
                <a:sym typeface="Helvetica Light"/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E983D-0564-42F4-BF18-481DB5BCE9CA}"/>
              </a:ext>
            </a:extLst>
          </p:cNvPr>
          <p:cNvSpPr txBox="1"/>
          <p:nvPr/>
        </p:nvSpPr>
        <p:spPr>
          <a:xfrm>
            <a:off x="432254" y="2723420"/>
            <a:ext cx="12438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12750" hangingPunct="0"/>
            <a:r>
              <a:rPr lang="en-US" sz="12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of employees </a:t>
            </a:r>
            <a:br>
              <a:rPr lang="en-US" sz="12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</a:br>
            <a:r>
              <a:rPr lang="en-US" sz="12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said their mental health had made their financial situation worse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407A41-6492-4094-91E5-2CE13FA2BF18}"/>
              </a:ext>
            </a:extLst>
          </p:cNvPr>
          <p:cNvSpPr/>
          <p:nvPr/>
        </p:nvSpPr>
        <p:spPr>
          <a:xfrm>
            <a:off x="3339920" y="1870554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4EBE83E-AAEE-4EE5-B5B9-CC9F067266B1}"/>
              </a:ext>
            </a:extLst>
          </p:cNvPr>
          <p:cNvSpPr/>
          <p:nvPr/>
        </p:nvSpPr>
        <p:spPr>
          <a:xfrm>
            <a:off x="2437700" y="2570430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90D8BE5-3963-49D6-9A87-47AEB572BAA9}"/>
              </a:ext>
            </a:extLst>
          </p:cNvPr>
          <p:cNvSpPr/>
          <p:nvPr/>
        </p:nvSpPr>
        <p:spPr>
          <a:xfrm>
            <a:off x="2529429" y="2009422"/>
            <a:ext cx="44533" cy="44533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8CE3DEC-EB3F-43C5-8A0C-A18FDADF10FA}"/>
              </a:ext>
            </a:extLst>
          </p:cNvPr>
          <p:cNvSpPr/>
          <p:nvPr/>
        </p:nvSpPr>
        <p:spPr>
          <a:xfrm>
            <a:off x="2590371" y="1892151"/>
            <a:ext cx="53149" cy="5314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128E63-139F-4F86-861C-51E6FBA1E29B}"/>
              </a:ext>
            </a:extLst>
          </p:cNvPr>
          <p:cNvSpPr/>
          <p:nvPr/>
        </p:nvSpPr>
        <p:spPr>
          <a:xfrm>
            <a:off x="2513329" y="2627470"/>
            <a:ext cx="44970" cy="4497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495CBAE-3A97-4B0C-9871-529C88FCC1FC}"/>
              </a:ext>
            </a:extLst>
          </p:cNvPr>
          <p:cNvSpPr/>
          <p:nvPr/>
        </p:nvSpPr>
        <p:spPr>
          <a:xfrm>
            <a:off x="3118028" y="2902820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06919A-F780-4C33-876A-1A7B4468B251}"/>
              </a:ext>
            </a:extLst>
          </p:cNvPr>
          <p:cNvGrpSpPr/>
          <p:nvPr/>
        </p:nvGrpSpPr>
        <p:grpSpPr>
          <a:xfrm>
            <a:off x="2463126" y="2207277"/>
            <a:ext cx="38213" cy="38213"/>
            <a:chOff x="3551470" y="1816799"/>
            <a:chExt cx="142574" cy="1425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2170F29-729E-4E60-8EDC-273C76675757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7D0D1D0-B351-4C8B-A7BB-4366E79C6CB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65EFA3-599F-430E-B5ED-A706E1999C7A}"/>
              </a:ext>
            </a:extLst>
          </p:cNvPr>
          <p:cNvGrpSpPr/>
          <p:nvPr/>
        </p:nvGrpSpPr>
        <p:grpSpPr>
          <a:xfrm>
            <a:off x="3047677" y="2983462"/>
            <a:ext cx="54175" cy="54175"/>
            <a:chOff x="3551470" y="1816799"/>
            <a:chExt cx="142574" cy="14257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4AFC46-D220-41C8-BAD5-004B00644844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98A401-844A-4E7A-A81D-6421CE0A3E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6D64227-4175-42D1-BE74-99E8C5BE8E57}"/>
              </a:ext>
            </a:extLst>
          </p:cNvPr>
          <p:cNvGrpSpPr/>
          <p:nvPr/>
        </p:nvGrpSpPr>
        <p:grpSpPr>
          <a:xfrm>
            <a:off x="3225631" y="2944186"/>
            <a:ext cx="49451" cy="49451"/>
            <a:chOff x="3551470" y="1816799"/>
            <a:chExt cx="142574" cy="14257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BD7904E-9EFF-4D8F-9FA3-FA354C092553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C271851-B192-4D33-8120-067A1C0A0B2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4E2920-E608-45FF-983D-45B63CD4D0C7}"/>
              </a:ext>
            </a:extLst>
          </p:cNvPr>
          <p:cNvGrpSpPr/>
          <p:nvPr/>
        </p:nvGrpSpPr>
        <p:grpSpPr>
          <a:xfrm>
            <a:off x="2995906" y="1862622"/>
            <a:ext cx="49451" cy="49451"/>
            <a:chOff x="3551470" y="1816799"/>
            <a:chExt cx="142574" cy="14257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C5B0666-3673-423E-B519-BF3AB02DD2EF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F591F59-F722-40C7-A90C-771BFA27A1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6D8C76DE-D338-4216-BEB1-927C1C380DDE}"/>
              </a:ext>
            </a:extLst>
          </p:cNvPr>
          <p:cNvSpPr/>
          <p:nvPr/>
        </p:nvSpPr>
        <p:spPr>
          <a:xfrm>
            <a:off x="2721649" y="1964167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5223B71-B9E0-4D1D-ADBF-483D60497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696" y="1470814"/>
            <a:ext cx="2673095" cy="172843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158C71B-E0E7-41EC-9216-9C0134458D04}"/>
              </a:ext>
            </a:extLst>
          </p:cNvPr>
          <p:cNvSpPr txBox="1"/>
          <p:nvPr/>
        </p:nvSpPr>
        <p:spPr>
          <a:xfrm>
            <a:off x="431483" y="3950203"/>
            <a:ext cx="2185462" cy="2039057"/>
          </a:xfrm>
          <a:prstGeom prst="rect">
            <a:avLst/>
          </a:prstGeom>
          <a:solidFill>
            <a:schemeClr val="bg2"/>
          </a:solidFill>
        </p:spPr>
        <p:txBody>
          <a:bodyPr wrap="square" lIns="36000" tIns="36000" rIns="36000" bIns="36000" rtlCol="0" anchor="t">
            <a:noAutofit/>
          </a:bodyPr>
          <a:lstStyle/>
          <a:p>
            <a:pPr algn="ctr" defTabSz="412750" hangingPunct="0"/>
            <a:r>
              <a:rPr lang="en-US" sz="1000" b="1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Employees’ </a:t>
            </a:r>
            <a:br>
              <a:rPr lang="en-US" sz="1000" b="1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</a:br>
            <a:r>
              <a:rPr lang="en-US" sz="1000" b="1" kern="0" cap="all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top concerns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84A795-E324-4F62-BF33-D494E3AA80B4}"/>
              </a:ext>
            </a:extLst>
          </p:cNvPr>
          <p:cNvSpPr/>
          <p:nvPr/>
        </p:nvSpPr>
        <p:spPr>
          <a:xfrm>
            <a:off x="2234603" y="4301929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30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FB28AF-1724-403E-9F34-008A99465EAE}"/>
              </a:ext>
            </a:extLst>
          </p:cNvPr>
          <p:cNvGrpSpPr/>
          <p:nvPr/>
        </p:nvGrpSpPr>
        <p:grpSpPr>
          <a:xfrm>
            <a:off x="2151239" y="4301633"/>
            <a:ext cx="49451" cy="49451"/>
            <a:chOff x="3551470" y="1816799"/>
            <a:chExt cx="142574" cy="14257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F8C15F4-0CA5-4F45-9577-C9481BD397AC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6991D6-D8DC-4BFB-95C3-1681912D401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77D5FFF-92C0-410F-BAD4-08D5EF9C0628}"/>
              </a:ext>
            </a:extLst>
          </p:cNvPr>
          <p:cNvSpPr txBox="1"/>
          <p:nvPr/>
        </p:nvSpPr>
        <p:spPr>
          <a:xfrm>
            <a:off x="296779" y="4403180"/>
            <a:ext cx="459385" cy="240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9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No.1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2D5F95-8FCD-491D-BC21-C9475895E78A}"/>
              </a:ext>
            </a:extLst>
          </p:cNvPr>
          <p:cNvSpPr txBox="1"/>
          <p:nvPr/>
        </p:nvSpPr>
        <p:spPr>
          <a:xfrm>
            <a:off x="697402" y="4562411"/>
            <a:ext cx="1626362" cy="20081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900" b="1" kern="0" cap="all" spc="5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Finances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2E908F-BEE0-49AA-8BAE-DA12B63716D0}"/>
              </a:ext>
            </a:extLst>
          </p:cNvPr>
          <p:cNvSpPr txBox="1"/>
          <p:nvPr/>
        </p:nvSpPr>
        <p:spPr>
          <a:xfrm>
            <a:off x="296779" y="4888797"/>
            <a:ext cx="447152" cy="260304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9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No.2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314B58-6381-4BA8-86D2-0BB872A0A48D}"/>
              </a:ext>
            </a:extLst>
          </p:cNvPr>
          <p:cNvSpPr txBox="1"/>
          <p:nvPr/>
        </p:nvSpPr>
        <p:spPr>
          <a:xfrm>
            <a:off x="674472" y="5107514"/>
            <a:ext cx="1649292" cy="20081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900" b="1" kern="0" cap="all" spc="5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health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EB61EF8-6A65-430F-9D52-5996A5A46B99}"/>
              </a:ext>
            </a:extLst>
          </p:cNvPr>
          <p:cNvSpPr txBox="1"/>
          <p:nvPr/>
        </p:nvSpPr>
        <p:spPr>
          <a:xfrm>
            <a:off x="284287" y="5375437"/>
            <a:ext cx="447152" cy="260304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9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No.3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7BDC79C-99B7-42C2-89B2-20304C2C0AC7}"/>
              </a:ext>
            </a:extLst>
          </p:cNvPr>
          <p:cNvSpPr txBox="1"/>
          <p:nvPr/>
        </p:nvSpPr>
        <p:spPr>
          <a:xfrm>
            <a:off x="648852" y="5592326"/>
            <a:ext cx="1674912" cy="20081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900" b="1" kern="0" cap="all" spc="5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Work/life balance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9D7C87-2B4D-4CA2-B958-D8A3B4753E26}"/>
              </a:ext>
            </a:extLst>
          </p:cNvPr>
          <p:cNvSpPr txBox="1"/>
          <p:nvPr/>
        </p:nvSpPr>
        <p:spPr>
          <a:xfrm>
            <a:off x="10194293" y="4691737"/>
            <a:ext cx="1010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2400" kern="0" dirty="0">
                <a:solidFill>
                  <a:srgbClr val="1CAAE9"/>
                </a:solidFill>
                <a:latin typeface="Bryant Pro Regular" panose="020B0503040000020003"/>
                <a:sym typeface="Helvetica Light"/>
              </a:rPr>
              <a:t>1in2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67671F-CA73-4073-8C1F-67E708D3759D}"/>
              </a:ext>
            </a:extLst>
          </p:cNvPr>
          <p:cNvSpPr txBox="1"/>
          <p:nvPr/>
        </p:nvSpPr>
        <p:spPr>
          <a:xfrm>
            <a:off x="9884043" y="5184337"/>
            <a:ext cx="1570612" cy="603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Have borrowed to </a:t>
            </a:r>
            <a:b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</a:br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meet basic needs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132D052-DF6D-4EF9-86B4-5A1A307B9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652" y="1081081"/>
            <a:ext cx="2673094" cy="1728436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D3B92A64-DB05-45D3-9ECE-F95E47D419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60299" y="2499828"/>
            <a:ext cx="2092044" cy="209204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F3E7DF3-715F-4A0E-93AE-D11FC410FCF8}"/>
              </a:ext>
            </a:extLst>
          </p:cNvPr>
          <p:cNvSpPr txBox="1"/>
          <p:nvPr/>
        </p:nvSpPr>
        <p:spPr>
          <a:xfrm>
            <a:off x="5326817" y="4812369"/>
            <a:ext cx="17930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2400" kern="0" dirty="0">
                <a:solidFill>
                  <a:srgbClr val="1CAAE9"/>
                </a:solidFill>
                <a:latin typeface="Bryant Pro Regular" panose="020B0503040000020003"/>
                <a:sym typeface="Helvetica Light"/>
              </a:rPr>
              <a:t>£13,000+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FF1ABF-D25D-4C61-B05F-9E865093A194}"/>
              </a:ext>
            </a:extLst>
          </p:cNvPr>
          <p:cNvSpPr txBox="1"/>
          <p:nvPr/>
        </p:nvSpPr>
        <p:spPr>
          <a:xfrm>
            <a:off x="5394498" y="5333571"/>
            <a:ext cx="1403003" cy="2725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Average household </a:t>
            </a:r>
            <a:b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</a:br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debt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CFECC59E-EB42-45FD-B8BC-4F5E34BB2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15057" y="4377567"/>
            <a:ext cx="1912008" cy="19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D353DB-563F-1B4E-9755-D3399956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DNA OF FINANCIAL WELLBEING – millennials spotlight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912FF-1AFE-E643-ACD3-9C6DB6031D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50" hangingPunct="0"/>
            <a:fld id="{86CB4B4D-7CA3-9044-876B-883B54F8677D}" type="slidenum">
              <a:rPr lang="uk-UA" kern="0">
                <a:solidFill>
                  <a:srgbClr val="43525A"/>
                </a:solidFill>
                <a:sym typeface="Helvetica Light"/>
              </a:rPr>
              <a:pPr defTabSz="412750" hangingPunct="0"/>
              <a:t>6</a:t>
            </a:fld>
            <a:endParaRPr lang="uk-UA" kern="0" dirty="0">
              <a:solidFill>
                <a:srgbClr val="43525A"/>
              </a:solidFill>
              <a:sym typeface="Helvetica Ligh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D2968-48B6-4D47-BB93-B1430EBF8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12750" hangingPunct="0"/>
            <a:r>
              <a:rPr lang="en-US" kern="0">
                <a:solidFill>
                  <a:srgbClr val="43525A"/>
                </a:solidFill>
                <a:sym typeface="Helvetica Light"/>
              </a:rPr>
              <a:t>Private and confidential</a:t>
            </a:r>
            <a:endParaRPr lang="en-US" kern="0" dirty="0">
              <a:solidFill>
                <a:srgbClr val="43525A"/>
              </a:solidFill>
              <a:sym typeface="Helvetica Light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A54D0D70-B83C-174A-BFC8-93C807662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254"/>
          <a:stretch/>
        </p:blipFill>
        <p:spPr>
          <a:xfrm>
            <a:off x="8267130" y="-3577433"/>
            <a:ext cx="2615577" cy="2780557"/>
          </a:xfrm>
          <a:prstGeom prst="rect">
            <a:avLst/>
          </a:prstGeom>
        </p:spPr>
      </p:pic>
      <p:pic>
        <p:nvPicPr>
          <p:cNvPr id="22" name="neyber_logo_grey_nostrap.png" descr="neyber_logo_grey_nostrap.png">
            <a:extLst>
              <a:ext uri="{FF2B5EF4-FFF2-40B4-BE49-F238E27FC236}">
                <a16:creationId xmlns:a16="http://schemas.microsoft.com/office/drawing/2014/main" id="{8327B115-4019-284D-B2E5-61422E59F0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562" y="6285942"/>
            <a:ext cx="1056043" cy="317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15E4B98-E3FD-1642-87C2-80DAE6D13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6777" y="7789609"/>
            <a:ext cx="2577726" cy="2577726"/>
          </a:xfrm>
          <a:prstGeom prst="rect">
            <a:avLst/>
          </a:prstGeom>
        </p:spPr>
      </p:pic>
      <p:sp>
        <p:nvSpPr>
          <p:cNvPr id="23" name="Source: The DNA of Financial Wellbeing 2017, Neyber , Survey of 10,000 employees and 500 employers">
            <a:extLst>
              <a:ext uri="{FF2B5EF4-FFF2-40B4-BE49-F238E27FC236}">
                <a16:creationId xmlns:a16="http://schemas.microsoft.com/office/drawing/2014/main" id="{932389FE-7FA7-4317-83BC-4FA708593578}"/>
              </a:ext>
            </a:extLst>
          </p:cNvPr>
          <p:cNvSpPr/>
          <p:nvPr/>
        </p:nvSpPr>
        <p:spPr>
          <a:xfrm>
            <a:off x="5353753" y="6379508"/>
            <a:ext cx="5221500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spcBef>
                <a:spcPts val="1200"/>
              </a:spcBef>
              <a:defRPr sz="2000" spc="-59">
                <a:solidFill>
                  <a:srgbClr val="53585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lvl1pPr>
          </a:lstStyle>
          <a:p>
            <a:pPr algn="r" defTabSz="412750" hangingPunct="0">
              <a:spcBef>
                <a:spcPts val="600"/>
              </a:spcBef>
            </a:pPr>
            <a:r>
              <a:rPr sz="800" kern="0" spc="-30" dirty="0"/>
              <a:t>Source: The DNA of Financial Wellbeing 201</a:t>
            </a:r>
            <a:r>
              <a:rPr lang="en-GB" sz="800" kern="0" spc="-30" dirty="0"/>
              <a:t>8</a:t>
            </a:r>
            <a:r>
              <a:rPr sz="800" kern="0" spc="-30" dirty="0"/>
              <a:t>, Survey of 10,000 employees and 5</a:t>
            </a:r>
            <a:r>
              <a:rPr lang="en-GB" sz="800" kern="0" spc="-30" dirty="0"/>
              <a:t>8</a:t>
            </a:r>
            <a:r>
              <a:rPr sz="800" kern="0" spc="-30" dirty="0"/>
              <a:t>0 employers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0B04D8-B206-42B0-B4B1-B4C66815C2F5}"/>
              </a:ext>
            </a:extLst>
          </p:cNvPr>
          <p:cNvSpPr txBox="1"/>
          <p:nvPr/>
        </p:nvSpPr>
        <p:spPr>
          <a:xfrm>
            <a:off x="2540845" y="5041085"/>
            <a:ext cx="1220991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Of 18-24 year </a:t>
            </a:r>
            <a:r>
              <a:rPr lang="en-US" sz="1400" kern="0" dirty="0" err="1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olds</a:t>
            </a:r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 never check their credit score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DB1CA3-9A1F-47D3-A3C5-E0156335BB92}"/>
              </a:ext>
            </a:extLst>
          </p:cNvPr>
          <p:cNvSpPr txBox="1"/>
          <p:nvPr/>
        </p:nvSpPr>
        <p:spPr>
          <a:xfrm>
            <a:off x="4428575" y="1479097"/>
            <a:ext cx="2092044" cy="324348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4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JOB PERFORMANCE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FB423-3591-4FA3-8A8E-EB6C0F261996}"/>
              </a:ext>
            </a:extLst>
          </p:cNvPr>
          <p:cNvSpPr txBox="1"/>
          <p:nvPr/>
        </p:nvSpPr>
        <p:spPr>
          <a:xfrm>
            <a:off x="4428575" y="2045346"/>
            <a:ext cx="2092044" cy="308725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6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BEHAVIOUR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B87F3-247B-476E-A27E-7BEAE0EEB211}"/>
              </a:ext>
            </a:extLst>
          </p:cNvPr>
          <p:cNvSpPr txBox="1"/>
          <p:nvPr/>
        </p:nvSpPr>
        <p:spPr>
          <a:xfrm>
            <a:off x="4428575" y="2623127"/>
            <a:ext cx="2092043" cy="332578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6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Make decisions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496183-86A9-4F6A-91BE-7755C65BCB06}"/>
              </a:ext>
            </a:extLst>
          </p:cNvPr>
          <p:cNvSpPr txBox="1"/>
          <p:nvPr/>
        </p:nvSpPr>
        <p:spPr>
          <a:xfrm>
            <a:off x="4428575" y="3282484"/>
            <a:ext cx="2092043" cy="324348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 algn="ctr" defTabSz="412750" hangingPunct="0"/>
            <a:r>
              <a:rPr lang="en-US" sz="1400" b="1" kern="0" cap="all" spc="50" dirty="0">
                <a:solidFill>
                  <a:srgbClr val="000000"/>
                </a:solidFill>
                <a:latin typeface="Bryant Pro Regular" panose="020B0503040000020003"/>
                <a:sym typeface="Helvetica Light"/>
              </a:rPr>
              <a:t>Control spending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AF7FCB-836D-4A33-85C7-6D2BF3818198}"/>
              </a:ext>
            </a:extLst>
          </p:cNvPr>
          <p:cNvGrpSpPr/>
          <p:nvPr/>
        </p:nvGrpSpPr>
        <p:grpSpPr>
          <a:xfrm>
            <a:off x="328864" y="1589974"/>
            <a:ext cx="3730211" cy="2005444"/>
            <a:chOff x="403596" y="2640037"/>
            <a:chExt cx="4219646" cy="17994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02FD92-D199-4D09-AC8F-859820985BB9}"/>
                </a:ext>
              </a:extLst>
            </p:cNvPr>
            <p:cNvCxnSpPr>
              <a:cxnSpLocks/>
            </p:cNvCxnSpPr>
            <p:nvPr/>
          </p:nvCxnSpPr>
          <p:spPr>
            <a:xfrm>
              <a:off x="403596" y="3543506"/>
              <a:ext cx="38324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44513C-5F85-4675-9890-C13216052FD8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2649912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33BBA6-98A6-43C7-AD44-76A3D586AB6E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3244553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179DD3-E2A5-4184-863F-7D4AD91ADB31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3856023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62ACD1B-4E1D-40F8-9BF7-88F4B3626B67}"/>
                </a:ext>
              </a:extLst>
            </p:cNvPr>
            <p:cNvCxnSpPr>
              <a:cxnSpLocks/>
            </p:cNvCxnSpPr>
            <p:nvPr/>
          </p:nvCxnSpPr>
          <p:spPr>
            <a:xfrm>
              <a:off x="4236057" y="4439444"/>
              <a:ext cx="3871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FA8FFA1-5EBC-42B4-A81C-062805A74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058" y="2640037"/>
              <a:ext cx="0" cy="17994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485744E-C6B6-4446-B9D7-2ADD54392D8A}"/>
              </a:ext>
            </a:extLst>
          </p:cNvPr>
          <p:cNvSpPr txBox="1"/>
          <p:nvPr/>
        </p:nvSpPr>
        <p:spPr>
          <a:xfrm>
            <a:off x="4052190" y="1351410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53%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5F024E-D8B3-4338-ABBE-5D80E8115C2C}"/>
              </a:ext>
            </a:extLst>
          </p:cNvPr>
          <p:cNvSpPr txBox="1"/>
          <p:nvPr/>
        </p:nvSpPr>
        <p:spPr>
          <a:xfrm>
            <a:off x="4044849" y="1960207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58%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676B37-A0AD-4906-8769-9DCB98E415DB}"/>
              </a:ext>
            </a:extLst>
          </p:cNvPr>
          <p:cNvSpPr txBox="1"/>
          <p:nvPr/>
        </p:nvSpPr>
        <p:spPr>
          <a:xfrm>
            <a:off x="4063111" y="2595972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65%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7E1016-76F3-4E84-8258-3330C7424DD6}"/>
              </a:ext>
            </a:extLst>
          </p:cNvPr>
          <p:cNvSpPr txBox="1"/>
          <p:nvPr/>
        </p:nvSpPr>
        <p:spPr>
          <a:xfrm>
            <a:off x="4052445" y="3222010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412750" hangingPunct="0"/>
            <a:r>
              <a:rPr lang="en-US" sz="1200" b="1" kern="0" cap="all" spc="50" dirty="0">
                <a:solidFill>
                  <a:srgbClr val="FFFFFF"/>
                </a:solidFill>
                <a:latin typeface="Bryant Pro Regular" panose="020B0503040000020003"/>
                <a:sym typeface="Helvetica Light"/>
              </a:rPr>
              <a:t>61%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5B2CF4-8B9D-4CF7-A180-655F38C8A6C1}"/>
              </a:ext>
            </a:extLst>
          </p:cNvPr>
          <p:cNvSpPr txBox="1"/>
          <p:nvPr/>
        </p:nvSpPr>
        <p:spPr>
          <a:xfrm>
            <a:off x="306454" y="1866848"/>
            <a:ext cx="15321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srgbClr val="15B9ED"/>
                </a:solidFill>
                <a:latin typeface="Bryant Pro Regular" panose="020B0503040000020003"/>
                <a:sym typeface="Helvetica Light"/>
              </a:rPr>
              <a:t>81%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E983D-0564-42F4-BF18-481DB5BCE9CA}"/>
              </a:ext>
            </a:extLst>
          </p:cNvPr>
          <p:cNvSpPr txBox="1"/>
          <p:nvPr/>
        </p:nvSpPr>
        <p:spPr>
          <a:xfrm>
            <a:off x="432254" y="2723420"/>
            <a:ext cx="124383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12750" hangingPunct="0"/>
            <a:r>
              <a:rPr lang="en-US" sz="12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of 18-24 year </a:t>
            </a:r>
            <a:r>
              <a:rPr lang="en-US" sz="1200" kern="0" dirty="0" err="1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olds</a:t>
            </a:r>
            <a:r>
              <a:rPr lang="en-US" sz="12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 were affected by financial worries last year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407A41-6492-4094-91E5-2CE13FA2BF18}"/>
              </a:ext>
            </a:extLst>
          </p:cNvPr>
          <p:cNvSpPr/>
          <p:nvPr/>
        </p:nvSpPr>
        <p:spPr>
          <a:xfrm>
            <a:off x="3339920" y="1870554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4EBE83E-AAEE-4EE5-B5B9-CC9F067266B1}"/>
              </a:ext>
            </a:extLst>
          </p:cNvPr>
          <p:cNvSpPr/>
          <p:nvPr/>
        </p:nvSpPr>
        <p:spPr>
          <a:xfrm>
            <a:off x="2437700" y="2570430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90D8BE5-3963-49D6-9A87-47AEB572BAA9}"/>
              </a:ext>
            </a:extLst>
          </p:cNvPr>
          <p:cNvSpPr/>
          <p:nvPr/>
        </p:nvSpPr>
        <p:spPr>
          <a:xfrm>
            <a:off x="2529429" y="2009422"/>
            <a:ext cx="44533" cy="44533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8CE3DEC-EB3F-43C5-8A0C-A18FDADF10FA}"/>
              </a:ext>
            </a:extLst>
          </p:cNvPr>
          <p:cNvSpPr/>
          <p:nvPr/>
        </p:nvSpPr>
        <p:spPr>
          <a:xfrm>
            <a:off x="2590371" y="1892151"/>
            <a:ext cx="53149" cy="5314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128E63-139F-4F86-861C-51E6FBA1E29B}"/>
              </a:ext>
            </a:extLst>
          </p:cNvPr>
          <p:cNvSpPr/>
          <p:nvPr/>
        </p:nvSpPr>
        <p:spPr>
          <a:xfrm>
            <a:off x="2513329" y="2627470"/>
            <a:ext cx="44970" cy="4497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495CBAE-3A97-4B0C-9871-529C88FCC1FC}"/>
              </a:ext>
            </a:extLst>
          </p:cNvPr>
          <p:cNvSpPr/>
          <p:nvPr/>
        </p:nvSpPr>
        <p:spPr>
          <a:xfrm>
            <a:off x="3118028" y="2902820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06919A-F780-4C33-876A-1A7B4468B251}"/>
              </a:ext>
            </a:extLst>
          </p:cNvPr>
          <p:cNvGrpSpPr/>
          <p:nvPr/>
        </p:nvGrpSpPr>
        <p:grpSpPr>
          <a:xfrm>
            <a:off x="2463126" y="2207277"/>
            <a:ext cx="38213" cy="38213"/>
            <a:chOff x="3551470" y="1816799"/>
            <a:chExt cx="142574" cy="1425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2170F29-729E-4E60-8EDC-273C76675757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7D0D1D0-B351-4C8B-A7BB-4366E79C6CB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65EFA3-599F-430E-B5ED-A706E1999C7A}"/>
              </a:ext>
            </a:extLst>
          </p:cNvPr>
          <p:cNvGrpSpPr/>
          <p:nvPr/>
        </p:nvGrpSpPr>
        <p:grpSpPr>
          <a:xfrm>
            <a:off x="3047677" y="2983462"/>
            <a:ext cx="54175" cy="54175"/>
            <a:chOff x="3551470" y="1816799"/>
            <a:chExt cx="142574" cy="14257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4AFC46-D220-41C8-BAD5-004B00644844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98A401-844A-4E7A-A81D-6421CE0A3E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6D64227-4175-42D1-BE74-99E8C5BE8E57}"/>
              </a:ext>
            </a:extLst>
          </p:cNvPr>
          <p:cNvGrpSpPr/>
          <p:nvPr/>
        </p:nvGrpSpPr>
        <p:grpSpPr>
          <a:xfrm>
            <a:off x="3225631" y="2944186"/>
            <a:ext cx="49451" cy="49451"/>
            <a:chOff x="3551470" y="1816799"/>
            <a:chExt cx="142574" cy="14257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BD7904E-9EFF-4D8F-9FA3-FA354C092553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C271851-B192-4D33-8120-067A1C0A0B2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4E2920-E608-45FF-983D-45B63CD4D0C7}"/>
              </a:ext>
            </a:extLst>
          </p:cNvPr>
          <p:cNvGrpSpPr/>
          <p:nvPr/>
        </p:nvGrpSpPr>
        <p:grpSpPr>
          <a:xfrm>
            <a:off x="2995906" y="1862622"/>
            <a:ext cx="49451" cy="49451"/>
            <a:chOff x="3551470" y="1816799"/>
            <a:chExt cx="142574" cy="14257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C5B0666-3673-423E-B519-BF3AB02DD2EF}"/>
                </a:ext>
              </a:extLst>
            </p:cNvPr>
            <p:cNvCxnSpPr/>
            <p:nvPr/>
          </p:nvCxnSpPr>
          <p:spPr>
            <a:xfrm>
              <a:off x="3622757" y="1816799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F591F59-F722-40C7-A90C-771BFA27A1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22757" y="1816800"/>
              <a:ext cx="0" cy="142574"/>
            </a:xfrm>
            <a:prstGeom prst="line">
              <a:avLst/>
            </a:prstGeom>
            <a:ln w="190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6D8C76DE-D338-4216-BEB1-927C1C380DDE}"/>
              </a:ext>
            </a:extLst>
          </p:cNvPr>
          <p:cNvSpPr/>
          <p:nvPr/>
        </p:nvSpPr>
        <p:spPr>
          <a:xfrm>
            <a:off x="2721649" y="1964167"/>
            <a:ext cx="44533" cy="4453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2750" hangingPunct="0"/>
            <a:endParaRPr lang="en-US" sz="4400" kern="0">
              <a:solidFill>
                <a:srgbClr val="FFFFFF"/>
              </a:solidFill>
              <a:latin typeface="Bryant Pro Regular" panose="020B0503040000020003"/>
              <a:sym typeface="Helvetica Light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5223B71-B9E0-4D1D-ADBF-483D60497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807" y="3550361"/>
            <a:ext cx="2673095" cy="172843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F9D7C87-2B4D-4CA2-B958-D8A3B4753E26}"/>
              </a:ext>
            </a:extLst>
          </p:cNvPr>
          <p:cNvSpPr txBox="1"/>
          <p:nvPr/>
        </p:nvSpPr>
        <p:spPr>
          <a:xfrm>
            <a:off x="10537449" y="3870578"/>
            <a:ext cx="1010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2400" kern="0" dirty="0">
                <a:solidFill>
                  <a:srgbClr val="1CAAE9"/>
                </a:solidFill>
                <a:latin typeface="Bryant Pro Regular" panose="020B0503040000020003"/>
                <a:sym typeface="Helvetica Light"/>
              </a:rPr>
              <a:t>16%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67671F-CA73-4073-8C1F-67E708D3759D}"/>
              </a:ext>
            </a:extLst>
          </p:cNvPr>
          <p:cNvSpPr txBox="1"/>
          <p:nvPr/>
        </p:nvSpPr>
        <p:spPr>
          <a:xfrm>
            <a:off x="10210993" y="4360542"/>
            <a:ext cx="1570612" cy="9729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of 18-24 year </a:t>
            </a:r>
            <a:r>
              <a:rPr lang="en-US" sz="1400" kern="0" dirty="0" err="1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olds</a:t>
            </a:r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 feel out of control with their finances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132D052-DF6D-4EF9-86B4-5A1A307B9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9190" y="1251164"/>
            <a:ext cx="2673094" cy="1728436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D3B92A64-DB05-45D3-9ECE-F95E47D419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8991" y="1360618"/>
            <a:ext cx="2092044" cy="2092044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CFECC59E-EB42-45FD-B8BC-4F5E34BB2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86082" y="4502374"/>
            <a:ext cx="1912008" cy="191200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1E08939E-9C66-4153-9B7B-84BFB1B84B35}"/>
              </a:ext>
            </a:extLst>
          </p:cNvPr>
          <p:cNvSpPr txBox="1"/>
          <p:nvPr/>
        </p:nvSpPr>
        <p:spPr>
          <a:xfrm>
            <a:off x="9760177" y="1278217"/>
            <a:ext cx="155354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srgbClr val="15B9ED"/>
                </a:solidFill>
                <a:latin typeface="Bryant Pro Regular" panose="020B0503040000020003"/>
                <a:sym typeface="Helvetica Light"/>
              </a:rPr>
              <a:t>7 in 10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AB82FE2-0096-4BEB-BA88-F3714F4D1F8D}"/>
              </a:ext>
            </a:extLst>
          </p:cNvPr>
          <p:cNvSpPr txBox="1"/>
          <p:nvPr/>
        </p:nvSpPr>
        <p:spPr>
          <a:xfrm>
            <a:off x="9677278" y="1815101"/>
            <a:ext cx="1719346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Of under 34s are borrowing to meet basic financial needs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B69879-088D-4721-BD1F-E384736D2D6B}"/>
              </a:ext>
            </a:extLst>
          </p:cNvPr>
          <p:cNvSpPr txBox="1"/>
          <p:nvPr/>
        </p:nvSpPr>
        <p:spPr>
          <a:xfrm>
            <a:off x="6017181" y="4895310"/>
            <a:ext cx="17999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2400" kern="0" dirty="0">
                <a:solidFill>
                  <a:srgbClr val="1CAAE9"/>
                </a:solidFill>
                <a:latin typeface="Bryant Pro Regular" panose="020B0503040000020003"/>
                <a:sym typeface="Helvetica Light"/>
              </a:rPr>
              <a:t>£14,500+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63D0EFA-36AF-4F8A-AD68-0B07DCF9516B}"/>
              </a:ext>
            </a:extLst>
          </p:cNvPr>
          <p:cNvSpPr txBox="1"/>
          <p:nvPr/>
        </p:nvSpPr>
        <p:spPr>
          <a:xfrm>
            <a:off x="6062959" y="5416512"/>
            <a:ext cx="1403003" cy="73155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412750" hangingPunct="0"/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Average household </a:t>
            </a:r>
            <a:b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</a:br>
            <a:r>
              <a:rPr lang="en-US" sz="1400" kern="0" dirty="0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debt for 25-44 year </a:t>
            </a:r>
            <a:r>
              <a:rPr lang="en-US" sz="1400" kern="0" dirty="0" err="1">
                <a:solidFill>
                  <a:srgbClr val="43525A"/>
                </a:solidFill>
                <a:latin typeface="Bryant Pro Regular" panose="020B0503040000020003"/>
                <a:sym typeface="Helvetica Light"/>
              </a:rPr>
              <a:t>olds</a:t>
            </a:r>
            <a:endParaRPr lang="en-US" sz="1400" kern="0" dirty="0">
              <a:solidFill>
                <a:srgbClr val="43525A"/>
              </a:solidFill>
              <a:latin typeface="Bryant Pro Regular" panose="020B0503040000020003"/>
              <a:sym typeface="Helvetica Ligh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5D8ED16-6B74-4ED1-856B-AE4D773CFEC1}"/>
              </a:ext>
            </a:extLst>
          </p:cNvPr>
          <p:cNvSpPr txBox="1"/>
          <p:nvPr/>
        </p:nvSpPr>
        <p:spPr>
          <a:xfrm>
            <a:off x="2670877" y="4414579"/>
            <a:ext cx="8874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srgbClr val="15B9ED"/>
                </a:solidFill>
                <a:latin typeface="Bryant Pro Regular" panose="020B0503040000020003"/>
                <a:sym typeface="Helvetica Light"/>
              </a:rPr>
              <a:t>28%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B5398-A044-4455-9D4F-28B6C5509D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4342630"/>
            <a:ext cx="2415340" cy="15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703385"/>
            <a:ext cx="10502900" cy="915866"/>
          </a:xfrm>
        </p:spPr>
        <p:txBody>
          <a:bodyPr/>
          <a:lstStyle/>
          <a:p>
            <a:r>
              <a:rPr lang="en-US" dirty="0"/>
              <a:t>Future of wellbeing</a:t>
            </a:r>
          </a:p>
        </p:txBody>
      </p:sp>
      <p:sp>
        <p:nvSpPr>
          <p:cNvPr id="8" name="Line"/>
          <p:cNvSpPr/>
          <p:nvPr/>
        </p:nvSpPr>
        <p:spPr>
          <a:xfrm>
            <a:off x="5833861" y="1226382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defTabSz="412750" hangingPunct="0">
              <a:defRPr sz="2600" spc="-78">
                <a:solidFill>
                  <a:srgbClr val="6A6A6A"/>
                </a:solidFill>
              </a:defRPr>
            </a:pPr>
            <a:endParaRPr sz="1300" kern="0" spc="-39">
              <a:solidFill>
                <a:srgbClr val="6A6A6A"/>
              </a:solidFill>
              <a:latin typeface="Helvetica Light"/>
              <a:sym typeface="Helvetica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DEAE52-8A6E-4A0B-AA0D-3D738148CDBC}"/>
              </a:ext>
            </a:extLst>
          </p:cNvPr>
          <p:cNvSpPr/>
          <p:nvPr/>
        </p:nvSpPr>
        <p:spPr>
          <a:xfrm>
            <a:off x="1122181" y="1505796"/>
            <a:ext cx="102920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14300" algn="ctr" defTabSz="412750" hangingPunct="0">
              <a:spcBef>
                <a:spcPts val="600"/>
              </a:spcBef>
              <a:defRPr sz="4000" spc="-119">
                <a:solidFill>
                  <a:srgbClr val="53585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2400" b="1" kern="0" spc="-60" dirty="0">
                <a:solidFill>
                  <a:srgbClr val="53585F"/>
                </a:solidFill>
                <a:latin typeface="Bryant Pro Medium"/>
                <a:cs typeface="Bryant Pro Medium"/>
                <a:sym typeface="Bryant Pro Regular"/>
              </a:rPr>
              <a:t>78%</a:t>
            </a:r>
            <a:r>
              <a:rPr lang="en-US" sz="2400" kern="0" spc="-60" dirty="0">
                <a:solidFill>
                  <a:srgbClr val="53585F"/>
                </a:solidFill>
                <a:latin typeface="Bryant Pro Medium"/>
                <a:cs typeface="Bryant Pro Medium"/>
                <a:sym typeface="Bryant Pro Regular"/>
              </a:rPr>
              <a:t> of millennials who say their top management are </a:t>
            </a:r>
            <a:r>
              <a:rPr lang="en-US" sz="2400" b="1" kern="0" spc="-60" dirty="0">
                <a:solidFill>
                  <a:srgbClr val="53585F"/>
                </a:solidFill>
                <a:latin typeface="Bryant Pro Medium"/>
                <a:cs typeface="Bryant Pro Medium"/>
                <a:sym typeface="Bryant Pro Regular"/>
              </a:rPr>
              <a:t>diverse </a:t>
            </a:r>
          </a:p>
          <a:p>
            <a:pPr marL="0" lvl="1" indent="114300" algn="ctr" defTabSz="412750" hangingPunct="0">
              <a:spcBef>
                <a:spcPts val="600"/>
              </a:spcBef>
              <a:defRPr sz="4000" spc="-119">
                <a:solidFill>
                  <a:srgbClr val="53585F"/>
                </a:solidFill>
                <a:latin typeface="Bryant Pro Regular"/>
                <a:ea typeface="Bryant Pro Regular"/>
                <a:cs typeface="Bryant Pro Regular"/>
                <a:sym typeface="Bryant Pro Regular"/>
              </a:defRPr>
            </a:pPr>
            <a:r>
              <a:rPr lang="en-US" sz="2000" kern="0" spc="-60" dirty="0">
                <a:solidFill>
                  <a:srgbClr val="53585F"/>
                </a:solidFill>
                <a:latin typeface="Bryant Pro Medium"/>
                <a:cs typeface="Bryant Pro Medium"/>
                <a:sym typeface="Bryant Pro Regular"/>
              </a:rPr>
              <a:t>(tolerance, inclusiveness &amp; openness)</a:t>
            </a:r>
            <a:r>
              <a:rPr lang="en-US" sz="2400" b="1" kern="0" spc="-60" dirty="0">
                <a:solidFill>
                  <a:srgbClr val="53585F"/>
                </a:solidFill>
                <a:latin typeface="Bryant Pro Medium"/>
                <a:cs typeface="Bryant Pro Medium"/>
                <a:sym typeface="Bryant Pro Regular"/>
              </a:rPr>
              <a:t> </a:t>
            </a:r>
            <a:r>
              <a:rPr lang="en-US" sz="2400" kern="0" spc="-60" dirty="0">
                <a:solidFill>
                  <a:srgbClr val="53585F"/>
                </a:solidFill>
                <a:latin typeface="Bryant Pro Medium"/>
                <a:cs typeface="Bryant Pro Medium"/>
                <a:sym typeface="Bryant Pro Regular"/>
              </a:rPr>
              <a:t>reported greater profits – they also yearn for leaders whose decisions benefit the world</a:t>
            </a:r>
            <a:endParaRPr lang="en-US" sz="2400" kern="0" spc="-60" dirty="0">
              <a:solidFill>
                <a:srgbClr val="53585F"/>
              </a:solidFill>
              <a:latin typeface="Bryant Pro Regular"/>
              <a:sym typeface="Bryant Pro Regula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29E186-FFEE-4E79-8700-CDBA5C4ED21C}"/>
              </a:ext>
            </a:extLst>
          </p:cNvPr>
          <p:cNvGrpSpPr/>
          <p:nvPr/>
        </p:nvGrpSpPr>
        <p:grpSpPr>
          <a:xfrm>
            <a:off x="418737" y="3239732"/>
            <a:ext cx="11354526" cy="3028311"/>
            <a:chOff x="418737" y="3613111"/>
            <a:chExt cx="11354526" cy="30283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734AE3-6D30-4475-B134-2E783961EB22}"/>
                </a:ext>
              </a:extLst>
            </p:cNvPr>
            <p:cNvGrpSpPr/>
            <p:nvPr/>
          </p:nvGrpSpPr>
          <p:grpSpPr>
            <a:xfrm>
              <a:off x="3311727" y="3619533"/>
              <a:ext cx="8461536" cy="3021889"/>
              <a:chOff x="9336959" y="9497179"/>
              <a:chExt cx="16923071" cy="6043775"/>
            </a:xfrm>
          </p:grpSpPr>
          <p:grpSp>
            <p:nvGrpSpPr>
              <p:cNvPr id="12" name="Group">
                <a:extLst>
                  <a:ext uri="{FF2B5EF4-FFF2-40B4-BE49-F238E27FC236}">
                    <a16:creationId xmlns:a16="http://schemas.microsoft.com/office/drawing/2014/main" id="{B674FD09-624D-46A8-B658-7A09C61568C1}"/>
                  </a:ext>
                </a:extLst>
              </p:cNvPr>
              <p:cNvGrpSpPr/>
              <p:nvPr/>
            </p:nvGrpSpPr>
            <p:grpSpPr>
              <a:xfrm>
                <a:off x="15127207" y="9527340"/>
                <a:ext cx="5040000" cy="5040000"/>
                <a:chOff x="11671065" y="45262"/>
                <a:chExt cx="5039997" cy="5039998"/>
              </a:xfrm>
            </p:grpSpPr>
            <p:sp>
              <p:nvSpPr>
                <p:cNvPr id="30" name="Circle">
                  <a:extLst>
                    <a:ext uri="{FF2B5EF4-FFF2-40B4-BE49-F238E27FC236}">
                      <a16:creationId xmlns:a16="http://schemas.microsoft.com/office/drawing/2014/main" id="{30630C71-FD39-49FD-AF48-B2076E634E4B}"/>
                    </a:ext>
                  </a:extLst>
                </p:cNvPr>
                <p:cNvSpPr/>
                <p:nvPr/>
              </p:nvSpPr>
              <p:spPr>
                <a:xfrm>
                  <a:off x="11671065" y="45262"/>
                  <a:ext cx="5039997" cy="5039998"/>
                </a:xfrm>
                <a:prstGeom prst="ellipse">
                  <a:avLst/>
                </a:prstGeom>
                <a:solidFill>
                  <a:srgbClr val="15B9E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defTabSz="412750" hangingPunct="0">
                    <a:defRPr sz="3200">
                      <a:solidFill>
                        <a:srgbClr val="FFFFFF"/>
                      </a:solidFill>
                      <a:latin typeface="Bryant Pro Regular"/>
                      <a:ea typeface="Bryant Pro Regular"/>
                      <a:cs typeface="Bryant Pro Regular"/>
                      <a:sym typeface="Bryant Pro Regular"/>
                    </a:defRPr>
                  </a:pPr>
                  <a:endParaRPr sz="1600" kern="0" spc="-39">
                    <a:solidFill>
                      <a:srgbClr val="FFFFFF"/>
                    </a:solidFill>
                    <a:latin typeface="Bryant Pro Regular"/>
                    <a:sym typeface="Bryant Pro Regular"/>
                  </a:endParaRPr>
                </a:p>
              </p:txBody>
            </p:sp>
            <p:sp>
              <p:nvSpPr>
                <p:cNvPr id="31" name="Financial Wellbeing…">
                  <a:extLst>
                    <a:ext uri="{FF2B5EF4-FFF2-40B4-BE49-F238E27FC236}">
                      <a16:creationId xmlns:a16="http://schemas.microsoft.com/office/drawing/2014/main" id="{AAAAC886-2E3A-4E65-9846-6987ED374DD3}"/>
                    </a:ext>
                  </a:extLst>
                </p:cNvPr>
                <p:cNvSpPr/>
                <p:nvPr/>
              </p:nvSpPr>
              <p:spPr>
                <a:xfrm>
                  <a:off x="12136963" y="1529081"/>
                  <a:ext cx="4108204" cy="20723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5400" tIns="25400" rIns="25400" bIns="25400" numCol="1" anchor="ctr">
                  <a:spAutoFit/>
                </a:bodyPr>
                <a:lstStyle/>
                <a:p>
                  <a:pPr algn="ctr" defTabSz="412750" hangingPunct="0">
                    <a:spcBef>
                      <a:spcPts val="600"/>
                    </a:spcBef>
                    <a:defRPr sz="3000" spc="-90">
                      <a:solidFill>
                        <a:srgbClr val="FFFFFF"/>
                      </a:solidFill>
                      <a:latin typeface="Bryant Pro Medium"/>
                      <a:ea typeface="Bryant Pro Medium"/>
                      <a:cs typeface="Bryant Pro Medium"/>
                      <a:sym typeface="Bryant Pro Medium"/>
                    </a:defRPr>
                  </a:pPr>
                  <a:r>
                    <a:rPr lang="en-GB" sz="1600" kern="0" spc="-45" dirty="0">
                      <a:solidFill>
                        <a:srgbClr val="FFFFFF"/>
                      </a:solidFill>
                      <a:latin typeface="Bryant Pro Medium"/>
                      <a:sym typeface="Bryant Pro Medium"/>
                    </a:rPr>
                    <a:t>Millennials want to see a balance between business profits and “softer” outcomes </a:t>
                  </a:r>
                </a:p>
              </p:txBody>
            </p:sp>
          </p:grpSp>
          <p:grpSp>
            <p:nvGrpSpPr>
              <p:cNvPr id="16" name="Group">
                <a:extLst>
                  <a:ext uri="{FF2B5EF4-FFF2-40B4-BE49-F238E27FC236}">
                    <a16:creationId xmlns:a16="http://schemas.microsoft.com/office/drawing/2014/main" id="{CF2A7AC4-92FF-481F-B7E1-4EB582D257DB}"/>
                  </a:ext>
                </a:extLst>
              </p:cNvPr>
              <p:cNvGrpSpPr/>
              <p:nvPr/>
            </p:nvGrpSpPr>
            <p:grpSpPr>
              <a:xfrm>
                <a:off x="9336959" y="9497179"/>
                <a:ext cx="5040000" cy="6043775"/>
                <a:chOff x="-741632" y="-3"/>
                <a:chExt cx="5039999" cy="6043773"/>
              </a:xfrm>
            </p:grpSpPr>
            <p:grpSp>
              <p:nvGrpSpPr>
                <p:cNvPr id="26" name="Group">
                  <a:extLst>
                    <a:ext uri="{FF2B5EF4-FFF2-40B4-BE49-F238E27FC236}">
                      <a16:creationId xmlns:a16="http://schemas.microsoft.com/office/drawing/2014/main" id="{5F4D7623-E00F-40AE-BF25-3B1A2B9D13B1}"/>
                    </a:ext>
                  </a:extLst>
                </p:cNvPr>
                <p:cNvGrpSpPr/>
                <p:nvPr/>
              </p:nvGrpSpPr>
              <p:grpSpPr>
                <a:xfrm>
                  <a:off x="-741632" y="-3"/>
                  <a:ext cx="5039999" cy="5039998"/>
                  <a:chOff x="-741632" y="-3"/>
                  <a:chExt cx="5039999" cy="5039997"/>
                </a:xfrm>
              </p:grpSpPr>
              <p:sp>
                <p:nvSpPr>
                  <p:cNvPr id="28" name="Circle">
                    <a:extLst>
                      <a:ext uri="{FF2B5EF4-FFF2-40B4-BE49-F238E27FC236}">
                        <a16:creationId xmlns:a16="http://schemas.microsoft.com/office/drawing/2014/main" id="{D2289E22-2591-4BF0-A3BE-3BFD0EAAC530}"/>
                      </a:ext>
                    </a:extLst>
                  </p:cNvPr>
                  <p:cNvSpPr/>
                  <p:nvPr/>
                </p:nvSpPr>
                <p:spPr>
                  <a:xfrm>
                    <a:off x="-741632" y="-3"/>
                    <a:ext cx="5039999" cy="5039997"/>
                  </a:xfrm>
                  <a:prstGeom prst="ellipse">
                    <a:avLst/>
                  </a:prstGeom>
                  <a:solidFill>
                    <a:srgbClr val="E8496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5400" tIns="25400" rIns="25400" bIns="25400" numCol="1" anchor="ctr">
                    <a:noAutofit/>
                  </a:bodyPr>
                  <a:lstStyle/>
                  <a:p>
                    <a:pPr defTabSz="412750" hangingPunct="0">
                      <a:defRPr sz="3200">
                        <a:solidFill>
                          <a:srgbClr val="FFFFFF"/>
                        </a:solidFill>
                        <a:latin typeface="Bryant Pro Regular"/>
                        <a:ea typeface="Bryant Pro Regular"/>
                        <a:cs typeface="Bryant Pro Regular"/>
                        <a:sym typeface="Bryant Pro Regular"/>
                      </a:defRPr>
                    </a:pPr>
                    <a:endParaRPr sz="1600" kern="0" spc="-39">
                      <a:solidFill>
                        <a:srgbClr val="FFFFFF"/>
                      </a:solidFill>
                      <a:latin typeface="Bryant Pro Regular"/>
                      <a:sym typeface="Bryant Pro Regular"/>
                    </a:endParaRPr>
                  </a:p>
                </p:txBody>
              </p:sp>
              <p:sp>
                <p:nvSpPr>
                  <p:cNvPr id="29" name="Affordable Loans…">
                    <a:extLst>
                      <a:ext uri="{FF2B5EF4-FFF2-40B4-BE49-F238E27FC236}">
                        <a16:creationId xmlns:a16="http://schemas.microsoft.com/office/drawing/2014/main" id="{1D700922-AB2C-4305-A5D2-9CD0AFB9B8C2}"/>
                      </a:ext>
                    </a:extLst>
                  </p:cNvPr>
                  <p:cNvSpPr/>
                  <p:nvPr/>
                </p:nvSpPr>
                <p:spPr>
                  <a:xfrm>
                    <a:off x="-664230" y="581552"/>
                    <a:ext cx="4740759" cy="302646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25400" tIns="25400" rIns="25400" bIns="25400" numCol="1" anchor="ctr">
                    <a:spAutoFit/>
                  </a:bodyPr>
                  <a:lstStyle/>
                  <a:p>
                    <a:pPr algn="ctr" defTabSz="412750" hangingPunct="0">
                      <a:spcBef>
                        <a:spcPts val="600"/>
                      </a:spcBef>
                      <a:defRPr sz="3000" spc="-90">
                        <a:solidFill>
                          <a:srgbClr val="FFFFFF"/>
                        </a:solidFill>
                        <a:latin typeface="Bryant Pro Medium"/>
                        <a:ea typeface="Bryant Pro Medium"/>
                        <a:cs typeface="Bryant Pro Medium"/>
                        <a:sym typeface="Bryant Pro Medium"/>
                      </a:defRPr>
                    </a:pPr>
                    <a:r>
                      <a:rPr lang="en-GB" sz="1700" kern="0" spc="-45" dirty="0">
                        <a:solidFill>
                          <a:srgbClr val="FFFFFF"/>
                        </a:solidFill>
                        <a:latin typeface="Bryant Pro Medium"/>
                        <a:sym typeface="Bryant Pro Medium"/>
                      </a:rPr>
                      <a:t>  </a:t>
                    </a:r>
                  </a:p>
                  <a:p>
                    <a:pPr algn="ctr" defTabSz="412750" hangingPunct="0">
                      <a:spcBef>
                        <a:spcPts val="600"/>
                      </a:spcBef>
                      <a:defRPr sz="3000" spc="-90">
                        <a:solidFill>
                          <a:srgbClr val="FFFFFF"/>
                        </a:solidFill>
                        <a:latin typeface="Bryant Pro Medium"/>
                        <a:ea typeface="Bryant Pro Medium"/>
                        <a:cs typeface="Bryant Pro Medium"/>
                        <a:sym typeface="Bryant Pro Medium"/>
                      </a:defRPr>
                    </a:pPr>
                    <a:r>
                      <a:rPr lang="en-GB" sz="1700" kern="0" spc="-45" dirty="0">
                        <a:solidFill>
                          <a:srgbClr val="FFFFFF"/>
                        </a:solidFill>
                        <a:latin typeface="Bryant Pro Medium"/>
                        <a:sym typeface="Bryant Pro Medium"/>
                      </a:rPr>
                      <a:t>61% of millennials say</a:t>
                    </a:r>
                  </a:p>
                  <a:p>
                    <a:pPr algn="ctr" defTabSz="412750" hangingPunct="0">
                      <a:spcBef>
                        <a:spcPts val="600"/>
                      </a:spcBef>
                      <a:defRPr sz="3000" spc="-90">
                        <a:solidFill>
                          <a:srgbClr val="FFFFFF"/>
                        </a:solidFill>
                        <a:latin typeface="Bryant Pro Medium"/>
                        <a:ea typeface="Bryant Pro Medium"/>
                        <a:cs typeface="Bryant Pro Medium"/>
                        <a:sym typeface="Bryant Pro Medium"/>
                      </a:defRPr>
                    </a:pPr>
                    <a:r>
                      <a:rPr lang="en-GB" sz="1700" kern="0" spc="-45" dirty="0">
                        <a:solidFill>
                          <a:srgbClr val="FFFFFF"/>
                        </a:solidFill>
                        <a:latin typeface="Bryant Pro Medium"/>
                        <a:sym typeface="Bryant Pro Medium"/>
                      </a:rPr>
                      <a:t> life would improve if they could manage money better </a:t>
                    </a:r>
                  </a:p>
                </p:txBody>
              </p:sp>
            </p:grpSp>
            <p:sp>
              <p:nvSpPr>
                <p:cNvPr id="27" name="Debt consolidation">
                  <a:extLst>
                    <a:ext uri="{FF2B5EF4-FFF2-40B4-BE49-F238E27FC236}">
                      <a16:creationId xmlns:a16="http://schemas.microsoft.com/office/drawing/2014/main" id="{D8370CF5-F4A6-48FF-BB59-DD5D360394E4}"/>
                    </a:ext>
                  </a:extLst>
                </p:cNvPr>
                <p:cNvSpPr/>
                <p:nvPr/>
              </p:nvSpPr>
              <p:spPr>
                <a:xfrm>
                  <a:off x="1288246" y="5202515"/>
                  <a:ext cx="2376606" cy="8412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5400" tIns="25400" rIns="25400" bIns="25400" numCol="1" anchor="ctr">
                  <a:spAutoFit/>
                </a:bodyPr>
                <a:lstStyle>
                  <a:lvl1pPr>
                    <a:spcBef>
                      <a:spcPts val="1200"/>
                    </a:spcBef>
                    <a:defRPr sz="2400" spc="-72">
                      <a:solidFill>
                        <a:srgbClr val="FFFFFF"/>
                      </a:solidFill>
                      <a:latin typeface="Bryant Pro Medium"/>
                      <a:ea typeface="Bryant Pro Medium"/>
                      <a:cs typeface="Bryant Pro Medium"/>
                      <a:sym typeface="Bryant Pro Medium"/>
                    </a:defRPr>
                  </a:lvl1pPr>
                </a:lstStyle>
                <a:p>
                  <a:pPr defTabSz="412750" hangingPunct="0">
                    <a:spcBef>
                      <a:spcPts val="600"/>
                    </a:spcBef>
                    <a:defRPr/>
                  </a:pPr>
                  <a:r>
                    <a:rPr sz="1200" kern="0" spc="-36" dirty="0"/>
                    <a:t>Debt consolidation</a:t>
                  </a:r>
                </a:p>
              </p:txBody>
            </p:sp>
          </p:grpSp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4D69685D-254D-4667-90D1-1A7D4884C297}"/>
                  </a:ext>
                </a:extLst>
              </p:cNvPr>
              <p:cNvGrpSpPr/>
              <p:nvPr/>
            </p:nvGrpSpPr>
            <p:grpSpPr>
              <a:xfrm>
                <a:off x="21220031" y="9527340"/>
                <a:ext cx="5039999" cy="5040000"/>
                <a:chOff x="5007225" y="30158"/>
                <a:chExt cx="5039997" cy="5039997"/>
              </a:xfrm>
            </p:grpSpPr>
            <p:sp>
              <p:nvSpPr>
                <p:cNvPr id="24" name="Circle">
                  <a:extLst>
                    <a:ext uri="{FF2B5EF4-FFF2-40B4-BE49-F238E27FC236}">
                      <a16:creationId xmlns:a16="http://schemas.microsoft.com/office/drawing/2014/main" id="{2F5D331A-8766-425C-AE23-620822D22302}"/>
                    </a:ext>
                  </a:extLst>
                </p:cNvPr>
                <p:cNvSpPr/>
                <p:nvPr/>
              </p:nvSpPr>
              <p:spPr>
                <a:xfrm>
                  <a:off x="5007225" y="30158"/>
                  <a:ext cx="5039997" cy="5039997"/>
                </a:xfrm>
                <a:prstGeom prst="ellipse">
                  <a:avLst/>
                </a:prstGeom>
                <a:solidFill>
                  <a:srgbClr val="F8AC0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defTabSz="412750" hangingPunct="0">
                    <a:defRPr sz="3200">
                      <a:solidFill>
                        <a:srgbClr val="FFFFFF"/>
                      </a:solidFill>
                      <a:latin typeface="Bryant Pro Regular"/>
                      <a:ea typeface="Bryant Pro Regular"/>
                      <a:cs typeface="Bryant Pro Regular"/>
                      <a:sym typeface="Bryant Pro Regular"/>
                    </a:defRPr>
                  </a:pPr>
                  <a:endParaRPr sz="1600" kern="0" spc="-39">
                    <a:solidFill>
                      <a:srgbClr val="FFFFFF"/>
                    </a:solidFill>
                    <a:latin typeface="Bryant Pro Regular"/>
                    <a:sym typeface="Bryant Pro Regular"/>
                  </a:endParaRPr>
                </a:p>
              </p:txBody>
            </p:sp>
            <p:sp>
              <p:nvSpPr>
                <p:cNvPr id="25" name="Attractive Savings…">
                  <a:extLst>
                    <a:ext uri="{FF2B5EF4-FFF2-40B4-BE49-F238E27FC236}">
                      <a16:creationId xmlns:a16="http://schemas.microsoft.com/office/drawing/2014/main" id="{F88D623F-480E-46B9-91C4-C691AA788371}"/>
                    </a:ext>
                  </a:extLst>
                </p:cNvPr>
                <p:cNvSpPr/>
                <p:nvPr/>
              </p:nvSpPr>
              <p:spPr>
                <a:xfrm>
                  <a:off x="5628135" y="1106673"/>
                  <a:ext cx="4067526" cy="23493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5400" tIns="25400" rIns="25400" bIns="25400" numCol="1" anchor="ctr">
                  <a:spAutoFit/>
                </a:bodyPr>
                <a:lstStyle/>
                <a:p>
                  <a:pPr algn="ctr" defTabSz="412750" hangingPunct="0">
                    <a:spcBef>
                      <a:spcPts val="600"/>
                    </a:spcBef>
                    <a:defRPr sz="3000" spc="-90">
                      <a:solidFill>
                        <a:srgbClr val="FFFFFF"/>
                      </a:solidFill>
                      <a:latin typeface="Bryant Pro Medium"/>
                      <a:ea typeface="Bryant Pro Medium"/>
                      <a:cs typeface="Bryant Pro Medium"/>
                      <a:sym typeface="Bryant Pro Medium"/>
                    </a:defRPr>
                  </a:pPr>
                  <a:r>
                    <a:rPr lang="en-GB" sz="1700" kern="0" spc="-45" dirty="0">
                      <a:solidFill>
                        <a:srgbClr val="FFFFFF"/>
                      </a:solidFill>
                      <a:latin typeface="Bryant Pro Medium"/>
                      <a:sym typeface="Bryant Pro Medium"/>
                    </a:rPr>
                    <a:t>55% of millennials</a:t>
                  </a:r>
                </a:p>
                <a:p>
                  <a:pPr algn="ctr" defTabSz="412750" hangingPunct="0">
                    <a:spcBef>
                      <a:spcPts val="600"/>
                    </a:spcBef>
                    <a:defRPr sz="3000" spc="-90">
                      <a:solidFill>
                        <a:srgbClr val="FFFFFF"/>
                      </a:solidFill>
                      <a:latin typeface="Bryant Pro Medium"/>
                      <a:ea typeface="Bryant Pro Medium"/>
                      <a:cs typeface="Bryant Pro Medium"/>
                      <a:sym typeface="Bryant Pro Medium"/>
                    </a:defRPr>
                  </a:pPr>
                  <a:r>
                    <a:rPr lang="en-GB" sz="1700" kern="0" spc="-45" dirty="0">
                      <a:solidFill>
                        <a:srgbClr val="FFFFFF"/>
                      </a:solidFill>
                      <a:latin typeface="Bryant Pro Medium"/>
                      <a:sym typeface="Bryant Pro Medium"/>
                    </a:rPr>
                    <a:t> say they would stay for 5 years based on greater flexibility </a:t>
                  </a:r>
                </a:p>
              </p:txBody>
            </p:sp>
          </p:grp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03E9C-4C4B-462B-9285-F74D8DCA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737" y="3613111"/>
              <a:ext cx="2517866" cy="2517866"/>
            </a:xfrm>
            <a:prstGeom prst="rect">
              <a:avLst/>
            </a:prstGeom>
          </p:spPr>
        </p:pic>
        <p:sp>
          <p:nvSpPr>
            <p:cNvPr id="32" name="Attractive Savings…">
              <a:extLst>
                <a:ext uri="{FF2B5EF4-FFF2-40B4-BE49-F238E27FC236}">
                  <a16:creationId xmlns:a16="http://schemas.microsoft.com/office/drawing/2014/main" id="{90648B4A-1FC9-41B3-A9E8-8E460DCB0A28}"/>
                </a:ext>
              </a:extLst>
            </p:cNvPr>
            <p:cNvSpPr/>
            <p:nvPr/>
          </p:nvSpPr>
          <p:spPr>
            <a:xfrm>
              <a:off x="594518" y="4226733"/>
              <a:ext cx="2033764" cy="1174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 hangingPunct="0">
                <a:spcBef>
                  <a:spcPts val="600"/>
                </a:spcBef>
                <a:defRPr sz="3000" spc="-90">
                  <a:solidFill>
                    <a:srgbClr val="FFFFFF"/>
                  </a:solidFill>
                  <a:latin typeface="Bryant Pro Medium"/>
                  <a:ea typeface="Bryant Pro Medium"/>
                  <a:cs typeface="Bryant Pro Medium"/>
                  <a:sym typeface="Bryant Pro Medium"/>
                </a:defRPr>
              </a:pPr>
              <a:r>
                <a:rPr lang="en-GB" sz="1700" kern="0" spc="-45" dirty="0">
                  <a:solidFill>
                    <a:srgbClr val="FFFFFF"/>
                  </a:solidFill>
                  <a:latin typeface="Bryant Pro Medium"/>
                  <a:sym typeface="Bryant Pro Medium"/>
                </a:rPr>
                <a:t>Financial rewards &amp; workplace culture is key for millennials</a:t>
              </a:r>
            </a:p>
            <a:p>
              <a:pPr algn="ctr" defTabSz="412750" hangingPunct="0">
                <a:spcBef>
                  <a:spcPts val="600"/>
                </a:spcBef>
                <a:defRPr sz="3000" spc="-90">
                  <a:solidFill>
                    <a:srgbClr val="FFFFFF"/>
                  </a:solidFill>
                  <a:latin typeface="Bryant Pro Medium"/>
                  <a:ea typeface="Bryant Pro Medium"/>
                  <a:cs typeface="Bryant Pro Medium"/>
                  <a:sym typeface="Bryant Pro Medium"/>
                </a:defRPr>
              </a:pPr>
              <a:r>
                <a:rPr lang="en-GB" sz="1700" kern="0" spc="-45" dirty="0">
                  <a:solidFill>
                    <a:srgbClr val="FFFFFF"/>
                  </a:solidFill>
                  <a:latin typeface="Bryant Pro Medium"/>
                  <a:sym typeface="Bryant Pro Medium"/>
                </a:rPr>
                <a:t>Diversity &amp; Flexibility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10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59" y="559962"/>
            <a:ext cx="10785204" cy="440717"/>
          </a:xfrm>
          <a:ln w="12700">
            <a:miter lim="400000"/>
          </a:ln>
        </p:spPr>
        <p:txBody>
          <a:bodyPr vert="horz" lIns="0" tIns="0" rIns="0" bIns="0" rtlCol="0" anchor="t" anchorCtr="0">
            <a:noAutofit/>
          </a:bodyPr>
          <a:lstStyle/>
          <a:p>
            <a:pPr algn="ctr" defTabSz="412750">
              <a:spcBef>
                <a:spcPts val="0"/>
              </a:spcBef>
            </a:pPr>
            <a:r>
              <a:rPr lang="en-US" sz="2000" cap="all" spc="100" dirty="0">
                <a:solidFill>
                  <a:srgbClr val="43525A"/>
                </a:solidFill>
                <a:latin typeface="Bryant Pro Regular"/>
                <a:ea typeface="+mn-ea"/>
                <a:sym typeface="Bryant Regular"/>
              </a:rPr>
              <a:t>Methods of regular borrowing for basic needs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3143" y="1397000"/>
            <a:ext cx="10965506" cy="4741333"/>
            <a:chOff x="653143" y="1397000"/>
            <a:chExt cx="10450286" cy="4741333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866351117"/>
                </p:ext>
              </p:extLst>
            </p:nvPr>
          </p:nvGraphicFramePr>
          <p:xfrm>
            <a:off x="653143" y="1397000"/>
            <a:ext cx="10450286" cy="4741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H="1" flipV="1">
              <a:off x="2148347" y="1430840"/>
              <a:ext cx="16810" cy="4535716"/>
            </a:xfrm>
            <a:prstGeom prst="line">
              <a:avLst/>
            </a:prstGeom>
            <a:ln>
              <a:solidFill>
                <a:srgbClr val="48515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Line">
            <a:extLst>
              <a:ext uri="{FF2B5EF4-FFF2-40B4-BE49-F238E27FC236}">
                <a16:creationId xmlns:a16="http://schemas.microsoft.com/office/drawing/2014/main" id="{8FF2901B-ABE8-4B2E-AF73-859EE5979D48}"/>
              </a:ext>
            </a:extLst>
          </p:cNvPr>
          <p:cNvSpPr/>
          <p:nvPr/>
        </p:nvSpPr>
        <p:spPr>
          <a:xfrm>
            <a:off x="5833861" y="983622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algn="l">
              <a:defRPr sz="2600" spc="-78">
                <a:solidFill>
                  <a:srgbClr val="6A6A6A"/>
                </a:solidFill>
              </a:defRPr>
            </a:pPr>
            <a:endParaRPr sz="13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E3FFB-D515-4779-9F2C-AF3075693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7"/>
          <a:stretch/>
        </p:blipFill>
        <p:spPr>
          <a:xfrm>
            <a:off x="10665680" y="6281884"/>
            <a:ext cx="1138813" cy="3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9712"/>
      </p:ext>
    </p:extLst>
  </p:cSld>
  <p:clrMapOvr>
    <a:masterClrMapping/>
  </p:clrMapOvr>
  <p:transition spd="med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yber_grey_RGB copy.jpg">
            <a:extLst>
              <a:ext uri="{FF2B5EF4-FFF2-40B4-BE49-F238E27FC236}">
                <a16:creationId xmlns:a16="http://schemas.microsoft.com/office/drawing/2014/main" id="{84D0CAD0-B107-42BA-8B7F-7BBD03783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00" y="6413877"/>
            <a:ext cx="967713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C0768-C1C3-45B6-9E07-D044839A37C5}"/>
              </a:ext>
            </a:extLst>
          </p:cNvPr>
          <p:cNvSpPr txBox="1"/>
          <p:nvPr/>
        </p:nvSpPr>
        <p:spPr>
          <a:xfrm>
            <a:off x="767281" y="1263090"/>
            <a:ext cx="10657438" cy="1718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-5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Bryant Pro Regular"/>
                <a:sym typeface="Helvetica Light"/>
              </a:rPr>
              <a:t>Our extensive experience working with public sector clients, including a long running partnership with Police Mutual and a number of NHS Trusts and Local Authorities, has allowed us to witness first hand the issues faced and the positive impacts our products can have.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-5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Bryant Pro Regular"/>
              <a:sym typeface="Helvetica Light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-5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Bryant Pro Regular"/>
                <a:sym typeface="Helvetica Light"/>
              </a:rPr>
              <a:t>It became clear from both our own research and external data that financial worries and the subsequent stress it causes employees </a:t>
            </a:r>
            <a:r>
              <a:rPr lang="en-GB" sz="1500" kern="0" spc="-50" dirty="0">
                <a:solidFill>
                  <a:srgbClr val="53585F"/>
                </a:solidFill>
                <a:latin typeface="Bryant Pro Regular"/>
                <a:sym typeface="Helvetica Light"/>
              </a:rPr>
              <a:t>is</a:t>
            </a:r>
            <a:r>
              <a:rPr kumimoji="0" lang="en-GB" sz="1500" b="0" i="0" u="none" strike="noStrike" kern="0" cap="none" spc="-5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Bryant Pro Regular"/>
                <a:sym typeface="Helvetica Light"/>
              </a:rPr>
              <a:t> causing large problems for organisations productivity and efficiency.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-5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Bryant Pro Regular"/>
                <a:sym typeface="Helvetica Ligh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981F2-2B3E-47E8-B0AD-976E075D477A}"/>
              </a:ext>
            </a:extLst>
          </p:cNvPr>
          <p:cNvSpPr txBox="1"/>
          <p:nvPr/>
        </p:nvSpPr>
        <p:spPr>
          <a:xfrm>
            <a:off x="8073182" y="6423647"/>
            <a:ext cx="2444579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kern="0" spc="-50" dirty="0">
                <a:solidFill>
                  <a:srgbClr val="53585F"/>
                </a:solidFill>
                <a:latin typeface="Bryant Pro Regular"/>
                <a:sym typeface="Helvetica Light"/>
              </a:rPr>
              <a:t>Source: DNA of Financial Wellbeing 2017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D698531D-08E1-44A6-83D7-6A4514E23F6D}"/>
              </a:ext>
            </a:extLst>
          </p:cNvPr>
          <p:cNvSpPr/>
          <p:nvPr/>
        </p:nvSpPr>
        <p:spPr>
          <a:xfrm>
            <a:off x="5833860" y="1060425"/>
            <a:ext cx="524280" cy="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22859" tIns="22859" rIns="22859" bIns="228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spc="-78">
                <a:solidFill>
                  <a:srgbClr val="6A6A6A"/>
                </a:solidFill>
              </a:defRPr>
            </a:pPr>
            <a:endParaRPr kumimoji="0" sz="1300" b="0" i="0" u="none" strike="noStrike" kern="1200" cap="none" spc="-78" normalizeH="0" baseline="0" noProof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69216" y="628972"/>
            <a:ext cx="6253568" cy="251287"/>
          </a:xfrm>
          <a:prstGeom prst="rect">
            <a:avLst/>
          </a:prstGeom>
          <a:ln w="12700">
            <a:miter lim="400000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12750">
              <a:spcBef>
                <a:spcPts val="0"/>
              </a:spcBef>
            </a:pPr>
            <a:r>
              <a:rPr lang="en-GB" sz="2500" spc="100" dirty="0">
                <a:solidFill>
                  <a:srgbClr val="43525A"/>
                </a:solidFill>
                <a:latin typeface="Bryant Pro Regular"/>
                <a:sym typeface="Bryant Regular"/>
              </a:rPr>
              <a:t>Public sector experience</a:t>
            </a:r>
            <a:endParaRPr lang="en-US" sz="2500" spc="100" dirty="0">
              <a:solidFill>
                <a:srgbClr val="43525A"/>
              </a:solidFill>
              <a:latin typeface="Bryant Pro Regular"/>
              <a:ea typeface="+mn-ea"/>
              <a:sym typeface="Bryant Regular"/>
            </a:endParaRP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DAFEE10C-F70A-45F7-B460-FBE2C9921252}"/>
              </a:ext>
            </a:extLst>
          </p:cNvPr>
          <p:cNvSpPr txBox="1">
            <a:spLocks/>
          </p:cNvSpPr>
          <p:nvPr/>
        </p:nvSpPr>
        <p:spPr>
          <a:xfrm>
            <a:off x="5952925" y="6428546"/>
            <a:ext cx="286150" cy="27743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Bryant Pro Regular" panose="020B050304000002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6CB4B4D-7CA3-9044-876B-883B54F8677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81811" y="3283892"/>
            <a:ext cx="1609553" cy="1160681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dirty="0">
                <a:solidFill>
                  <a:srgbClr val="485156"/>
                </a:solidFill>
                <a:latin typeface="Bryant Pro Regular" panose="020B0503040000020003" pitchFamily="34" charset="0"/>
                <a:cs typeface="Avenir Book"/>
              </a:rPr>
              <a:t>Affected by money worries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891921" y="3283892"/>
            <a:ext cx="1609553" cy="449581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dirty="0">
                <a:solidFill>
                  <a:srgbClr val="485156"/>
                </a:solidFill>
                <a:latin typeface="Bryant Pro Regular" panose="020B0503040000020003" pitchFamily="34" charset="0"/>
                <a:cs typeface="Avenir Book"/>
              </a:rPr>
              <a:t>Anxiety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736235" y="3283892"/>
            <a:ext cx="1751496" cy="809919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en-GB" sz="1600" kern="0" spc="-50" dirty="0">
                <a:solidFill>
                  <a:srgbClr val="53585F"/>
                </a:solidFill>
                <a:latin typeface="Bryant Pro Regular"/>
              </a:rPr>
              <a:t>Feel out of control with day to day money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9488909" y="3297771"/>
            <a:ext cx="1609553" cy="809919"/>
          </a:xfrm>
          <a:prstGeom prst="rect">
            <a:avLst/>
          </a:prstGeom>
        </p:spPr>
        <p:txBody>
          <a:bodyPr/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en-GB" sz="1600" kern="0" spc="-50" dirty="0">
                <a:solidFill>
                  <a:srgbClr val="53585F"/>
                </a:solidFill>
                <a:latin typeface="Bryant Pro Regular"/>
              </a:rPr>
              <a:t>Has less than one months savings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838971" y="4175244"/>
            <a:ext cx="1147118" cy="1142961"/>
          </a:xfrm>
          <a:prstGeom prst="ellipse">
            <a:avLst/>
          </a:prstGeom>
          <a:solidFill>
            <a:srgbClr val="17B9EE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840939" y="4504324"/>
            <a:ext cx="1143182" cy="48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58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Bold"/>
                <a:cs typeface="Bryant Pro Bold"/>
              </a:rPr>
              <a:t>UK Average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1946900" y="4175244"/>
            <a:ext cx="1147118" cy="1142961"/>
          </a:xfrm>
          <a:prstGeom prst="ellipse">
            <a:avLst/>
          </a:prstGeom>
          <a:solidFill>
            <a:srgbClr val="E94964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3631373" y="4175244"/>
            <a:ext cx="1147118" cy="1142961"/>
          </a:xfrm>
          <a:prstGeom prst="ellipse">
            <a:avLst/>
          </a:prstGeom>
          <a:solidFill>
            <a:srgbClr val="17B9EE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4740546" y="4175244"/>
            <a:ext cx="1147118" cy="1142961"/>
          </a:xfrm>
          <a:prstGeom prst="ellipse">
            <a:avLst/>
          </a:prstGeom>
          <a:solidFill>
            <a:srgbClr val="E94964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6433667" y="4175244"/>
            <a:ext cx="1147118" cy="1142961"/>
          </a:xfrm>
          <a:prstGeom prst="ellipse">
            <a:avLst/>
          </a:prstGeom>
          <a:solidFill>
            <a:srgbClr val="17B9EE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7542840" y="4175244"/>
            <a:ext cx="1147118" cy="1142961"/>
          </a:xfrm>
          <a:prstGeom prst="ellipse">
            <a:avLst/>
          </a:prstGeom>
          <a:solidFill>
            <a:srgbClr val="E94964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9268692" y="4175244"/>
            <a:ext cx="1147118" cy="1142961"/>
          </a:xfrm>
          <a:prstGeom prst="ellipse">
            <a:avLst/>
          </a:prstGeom>
          <a:solidFill>
            <a:srgbClr val="17B9EE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C7F03F5-74F4-4F90-A282-E69B98AC357E}"/>
              </a:ext>
            </a:extLst>
          </p:cNvPr>
          <p:cNvSpPr/>
          <p:nvPr/>
        </p:nvSpPr>
        <p:spPr>
          <a:xfrm>
            <a:off x="10377865" y="4175244"/>
            <a:ext cx="1147118" cy="1142961"/>
          </a:xfrm>
          <a:prstGeom prst="ellipse">
            <a:avLst/>
          </a:prstGeom>
          <a:solidFill>
            <a:srgbClr val="E94964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B9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1948868" y="4424036"/>
            <a:ext cx="1143182" cy="6453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68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lang="en-US" sz="1200" dirty="0">
                <a:solidFill>
                  <a:srgbClr val="FFFFFF"/>
                </a:solidFill>
                <a:latin typeface="Bryant Pro Bold"/>
                <a:cs typeface="Bryant Pro Bold"/>
              </a:rPr>
              <a:t>Local Authority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Bold"/>
              <a:cs typeface="Bryant Pro Bold"/>
            </a:endParaRP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3633341" y="4486773"/>
            <a:ext cx="1143182" cy="519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31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Bold"/>
                <a:cs typeface="Bryant Pro Bold"/>
              </a:rPr>
              <a:t>UK Average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4742514" y="4424036"/>
            <a:ext cx="1143182" cy="6453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32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lang="en-US" sz="1200" dirty="0">
                <a:solidFill>
                  <a:srgbClr val="FFFFFF"/>
                </a:solidFill>
                <a:latin typeface="Bryant Pro Bold"/>
                <a:cs typeface="Bryant Pro Bold"/>
              </a:rPr>
              <a:t>Local Authority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Bold"/>
              <a:cs typeface="Bryant Pro Bold"/>
            </a:endParaRPr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6435635" y="4486773"/>
            <a:ext cx="1143182" cy="519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11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Bold"/>
                <a:cs typeface="Bryant Pro Bold"/>
              </a:rPr>
              <a:t>UK Average</a:t>
            </a:r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7544808" y="4424036"/>
            <a:ext cx="1143182" cy="6453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14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lang="en-US" sz="1200" dirty="0">
                <a:solidFill>
                  <a:srgbClr val="FFFFFF"/>
                </a:solidFill>
                <a:latin typeface="Bryant Pro Bold"/>
                <a:cs typeface="Bryant Pro Bold"/>
              </a:rPr>
              <a:t>Local Authority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Bold"/>
              <a:cs typeface="Bryant Pro Bold"/>
            </a:endParaRP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9270660" y="4483304"/>
            <a:ext cx="1143182" cy="526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24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yant Pro Bold"/>
                <a:cs typeface="Bryant Pro Bold"/>
              </a:rPr>
              <a:t>UK Average</a:t>
            </a:r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8098A4BE-92C4-4DC2-9871-A7120FBF6781}"/>
              </a:ext>
            </a:extLst>
          </p:cNvPr>
          <p:cNvSpPr txBox="1">
            <a:spLocks/>
          </p:cNvSpPr>
          <p:nvPr/>
        </p:nvSpPr>
        <p:spPr>
          <a:xfrm>
            <a:off x="10379833" y="4424036"/>
            <a:ext cx="1143182" cy="6453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  <a:t>27</a:t>
            </a:r>
            <a:r>
              <a:rPr lang="en-US" sz="2200" baseline="30000" dirty="0">
                <a:solidFill>
                  <a:srgbClr val="FFFFFF"/>
                </a:solidFill>
                <a:latin typeface="Bryant Pro Bold"/>
                <a:cs typeface="Bryant Pro Bold"/>
              </a:rPr>
              <a:t>%</a:t>
            </a:r>
            <a:br>
              <a:rPr lang="en-US" sz="2200" dirty="0">
                <a:solidFill>
                  <a:srgbClr val="FFFFFF"/>
                </a:solidFill>
                <a:latin typeface="Bryant Pro Bold"/>
                <a:cs typeface="Bryant Pro Bold"/>
              </a:rPr>
            </a:br>
            <a:r>
              <a:rPr lang="en-US" sz="1200" dirty="0">
                <a:solidFill>
                  <a:srgbClr val="FFFFFF"/>
                </a:solidFill>
                <a:latin typeface="Bryant Pro Bold"/>
                <a:cs typeface="Bryant Pro Bold"/>
              </a:rPr>
              <a:t>Local Authority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yant Pro Bold"/>
              <a:cs typeface="Bryan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960346390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Custom 1">
      <a:dk1>
        <a:srgbClr val="43525A"/>
      </a:dk1>
      <a:lt1>
        <a:srgbClr val="FFFFFF"/>
      </a:lt1>
      <a:dk2>
        <a:srgbClr val="43525A"/>
      </a:dk2>
      <a:lt2>
        <a:srgbClr val="DCDEE0"/>
      </a:lt2>
      <a:accent1>
        <a:srgbClr val="15B9ED"/>
      </a:accent1>
      <a:accent2>
        <a:srgbClr val="805DA2"/>
      </a:accent2>
      <a:accent3>
        <a:srgbClr val="E84964"/>
      </a:accent3>
      <a:accent4>
        <a:srgbClr val="55BAA8"/>
      </a:accent4>
      <a:accent5>
        <a:srgbClr val="FAB90B"/>
      </a:accent5>
      <a:accent6>
        <a:srgbClr val="43525A"/>
      </a:accent6>
      <a:hlink>
        <a:srgbClr val="15B9ED"/>
      </a:hlink>
      <a:folHlink>
        <a:srgbClr val="15B9ED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bg1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White">
  <a:themeElements>
    <a:clrScheme name="Custom 1">
      <a:dk1>
        <a:srgbClr val="43525A"/>
      </a:dk1>
      <a:lt1>
        <a:srgbClr val="FFFFFF"/>
      </a:lt1>
      <a:dk2>
        <a:srgbClr val="43525A"/>
      </a:dk2>
      <a:lt2>
        <a:srgbClr val="DCDEE0"/>
      </a:lt2>
      <a:accent1>
        <a:srgbClr val="15B9ED"/>
      </a:accent1>
      <a:accent2>
        <a:srgbClr val="805DA2"/>
      </a:accent2>
      <a:accent3>
        <a:srgbClr val="E84964"/>
      </a:accent3>
      <a:accent4>
        <a:srgbClr val="55BAA8"/>
      </a:accent4>
      <a:accent5>
        <a:srgbClr val="FAB90B"/>
      </a:accent5>
      <a:accent6>
        <a:srgbClr val="43525A"/>
      </a:accent6>
      <a:hlink>
        <a:srgbClr val="15B9ED"/>
      </a:hlink>
      <a:folHlink>
        <a:srgbClr val="15B9ED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bg1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0" ma:contentTypeDescription="Create a new document." ma:contentTypeScope="" ma:versionID="bd0697fc0a623c33294c34e2225a29fe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6dbaea1437b34ea2aec642e3c1182584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BCEE2-1FE6-462F-B4FE-96EAC6D11111}">
  <ds:schemaRefs>
    <ds:schemaRef ds:uri="http://www.w3.org/XML/1998/namespace"/>
    <ds:schemaRef ds:uri="http://purl.org/dc/elements/1.1/"/>
    <ds:schemaRef ds:uri="4ea622ab-6d0b-4c8a-8736-27bd26b1fd5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543e12e-b41e-4b3f-8a83-41e12152c6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ACCEE0E-497E-40F3-92E6-A7C6296A8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e12e-b41e-4b3f-8a83-41e12152c6a2"/>
    <ds:schemaRef ds:uri="4ea622ab-6d0b-4c8a-8736-27bd26b1f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6300B5-F83D-4E42-ADBB-BEB146DB8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641</Words>
  <Application>Microsoft Macintosh PowerPoint</Application>
  <PresentationFormat>Widescreen</PresentationFormat>
  <Paragraphs>133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Bryant Pro Bold</vt:lpstr>
      <vt:lpstr>Bryant Pro Light</vt:lpstr>
      <vt:lpstr>Bryant Pro Medium</vt:lpstr>
      <vt:lpstr>Bryant Pro Regular</vt:lpstr>
      <vt:lpstr>Calibri</vt:lpstr>
      <vt:lpstr>Calibri Light</vt:lpstr>
      <vt:lpstr>Helvetica Light</vt:lpstr>
      <vt:lpstr>Office Theme</vt:lpstr>
      <vt:lpstr>White</vt:lpstr>
      <vt:lpstr>3_White</vt:lpstr>
      <vt:lpstr>PowerPoint Presentation</vt:lpstr>
      <vt:lpstr>PowerPoint Presentation</vt:lpstr>
      <vt:lpstr>PRODUCTIVITY PUZZLE</vt:lpstr>
      <vt:lpstr>PowerPoint Presentation</vt:lpstr>
      <vt:lpstr>THE DNA OF FINANCIAL WELLBEING – state of the nation</vt:lpstr>
      <vt:lpstr>THE DNA OF FINANCIAL WELLBEING – millennials spotlight</vt:lpstr>
      <vt:lpstr>Future of wellbeing</vt:lpstr>
      <vt:lpstr>Methods of regular borrowing for basic needs</vt:lpstr>
      <vt:lpstr>PowerPoint Presentation</vt:lpstr>
      <vt:lpstr>Supporting Financial Worries</vt:lpstr>
      <vt:lpstr>Financial Wellbeing</vt:lpstr>
      <vt:lpstr>PowerPoint Presentation</vt:lpstr>
      <vt:lpstr>NEYBER’S SOLUTION</vt:lpstr>
      <vt:lpstr>Thank you</vt:lpstr>
      <vt:lpstr>Financial Wellbeing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donnison</dc:creator>
  <cp:lastModifiedBy>Louise Jenkins</cp:lastModifiedBy>
  <cp:revision>319</cp:revision>
  <dcterms:created xsi:type="dcterms:W3CDTF">2017-04-25T16:19:03Z</dcterms:created>
  <dcterms:modified xsi:type="dcterms:W3CDTF">2019-04-11T11:08:47Z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</Properties>
</file>