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Lst>
  <p:notesMasterIdLst>
    <p:notesMasterId r:id="rId44"/>
  </p:notesMasterIdLst>
  <p:sldIdLst>
    <p:sldId id="12972" r:id="rId5"/>
    <p:sldId id="1256" r:id="rId6"/>
    <p:sldId id="12991" r:id="rId7"/>
    <p:sldId id="12962" r:id="rId8"/>
    <p:sldId id="257" r:id="rId9"/>
    <p:sldId id="1304" r:id="rId10"/>
    <p:sldId id="12984" r:id="rId11"/>
    <p:sldId id="12993" r:id="rId12"/>
    <p:sldId id="12990" r:id="rId13"/>
    <p:sldId id="265" r:id="rId14"/>
    <p:sldId id="267" r:id="rId15"/>
    <p:sldId id="427" r:id="rId16"/>
    <p:sldId id="396" r:id="rId17"/>
    <p:sldId id="414" r:id="rId18"/>
    <p:sldId id="370" r:id="rId19"/>
    <p:sldId id="12996" r:id="rId20"/>
    <p:sldId id="12994" r:id="rId21"/>
    <p:sldId id="425" r:id="rId22"/>
    <p:sldId id="256" r:id="rId23"/>
    <p:sldId id="379" r:id="rId24"/>
    <p:sldId id="377" r:id="rId25"/>
    <p:sldId id="322" r:id="rId26"/>
    <p:sldId id="1298" r:id="rId27"/>
    <p:sldId id="12992" r:id="rId28"/>
    <p:sldId id="1254" r:id="rId29"/>
    <p:sldId id="398" r:id="rId30"/>
    <p:sldId id="1291" r:id="rId31"/>
    <p:sldId id="420" r:id="rId32"/>
    <p:sldId id="418" r:id="rId33"/>
    <p:sldId id="393" r:id="rId34"/>
    <p:sldId id="1296" r:id="rId35"/>
    <p:sldId id="1308" r:id="rId36"/>
    <p:sldId id="1297" r:id="rId37"/>
    <p:sldId id="1307" r:id="rId38"/>
    <p:sldId id="12997" r:id="rId39"/>
    <p:sldId id="12998" r:id="rId40"/>
    <p:sldId id="12999" r:id="rId41"/>
    <p:sldId id="1302" r:id="rId42"/>
    <p:sldId id="1303" r:id="rId4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37056-923B-8929-3252-1B14DE114F3E}" name="Louise Jenkins" initials="LJ" userId="S::Louise.Jenkins@improvementservice.org.uk::2192a1e8-2516-424c-a100-efd82cc902fc" providerId="AD"/>
  <p188:author id="{8C1D3262-CF5A-DDCC-02A4-A27D95C13392}" name="Alex Wilde" initials="AW" userId="S::alex.wilde@improvementservice.org.uk::ecee4a54-443c-401e-86f4-55bd2da66e41" providerId="AD"/>
  <p188:author id="{20326FB9-C1AC-9A59-89C3-84B45E291AFE}" name="Becky Hothersall" initials="BH" userId="S::becky.hothersall@improvementservice.org.uk::99d0d2e4-1a01-49a0-8b6e-73e85b3dfe51" providerId="AD"/>
  <p188:author id="{FFF10BF8-529C-7EFB-8D76-77BBEBFAE6D3}" name="Jennifer Robertson" initials="JR" userId="S::jennifer.robertson@improvementservice.org.uk::85e3a0d7-fd51-4783-9f32-6118bac1a7c4" providerId="AD"/>
  <p188:author id="{9ED588FF-3944-4917-2F76-8A5A9C9C645E}" name="Alice Collins" initials="AC" userId="S::alice.collins@improvementservice.org.uk::714f6556-3629-47d6-8b05-d2219e78f3e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 Wilde" initials="AW" lastIdx="2" clrIdx="0">
    <p:extLst>
      <p:ext uri="{19B8F6BF-5375-455C-9EA6-DF929625EA0E}">
        <p15:presenceInfo xmlns:p15="http://schemas.microsoft.com/office/powerpoint/2012/main" userId="S-1-5-21-3049203233-2067060792-4062635348-908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8EB"/>
    <a:srgbClr val="F29FA9"/>
    <a:srgbClr val="D3E8EA"/>
    <a:srgbClr val="F6AE82"/>
    <a:srgbClr val="CFD5EA"/>
    <a:srgbClr val="23758F"/>
    <a:srgbClr val="DAECF6"/>
    <a:srgbClr val="B4C7E7"/>
    <a:srgbClr val="FFFF00"/>
    <a:srgbClr val="F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0"/>
    <p:restoredTop sz="96755"/>
  </p:normalViewPr>
  <p:slideViewPr>
    <p:cSldViewPr snapToGrid="0">
      <p:cViewPr varScale="1">
        <p:scale>
          <a:sx n="134" d="100"/>
          <a:sy n="134" d="100"/>
        </p:scale>
        <p:origin x="208" y="240"/>
      </p:cViewPr>
      <p:guideLst/>
    </p:cSldViewPr>
  </p:slideViewPr>
  <p:outlineViewPr>
    <p:cViewPr>
      <p:scale>
        <a:sx n="33" d="100"/>
        <a:sy n="33" d="100"/>
      </p:scale>
      <p:origin x="0" y="-14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753142625105316"/>
          <c:y val="0.11964393252909297"/>
          <c:w val="0.76616327283801788"/>
          <c:h val="0.64181125719124077"/>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E5F-4179-947E-9023497620C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4E5F-4179-947E-9023497620C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4E5F-4179-947E-9023497620C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4E5F-4179-947E-9023497620C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4E5F-4179-947E-9023497620C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4E5F-4179-947E-9023497620CB}"/>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4E5F-4179-947E-9023497620CB}"/>
              </c:ext>
            </c:extLst>
          </c:dPt>
          <c:dLbls>
            <c:dLbl>
              <c:idx val="0"/>
              <c:layout>
                <c:manualLayout>
                  <c:x val="-3.7799101410724352E-2"/>
                  <c:y val="4.4429045651624109E-3"/>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3779334184183611"/>
                      <c:h val="0.12509669960769754"/>
                    </c:manualLayout>
                  </c15:layout>
                </c:ext>
                <c:ext xmlns:c16="http://schemas.microsoft.com/office/drawing/2014/chart" uri="{C3380CC4-5D6E-409C-BE32-E72D297353CC}">
                  <c16:uniqueId val="{00000005-4E5F-4179-947E-9023497620CB}"/>
                </c:ext>
              </c:extLst>
            </c:dLbl>
            <c:dLbl>
              <c:idx val="1"/>
              <c:layout>
                <c:manualLayout>
                  <c:x val="-4.0863899939234942E-2"/>
                  <c:y val="-4.8971185481483832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1908793526373274"/>
                      <c:h val="0.11917286473156283"/>
                    </c:manualLayout>
                  </c15:layout>
                </c:ext>
                <c:ext xmlns:c16="http://schemas.microsoft.com/office/drawing/2014/chart" uri="{C3380CC4-5D6E-409C-BE32-E72D297353CC}">
                  <c16:uniqueId val="{00000007-4E5F-4179-947E-9023497620CB}"/>
                </c:ext>
              </c:extLst>
            </c:dLbl>
            <c:dLbl>
              <c:idx val="2"/>
              <c:layout>
                <c:manualLayout>
                  <c:x val="-2.4518388228084796E-2"/>
                  <c:y val="8.6419739084970422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E5F-4179-947E-9023497620CB}"/>
                </c:ext>
              </c:extLst>
            </c:dLbl>
            <c:dLbl>
              <c:idx val="3"/>
              <c:layout>
                <c:manualLayout>
                  <c:x val="3.984238087063767E-2"/>
                  <c:y val="-3.3459863021312254E-3"/>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6973867806310525"/>
                      <c:h val="0.13318733463151958"/>
                    </c:manualLayout>
                  </c15:layout>
                </c:ext>
                <c:ext xmlns:c16="http://schemas.microsoft.com/office/drawing/2014/chart" uri="{C3380CC4-5D6E-409C-BE32-E72D297353CC}">
                  <c16:uniqueId val="{00000004-4E5F-4179-947E-9023497620CB}"/>
                </c:ext>
              </c:extLst>
            </c:dLbl>
            <c:dLbl>
              <c:idx val="4"/>
              <c:layout>
                <c:manualLayout>
                  <c:x val="-4.0863980380141289E-3"/>
                  <c:y val="-4.1466727522020221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2971257016256946"/>
                      <c:h val="0.11028711241736074"/>
                    </c:manualLayout>
                  </c15:layout>
                </c:ext>
                <c:ext xmlns:c16="http://schemas.microsoft.com/office/drawing/2014/chart" uri="{C3380CC4-5D6E-409C-BE32-E72D297353CC}">
                  <c16:uniqueId val="{00000008-4E5F-4179-947E-9023497620CB}"/>
                </c:ext>
              </c:extLst>
            </c:dLbl>
            <c:dLbl>
              <c:idx val="5"/>
              <c:layout>
                <c:manualLayout>
                  <c:x val="-1.1705692487902775E-18"/>
                  <c:y val="-0.1166942354924471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E5F-4179-947E-9023497620CB}"/>
                </c:ext>
              </c:extLst>
            </c:dLbl>
            <c:dLbl>
              <c:idx val="6"/>
              <c:layout>
                <c:manualLayout>
                  <c:x val="3.4734302882213769E-2"/>
                  <c:y val="-4.4428761571010441E-3"/>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7871861819254753"/>
                      <c:h val="0.1050592115282491"/>
                    </c:manualLayout>
                  </c15:layout>
                </c:ext>
                <c:ext xmlns:c16="http://schemas.microsoft.com/office/drawing/2014/chart" uri="{C3380CC4-5D6E-409C-BE32-E72D297353CC}">
                  <c16:uniqueId val="{00000006-4E5F-4179-947E-9023497620CB}"/>
                </c:ext>
              </c:extLst>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Sheet1!$A$2:$A$8</c:f>
              <c:strCache>
                <c:ptCount val="7"/>
                <c:pt idx="0">
                  <c:v>Alloa</c:v>
                </c:pt>
                <c:pt idx="1">
                  <c:v>Ayr</c:v>
                </c:pt>
                <c:pt idx="2">
                  <c:v>Clydebank</c:v>
                </c:pt>
                <c:pt idx="3">
                  <c:v>Dalkeith</c:v>
                </c:pt>
                <c:pt idx="4">
                  <c:v>Dunoon</c:v>
                </c:pt>
                <c:pt idx="5">
                  <c:v>Fraserburgh</c:v>
                </c:pt>
                <c:pt idx="6">
                  <c:v>Rutherglen</c:v>
                </c:pt>
              </c:strCache>
            </c:strRef>
          </c:cat>
          <c:val>
            <c:numRef>
              <c:f>Sheet1!$B$2:$B$8</c:f>
              <c:numCache>
                <c:formatCode>#,##0</c:formatCode>
                <c:ptCount val="7"/>
                <c:pt idx="0" formatCode="General">
                  <c:v>13477</c:v>
                </c:pt>
                <c:pt idx="1">
                  <c:v>46100</c:v>
                </c:pt>
                <c:pt idx="2" formatCode="General">
                  <c:v>31233</c:v>
                </c:pt>
                <c:pt idx="3" formatCode="General">
                  <c:v>20376</c:v>
                </c:pt>
                <c:pt idx="4" formatCode="General">
                  <c:v>8980</c:v>
                </c:pt>
                <c:pt idx="5" formatCode="General">
                  <c:v>18968</c:v>
                </c:pt>
                <c:pt idx="6" formatCode="General">
                  <c:v>34000</c:v>
                </c:pt>
              </c:numCache>
            </c:numRef>
          </c:val>
          <c:extLst>
            <c:ext xmlns:c16="http://schemas.microsoft.com/office/drawing/2014/chart" uri="{C3380CC4-5D6E-409C-BE32-E72D297353CC}">
              <c16:uniqueId val="{00000000-4E5F-4179-947E-9023497620CB}"/>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88316691598463E-2"/>
          <c:y val="0.18002702855412056"/>
          <c:w val="0.8099193117049216"/>
          <c:h val="0.70783411248065253"/>
        </c:manualLayout>
      </c:layout>
      <c:barChart>
        <c:barDir val="col"/>
        <c:grouping val="clustered"/>
        <c:varyColors val="0"/>
        <c:ser>
          <c:idx val="0"/>
          <c:order val="0"/>
          <c:tx>
            <c:strRef>
              <c:f>Sheet1!$B$1</c:f>
              <c:strCache>
                <c:ptCount val="1"/>
                <c:pt idx="0">
                  <c:v>Dunoon</c:v>
                </c:pt>
              </c:strCache>
            </c:strRef>
          </c:tx>
          <c:spPr>
            <a:solidFill>
              <a:srgbClr val="92D05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Rate of admissions</c:v>
                </c:pt>
              </c:strCache>
            </c:strRef>
          </c:cat>
          <c:val>
            <c:numRef>
              <c:f>Sheet1!$B$2</c:f>
              <c:numCache>
                <c:formatCode>General</c:formatCode>
                <c:ptCount val="1"/>
                <c:pt idx="0">
                  <c:v>1239</c:v>
                </c:pt>
              </c:numCache>
            </c:numRef>
          </c:val>
          <c:extLst>
            <c:ext xmlns:c16="http://schemas.microsoft.com/office/drawing/2014/chart" uri="{C3380CC4-5D6E-409C-BE32-E72D297353CC}">
              <c16:uniqueId val="{00000000-7802-4BEF-A04F-09379A84E8DD}"/>
            </c:ext>
          </c:extLst>
        </c:ser>
        <c:ser>
          <c:idx val="1"/>
          <c:order val="1"/>
          <c:tx>
            <c:strRef>
              <c:f>Sheet1!$C$1</c:f>
              <c:strCache>
                <c:ptCount val="1"/>
                <c:pt idx="0">
                  <c:v>Hunters Quay</c:v>
                </c:pt>
              </c:strCache>
            </c:strRef>
          </c:tx>
          <c:spPr>
            <a:solidFill>
              <a:srgbClr val="D7545B"/>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Rate of admissions</c:v>
                </c:pt>
              </c:strCache>
            </c:strRef>
          </c:cat>
          <c:val>
            <c:numRef>
              <c:f>Sheet1!$C$2</c:f>
              <c:numCache>
                <c:formatCode>General</c:formatCode>
                <c:ptCount val="1"/>
                <c:pt idx="0">
                  <c:v>1007</c:v>
                </c:pt>
              </c:numCache>
            </c:numRef>
          </c:val>
          <c:extLst>
            <c:ext xmlns:c16="http://schemas.microsoft.com/office/drawing/2014/chart" uri="{C3380CC4-5D6E-409C-BE32-E72D297353CC}">
              <c16:uniqueId val="{00000001-7802-4BEF-A04F-09379A84E8DD}"/>
            </c:ext>
          </c:extLst>
        </c:ser>
        <c:ser>
          <c:idx val="2"/>
          <c:order val="2"/>
          <c:tx>
            <c:strRef>
              <c:f>Sheet1!$D$1</c:f>
              <c:strCache>
                <c:ptCount val="1"/>
                <c:pt idx="0">
                  <c:v>Argyll and Bute</c:v>
                </c:pt>
              </c:strCache>
            </c:strRef>
          </c:tx>
          <c:spPr>
            <a:solidFill>
              <a:srgbClr val="2493BE"/>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Rate of admissions</c:v>
                </c:pt>
              </c:strCache>
            </c:strRef>
          </c:cat>
          <c:val>
            <c:numRef>
              <c:f>Sheet1!$D$2</c:f>
              <c:numCache>
                <c:formatCode>General</c:formatCode>
                <c:ptCount val="1"/>
                <c:pt idx="0">
                  <c:v>690</c:v>
                </c:pt>
              </c:numCache>
            </c:numRef>
          </c:val>
          <c:extLst>
            <c:ext xmlns:c16="http://schemas.microsoft.com/office/drawing/2014/chart" uri="{C3380CC4-5D6E-409C-BE32-E72D297353CC}">
              <c16:uniqueId val="{00000002-7802-4BEF-A04F-09379A84E8DD}"/>
            </c:ext>
          </c:extLst>
        </c:ser>
        <c:ser>
          <c:idx val="3"/>
          <c:order val="3"/>
          <c:tx>
            <c:strRef>
              <c:f>Sheet1!$E$1</c:f>
              <c:strCache>
                <c:ptCount val="1"/>
                <c:pt idx="0">
                  <c:v>Scotland</c:v>
                </c:pt>
              </c:strCache>
            </c:strRef>
          </c:tx>
          <c:spPr>
            <a:solidFill>
              <a:schemeClr val="accent1">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Rate of admissions</c:v>
                </c:pt>
              </c:strCache>
            </c:strRef>
          </c:cat>
          <c:val>
            <c:numRef>
              <c:f>Sheet1!$E$2</c:f>
              <c:numCache>
                <c:formatCode>General</c:formatCode>
                <c:ptCount val="1"/>
                <c:pt idx="0">
                  <c:v>610</c:v>
                </c:pt>
              </c:numCache>
            </c:numRef>
          </c:val>
          <c:extLst>
            <c:ext xmlns:c16="http://schemas.microsoft.com/office/drawing/2014/chart" uri="{C3380CC4-5D6E-409C-BE32-E72D297353CC}">
              <c16:uniqueId val="{00000003-7802-4BEF-A04F-09379A84E8DD}"/>
            </c:ext>
          </c:extLst>
        </c:ser>
        <c:dLbls>
          <c:dLblPos val="outEnd"/>
          <c:showLegendKey val="0"/>
          <c:showVal val="1"/>
          <c:showCatName val="0"/>
          <c:showSerName val="0"/>
          <c:showPercent val="0"/>
          <c:showBubbleSize val="0"/>
        </c:dLbls>
        <c:gapWidth val="444"/>
        <c:overlap val="-90"/>
        <c:axId val="1543497919"/>
        <c:axId val="1678062111"/>
      </c:barChart>
      <c:catAx>
        <c:axId val="1543497919"/>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1678062111"/>
        <c:crosses val="autoZero"/>
        <c:auto val="1"/>
        <c:lblAlgn val="ctr"/>
        <c:lblOffset val="100"/>
        <c:noMultiLvlLbl val="0"/>
      </c:catAx>
      <c:valAx>
        <c:axId val="1678062111"/>
        <c:scaling>
          <c:orientation val="minMax"/>
        </c:scaling>
        <c:delete val="1"/>
        <c:axPos val="l"/>
        <c:numFmt formatCode="General" sourceLinked="1"/>
        <c:majorTickMark val="none"/>
        <c:minorTickMark val="none"/>
        <c:tickLblPos val="nextTo"/>
        <c:crossAx val="15434979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a:solidFill>
                  <a:srgbClr val="194272"/>
                </a:solidFill>
              </a:rPr>
              <a:t>Carers</a:t>
            </a:r>
            <a:r>
              <a:rPr lang="en-GB" sz="1600" b="1" baseline="0">
                <a:solidFill>
                  <a:srgbClr val="194272"/>
                </a:solidFill>
              </a:rPr>
              <a:t> allowance – cases with entitlement</a:t>
            </a:r>
          </a:p>
          <a:p>
            <a:pPr>
              <a:defRPr/>
            </a:pPr>
            <a:r>
              <a:rPr lang="en-GB" sz="900" baseline="0"/>
              <a:t>(rate per 1,000 for ages 16+ 2021)</a:t>
            </a:r>
            <a:endParaRPr lang="en-GB" sz="9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Dunoon</c:v>
                </c:pt>
              </c:strCache>
            </c:strRef>
          </c:tx>
          <c:spPr>
            <a:solidFill>
              <a:srgbClr val="85B928"/>
            </a:solidFill>
            <a:ln>
              <a:noFill/>
            </a:ln>
            <a:effectLst/>
          </c:spPr>
          <c:invertIfNegative val="0"/>
          <c:cat>
            <c:strRef>
              <c:f>Sheet1!$A$2</c:f>
              <c:strCache>
                <c:ptCount val="1"/>
                <c:pt idx="0">
                  <c:v>Rate</c:v>
                </c:pt>
              </c:strCache>
            </c:strRef>
          </c:cat>
          <c:val>
            <c:numRef>
              <c:f>Sheet1!$B$2</c:f>
              <c:numCache>
                <c:formatCode>General</c:formatCode>
                <c:ptCount val="1"/>
                <c:pt idx="0">
                  <c:v>28.5</c:v>
                </c:pt>
              </c:numCache>
            </c:numRef>
          </c:val>
          <c:extLst>
            <c:ext xmlns:c16="http://schemas.microsoft.com/office/drawing/2014/chart" uri="{C3380CC4-5D6E-409C-BE32-E72D297353CC}">
              <c16:uniqueId val="{00000000-37C6-410D-A67E-E7A3DD85DD8E}"/>
            </c:ext>
          </c:extLst>
        </c:ser>
        <c:ser>
          <c:idx val="1"/>
          <c:order val="1"/>
          <c:tx>
            <c:strRef>
              <c:f>Sheet1!$C$1</c:f>
              <c:strCache>
                <c:ptCount val="1"/>
                <c:pt idx="0">
                  <c:v>Hunters Quay</c:v>
                </c:pt>
              </c:strCache>
            </c:strRef>
          </c:tx>
          <c:spPr>
            <a:solidFill>
              <a:srgbClr val="D7545B"/>
            </a:solidFill>
            <a:ln>
              <a:noFill/>
            </a:ln>
            <a:effectLst/>
          </c:spPr>
          <c:invertIfNegative val="0"/>
          <c:cat>
            <c:strRef>
              <c:f>Sheet1!$A$2</c:f>
              <c:strCache>
                <c:ptCount val="1"/>
                <c:pt idx="0">
                  <c:v>Rate</c:v>
                </c:pt>
              </c:strCache>
            </c:strRef>
          </c:cat>
          <c:val>
            <c:numRef>
              <c:f>Sheet1!$C$2</c:f>
              <c:numCache>
                <c:formatCode>General</c:formatCode>
                <c:ptCount val="1"/>
                <c:pt idx="0">
                  <c:v>31.2</c:v>
                </c:pt>
              </c:numCache>
            </c:numRef>
          </c:val>
          <c:extLst>
            <c:ext xmlns:c16="http://schemas.microsoft.com/office/drawing/2014/chart" uri="{C3380CC4-5D6E-409C-BE32-E72D297353CC}">
              <c16:uniqueId val="{00000001-37C6-410D-A67E-E7A3DD85DD8E}"/>
            </c:ext>
          </c:extLst>
        </c:ser>
        <c:ser>
          <c:idx val="2"/>
          <c:order val="2"/>
          <c:tx>
            <c:strRef>
              <c:f>Sheet1!$D$1</c:f>
              <c:strCache>
                <c:ptCount val="1"/>
                <c:pt idx="0">
                  <c:v>Argyll and Bute</c:v>
                </c:pt>
              </c:strCache>
            </c:strRef>
          </c:tx>
          <c:spPr>
            <a:solidFill>
              <a:srgbClr val="2493BE"/>
            </a:solidFill>
            <a:ln>
              <a:noFill/>
            </a:ln>
            <a:effectLst/>
          </c:spPr>
          <c:invertIfNegative val="0"/>
          <c:cat>
            <c:strRef>
              <c:f>Sheet1!$A$2</c:f>
              <c:strCache>
                <c:ptCount val="1"/>
                <c:pt idx="0">
                  <c:v>Rate</c:v>
                </c:pt>
              </c:strCache>
            </c:strRef>
          </c:cat>
          <c:val>
            <c:numRef>
              <c:f>Sheet1!$D$2</c:f>
              <c:numCache>
                <c:formatCode>General</c:formatCode>
                <c:ptCount val="1"/>
                <c:pt idx="0">
                  <c:v>22.4</c:v>
                </c:pt>
              </c:numCache>
            </c:numRef>
          </c:val>
          <c:extLst>
            <c:ext xmlns:c16="http://schemas.microsoft.com/office/drawing/2014/chart" uri="{C3380CC4-5D6E-409C-BE32-E72D297353CC}">
              <c16:uniqueId val="{00000002-37C6-410D-A67E-E7A3DD85DD8E}"/>
            </c:ext>
          </c:extLst>
        </c:ser>
        <c:ser>
          <c:idx val="3"/>
          <c:order val="3"/>
          <c:tx>
            <c:strRef>
              <c:f>Sheet1!$E$1</c:f>
              <c:strCache>
                <c:ptCount val="1"/>
                <c:pt idx="0">
                  <c:v>Scotland</c:v>
                </c:pt>
              </c:strCache>
            </c:strRef>
          </c:tx>
          <c:spPr>
            <a:solidFill>
              <a:srgbClr val="194272"/>
            </a:solidFill>
            <a:ln>
              <a:noFill/>
            </a:ln>
            <a:effectLst/>
          </c:spPr>
          <c:invertIfNegative val="0"/>
          <c:cat>
            <c:strRef>
              <c:f>Sheet1!$A$2</c:f>
              <c:strCache>
                <c:ptCount val="1"/>
                <c:pt idx="0">
                  <c:v>Rate</c:v>
                </c:pt>
              </c:strCache>
            </c:strRef>
          </c:cat>
          <c:val>
            <c:numRef>
              <c:f>Sheet1!$E$2</c:f>
              <c:numCache>
                <c:formatCode>General</c:formatCode>
                <c:ptCount val="1"/>
                <c:pt idx="0">
                  <c:v>26.6</c:v>
                </c:pt>
              </c:numCache>
            </c:numRef>
          </c:val>
          <c:extLst>
            <c:ext xmlns:c16="http://schemas.microsoft.com/office/drawing/2014/chart" uri="{C3380CC4-5D6E-409C-BE32-E72D297353CC}">
              <c16:uniqueId val="{00000003-37C6-410D-A67E-E7A3DD85DD8E}"/>
            </c:ext>
          </c:extLst>
        </c:ser>
        <c:dLbls>
          <c:showLegendKey val="0"/>
          <c:showVal val="0"/>
          <c:showCatName val="0"/>
          <c:showSerName val="0"/>
          <c:showPercent val="0"/>
          <c:showBubbleSize val="0"/>
        </c:dLbls>
        <c:gapWidth val="219"/>
        <c:overlap val="-27"/>
        <c:axId val="2068493551"/>
        <c:axId val="2068494511"/>
      </c:barChart>
      <c:catAx>
        <c:axId val="2068493551"/>
        <c:scaling>
          <c:orientation val="minMax"/>
        </c:scaling>
        <c:delete val="1"/>
        <c:axPos val="b"/>
        <c:numFmt formatCode="General" sourceLinked="1"/>
        <c:majorTickMark val="none"/>
        <c:minorTickMark val="none"/>
        <c:tickLblPos val="nextTo"/>
        <c:crossAx val="2068494511"/>
        <c:crosses val="autoZero"/>
        <c:auto val="1"/>
        <c:lblAlgn val="ctr"/>
        <c:lblOffset val="100"/>
        <c:noMultiLvlLbl val="0"/>
      </c:catAx>
      <c:valAx>
        <c:axId val="2068494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a:t>Rate</a:t>
                </a:r>
              </a:p>
            </c:rich>
          </c:tx>
          <c:layout>
            <c:manualLayout>
              <c:xMode val="edge"/>
              <c:yMode val="edge"/>
              <c:x val="1.6207131055132717E-2"/>
              <c:y val="0.5811128580150706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8493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a:solidFill>
                  <a:srgbClr val="194272"/>
                </a:solidFill>
              </a:rPr>
              <a:t>Prescription of drugs for anxiety, depression and psychosis</a:t>
            </a:r>
          </a:p>
          <a:p>
            <a:pPr>
              <a:defRPr/>
            </a:pPr>
            <a:r>
              <a:rPr lang="en-GB" sz="1200"/>
              <a:t>(Percentage for 2020-21)</a:t>
            </a:r>
          </a:p>
        </c:rich>
      </c:tx>
      <c:layout>
        <c:manualLayout>
          <c:xMode val="edge"/>
          <c:yMode val="edge"/>
          <c:x val="0.14391220516404304"/>
          <c:y val="4.364816145008128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968212287151361"/>
          <c:y val="0.37515610388449888"/>
          <c:w val="0.71894085862503376"/>
          <c:h val="0.33067653400479224"/>
        </c:manualLayout>
      </c:layout>
      <c:barChart>
        <c:barDir val="col"/>
        <c:grouping val="clustered"/>
        <c:varyColors val="0"/>
        <c:ser>
          <c:idx val="0"/>
          <c:order val="0"/>
          <c:tx>
            <c:strRef>
              <c:f>Sheet1!$B$1</c:f>
              <c:strCache>
                <c:ptCount val="1"/>
                <c:pt idx="0">
                  <c:v>Dunoon</c:v>
                </c:pt>
              </c:strCache>
            </c:strRef>
          </c:tx>
          <c:spPr>
            <a:solidFill>
              <a:srgbClr val="85B928"/>
            </a:solidFill>
            <a:ln>
              <a:noFill/>
            </a:ln>
            <a:effectLst/>
          </c:spPr>
          <c:invertIfNegative val="0"/>
          <c:cat>
            <c:strRef>
              <c:f>Sheet1!$A$2</c:f>
              <c:strCache>
                <c:ptCount val="1"/>
                <c:pt idx="0">
                  <c:v>Percentage</c:v>
                </c:pt>
              </c:strCache>
            </c:strRef>
          </c:cat>
          <c:val>
            <c:numRef>
              <c:f>Sheet1!$B$2</c:f>
              <c:numCache>
                <c:formatCode>General</c:formatCode>
                <c:ptCount val="1"/>
                <c:pt idx="0">
                  <c:v>25.2</c:v>
                </c:pt>
              </c:numCache>
            </c:numRef>
          </c:val>
          <c:extLst>
            <c:ext xmlns:c16="http://schemas.microsoft.com/office/drawing/2014/chart" uri="{C3380CC4-5D6E-409C-BE32-E72D297353CC}">
              <c16:uniqueId val="{00000000-84C6-4F17-8828-32FC91C320FB}"/>
            </c:ext>
          </c:extLst>
        </c:ser>
        <c:ser>
          <c:idx val="1"/>
          <c:order val="1"/>
          <c:tx>
            <c:strRef>
              <c:f>Sheet1!$C$1</c:f>
              <c:strCache>
                <c:ptCount val="1"/>
                <c:pt idx="0">
                  <c:v>Hunters Quay</c:v>
                </c:pt>
              </c:strCache>
            </c:strRef>
          </c:tx>
          <c:spPr>
            <a:solidFill>
              <a:srgbClr val="D7545B"/>
            </a:solidFill>
            <a:ln>
              <a:noFill/>
            </a:ln>
            <a:effectLst/>
          </c:spPr>
          <c:invertIfNegative val="0"/>
          <c:cat>
            <c:strRef>
              <c:f>Sheet1!$A$2</c:f>
              <c:strCache>
                <c:ptCount val="1"/>
                <c:pt idx="0">
                  <c:v>Percentage</c:v>
                </c:pt>
              </c:strCache>
            </c:strRef>
          </c:cat>
          <c:val>
            <c:numRef>
              <c:f>Sheet1!$C$2</c:f>
              <c:numCache>
                <c:formatCode>General</c:formatCode>
                <c:ptCount val="1"/>
                <c:pt idx="0">
                  <c:v>24.6</c:v>
                </c:pt>
              </c:numCache>
            </c:numRef>
          </c:val>
          <c:extLst>
            <c:ext xmlns:c16="http://schemas.microsoft.com/office/drawing/2014/chart" uri="{C3380CC4-5D6E-409C-BE32-E72D297353CC}">
              <c16:uniqueId val="{00000001-84C6-4F17-8828-32FC91C320FB}"/>
            </c:ext>
          </c:extLst>
        </c:ser>
        <c:ser>
          <c:idx val="2"/>
          <c:order val="2"/>
          <c:tx>
            <c:strRef>
              <c:f>Sheet1!$D$1</c:f>
              <c:strCache>
                <c:ptCount val="1"/>
                <c:pt idx="0">
                  <c:v>Argyll and Bute</c:v>
                </c:pt>
              </c:strCache>
            </c:strRef>
          </c:tx>
          <c:spPr>
            <a:solidFill>
              <a:schemeClr val="accent5"/>
            </a:solidFill>
            <a:ln>
              <a:noFill/>
            </a:ln>
            <a:effectLst/>
          </c:spPr>
          <c:invertIfNegative val="0"/>
          <c:cat>
            <c:strRef>
              <c:f>Sheet1!$A$2</c:f>
              <c:strCache>
                <c:ptCount val="1"/>
                <c:pt idx="0">
                  <c:v>Percentage</c:v>
                </c:pt>
              </c:strCache>
            </c:strRef>
          </c:cat>
          <c:val>
            <c:numRef>
              <c:f>Sheet1!$D$2</c:f>
              <c:numCache>
                <c:formatCode>General</c:formatCode>
                <c:ptCount val="1"/>
                <c:pt idx="0">
                  <c:v>18.8</c:v>
                </c:pt>
              </c:numCache>
            </c:numRef>
          </c:val>
          <c:extLst>
            <c:ext xmlns:c16="http://schemas.microsoft.com/office/drawing/2014/chart" uri="{C3380CC4-5D6E-409C-BE32-E72D297353CC}">
              <c16:uniqueId val="{00000002-84C6-4F17-8828-32FC91C320FB}"/>
            </c:ext>
          </c:extLst>
        </c:ser>
        <c:ser>
          <c:idx val="3"/>
          <c:order val="3"/>
          <c:tx>
            <c:strRef>
              <c:f>Sheet1!$E$1</c:f>
              <c:strCache>
                <c:ptCount val="1"/>
                <c:pt idx="0">
                  <c:v>Scotland</c:v>
                </c:pt>
              </c:strCache>
            </c:strRef>
          </c:tx>
          <c:spPr>
            <a:solidFill>
              <a:schemeClr val="accent1">
                <a:lumMod val="60000"/>
              </a:schemeClr>
            </a:solidFill>
            <a:ln>
              <a:noFill/>
            </a:ln>
            <a:effectLst/>
          </c:spPr>
          <c:invertIfNegative val="0"/>
          <c:cat>
            <c:strRef>
              <c:f>Sheet1!$A$2</c:f>
              <c:strCache>
                <c:ptCount val="1"/>
                <c:pt idx="0">
                  <c:v>Percentage</c:v>
                </c:pt>
              </c:strCache>
            </c:strRef>
          </c:cat>
          <c:val>
            <c:numRef>
              <c:f>Sheet1!$E$2</c:f>
              <c:numCache>
                <c:formatCode>General</c:formatCode>
                <c:ptCount val="1"/>
                <c:pt idx="0">
                  <c:v>19.3</c:v>
                </c:pt>
              </c:numCache>
            </c:numRef>
          </c:val>
          <c:extLst>
            <c:ext xmlns:c16="http://schemas.microsoft.com/office/drawing/2014/chart" uri="{C3380CC4-5D6E-409C-BE32-E72D297353CC}">
              <c16:uniqueId val="{00000003-84C6-4F17-8828-32FC91C320FB}"/>
            </c:ext>
          </c:extLst>
        </c:ser>
        <c:dLbls>
          <c:showLegendKey val="0"/>
          <c:showVal val="0"/>
          <c:showCatName val="0"/>
          <c:showSerName val="0"/>
          <c:showPercent val="0"/>
          <c:showBubbleSize val="0"/>
        </c:dLbls>
        <c:gapWidth val="219"/>
        <c:overlap val="-27"/>
        <c:axId val="249514207"/>
        <c:axId val="1671918511"/>
      </c:barChart>
      <c:catAx>
        <c:axId val="249514207"/>
        <c:scaling>
          <c:orientation val="minMax"/>
        </c:scaling>
        <c:delete val="1"/>
        <c:axPos val="b"/>
        <c:numFmt formatCode="General" sourceLinked="1"/>
        <c:majorTickMark val="none"/>
        <c:minorTickMark val="none"/>
        <c:tickLblPos val="nextTo"/>
        <c:crossAx val="1671918511"/>
        <c:crosses val="autoZero"/>
        <c:auto val="1"/>
        <c:lblAlgn val="ctr"/>
        <c:lblOffset val="100"/>
        <c:noMultiLvlLbl val="0"/>
      </c:catAx>
      <c:valAx>
        <c:axId val="1671918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a:t>Percentage</a:t>
                </a:r>
              </a:p>
            </c:rich>
          </c:tx>
          <c:layout>
            <c:manualLayout>
              <c:xMode val="edge"/>
              <c:yMode val="edge"/>
              <c:x val="7.4662920579657663E-2"/>
              <c:y val="0.420808893851858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514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en-GB" sz="900"/>
              <a:t>Early deaths from coronary heart disease ages under 75 per 100,000 2018-2020</a:t>
            </a:r>
          </a:p>
        </c:rich>
      </c:tx>
      <c:layout>
        <c:manualLayout>
          <c:xMode val="edge"/>
          <c:yMode val="edge"/>
          <c:x val="0.16328665611066676"/>
          <c:y val="4.713256005922950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166828328683939"/>
          <c:y val="0.35965000892065141"/>
          <c:w val="0.7437761555254474"/>
          <c:h val="0.38036702826715718"/>
        </c:manualLayout>
      </c:layout>
      <c:barChart>
        <c:barDir val="col"/>
        <c:grouping val="clustered"/>
        <c:varyColors val="0"/>
        <c:ser>
          <c:idx val="0"/>
          <c:order val="0"/>
          <c:tx>
            <c:strRef>
              <c:f>Sheet1!$B$1</c:f>
              <c:strCache>
                <c:ptCount val="1"/>
                <c:pt idx="0">
                  <c:v>Dunoon</c:v>
                </c:pt>
              </c:strCache>
            </c:strRef>
          </c:tx>
          <c:spPr>
            <a:solidFill>
              <a:srgbClr val="85B928"/>
            </a:solidFill>
            <a:ln>
              <a:noFill/>
            </a:ln>
            <a:effectLst/>
          </c:spPr>
          <c:invertIfNegative val="0"/>
          <c:cat>
            <c:strRef>
              <c:f>Sheet1!$A$2</c:f>
              <c:strCache>
                <c:ptCount val="1"/>
                <c:pt idx="0">
                  <c:v>Rate of deaths</c:v>
                </c:pt>
              </c:strCache>
            </c:strRef>
          </c:cat>
          <c:val>
            <c:numRef>
              <c:f>Sheet1!$B$2</c:f>
              <c:numCache>
                <c:formatCode>General</c:formatCode>
                <c:ptCount val="1"/>
                <c:pt idx="0">
                  <c:v>57.6</c:v>
                </c:pt>
              </c:numCache>
            </c:numRef>
          </c:val>
          <c:extLst>
            <c:ext xmlns:c16="http://schemas.microsoft.com/office/drawing/2014/chart" uri="{C3380CC4-5D6E-409C-BE32-E72D297353CC}">
              <c16:uniqueId val="{00000000-F052-4A93-BDAF-29DB8FC6B85E}"/>
            </c:ext>
          </c:extLst>
        </c:ser>
        <c:ser>
          <c:idx val="1"/>
          <c:order val="1"/>
          <c:tx>
            <c:strRef>
              <c:f>Sheet1!$C$1</c:f>
              <c:strCache>
                <c:ptCount val="1"/>
                <c:pt idx="0">
                  <c:v>Hunters Quay</c:v>
                </c:pt>
              </c:strCache>
            </c:strRef>
          </c:tx>
          <c:spPr>
            <a:solidFill>
              <a:srgbClr val="D7545B"/>
            </a:solidFill>
            <a:ln>
              <a:noFill/>
            </a:ln>
            <a:effectLst/>
          </c:spPr>
          <c:invertIfNegative val="0"/>
          <c:cat>
            <c:strRef>
              <c:f>Sheet1!$A$2</c:f>
              <c:strCache>
                <c:ptCount val="1"/>
                <c:pt idx="0">
                  <c:v>Rate of deaths</c:v>
                </c:pt>
              </c:strCache>
            </c:strRef>
          </c:cat>
          <c:val>
            <c:numRef>
              <c:f>Sheet1!$C$2</c:f>
              <c:numCache>
                <c:formatCode>General</c:formatCode>
                <c:ptCount val="1"/>
                <c:pt idx="0">
                  <c:v>84.9</c:v>
                </c:pt>
              </c:numCache>
            </c:numRef>
          </c:val>
          <c:extLst>
            <c:ext xmlns:c16="http://schemas.microsoft.com/office/drawing/2014/chart" uri="{C3380CC4-5D6E-409C-BE32-E72D297353CC}">
              <c16:uniqueId val="{00000001-F052-4A93-BDAF-29DB8FC6B85E}"/>
            </c:ext>
          </c:extLst>
        </c:ser>
        <c:ser>
          <c:idx val="2"/>
          <c:order val="2"/>
          <c:tx>
            <c:strRef>
              <c:f>Sheet1!$D$1</c:f>
              <c:strCache>
                <c:ptCount val="1"/>
                <c:pt idx="0">
                  <c:v>Argyll and Bute</c:v>
                </c:pt>
              </c:strCache>
            </c:strRef>
          </c:tx>
          <c:spPr>
            <a:solidFill>
              <a:schemeClr val="accent5"/>
            </a:solidFill>
            <a:ln>
              <a:noFill/>
            </a:ln>
            <a:effectLst/>
          </c:spPr>
          <c:invertIfNegative val="0"/>
          <c:cat>
            <c:strRef>
              <c:f>Sheet1!$A$2</c:f>
              <c:strCache>
                <c:ptCount val="1"/>
                <c:pt idx="0">
                  <c:v>Rate of deaths</c:v>
                </c:pt>
              </c:strCache>
            </c:strRef>
          </c:cat>
          <c:val>
            <c:numRef>
              <c:f>Sheet1!$D$2</c:f>
              <c:numCache>
                <c:formatCode>General</c:formatCode>
                <c:ptCount val="1"/>
                <c:pt idx="0">
                  <c:v>50</c:v>
                </c:pt>
              </c:numCache>
            </c:numRef>
          </c:val>
          <c:extLst>
            <c:ext xmlns:c16="http://schemas.microsoft.com/office/drawing/2014/chart" uri="{C3380CC4-5D6E-409C-BE32-E72D297353CC}">
              <c16:uniqueId val="{00000002-F052-4A93-BDAF-29DB8FC6B85E}"/>
            </c:ext>
          </c:extLst>
        </c:ser>
        <c:ser>
          <c:idx val="3"/>
          <c:order val="3"/>
          <c:tx>
            <c:strRef>
              <c:f>Sheet1!$E$1</c:f>
              <c:strCache>
                <c:ptCount val="1"/>
                <c:pt idx="0">
                  <c:v>Scotland</c:v>
                </c:pt>
              </c:strCache>
            </c:strRef>
          </c:tx>
          <c:spPr>
            <a:solidFill>
              <a:schemeClr val="accent1">
                <a:lumMod val="60000"/>
              </a:schemeClr>
            </a:solidFill>
            <a:ln>
              <a:noFill/>
            </a:ln>
            <a:effectLst/>
          </c:spPr>
          <c:invertIfNegative val="0"/>
          <c:cat>
            <c:strRef>
              <c:f>Sheet1!$A$2</c:f>
              <c:strCache>
                <c:ptCount val="1"/>
                <c:pt idx="0">
                  <c:v>Rate of deaths</c:v>
                </c:pt>
              </c:strCache>
            </c:strRef>
          </c:cat>
          <c:val>
            <c:numRef>
              <c:f>Sheet1!$E$2</c:f>
              <c:numCache>
                <c:formatCode>General</c:formatCode>
                <c:ptCount val="1"/>
                <c:pt idx="0">
                  <c:v>50.6</c:v>
                </c:pt>
              </c:numCache>
            </c:numRef>
          </c:val>
          <c:extLst>
            <c:ext xmlns:c16="http://schemas.microsoft.com/office/drawing/2014/chart" uri="{C3380CC4-5D6E-409C-BE32-E72D297353CC}">
              <c16:uniqueId val="{00000003-F052-4A93-BDAF-29DB8FC6B85E}"/>
            </c:ext>
          </c:extLst>
        </c:ser>
        <c:dLbls>
          <c:showLegendKey val="0"/>
          <c:showVal val="0"/>
          <c:showCatName val="0"/>
          <c:showSerName val="0"/>
          <c:showPercent val="0"/>
          <c:showBubbleSize val="0"/>
        </c:dLbls>
        <c:gapWidth val="219"/>
        <c:overlap val="-27"/>
        <c:axId val="1477910127"/>
        <c:axId val="1546260639"/>
      </c:barChart>
      <c:catAx>
        <c:axId val="1477910127"/>
        <c:scaling>
          <c:orientation val="minMax"/>
        </c:scaling>
        <c:delete val="1"/>
        <c:axPos val="b"/>
        <c:numFmt formatCode="General" sourceLinked="1"/>
        <c:majorTickMark val="none"/>
        <c:minorTickMark val="none"/>
        <c:tickLblPos val="nextTo"/>
        <c:crossAx val="1546260639"/>
        <c:crosses val="autoZero"/>
        <c:auto val="1"/>
        <c:lblAlgn val="ctr"/>
        <c:lblOffset val="100"/>
        <c:noMultiLvlLbl val="0"/>
      </c:catAx>
      <c:valAx>
        <c:axId val="15462606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GB" sz="900"/>
                  <a:t>Percentage</a:t>
                </a:r>
              </a:p>
            </c:rich>
          </c:tx>
          <c:layout>
            <c:manualLayout>
              <c:xMode val="edge"/>
              <c:yMode val="edge"/>
              <c:x val="2.1822270389628314E-2"/>
              <c:y val="0.4119496523458799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7910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B45E7-774B-4FCE-A2D0-0EEA70C480F5}"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66DA0-37D4-4083-AE9C-375184821078}" type="slidenum">
              <a:rPr lang="en-GB" smtClean="0"/>
              <a:t>‹#›</a:t>
            </a:fld>
            <a:endParaRPr lang="en-GB"/>
          </a:p>
        </p:txBody>
      </p:sp>
    </p:spTree>
    <p:extLst>
      <p:ext uri="{BB962C8B-B14F-4D97-AF65-F5344CB8AC3E}">
        <p14:creationId xmlns:p14="http://schemas.microsoft.com/office/powerpoint/2010/main" val="1471160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a:t>
            </a:r>
            <a:r>
              <a:rPr lang="en-US" err="1">
                <a:cs typeface="Calibri"/>
              </a:rPr>
              <a:t>summarising</a:t>
            </a:r>
            <a:r>
              <a:rPr lang="en-US">
                <a:cs typeface="Calibri"/>
              </a:rPr>
              <a:t> the </a:t>
            </a:r>
            <a:r>
              <a:rPr lang="en-US" err="1">
                <a:cs typeface="Calibri"/>
              </a:rPr>
              <a:t>programme</a:t>
            </a:r>
            <a:r>
              <a:rPr lang="en-US">
                <a:cs typeface="Calibri"/>
              </a:rPr>
              <a:t> activity </a:t>
            </a:r>
          </a:p>
        </p:txBody>
      </p:sp>
      <p:sp>
        <p:nvSpPr>
          <p:cNvPr id="4" name="Slide Number Placeholder 3"/>
          <p:cNvSpPr>
            <a:spLocks noGrp="1"/>
          </p:cNvSpPr>
          <p:nvPr>
            <p:ph type="sldNum" sz="quarter" idx="5"/>
          </p:nvPr>
        </p:nvSpPr>
        <p:spPr/>
        <p:txBody>
          <a:bodyPr/>
          <a:lstStyle/>
          <a:p>
            <a:fld id="{3BA02C49-A1E2-401A-8CDB-F552304FD6F1}" type="slidenum">
              <a:rPr lang="en-US"/>
              <a:t>10</a:t>
            </a:fld>
            <a:endParaRPr lang="en-US"/>
          </a:p>
        </p:txBody>
      </p:sp>
    </p:spTree>
    <p:extLst>
      <p:ext uri="{BB962C8B-B14F-4D97-AF65-F5344CB8AC3E}">
        <p14:creationId xmlns:p14="http://schemas.microsoft.com/office/powerpoint/2010/main" val="332007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BA02C49-A1E2-401A-8CDB-F552304FD6F1}" type="slidenum">
              <a:t>22</a:t>
            </a:fld>
            <a:endParaRPr lang="en-US"/>
          </a:p>
        </p:txBody>
      </p:sp>
    </p:spTree>
    <p:extLst>
      <p:ext uri="{BB962C8B-B14F-4D97-AF65-F5344CB8AC3E}">
        <p14:creationId xmlns:p14="http://schemas.microsoft.com/office/powerpoint/2010/main" val="69819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National plans this is fitting into – can them add another slide on the plans for your specific area</a:t>
            </a:r>
          </a:p>
        </p:txBody>
      </p:sp>
      <p:sp>
        <p:nvSpPr>
          <p:cNvPr id="4" name="Slide Number Placeholder 3"/>
          <p:cNvSpPr>
            <a:spLocks noGrp="1"/>
          </p:cNvSpPr>
          <p:nvPr>
            <p:ph type="sldNum" sz="quarter" idx="5"/>
          </p:nvPr>
        </p:nvSpPr>
        <p:spPr/>
        <p:txBody>
          <a:bodyPr/>
          <a:lstStyle/>
          <a:p>
            <a:fld id="{3BA02C49-A1E2-401A-8CDB-F552304FD6F1}" type="slidenum">
              <a:rPr lang="en-US"/>
              <a:t>26</a:t>
            </a:fld>
            <a:endParaRPr lang="en-US"/>
          </a:p>
        </p:txBody>
      </p:sp>
    </p:spTree>
    <p:extLst>
      <p:ext uri="{BB962C8B-B14F-4D97-AF65-F5344CB8AC3E}">
        <p14:creationId xmlns:p14="http://schemas.microsoft.com/office/powerpoint/2010/main" val="164025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data, evidence and insight all fed into place and wellbeing assessments</a:t>
            </a:r>
          </a:p>
          <a:p>
            <a:endParaRPr lang="en-GB"/>
          </a:p>
          <a:p>
            <a:r>
              <a:rPr lang="en-GB" b="1" i="0">
                <a:solidFill>
                  <a:srgbClr val="003A60"/>
                </a:solidFill>
                <a:effectLst/>
                <a:latin typeface="proxima-nova"/>
              </a:rPr>
              <a:t>A Place and Wellbeing Assessment brings together a group of stakeholders to inform decision-making by identifying how a plan, policy or proposal will affect a place and its impact on the wellbeing of people and planet.</a:t>
            </a:r>
          </a:p>
          <a:p>
            <a:endParaRPr lang="en-GB" b="1" i="0">
              <a:solidFill>
                <a:srgbClr val="003A60"/>
              </a:solidFill>
              <a:effectLst/>
              <a:latin typeface="proxima-nova"/>
            </a:endParaRPr>
          </a:p>
          <a:p>
            <a:r>
              <a:rPr lang="en-GB" b="0" i="0">
                <a:solidFill>
                  <a:srgbClr val="003A60"/>
                </a:solidFill>
                <a:effectLst/>
                <a:latin typeface="proxima-nova"/>
              </a:rPr>
              <a:t>Range of plans at different scales and focus</a:t>
            </a:r>
          </a:p>
          <a:p>
            <a:endParaRPr lang="en-GB" b="0" i="0">
              <a:solidFill>
                <a:srgbClr val="003A60"/>
              </a:solidFill>
              <a:effectLst/>
              <a:latin typeface="proxima-nova"/>
            </a:endParaRPr>
          </a:p>
          <a:p>
            <a:r>
              <a:rPr lang="en-GB" b="0" i="0">
                <a:solidFill>
                  <a:srgbClr val="003A60"/>
                </a:solidFill>
                <a:effectLst/>
                <a:latin typeface="proxima-nova"/>
              </a:rPr>
              <a:t>Made recommendations for how organisations and services could work more closely together to deliver on the place and wellbeing outcomes and target action that benefits those impacted by inequality. </a:t>
            </a:r>
            <a:endParaRPr lang="en-GB" b="0"/>
          </a:p>
        </p:txBody>
      </p:sp>
      <p:sp>
        <p:nvSpPr>
          <p:cNvPr id="4" name="Slide Number Placeholder 3"/>
          <p:cNvSpPr>
            <a:spLocks noGrp="1"/>
          </p:cNvSpPr>
          <p:nvPr>
            <p:ph type="sldNum" sz="quarter" idx="5"/>
          </p:nvPr>
        </p:nvSpPr>
        <p:spPr/>
        <p:txBody>
          <a:bodyPr/>
          <a:lstStyle/>
          <a:p>
            <a:fld id="{3BA02C49-A1E2-401A-8CDB-F552304FD6F1}" type="slidenum">
              <a:rPr lang="en-GB" smtClean="0"/>
              <a:t>28</a:t>
            </a:fld>
            <a:endParaRPr lang="en-GB"/>
          </a:p>
        </p:txBody>
      </p:sp>
    </p:spTree>
    <p:extLst>
      <p:ext uri="{BB962C8B-B14F-4D97-AF65-F5344CB8AC3E}">
        <p14:creationId xmlns:p14="http://schemas.microsoft.com/office/powerpoint/2010/main" val="352706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66DA0-37D4-4083-AE9C-375184821078}" type="slidenum">
              <a:rPr lang="en-GB" smtClean="0"/>
              <a:t>29</a:t>
            </a:fld>
            <a:endParaRPr lang="en-GB"/>
          </a:p>
        </p:txBody>
      </p:sp>
    </p:spTree>
    <p:extLst>
      <p:ext uri="{BB962C8B-B14F-4D97-AF65-F5344CB8AC3E}">
        <p14:creationId xmlns:p14="http://schemas.microsoft.com/office/powerpoint/2010/main" val="827161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BA02C49-A1E2-401A-8CDB-F552304FD6F1}" type="slidenum">
              <a:t>30</a:t>
            </a:fld>
            <a:endParaRPr lang="en-US"/>
          </a:p>
        </p:txBody>
      </p:sp>
    </p:spTree>
    <p:extLst>
      <p:ext uri="{BB962C8B-B14F-4D97-AF65-F5344CB8AC3E}">
        <p14:creationId xmlns:p14="http://schemas.microsoft.com/office/powerpoint/2010/main" val="40784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these slides to what suits you presentation – don't need to include them all</a:t>
            </a:r>
          </a:p>
        </p:txBody>
      </p:sp>
      <p:sp>
        <p:nvSpPr>
          <p:cNvPr id="4" name="Slide Number Placeholder 3"/>
          <p:cNvSpPr>
            <a:spLocks noGrp="1"/>
          </p:cNvSpPr>
          <p:nvPr>
            <p:ph type="sldNum" sz="quarter" idx="5"/>
          </p:nvPr>
        </p:nvSpPr>
        <p:spPr/>
        <p:txBody>
          <a:bodyPr/>
          <a:lstStyle/>
          <a:p>
            <a:fld id="{3BA02C49-A1E2-401A-8CDB-F552304FD6F1}" type="slidenum">
              <a:rPr lang="en-US"/>
              <a:t>11</a:t>
            </a:fld>
            <a:endParaRPr lang="en-US"/>
          </a:p>
        </p:txBody>
      </p:sp>
    </p:spTree>
    <p:extLst>
      <p:ext uri="{BB962C8B-B14F-4D97-AF65-F5344CB8AC3E}">
        <p14:creationId xmlns:p14="http://schemas.microsoft.com/office/powerpoint/2010/main" val="91115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Programme is primarily being delivered through local project town work. There are seven towns in the programme for phase 1. Selected to represent different sizes of population and types of settlements – including urban, rural, costal </a:t>
            </a:r>
          </a:p>
        </p:txBody>
      </p:sp>
      <p:sp>
        <p:nvSpPr>
          <p:cNvPr id="4" name="Slide Number Placeholder 3"/>
          <p:cNvSpPr>
            <a:spLocks noGrp="1"/>
          </p:cNvSpPr>
          <p:nvPr>
            <p:ph type="sldNum" sz="quarter" idx="5"/>
          </p:nvPr>
        </p:nvSpPr>
        <p:spPr/>
        <p:txBody>
          <a:bodyPr/>
          <a:lstStyle/>
          <a:p>
            <a:fld id="{3BA02C49-A1E2-401A-8CDB-F552304FD6F1}" type="slidenum">
              <a:rPr lang="en-GB" smtClean="0"/>
              <a:t>12</a:t>
            </a:fld>
            <a:endParaRPr lang="en-GB"/>
          </a:p>
        </p:txBody>
      </p:sp>
    </p:spTree>
    <p:extLst>
      <p:ext uri="{BB962C8B-B14F-4D97-AF65-F5344CB8AC3E}">
        <p14:creationId xmlns:p14="http://schemas.microsoft.com/office/powerpoint/2010/main" val="264750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66DA0-37D4-4083-AE9C-375184821078}" type="slidenum">
              <a:rPr lang="en-GB" smtClean="0"/>
              <a:t>13</a:t>
            </a:fld>
            <a:endParaRPr lang="en-GB"/>
          </a:p>
        </p:txBody>
      </p:sp>
    </p:spTree>
    <p:extLst>
      <p:ext uri="{BB962C8B-B14F-4D97-AF65-F5344CB8AC3E}">
        <p14:creationId xmlns:p14="http://schemas.microsoft.com/office/powerpoint/2010/main" val="343312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outputs from each project town which are available on the </a:t>
            </a:r>
            <a:r>
              <a:rPr lang="en-US" err="1">
                <a:cs typeface="Calibri"/>
              </a:rPr>
              <a:t>programme</a:t>
            </a:r>
            <a:r>
              <a:rPr lang="en-US">
                <a:cs typeface="Calibri"/>
              </a:rPr>
              <a:t> webpages</a:t>
            </a:r>
          </a:p>
        </p:txBody>
      </p:sp>
      <p:sp>
        <p:nvSpPr>
          <p:cNvPr id="4" name="Slide Number Placeholder 3"/>
          <p:cNvSpPr>
            <a:spLocks noGrp="1"/>
          </p:cNvSpPr>
          <p:nvPr>
            <p:ph type="sldNum" sz="quarter" idx="5"/>
          </p:nvPr>
        </p:nvSpPr>
        <p:spPr/>
        <p:txBody>
          <a:bodyPr/>
          <a:lstStyle/>
          <a:p>
            <a:fld id="{09D66DA0-37D4-4083-AE9C-375184821078}" type="slidenum">
              <a:rPr lang="en-GB" smtClean="0"/>
              <a:t>14</a:t>
            </a:fld>
            <a:endParaRPr lang="en-GB"/>
          </a:p>
        </p:txBody>
      </p:sp>
    </p:spTree>
    <p:extLst>
      <p:ext uri="{BB962C8B-B14F-4D97-AF65-F5344CB8AC3E}">
        <p14:creationId xmlns:p14="http://schemas.microsoft.com/office/powerpoint/2010/main" val="237319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21FFE8D-46B2-47FF-BE67-A25EEA8567B3}" type="slidenum">
              <a:rPr lang="en-US"/>
              <a:t>15</a:t>
            </a:fld>
            <a:endParaRPr lang="en-US"/>
          </a:p>
        </p:txBody>
      </p:sp>
    </p:spTree>
    <p:extLst>
      <p:ext uri="{BB962C8B-B14F-4D97-AF65-F5344CB8AC3E}">
        <p14:creationId xmlns:p14="http://schemas.microsoft.com/office/powerpoint/2010/main" val="376406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key inequalities were identified through measures which stood out compared to Argyll and Bute and Scotland. In other towns there was a comparison between intermediate zones but there was not an obvious disparity in Dunoon settlement area – both data zones mixed. </a:t>
            </a:r>
          </a:p>
          <a:p>
            <a:endParaRPr lang="en-GB"/>
          </a:p>
          <a:p>
            <a:r>
              <a:rPr lang="en-GB"/>
              <a:t>Decision made to include only publicly available data so it could be easily shared with all stakeholders</a:t>
            </a:r>
          </a:p>
          <a:p>
            <a:endParaRPr lang="en-GB"/>
          </a:p>
          <a:p>
            <a:r>
              <a:rPr lang="en-GB"/>
              <a:t>Steering group and stakeholders in partner organisations helped refine key inequalities</a:t>
            </a:r>
          </a:p>
        </p:txBody>
      </p:sp>
      <p:sp>
        <p:nvSpPr>
          <p:cNvPr id="4" name="Slide Number Placeholder 3"/>
          <p:cNvSpPr>
            <a:spLocks noGrp="1"/>
          </p:cNvSpPr>
          <p:nvPr>
            <p:ph type="sldNum" sz="quarter" idx="5"/>
          </p:nvPr>
        </p:nvSpPr>
        <p:spPr/>
        <p:txBody>
          <a:bodyPr/>
          <a:lstStyle/>
          <a:p>
            <a:fld id="{3BA02C49-A1E2-401A-8CDB-F552304FD6F1}" type="slidenum">
              <a:rPr lang="en-GB" smtClean="0"/>
              <a:t>17</a:t>
            </a:fld>
            <a:endParaRPr lang="en-GB"/>
          </a:p>
        </p:txBody>
      </p:sp>
    </p:spTree>
    <p:extLst>
      <p:ext uri="{BB962C8B-B14F-4D97-AF65-F5344CB8AC3E}">
        <p14:creationId xmlns:p14="http://schemas.microsoft.com/office/powerpoint/2010/main" val="63333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Only able to include age/gender for DWP data</a:t>
            </a:r>
          </a:p>
          <a:p>
            <a:endParaRPr lang="en-GB"/>
          </a:p>
          <a:p>
            <a:r>
              <a:rPr lang="en-GB"/>
              <a:t>The data can be relatively easy pulled into a table for all intermediate zones – South Lan and Midlothian have asked for it</a:t>
            </a:r>
          </a:p>
        </p:txBody>
      </p:sp>
      <p:sp>
        <p:nvSpPr>
          <p:cNvPr id="4" name="Slide Number Placeholder 3"/>
          <p:cNvSpPr>
            <a:spLocks noGrp="1"/>
          </p:cNvSpPr>
          <p:nvPr>
            <p:ph type="sldNum" sz="quarter" idx="5"/>
          </p:nvPr>
        </p:nvSpPr>
        <p:spPr/>
        <p:txBody>
          <a:bodyPr/>
          <a:lstStyle/>
          <a:p>
            <a:fld id="{3BA02C49-A1E2-401A-8CDB-F552304FD6F1}" type="slidenum">
              <a:rPr lang="en-GB" smtClean="0"/>
              <a:t>18</a:t>
            </a:fld>
            <a:endParaRPr lang="en-GB"/>
          </a:p>
        </p:txBody>
      </p:sp>
    </p:spTree>
    <p:extLst>
      <p:ext uri="{BB962C8B-B14F-4D97-AF65-F5344CB8AC3E}">
        <p14:creationId xmlns:p14="http://schemas.microsoft.com/office/powerpoint/2010/main" val="41773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Community Link Leads took areas of key inequality to further sense check and find out what people experiencing inequality needed from their place. </a:t>
            </a:r>
          </a:p>
          <a:p>
            <a:endParaRPr lang="en-GB"/>
          </a:p>
          <a:p>
            <a:r>
              <a:rPr lang="en-GB"/>
              <a:t>Dunoon example – poverty, deprivation and alcohol use</a:t>
            </a:r>
          </a:p>
        </p:txBody>
      </p:sp>
      <p:sp>
        <p:nvSpPr>
          <p:cNvPr id="4" name="Slide Number Placeholder 3"/>
          <p:cNvSpPr>
            <a:spLocks noGrp="1"/>
          </p:cNvSpPr>
          <p:nvPr>
            <p:ph type="sldNum" sz="quarter" idx="5"/>
          </p:nvPr>
        </p:nvSpPr>
        <p:spPr/>
        <p:txBody>
          <a:bodyPr/>
          <a:lstStyle/>
          <a:p>
            <a:fld id="{3BA02C49-A1E2-401A-8CDB-F552304FD6F1}" type="slidenum">
              <a:rPr lang="en-GB" smtClean="0"/>
              <a:t>20</a:t>
            </a:fld>
            <a:endParaRPr lang="en-GB"/>
          </a:p>
        </p:txBody>
      </p:sp>
    </p:spTree>
    <p:extLst>
      <p:ext uri="{BB962C8B-B14F-4D97-AF65-F5344CB8AC3E}">
        <p14:creationId xmlns:p14="http://schemas.microsoft.com/office/powerpoint/2010/main" val="46788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8FC6-27B2-F24A-965F-19943304FC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8BEB025-DD00-3648-A95A-0238C9364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D0C74E-D3B9-5A47-93DA-4D7DD78787CD}"/>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5" name="Footer Placeholder 4">
            <a:extLst>
              <a:ext uri="{FF2B5EF4-FFF2-40B4-BE49-F238E27FC236}">
                <a16:creationId xmlns:a16="http://schemas.microsoft.com/office/drawing/2014/main" id="{4FBBFADA-0BE7-6B47-990C-FA2EF1F2F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081DC-E8D9-0048-8951-DB1DBF0B5C33}"/>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79979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FE18-640D-D542-B5A4-C705F8728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6EC6ED-F81D-7349-B68A-46A4B654B5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938B1-C5E5-CF42-A674-029B2EF1DEA1}"/>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5" name="Footer Placeholder 4">
            <a:extLst>
              <a:ext uri="{FF2B5EF4-FFF2-40B4-BE49-F238E27FC236}">
                <a16:creationId xmlns:a16="http://schemas.microsoft.com/office/drawing/2014/main" id="{968518A5-A4AC-584B-82CF-1C677F01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633D8-E9F6-2E42-BC3F-29F16901634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264500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63DDE-74F9-F94F-8961-095D89C4149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2432C-2F9E-D74D-80A3-803B46E18D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D354DF-B153-B046-8FDE-C920BA01E83D}"/>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5" name="Footer Placeholder 4">
            <a:extLst>
              <a:ext uri="{FF2B5EF4-FFF2-40B4-BE49-F238E27FC236}">
                <a16:creationId xmlns:a16="http://schemas.microsoft.com/office/drawing/2014/main" id="{43AF22FD-5009-B04F-B324-25A07C50E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F5E84-5C93-8348-901E-C2F356B3949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95300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A291-B44D-B240-ACEA-E6FC61E331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3BF35A-A202-B548-9735-CEF7AB98B8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4C40D-29AC-764F-B9DA-F68ACEA5808F}"/>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5" name="Footer Placeholder 4">
            <a:extLst>
              <a:ext uri="{FF2B5EF4-FFF2-40B4-BE49-F238E27FC236}">
                <a16:creationId xmlns:a16="http://schemas.microsoft.com/office/drawing/2014/main" id="{291A3C4F-9DEC-A541-84C4-6BA0344F0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45591-E044-A647-93A1-6270549D349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233357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F1165-B9F5-5C4B-BC47-F07A7167A8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E9341D-22F1-8147-9158-DBB948166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27E988-5E10-B944-BDF3-2446EE4DB81D}"/>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5" name="Footer Placeholder 4">
            <a:extLst>
              <a:ext uri="{FF2B5EF4-FFF2-40B4-BE49-F238E27FC236}">
                <a16:creationId xmlns:a16="http://schemas.microsoft.com/office/drawing/2014/main" id="{FB42AA27-1523-1A40-BC0A-8014EC695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5C86D-5C48-D64D-9DA5-6ED11FB952CA}"/>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85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805-30B4-6647-A0EB-2361C4AF9C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EDFCB3-C8B6-E44C-80B4-A119975DB0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14C4E14-452A-4A4D-8383-5EB1A4F081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54233C-C46E-C64B-AF9D-C313343B2856}"/>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6" name="Footer Placeholder 5">
            <a:extLst>
              <a:ext uri="{FF2B5EF4-FFF2-40B4-BE49-F238E27FC236}">
                <a16:creationId xmlns:a16="http://schemas.microsoft.com/office/drawing/2014/main" id="{C17BF2C5-1597-124C-95DC-ACEA4B5540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1744C-DE1E-8F48-BC3F-F46D0771F369}"/>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37490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D5F4-05E4-9941-8599-1E4896E0D3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D75FCDF-7C75-0140-B091-0B8BAE3C4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DC28DA-68B6-1343-AF4C-49E149E141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4C73F04-F8AE-A541-BE47-CDB972A80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A8E9D0B-C0CF-1845-A846-37FF1D16B92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19E71B5-4E2B-2A40-AE75-7DC7B31C4BF9}"/>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8" name="Footer Placeholder 7">
            <a:extLst>
              <a:ext uri="{FF2B5EF4-FFF2-40B4-BE49-F238E27FC236}">
                <a16:creationId xmlns:a16="http://schemas.microsoft.com/office/drawing/2014/main" id="{917AF87C-EDFE-0247-B87A-0D82C3522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14E43-9C12-3940-9479-EC647BE12B51}"/>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32934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D0A2-FCB4-1940-95AB-BF3289C2100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A98E54-1D94-C247-B504-B244FC4B9AFA}"/>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4" name="Footer Placeholder 3">
            <a:extLst>
              <a:ext uri="{FF2B5EF4-FFF2-40B4-BE49-F238E27FC236}">
                <a16:creationId xmlns:a16="http://schemas.microsoft.com/office/drawing/2014/main" id="{4CF8F341-89B8-DA43-A66F-18E4D4890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4C0A1-8592-EB44-BC44-C9F8875B60DD}"/>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67978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EB18F-3E87-4E47-8895-971BCFD6A6DF}"/>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3" name="Footer Placeholder 2">
            <a:extLst>
              <a:ext uri="{FF2B5EF4-FFF2-40B4-BE49-F238E27FC236}">
                <a16:creationId xmlns:a16="http://schemas.microsoft.com/office/drawing/2014/main" id="{868F0F68-710A-9D4E-9859-A1BB9572B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A1F831-DF6E-3C43-8777-0AD474B3EB17}"/>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26884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A355-3567-CA47-B95E-8CDF73C8A1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05560A-F2E6-9D41-BEC1-CFFD22895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4C567F-09ED-F34A-A169-2DB00CA53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656931-99D8-6749-8210-41A60A738874}"/>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6" name="Footer Placeholder 5">
            <a:extLst>
              <a:ext uri="{FF2B5EF4-FFF2-40B4-BE49-F238E27FC236}">
                <a16:creationId xmlns:a16="http://schemas.microsoft.com/office/drawing/2014/main" id="{BE534D7E-A7C7-DC47-9FE0-01573C25E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07E52-23F4-5046-8AD4-B6E5ECF020D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42941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2220-111D-0742-AC7D-B6FCCD732E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BECA77-B53D-8F4B-BDC5-25861FBC2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42FD2-AC77-BC4A-936C-90AE1AE39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BEEA1-A227-3448-8328-E2404490F5F9}"/>
              </a:ext>
            </a:extLst>
          </p:cNvPr>
          <p:cNvSpPr>
            <a:spLocks noGrp="1"/>
          </p:cNvSpPr>
          <p:nvPr>
            <p:ph type="dt" sz="half" idx="10"/>
          </p:nvPr>
        </p:nvSpPr>
        <p:spPr/>
        <p:txBody>
          <a:bodyPr/>
          <a:lstStyle/>
          <a:p>
            <a:fld id="{684BEC3A-2B96-6548-B45C-0C8C07D3EDA3}" type="datetimeFigureOut">
              <a:rPr lang="en-US" smtClean="0"/>
              <a:t>11/6/24</a:t>
            </a:fld>
            <a:endParaRPr lang="en-US"/>
          </a:p>
        </p:txBody>
      </p:sp>
      <p:sp>
        <p:nvSpPr>
          <p:cNvPr id="6" name="Footer Placeholder 5">
            <a:extLst>
              <a:ext uri="{FF2B5EF4-FFF2-40B4-BE49-F238E27FC236}">
                <a16:creationId xmlns:a16="http://schemas.microsoft.com/office/drawing/2014/main" id="{9D0617B1-7335-7340-AAB0-A52A73129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654A2-4024-E148-956C-22FC577EA406}"/>
              </a:ext>
            </a:extLst>
          </p:cNvPr>
          <p:cNvSpPr>
            <a:spLocks noGrp="1"/>
          </p:cNvSpPr>
          <p:nvPr>
            <p:ph type="sldNum" sz="quarter" idx="12"/>
          </p:nvPr>
        </p:nvSpPr>
        <p:spPr/>
        <p:txBody>
          <a:bodyPr/>
          <a:lstStyle/>
          <a:p>
            <a:fld id="{E8FBF5F8-4270-E643-B1E9-25C1F97BF96F}" type="slidenum">
              <a:rPr lang="en-US" smtClean="0"/>
              <a:t>‹#›</a:t>
            </a:fld>
            <a:endParaRPr lang="en-US"/>
          </a:p>
        </p:txBody>
      </p:sp>
    </p:spTree>
    <p:extLst>
      <p:ext uri="{BB962C8B-B14F-4D97-AF65-F5344CB8AC3E}">
        <p14:creationId xmlns:p14="http://schemas.microsoft.com/office/powerpoint/2010/main" val="1823796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F7304-1672-D746-AE3E-203034A7E8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8E5595-344A-6A49-AF1B-8ED93D381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88F664-63D0-0A4F-9D36-F07A74242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BEC3A-2B96-6548-B45C-0C8C07D3EDA3}" type="datetimeFigureOut">
              <a:rPr lang="en-US" smtClean="0"/>
              <a:t>11/6/24</a:t>
            </a:fld>
            <a:endParaRPr lang="en-US"/>
          </a:p>
        </p:txBody>
      </p:sp>
      <p:sp>
        <p:nvSpPr>
          <p:cNvPr id="5" name="Footer Placeholder 4">
            <a:extLst>
              <a:ext uri="{FF2B5EF4-FFF2-40B4-BE49-F238E27FC236}">
                <a16:creationId xmlns:a16="http://schemas.microsoft.com/office/drawing/2014/main" id="{ADB2460D-7D09-C142-8738-024A196BC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41DBC6-83B3-E648-94B7-443EA0BDB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BF5F8-4270-E643-B1E9-25C1F97BF96F}" type="slidenum">
              <a:rPr lang="en-US" smtClean="0"/>
              <a:t>‹#›</a:t>
            </a:fld>
            <a:endParaRPr lang="en-US"/>
          </a:p>
        </p:txBody>
      </p:sp>
    </p:spTree>
    <p:extLst>
      <p:ext uri="{BB962C8B-B14F-4D97-AF65-F5344CB8AC3E}">
        <p14:creationId xmlns:p14="http://schemas.microsoft.com/office/powerpoint/2010/main" val="3422659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23.jpeg"/><Relationship Id="rId7"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hart" Target="../charts/chart3.xml"/><Relationship Id="rId4" Type="http://schemas.openxmlformats.org/officeDocument/2006/relationships/image" Target="../media/image24.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hyperlink" Target="https://www.linkedin.com/company/103482132/admin/dashboard/" TargetMode="External"/><Relationship Id="rId3" Type="http://schemas.openxmlformats.org/officeDocument/2006/relationships/hyperlink" Target="https://www.improvementservice.org.uk/products-and-services/planning-and-place-based-approaches/shaping-places-for-wellbeing-programme/place-and-wellbeing-outcomes" TargetMode="External"/><Relationship Id="rId7" Type="http://schemas.openxmlformats.org/officeDocument/2006/relationships/hyperlink" Target="https://x.com/IreneBeautyma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x.com/PlaceNetworkSco" TargetMode="External"/><Relationship Id="rId5" Type="http://schemas.openxmlformats.org/officeDocument/2006/relationships/hyperlink" Target="https://x.com/place4wellbeing" TargetMode="External"/><Relationship Id="rId4" Type="http://schemas.openxmlformats.org/officeDocument/2006/relationships/hyperlink" Target="https://www.improvementservice.org.uk/products-and-services/planning-and-place-based-approaches/shaping-places-for-wellbeing-programme" TargetMode="External"/><Relationship Id="rId9" Type="http://schemas.openxmlformats.org/officeDocument/2006/relationships/hyperlink" Target="mailto:placeandwellbeing@improvementservice.org.uk"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202297" cy="6852646"/>
          </a:xfrm>
          <a:prstGeom prst="rect">
            <a:avLst/>
          </a:prstGeom>
        </p:spPr>
      </p:pic>
      <p:sp>
        <p:nvSpPr>
          <p:cNvPr id="8" name="Title 7">
            <a:extLst>
              <a:ext uri="{FF2B5EF4-FFF2-40B4-BE49-F238E27FC236}">
                <a16:creationId xmlns:a16="http://schemas.microsoft.com/office/drawing/2014/main" id="{06657FF4-DE42-520D-4018-C60819D11D9C}"/>
              </a:ext>
            </a:extLst>
          </p:cNvPr>
          <p:cNvSpPr txBox="1">
            <a:spLocks noGrp="1"/>
          </p:cNvSpPr>
          <p:nvPr>
            <p:ph type="title" idx="4294967295"/>
          </p:nvPr>
        </p:nvSpPr>
        <p:spPr>
          <a:xfrm>
            <a:off x="257877" y="392341"/>
            <a:ext cx="11671074"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D</a:t>
            </a:r>
            <a:r>
              <a:rPr kumimoji="0" lang="en-US" sz="4400" b="1" i="0" u="none" strike="noStrike" kern="1200" cap="none" spc="0" normalizeH="0" baseline="0" noProof="0" dirty="0" err="1">
                <a:ln>
                  <a:noFill/>
                </a:ln>
                <a:solidFill>
                  <a:schemeClr val="accent5">
                    <a:lumMod val="49000"/>
                  </a:schemeClr>
                </a:solidFill>
                <a:effectLst/>
                <a:uLnTx/>
                <a:uFillTx/>
                <a:latin typeface="Calibri"/>
                <a:ea typeface="+mn-ea"/>
                <a:cs typeface="Calibri Light"/>
              </a:rPr>
              <a:t>ata</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on inequality to shape more preventative decision making</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and its </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role in the Shaping Places for Wellbeing Programme</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rPr>
              <a:t>Masterclass</a:t>
            </a:r>
            <a:r>
              <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rPr>
              <a:t> 3</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Calibri"/>
              <a:cs typeface="Calibri Light"/>
            </a:endParaRPr>
          </a:p>
        </p:txBody>
      </p:sp>
      <p:sp>
        <p:nvSpPr>
          <p:cNvPr id="10" name="Subtitle 3">
            <a:extLst>
              <a:ext uri="{FF2B5EF4-FFF2-40B4-BE49-F238E27FC236}">
                <a16:creationId xmlns:a16="http://schemas.microsoft.com/office/drawing/2014/main" id="{72E12496-9C5F-B69F-9640-934493EA2C6C}"/>
              </a:ext>
            </a:extLst>
          </p:cNvPr>
          <p:cNvSpPr txBox="1">
            <a:spLocks/>
          </p:cNvSpPr>
          <p:nvPr/>
        </p:nvSpPr>
        <p:spPr>
          <a:xfrm>
            <a:off x="417485" y="3647069"/>
            <a:ext cx="9144000" cy="179102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a:solidFill>
                  <a:schemeClr val="accent5">
                    <a:lumMod val="49000"/>
                  </a:schemeClr>
                </a:solidFill>
              </a:rPr>
              <a:t>Irene Beautyman</a:t>
            </a:r>
            <a:endParaRPr lang="en-US">
              <a:solidFill>
                <a:schemeClr val="accent5">
                  <a:lumMod val="49000"/>
                </a:schemeClr>
              </a:solidFill>
              <a:cs typeface="Calibri"/>
            </a:endParaRPr>
          </a:p>
          <a:p>
            <a:pPr marL="0" indent="0">
              <a:buNone/>
            </a:pPr>
            <a:r>
              <a:rPr lang="en-GB" sz="3600">
                <a:solidFill>
                  <a:schemeClr val="accent5">
                    <a:lumMod val="49000"/>
                  </a:schemeClr>
                </a:solidFill>
              </a:rPr>
              <a:t>Place and Wellbeing Partnership Lead</a:t>
            </a:r>
            <a:endParaRPr lang="en-GB" sz="3600">
              <a:solidFill>
                <a:schemeClr val="accent5">
                  <a:lumMod val="49000"/>
                </a:schemeClr>
              </a:solidFill>
              <a:cs typeface="Calibri" panose="020F0502020204030204"/>
            </a:endParaRPr>
          </a:p>
          <a:p>
            <a:pPr marL="0" indent="0">
              <a:buNone/>
            </a:pPr>
            <a:r>
              <a:rPr lang="en-GB" sz="3600">
                <a:solidFill>
                  <a:schemeClr val="accent5">
                    <a:lumMod val="49000"/>
                  </a:schemeClr>
                </a:solidFill>
              </a:rPr>
              <a:t>Improvement Service &amp; Public Health Scotland</a:t>
            </a:r>
            <a:endParaRPr lang="en-GB" sz="3600">
              <a:solidFill>
                <a:schemeClr val="accent5">
                  <a:lumMod val="49000"/>
                </a:schemeClr>
              </a:solidFill>
              <a:cs typeface="Calibri" panose="020F0502020204030204"/>
            </a:endParaRPr>
          </a:p>
        </p:txBody>
      </p:sp>
    </p:spTree>
    <p:extLst>
      <p:ext uri="{BB962C8B-B14F-4D97-AF65-F5344CB8AC3E}">
        <p14:creationId xmlns:p14="http://schemas.microsoft.com/office/powerpoint/2010/main" val="286408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This shows the Shaping Places for Wellbeing Programme's overall ambition, aims and activities during 2022-June 2024. Text reads: Public Health Scotland and the Improvement Service are working to improve Scotland’s wellbeing by reducing the signigicant inequality in the health of its people while addressing the health of our planet. Achieved through three activities - local project work, local learning cohort, national leadership cohort - to find new ways of working between national and local levels which will create systems change in local processes to deliver on the Place and Wellbeing Outcom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9001" y="1033"/>
            <a:ext cx="7676393" cy="6858146"/>
          </a:xfrm>
          <a:prstGeom prst="rect">
            <a:avLst/>
          </a:prstGeom>
        </p:spPr>
      </p:pic>
    </p:spTree>
    <p:extLst>
      <p:ext uri="{BB962C8B-B14F-4D97-AF65-F5344CB8AC3E}">
        <p14:creationId xmlns:p14="http://schemas.microsoft.com/office/powerpoint/2010/main" val="307533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03493-C615-9D4B-B4DE-6D4578B0B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EEC62E9-854E-B85A-6EFF-823A5643147B}"/>
              </a:ext>
            </a:extLst>
          </p:cNvPr>
          <p:cNvSpPr txBox="1">
            <a:spLocks noGrp="1"/>
          </p:cNvSpPr>
          <p:nvPr>
            <p:ph type="title" idx="4294967295"/>
          </p:nvPr>
        </p:nvSpPr>
        <p:spPr>
          <a:xfrm>
            <a:off x="4170218" y="117764"/>
            <a:ext cx="491374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54272"/>
                </a:solidFill>
                <a:effectLst/>
                <a:uLnTx/>
                <a:uFillTx/>
                <a:latin typeface="Calibri Light"/>
                <a:ea typeface="+mn-ea"/>
                <a:cs typeface="Calibri Light"/>
              </a:rPr>
              <a:t>Three activities:</a:t>
            </a:r>
          </a:p>
        </p:txBody>
      </p:sp>
      <p:pic>
        <p:nvPicPr>
          <p:cNvPr id="10" name="Picture 9" descr="Local Project Work">
            <a:extLst>
              <a:ext uri="{FF2B5EF4-FFF2-40B4-BE49-F238E27FC236}">
                <a16:creationId xmlns:a16="http://schemas.microsoft.com/office/drawing/2014/main" id="{BE954EFF-BC59-2240-BAE7-5B2E976CA661}"/>
              </a:ext>
            </a:extLst>
          </p:cNvPr>
          <p:cNvPicPr>
            <a:picLocks noChangeAspect="1"/>
          </p:cNvPicPr>
          <p:nvPr/>
        </p:nvPicPr>
        <p:blipFill rotWithShape="1">
          <a:blip r:embed="rId4"/>
          <a:srcRect l="5237" t="65609" r="62402" b="20003"/>
          <a:stretch/>
        </p:blipFill>
        <p:spPr>
          <a:xfrm>
            <a:off x="242794" y="952613"/>
            <a:ext cx="3646262" cy="1702023"/>
          </a:xfrm>
          <a:prstGeom prst="rect">
            <a:avLst/>
          </a:prstGeom>
        </p:spPr>
      </p:pic>
      <p:sp>
        <p:nvSpPr>
          <p:cNvPr id="15" name="TextBox 14">
            <a:extLst>
              <a:ext uri="{FF2B5EF4-FFF2-40B4-BE49-F238E27FC236}">
                <a16:creationId xmlns:a16="http://schemas.microsoft.com/office/drawing/2014/main" id="{AED6E2E5-E496-3E40-8525-92EA007D5661}"/>
              </a:ext>
            </a:extLst>
          </p:cNvPr>
          <p:cNvSpPr txBox="1"/>
          <p:nvPr/>
        </p:nvSpPr>
        <p:spPr>
          <a:xfrm>
            <a:off x="222570" y="2654636"/>
            <a:ext cx="3703417" cy="4001095"/>
          </a:xfrm>
          <a:prstGeom prst="rect">
            <a:avLst/>
          </a:prstGeom>
          <a:noFill/>
        </p:spPr>
        <p:txBody>
          <a:bodyPr wrap="square" lIns="91440" tIns="45720" rIns="91440" bIns="45720" rtlCol="0" anchor="t">
            <a:spAutoFit/>
          </a:bodyPr>
          <a:lstStyle/>
          <a:p>
            <a:pPr algn="l"/>
            <a:r>
              <a:rPr lang="en-GB" sz="2800" b="1">
                <a:solidFill>
                  <a:srgbClr val="154272"/>
                </a:solidFill>
              </a:rPr>
              <a:t>Council and NHS Board in Project Towns:</a:t>
            </a:r>
            <a:endParaRPr lang="en-GB" sz="2800" b="1">
              <a:solidFill>
                <a:srgbClr val="154272"/>
              </a:solidFill>
              <a:cs typeface="Calibri"/>
            </a:endParaRPr>
          </a:p>
          <a:p>
            <a:pPr algn="l"/>
            <a:r>
              <a:rPr lang="en-GB" sz="2200">
                <a:solidFill>
                  <a:srgbClr val="154272"/>
                </a:solidFill>
              </a:rPr>
              <a:t>Alloa</a:t>
            </a:r>
            <a:endParaRPr lang="en-GB" sz="2200">
              <a:solidFill>
                <a:srgbClr val="154272"/>
              </a:solidFill>
              <a:cs typeface="Calibri"/>
            </a:endParaRPr>
          </a:p>
          <a:p>
            <a:pPr algn="l"/>
            <a:r>
              <a:rPr lang="en-GB" sz="2200">
                <a:solidFill>
                  <a:srgbClr val="154272"/>
                </a:solidFill>
              </a:rPr>
              <a:t>Ayr</a:t>
            </a:r>
            <a:endParaRPr lang="en-GB" sz="2200">
              <a:solidFill>
                <a:srgbClr val="154272"/>
              </a:solidFill>
              <a:cs typeface="Calibri"/>
            </a:endParaRPr>
          </a:p>
          <a:p>
            <a:pPr algn="l"/>
            <a:r>
              <a:rPr lang="en-GB" sz="2200">
                <a:solidFill>
                  <a:srgbClr val="154272"/>
                </a:solidFill>
              </a:rPr>
              <a:t>Clydebank</a:t>
            </a:r>
            <a:endParaRPr lang="en-GB" sz="2200">
              <a:solidFill>
                <a:srgbClr val="154272"/>
              </a:solidFill>
              <a:cs typeface="Calibri"/>
            </a:endParaRPr>
          </a:p>
          <a:p>
            <a:r>
              <a:rPr lang="en-GB" sz="2200">
                <a:solidFill>
                  <a:srgbClr val="154272"/>
                </a:solidFill>
                <a:cs typeface="Calibri"/>
              </a:rPr>
              <a:t>Dalkeith</a:t>
            </a:r>
            <a:endParaRPr lang="en-GB" sz="2200">
              <a:solidFill>
                <a:srgbClr val="154272"/>
              </a:solidFill>
            </a:endParaRPr>
          </a:p>
          <a:p>
            <a:pPr algn="l"/>
            <a:r>
              <a:rPr lang="en-GB" sz="2200">
                <a:solidFill>
                  <a:srgbClr val="154272"/>
                </a:solidFill>
              </a:rPr>
              <a:t>Dunoon</a:t>
            </a:r>
            <a:endParaRPr lang="en-GB" sz="2200">
              <a:solidFill>
                <a:srgbClr val="154272"/>
              </a:solidFill>
              <a:cs typeface="Calibri"/>
            </a:endParaRPr>
          </a:p>
          <a:p>
            <a:r>
              <a:rPr lang="en-GB" sz="2200">
                <a:solidFill>
                  <a:srgbClr val="154272"/>
                </a:solidFill>
                <a:cs typeface="Calibri"/>
              </a:rPr>
              <a:t>Fraserburgh</a:t>
            </a:r>
          </a:p>
          <a:p>
            <a:r>
              <a:rPr lang="en-GB" sz="2200">
                <a:solidFill>
                  <a:srgbClr val="154272"/>
                </a:solidFill>
                <a:cs typeface="Calibri"/>
              </a:rPr>
              <a:t>Rutherglen </a:t>
            </a:r>
            <a:endParaRPr lang="en-GB"/>
          </a:p>
          <a:p>
            <a:endParaRPr lang="en-GB" sz="2200">
              <a:solidFill>
                <a:srgbClr val="154272"/>
              </a:solidFill>
              <a:cs typeface="Calibri"/>
            </a:endParaRPr>
          </a:p>
          <a:p>
            <a:endParaRPr lang="en-GB" sz="2200">
              <a:solidFill>
                <a:srgbClr val="154272"/>
              </a:solidFill>
              <a:cs typeface="Calibri"/>
            </a:endParaRPr>
          </a:p>
        </p:txBody>
      </p:sp>
      <p:pic>
        <p:nvPicPr>
          <p:cNvPr id="12" name="Picture 11" descr="Local Learning Cohort">
            <a:extLst>
              <a:ext uri="{FF2B5EF4-FFF2-40B4-BE49-F238E27FC236}">
                <a16:creationId xmlns:a16="http://schemas.microsoft.com/office/drawing/2014/main" id="{F577144C-3D12-A949-9624-C6D1E810D492}"/>
              </a:ext>
            </a:extLst>
          </p:cNvPr>
          <p:cNvPicPr>
            <a:picLocks noChangeAspect="1"/>
          </p:cNvPicPr>
          <p:nvPr/>
        </p:nvPicPr>
        <p:blipFill rotWithShape="1">
          <a:blip r:embed="rId4"/>
          <a:srcRect l="33833" t="65609" r="33806" b="20003"/>
          <a:stretch/>
        </p:blipFill>
        <p:spPr>
          <a:xfrm>
            <a:off x="4175061" y="952613"/>
            <a:ext cx="3646262" cy="1702023"/>
          </a:xfrm>
          <a:prstGeom prst="rect">
            <a:avLst/>
          </a:prstGeom>
        </p:spPr>
      </p:pic>
      <p:sp>
        <p:nvSpPr>
          <p:cNvPr id="16" name="TextBox 15">
            <a:extLst>
              <a:ext uri="{FF2B5EF4-FFF2-40B4-BE49-F238E27FC236}">
                <a16:creationId xmlns:a16="http://schemas.microsoft.com/office/drawing/2014/main" id="{F0485C3C-A447-524D-AC78-EDD0C90AF41B}"/>
              </a:ext>
            </a:extLst>
          </p:cNvPr>
          <p:cNvSpPr txBox="1"/>
          <p:nvPr/>
        </p:nvSpPr>
        <p:spPr>
          <a:xfrm>
            <a:off x="4144977" y="2603212"/>
            <a:ext cx="3470078" cy="3908762"/>
          </a:xfrm>
          <a:prstGeom prst="rect">
            <a:avLst/>
          </a:prstGeom>
          <a:noFill/>
        </p:spPr>
        <p:txBody>
          <a:bodyPr wrap="square" lIns="91440" tIns="45720" rIns="91440" bIns="45720" rtlCol="0" anchor="t">
            <a:spAutoFit/>
          </a:bodyPr>
          <a:lstStyle/>
          <a:p>
            <a:pPr algn="l"/>
            <a:r>
              <a:rPr lang="en-GB" sz="2800" b="1" dirty="0">
                <a:solidFill>
                  <a:srgbClr val="154272"/>
                </a:solidFill>
                <a:cs typeface="Calibri"/>
              </a:rPr>
              <a:t>Replication</a:t>
            </a:r>
          </a:p>
          <a:p>
            <a:pPr algn="l"/>
            <a:r>
              <a:rPr lang="en-GB" sz="2200" dirty="0">
                <a:solidFill>
                  <a:srgbClr val="154272"/>
                </a:solidFill>
                <a:cs typeface="Calibri"/>
              </a:rPr>
              <a:t>Reflection, learning, sharing between Project Towns</a:t>
            </a:r>
          </a:p>
          <a:p>
            <a:pPr algn="l"/>
            <a:endParaRPr lang="en-GB" sz="2200" dirty="0">
              <a:solidFill>
                <a:srgbClr val="154272"/>
              </a:solidFill>
              <a:cs typeface="Calibri"/>
            </a:endParaRPr>
          </a:p>
          <a:p>
            <a:pPr algn="l"/>
            <a:r>
              <a:rPr lang="en-GB" sz="2200" dirty="0">
                <a:solidFill>
                  <a:srgbClr val="154272"/>
                </a:solidFill>
                <a:cs typeface="Calibri"/>
              </a:rPr>
              <a:t>All Towns Steering Groups</a:t>
            </a:r>
          </a:p>
          <a:p>
            <a:pPr algn="l"/>
            <a:endParaRPr lang="en-GB" sz="2200" dirty="0">
              <a:solidFill>
                <a:srgbClr val="154272"/>
              </a:solidFill>
              <a:cs typeface="Calibri"/>
            </a:endParaRPr>
          </a:p>
          <a:p>
            <a:pPr algn="l"/>
            <a:r>
              <a:rPr lang="en-GB" sz="2200" dirty="0">
                <a:solidFill>
                  <a:srgbClr val="154272"/>
                </a:solidFill>
                <a:cs typeface="Calibri"/>
              </a:rPr>
              <a:t>“How to” Guides enable replication</a:t>
            </a:r>
          </a:p>
          <a:p>
            <a:pPr algn="l"/>
            <a:r>
              <a:rPr lang="en-GB" sz="2200" dirty="0">
                <a:solidFill>
                  <a:srgbClr val="154272"/>
                </a:solidFill>
                <a:cs typeface="Calibri"/>
              </a:rPr>
              <a:t>Confidence</a:t>
            </a:r>
          </a:p>
          <a:p>
            <a:endParaRPr lang="en-GB" sz="2200" dirty="0">
              <a:solidFill>
                <a:srgbClr val="154272"/>
              </a:solidFill>
              <a:cs typeface="Calibri"/>
            </a:endParaRPr>
          </a:p>
          <a:p>
            <a:endParaRPr lang="en-GB" sz="2200" dirty="0">
              <a:solidFill>
                <a:srgbClr val="154272"/>
              </a:solidFill>
              <a:cs typeface="Calibri"/>
            </a:endParaRPr>
          </a:p>
        </p:txBody>
      </p:sp>
      <p:pic>
        <p:nvPicPr>
          <p:cNvPr id="14" name="Picture 13" descr="National Leadership Cohort">
            <a:extLst>
              <a:ext uri="{FF2B5EF4-FFF2-40B4-BE49-F238E27FC236}">
                <a16:creationId xmlns:a16="http://schemas.microsoft.com/office/drawing/2014/main" id="{88A8559A-154A-9044-AE94-FEB75518F5C9}"/>
              </a:ext>
            </a:extLst>
          </p:cNvPr>
          <p:cNvPicPr>
            <a:picLocks noChangeAspect="1"/>
          </p:cNvPicPr>
          <p:nvPr/>
        </p:nvPicPr>
        <p:blipFill rotWithShape="1">
          <a:blip r:embed="rId4"/>
          <a:srcRect l="67639" t="65609" b="20003"/>
          <a:stretch/>
        </p:blipFill>
        <p:spPr>
          <a:xfrm>
            <a:off x="8090621" y="952612"/>
            <a:ext cx="3688015" cy="1702024"/>
          </a:xfrm>
          <a:prstGeom prst="rect">
            <a:avLst/>
          </a:prstGeom>
        </p:spPr>
      </p:pic>
      <p:sp>
        <p:nvSpPr>
          <p:cNvPr id="17" name="TextBox 16">
            <a:extLst>
              <a:ext uri="{FF2B5EF4-FFF2-40B4-BE49-F238E27FC236}">
                <a16:creationId xmlns:a16="http://schemas.microsoft.com/office/drawing/2014/main" id="{FD6DCBC4-378E-6C47-B83C-541751631739}"/>
              </a:ext>
            </a:extLst>
          </p:cNvPr>
          <p:cNvSpPr txBox="1"/>
          <p:nvPr/>
        </p:nvSpPr>
        <p:spPr>
          <a:xfrm>
            <a:off x="8077244" y="2649093"/>
            <a:ext cx="3828677" cy="3108543"/>
          </a:xfrm>
          <a:prstGeom prst="rect">
            <a:avLst/>
          </a:prstGeom>
          <a:noFill/>
        </p:spPr>
        <p:txBody>
          <a:bodyPr wrap="square" lIns="91440" tIns="45720" rIns="91440" bIns="45720" rtlCol="0" anchor="t">
            <a:spAutoFit/>
          </a:bodyPr>
          <a:lstStyle/>
          <a:p>
            <a:pPr algn="l"/>
            <a:r>
              <a:rPr lang="en-GB" sz="2800" b="1">
                <a:solidFill>
                  <a:srgbClr val="154272"/>
                </a:solidFill>
              </a:rPr>
              <a:t>Representatives from:</a:t>
            </a:r>
            <a:endParaRPr lang="en-GB" sz="2800" b="1">
              <a:solidFill>
                <a:srgbClr val="154272"/>
              </a:solidFill>
              <a:cs typeface="Calibri"/>
            </a:endParaRPr>
          </a:p>
          <a:p>
            <a:pPr algn="l"/>
            <a:r>
              <a:rPr lang="en-GB" sz="2800">
                <a:solidFill>
                  <a:srgbClr val="154272"/>
                </a:solidFill>
              </a:rPr>
              <a:t>Scottish Govt Directorates</a:t>
            </a:r>
            <a:endParaRPr lang="en-GB" sz="2800">
              <a:solidFill>
                <a:srgbClr val="154272"/>
              </a:solidFill>
              <a:cs typeface="Calibri"/>
            </a:endParaRPr>
          </a:p>
          <a:p>
            <a:pPr algn="l"/>
            <a:r>
              <a:rPr lang="en-GB" sz="2800">
                <a:solidFill>
                  <a:srgbClr val="154272"/>
                </a:solidFill>
              </a:rPr>
              <a:t>All COSLA Boards</a:t>
            </a:r>
            <a:endParaRPr lang="en-GB" sz="2800">
              <a:solidFill>
                <a:srgbClr val="154272"/>
              </a:solidFill>
              <a:cs typeface="Calibri"/>
            </a:endParaRPr>
          </a:p>
          <a:p>
            <a:pPr algn="l"/>
            <a:r>
              <a:rPr lang="en-GB" sz="2800">
                <a:solidFill>
                  <a:srgbClr val="154272"/>
                </a:solidFill>
              </a:rPr>
              <a:t>Public Health Scotland</a:t>
            </a:r>
            <a:endParaRPr lang="en-GB" sz="2800">
              <a:solidFill>
                <a:srgbClr val="154272"/>
              </a:solidFill>
              <a:cs typeface="Calibri"/>
            </a:endParaRPr>
          </a:p>
          <a:p>
            <a:pPr algn="l"/>
            <a:r>
              <a:rPr lang="en-GB" sz="2800">
                <a:solidFill>
                  <a:srgbClr val="154272"/>
                </a:solidFill>
              </a:rPr>
              <a:t>Improvement Service</a:t>
            </a:r>
            <a:endParaRPr lang="en-GB" sz="2800">
              <a:solidFill>
                <a:srgbClr val="154272"/>
              </a:solidFill>
              <a:cs typeface="Calibri"/>
            </a:endParaRPr>
          </a:p>
          <a:p>
            <a:pPr algn="l"/>
            <a:r>
              <a:rPr lang="en-GB" sz="2800">
                <a:solidFill>
                  <a:srgbClr val="154272"/>
                </a:solidFill>
              </a:rPr>
              <a:t>Health Foundation</a:t>
            </a:r>
            <a:endParaRPr lang="en-US" sz="2800" b="1">
              <a:solidFill>
                <a:srgbClr val="2E75B6"/>
              </a:solidFill>
              <a:cs typeface="Calibri" panose="020F0502020204030204"/>
            </a:endParaRPr>
          </a:p>
        </p:txBody>
      </p:sp>
    </p:spTree>
    <p:extLst>
      <p:ext uri="{BB962C8B-B14F-4D97-AF65-F5344CB8AC3E}">
        <p14:creationId xmlns:p14="http://schemas.microsoft.com/office/powerpoint/2010/main" val="401119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40FE24-D14F-7D7A-EF83-6D4E08594BED}"/>
              </a:ext>
              <a:ext uri="{C183D7F6-B498-43B3-948B-1728B52AA6E4}">
                <adec:decorative xmlns:adec="http://schemas.microsoft.com/office/drawing/2017/decorative" val="1"/>
              </a:ext>
            </a:extLst>
          </p:cNvPr>
          <p:cNvSpPr/>
          <p:nvPr/>
        </p:nvSpPr>
        <p:spPr>
          <a:xfrm>
            <a:off x="-108856" y="-119743"/>
            <a:ext cx="7913913" cy="7097486"/>
          </a:xfrm>
          <a:prstGeom prst="rect">
            <a:avLst/>
          </a:prstGeom>
          <a:gradFill>
            <a:gsLst>
              <a:gs pos="100000">
                <a:schemeClr val="bg1">
                  <a:alpha val="21000"/>
                </a:schemeClr>
              </a:gs>
              <a:gs pos="0">
                <a:srgbClr val="CAE5E9"/>
              </a:gs>
              <a:gs pos="36000">
                <a:srgbClr val="CAE5E9"/>
              </a:gs>
              <a:gs pos="88000">
                <a:schemeClr val="bg1">
                  <a:alpha val="76000"/>
                </a:schemeClr>
              </a:gs>
              <a:gs pos="68000">
                <a:srgbClr val="CAE5E9"/>
              </a:gs>
            </a:gsLst>
            <a:lin ang="0" scaled="1"/>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itle 2">
            <a:extLst>
              <a:ext uri="{FF2B5EF4-FFF2-40B4-BE49-F238E27FC236}">
                <a16:creationId xmlns:a16="http://schemas.microsoft.com/office/drawing/2014/main" id="{286CA0CD-D346-BAAC-6C28-290102EFEFA5}"/>
              </a:ext>
            </a:extLst>
          </p:cNvPr>
          <p:cNvSpPr txBox="1">
            <a:spLocks noGrp="1"/>
          </p:cNvSpPr>
          <p:nvPr>
            <p:ph type="title" idx="4294967295"/>
          </p:nvPr>
        </p:nvSpPr>
        <p:spPr>
          <a:xfrm>
            <a:off x="515639" y="295719"/>
            <a:ext cx="6820618" cy="7957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accent1">
                    <a:lumMod val="50000"/>
                  </a:schemeClr>
                </a:solidFill>
                <a:effectLst/>
                <a:uLnTx/>
                <a:uFillTx/>
                <a:latin typeface="Calibri"/>
                <a:ea typeface="+mj-ea"/>
                <a:cs typeface="Calibri Light"/>
              </a:rPr>
              <a:t>Project Towns</a:t>
            </a:r>
            <a:endParaRPr kumimoji="0" lang="en-GB" sz="3600" b="1" i="0" u="none" strike="noStrike" kern="1200" cap="none" spc="0" normalizeH="0" baseline="0" noProof="0" dirty="0">
              <a:ln>
                <a:noFill/>
              </a:ln>
              <a:solidFill>
                <a:schemeClr val="accent1">
                  <a:lumMod val="50000"/>
                </a:schemeClr>
              </a:solidFill>
              <a:effectLst/>
              <a:uLnTx/>
              <a:uFillTx/>
              <a:latin typeface="Calibri"/>
              <a:ea typeface="+mj-ea"/>
              <a:cs typeface="Calibri"/>
            </a:endParaRPr>
          </a:p>
        </p:txBody>
      </p:sp>
      <p:sp>
        <p:nvSpPr>
          <p:cNvPr id="26" name="TextBox 25">
            <a:extLst>
              <a:ext uri="{FF2B5EF4-FFF2-40B4-BE49-F238E27FC236}">
                <a16:creationId xmlns:a16="http://schemas.microsoft.com/office/drawing/2014/main" id="{DB7C876C-F68E-117A-64A2-572FD04E74A1}"/>
              </a:ext>
            </a:extLst>
          </p:cNvPr>
          <p:cNvSpPr txBox="1"/>
          <p:nvPr/>
        </p:nvSpPr>
        <p:spPr>
          <a:xfrm>
            <a:off x="637363" y="1851536"/>
            <a:ext cx="1628459" cy="369332"/>
          </a:xfrm>
          <a:prstGeom prst="rect">
            <a:avLst/>
          </a:prstGeom>
          <a:noFill/>
        </p:spPr>
        <p:txBody>
          <a:bodyPr wrap="none" rtlCol="0">
            <a:spAutoFit/>
          </a:bodyPr>
          <a:lstStyle/>
          <a:p>
            <a:r>
              <a:rPr lang="en-GB" b="1">
                <a:solidFill>
                  <a:schemeClr val="accent1">
                    <a:lumMod val="50000"/>
                  </a:schemeClr>
                </a:solidFill>
              </a:rPr>
              <a:t>Population size</a:t>
            </a:r>
          </a:p>
        </p:txBody>
      </p:sp>
      <p:graphicFrame>
        <p:nvGraphicFramePr>
          <p:cNvPr id="19" name="Chart 18" descr="Pie chart showing the population size in each project town. Alloa - 13,477; Ayr - 46,100; Clydebank - 31,233; Dalkeith - 20,376; Dunoon - 8,980; Fraserburgh - 18,968; Rutherglen - 34,000 ">
            <a:extLst>
              <a:ext uri="{FF2B5EF4-FFF2-40B4-BE49-F238E27FC236}">
                <a16:creationId xmlns:a16="http://schemas.microsoft.com/office/drawing/2014/main" id="{BF039D30-AC85-6DA4-D5A5-05034CFDAC0A}"/>
              </a:ext>
            </a:extLst>
          </p:cNvPr>
          <p:cNvGraphicFramePr/>
          <p:nvPr>
            <p:extLst>
              <p:ext uri="{D42A27DB-BD31-4B8C-83A1-F6EECF244321}">
                <p14:modId xmlns:p14="http://schemas.microsoft.com/office/powerpoint/2010/main" val="2113088025"/>
              </p:ext>
            </p:extLst>
          </p:nvPr>
        </p:nvGraphicFramePr>
        <p:xfrm>
          <a:off x="674915" y="2302615"/>
          <a:ext cx="6215743" cy="4408715"/>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Map of Scotland showing locations of project towns">
            <a:extLst>
              <a:ext uri="{FF2B5EF4-FFF2-40B4-BE49-F238E27FC236}">
                <a16:creationId xmlns:a16="http://schemas.microsoft.com/office/drawing/2014/main" id="{2ECA9E8F-BC47-10F6-DA3C-FE0CE856E83D}"/>
              </a:ext>
            </a:extLst>
          </p:cNvPr>
          <p:cNvPicPr>
            <a:picLocks noChangeAspect="1"/>
          </p:cNvPicPr>
          <p:nvPr/>
        </p:nvPicPr>
        <p:blipFill rotWithShape="1">
          <a:blip r:embed="rId4"/>
          <a:srcRect l="21429" r="20053"/>
          <a:stretch/>
        </p:blipFill>
        <p:spPr>
          <a:xfrm>
            <a:off x="6172200" y="0"/>
            <a:ext cx="6019800" cy="6858000"/>
          </a:xfrm>
          <a:prstGeom prst="rect">
            <a:avLst/>
          </a:prstGeom>
        </p:spPr>
      </p:pic>
    </p:spTree>
    <p:extLst>
      <p:ext uri="{BB962C8B-B14F-4D97-AF65-F5344CB8AC3E}">
        <p14:creationId xmlns:p14="http://schemas.microsoft.com/office/powerpoint/2010/main" val="272815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45FB-FBB6-A905-C77E-1AD6A8F7A3A9}"/>
              </a:ext>
            </a:extLst>
          </p:cNvPr>
          <p:cNvSpPr txBox="1">
            <a:spLocks noGrp="1"/>
          </p:cNvSpPr>
          <p:nvPr>
            <p:ph type="title" idx="4294967295"/>
          </p:nvPr>
        </p:nvSpPr>
        <p:spPr>
          <a:xfrm>
            <a:off x="289831" y="127640"/>
            <a:ext cx="10515600" cy="678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154272"/>
                </a:solidFill>
                <a:effectLst/>
                <a:uLnTx/>
                <a:uFillTx/>
                <a:latin typeface="Calibri"/>
                <a:ea typeface="+mj-ea"/>
                <a:cs typeface="Calibri"/>
              </a:rPr>
              <a:t>Data journey</a:t>
            </a:r>
            <a:endParaRPr kumimoji="0" lang="en-US" sz="3200" b="1" i="0" u="none" strike="noStrike" kern="1200" cap="none" spc="0" normalizeH="0" baseline="0" noProof="0" dirty="0">
              <a:ln>
                <a:noFill/>
              </a:ln>
              <a:solidFill>
                <a:srgbClr val="5B9BD5"/>
              </a:solidFill>
              <a:effectLst/>
              <a:uLnTx/>
              <a:uFillTx/>
              <a:latin typeface="+mj-lt"/>
              <a:ea typeface="+mj-ea"/>
              <a:cs typeface="Calibri Light"/>
            </a:endParaRPr>
          </a:p>
        </p:txBody>
      </p:sp>
      <p:sp>
        <p:nvSpPr>
          <p:cNvPr id="3" name="TextBox 2">
            <a:extLst>
              <a:ext uri="{FF2B5EF4-FFF2-40B4-BE49-F238E27FC236}">
                <a16:creationId xmlns:a16="http://schemas.microsoft.com/office/drawing/2014/main" id="{E6BF3D1E-4A86-4908-A218-07C218E08925}"/>
              </a:ext>
            </a:extLst>
          </p:cNvPr>
          <p:cNvSpPr txBox="1"/>
          <p:nvPr/>
        </p:nvSpPr>
        <p:spPr>
          <a:xfrm>
            <a:off x="389530" y="1084911"/>
            <a:ext cx="2968607" cy="3600986"/>
          </a:xfrm>
          <a:prstGeom prst="rect">
            <a:avLst/>
          </a:prstGeom>
          <a:noFill/>
        </p:spPr>
        <p:txBody>
          <a:bodyPr wrap="square" lIns="91440" tIns="45720" rIns="91440" bIns="45720" rtlCol="0" anchor="t">
            <a:spAutoFit/>
          </a:bodyPr>
          <a:lstStyle/>
          <a:p>
            <a:pPr>
              <a:defRPr/>
            </a:pPr>
            <a:r>
              <a:rPr lang="en-GB" sz="2800" b="1">
                <a:solidFill>
                  <a:srgbClr val="154272"/>
                </a:solidFill>
                <a:ea typeface="Calibri"/>
                <a:cs typeface="Calibri"/>
              </a:rPr>
              <a:t>Data Profile</a:t>
            </a:r>
          </a:p>
          <a:p>
            <a:pPr>
              <a:defRPr/>
            </a:pPr>
            <a:r>
              <a:rPr lang="en-GB" sz="1600">
                <a:solidFill>
                  <a:srgbClr val="154272"/>
                </a:solidFill>
                <a:ea typeface="Calibri"/>
                <a:cs typeface="Calibri"/>
              </a:rPr>
              <a:t>Produced by Public Health Scotland LIST team</a:t>
            </a:r>
          </a:p>
          <a:p>
            <a:pPr>
              <a:defRPr/>
            </a:pPr>
            <a:r>
              <a:rPr lang="en-GB" sz="2800" i="1">
                <a:solidFill>
                  <a:srgbClr val="154272"/>
                </a:solidFill>
                <a:ea typeface="Calibri"/>
                <a:cs typeface="Calibri"/>
              </a:rPr>
              <a:t>Key population groups experiencing inequality</a:t>
            </a:r>
          </a:p>
          <a:p>
            <a:pPr algn="ctr">
              <a:defRPr/>
            </a:pPr>
            <a:endParaRPr lang="en-GB" sz="2800">
              <a:solidFill>
                <a:srgbClr val="154272"/>
              </a:solidFill>
              <a:ea typeface="Calibri"/>
              <a:cs typeface="Calibri"/>
            </a:endParaRPr>
          </a:p>
          <a:p>
            <a:pPr algn="ctr">
              <a:defRPr/>
            </a:pPr>
            <a:endParaRPr lang="en-GB" sz="2800">
              <a:solidFill>
                <a:srgbClr val="154272"/>
              </a:solidFill>
              <a:ea typeface="Calibri"/>
              <a:cs typeface="Calibri"/>
            </a:endParaRPr>
          </a:p>
        </p:txBody>
      </p:sp>
      <p:sp>
        <p:nvSpPr>
          <p:cNvPr id="5" name="Arrow: Curved Up 4">
            <a:extLst>
              <a:ext uri="{FF2B5EF4-FFF2-40B4-BE49-F238E27FC236}">
                <a16:creationId xmlns:a16="http://schemas.microsoft.com/office/drawing/2014/main" id="{65A30F5B-6A99-9556-352D-E224151A476C}"/>
              </a:ext>
              <a:ext uri="{C183D7F6-B498-43B3-948B-1728B52AA6E4}">
                <adec:decorative xmlns:adec="http://schemas.microsoft.com/office/drawing/2017/decorative" val="1"/>
              </a:ext>
            </a:extLst>
          </p:cNvPr>
          <p:cNvSpPr/>
          <p:nvPr/>
        </p:nvSpPr>
        <p:spPr>
          <a:xfrm rot="664897">
            <a:off x="1852455" y="3632950"/>
            <a:ext cx="1672117" cy="1014040"/>
          </a:xfrm>
          <a:prstGeom prst="curvedUpArrow">
            <a:avLst>
              <a:gd name="adj1" fmla="val 25000"/>
              <a:gd name="adj2" fmla="val 53131"/>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BE3FC712-7781-5A70-AE0D-23B3239171B6}"/>
              </a:ext>
            </a:extLst>
          </p:cNvPr>
          <p:cNvSpPr txBox="1"/>
          <p:nvPr/>
        </p:nvSpPr>
        <p:spPr>
          <a:xfrm>
            <a:off x="3510335" y="2136984"/>
            <a:ext cx="2968607" cy="2492990"/>
          </a:xfrm>
          <a:prstGeom prst="rect">
            <a:avLst/>
          </a:prstGeom>
          <a:noFill/>
        </p:spPr>
        <p:txBody>
          <a:bodyPr wrap="square" lIns="91440" tIns="45720" rIns="91440" bIns="45720" rtlCol="0" anchor="t">
            <a:spAutoFit/>
          </a:bodyPr>
          <a:lstStyle/>
          <a:p>
            <a:pPr>
              <a:defRPr/>
            </a:pPr>
            <a:r>
              <a:rPr lang="en-GB" sz="2800" b="1">
                <a:solidFill>
                  <a:srgbClr val="154272"/>
                </a:solidFill>
                <a:ea typeface="Calibri"/>
                <a:cs typeface="Calibri"/>
              </a:rPr>
              <a:t>Quantitative Data Infographic</a:t>
            </a:r>
          </a:p>
          <a:p>
            <a:pPr>
              <a:defRPr/>
            </a:pPr>
            <a:r>
              <a:rPr lang="en-GB" sz="2800" i="1">
                <a:solidFill>
                  <a:srgbClr val="154272"/>
                </a:solidFill>
                <a:ea typeface="Calibri"/>
                <a:cs typeface="Calibri"/>
              </a:rPr>
              <a:t>Bring to life key areas of inequality in a visual</a:t>
            </a:r>
          </a:p>
          <a:p>
            <a:pPr algn="ctr">
              <a:defRPr/>
            </a:pPr>
            <a:endParaRPr lang="en-GB" sz="1600">
              <a:solidFill>
                <a:srgbClr val="154272"/>
              </a:solidFill>
              <a:ea typeface="Calibri"/>
              <a:cs typeface="Calibri"/>
            </a:endParaRPr>
          </a:p>
        </p:txBody>
      </p:sp>
      <p:sp>
        <p:nvSpPr>
          <p:cNvPr id="4" name="Arrow: Curved Up 3">
            <a:extLst>
              <a:ext uri="{FF2B5EF4-FFF2-40B4-BE49-F238E27FC236}">
                <a16:creationId xmlns:a16="http://schemas.microsoft.com/office/drawing/2014/main" id="{A00E78B3-CEB8-0156-B951-A26793662ACB}"/>
              </a:ext>
              <a:ext uri="{C183D7F6-B498-43B3-948B-1728B52AA6E4}">
                <adec:decorative xmlns:adec="http://schemas.microsoft.com/office/drawing/2017/decorative" val="1"/>
              </a:ext>
            </a:extLst>
          </p:cNvPr>
          <p:cNvSpPr/>
          <p:nvPr/>
        </p:nvSpPr>
        <p:spPr>
          <a:xfrm rot="20392968" flipV="1">
            <a:off x="5227985" y="1159292"/>
            <a:ext cx="1631400" cy="57483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BB61D382-7602-DC08-3D08-6DE276CA5E95}"/>
              </a:ext>
            </a:extLst>
          </p:cNvPr>
          <p:cNvSpPr txBox="1"/>
          <p:nvPr/>
        </p:nvSpPr>
        <p:spPr>
          <a:xfrm>
            <a:off x="6796991" y="674101"/>
            <a:ext cx="3335808" cy="3108543"/>
          </a:xfrm>
          <a:prstGeom prst="rect">
            <a:avLst/>
          </a:prstGeom>
          <a:noFill/>
        </p:spPr>
        <p:txBody>
          <a:bodyPr wrap="square" lIns="91440" tIns="45720" rIns="91440" bIns="45720" rtlCol="0" anchor="t">
            <a:spAutoFit/>
          </a:bodyPr>
          <a:lstStyle/>
          <a:p>
            <a:pPr>
              <a:defRPr/>
            </a:pPr>
            <a:r>
              <a:rPr lang="en-GB" sz="2800" b="1">
                <a:solidFill>
                  <a:srgbClr val="154272"/>
                </a:solidFill>
                <a:ea typeface="Calibri"/>
                <a:cs typeface="Calibri"/>
              </a:rPr>
              <a:t>Qualitative Report</a:t>
            </a:r>
          </a:p>
          <a:p>
            <a:pPr>
              <a:defRPr/>
            </a:pPr>
            <a:r>
              <a:rPr lang="en-GB" sz="2800" i="1">
                <a:solidFill>
                  <a:srgbClr val="154272"/>
                </a:solidFill>
                <a:ea typeface="Calibri"/>
                <a:cs typeface="Calibri"/>
              </a:rPr>
              <a:t>‘Sense-checked’ key areas of inequality</a:t>
            </a:r>
          </a:p>
          <a:p>
            <a:pPr>
              <a:defRPr/>
            </a:pPr>
            <a:r>
              <a:rPr lang="en-GB" sz="2800" i="1">
                <a:solidFill>
                  <a:srgbClr val="154272"/>
                </a:solidFill>
                <a:ea typeface="Calibri"/>
                <a:cs typeface="Calibri"/>
              </a:rPr>
              <a:t>What is needed from their place</a:t>
            </a:r>
            <a:endParaRPr lang="en-GB" sz="1600">
              <a:solidFill>
                <a:srgbClr val="154272"/>
              </a:solidFill>
              <a:ea typeface="Calibri"/>
              <a:cs typeface="Calibri"/>
            </a:endParaRPr>
          </a:p>
          <a:p>
            <a:pPr marL="457200" indent="-457200">
              <a:buFont typeface="Arial" panose="020B0604020202020204" pitchFamily="34" charset="0"/>
              <a:buChar char="•"/>
              <a:defRPr/>
            </a:pPr>
            <a:endParaRPr lang="en-GB" sz="2800">
              <a:solidFill>
                <a:srgbClr val="154272"/>
              </a:solidFill>
              <a:ea typeface="Calibri"/>
              <a:cs typeface="Calibri"/>
            </a:endParaRPr>
          </a:p>
          <a:p>
            <a:pPr algn="ctr">
              <a:defRPr/>
            </a:pPr>
            <a:endParaRPr lang="en-GB" sz="2800">
              <a:solidFill>
                <a:srgbClr val="154272"/>
              </a:solidFill>
              <a:ea typeface="Calibri"/>
              <a:cs typeface="Calibri"/>
            </a:endParaRPr>
          </a:p>
        </p:txBody>
      </p:sp>
      <p:sp>
        <p:nvSpPr>
          <p:cNvPr id="9" name="Arrow: Curved Up 8">
            <a:extLst>
              <a:ext uri="{FF2B5EF4-FFF2-40B4-BE49-F238E27FC236}">
                <a16:creationId xmlns:a16="http://schemas.microsoft.com/office/drawing/2014/main" id="{7F88C005-5A2E-0823-80F7-7801ABFF07B6}"/>
              </a:ext>
              <a:ext uri="{C183D7F6-B498-43B3-948B-1728B52AA6E4}">
                <adec:decorative xmlns:adec="http://schemas.microsoft.com/office/drawing/2017/decorative" val="1"/>
              </a:ext>
            </a:extLst>
          </p:cNvPr>
          <p:cNvSpPr/>
          <p:nvPr/>
        </p:nvSpPr>
        <p:spPr>
          <a:xfrm rot="1777932">
            <a:off x="6768210" y="3366176"/>
            <a:ext cx="2118588" cy="1117308"/>
          </a:xfrm>
          <a:prstGeom prst="curvedUpArrow">
            <a:avLst>
              <a:gd name="adj1" fmla="val 25000"/>
              <a:gd name="adj2" fmla="val 49835"/>
              <a:gd name="adj3" fmla="val 4344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86345AA9-76AE-A924-777A-AEB069DFCCAC}"/>
              </a:ext>
            </a:extLst>
          </p:cNvPr>
          <p:cNvSpPr txBox="1"/>
          <p:nvPr/>
        </p:nvSpPr>
        <p:spPr>
          <a:xfrm>
            <a:off x="8833863" y="3029591"/>
            <a:ext cx="3335808" cy="3539430"/>
          </a:xfrm>
          <a:prstGeom prst="rect">
            <a:avLst/>
          </a:prstGeom>
          <a:noFill/>
        </p:spPr>
        <p:txBody>
          <a:bodyPr wrap="square" lIns="91440" tIns="45720" rIns="91440" bIns="45720" rtlCol="0" anchor="t">
            <a:spAutoFit/>
          </a:bodyPr>
          <a:lstStyle/>
          <a:p>
            <a:pPr>
              <a:defRPr/>
            </a:pPr>
            <a:r>
              <a:rPr lang="en-GB" sz="2800" b="1">
                <a:solidFill>
                  <a:srgbClr val="154272"/>
                </a:solidFill>
                <a:ea typeface="Calibri"/>
                <a:cs typeface="Calibri"/>
              </a:rPr>
              <a:t>Qualitative Summary </a:t>
            </a:r>
          </a:p>
          <a:p>
            <a:pPr>
              <a:defRPr/>
            </a:pPr>
            <a:r>
              <a:rPr lang="en-GB" sz="2800" i="1">
                <a:solidFill>
                  <a:srgbClr val="154272"/>
                </a:solidFill>
                <a:ea typeface="Calibri"/>
                <a:cs typeface="Calibri"/>
              </a:rPr>
              <a:t>Bring to life key community  perceptions of inequality and Place &amp; Wellbeing Outcomes</a:t>
            </a:r>
            <a:r>
              <a:rPr lang="en-GB" sz="1600">
                <a:solidFill>
                  <a:srgbClr val="154272"/>
                </a:solidFill>
                <a:ea typeface="Calibri"/>
                <a:cs typeface="Calibri"/>
              </a:rPr>
              <a:t> </a:t>
            </a:r>
          </a:p>
          <a:p>
            <a:pPr algn="ctr">
              <a:defRPr/>
            </a:pPr>
            <a:endParaRPr lang="en-GB" sz="2800">
              <a:solidFill>
                <a:srgbClr val="154272"/>
              </a:solidFill>
              <a:ea typeface="Calibri"/>
              <a:cs typeface="Calibri"/>
            </a:endParaRPr>
          </a:p>
        </p:txBody>
      </p:sp>
      <p:sp>
        <p:nvSpPr>
          <p:cNvPr id="11" name="Rectangle 10">
            <a:extLst>
              <a:ext uri="{FF2B5EF4-FFF2-40B4-BE49-F238E27FC236}">
                <a16:creationId xmlns:a16="http://schemas.microsoft.com/office/drawing/2014/main" id="{BC1F8AA5-D942-AF17-D93B-9B72B1E7F66F}"/>
              </a:ext>
            </a:extLst>
          </p:cNvPr>
          <p:cNvSpPr/>
          <p:nvPr/>
        </p:nvSpPr>
        <p:spPr>
          <a:xfrm>
            <a:off x="3111808" y="4734881"/>
            <a:ext cx="4014743" cy="20247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000" b="1"/>
          </a:p>
          <a:p>
            <a:pPr algn="ctr"/>
            <a:r>
              <a:rPr lang="en-GB" sz="2000" b="1"/>
              <a:t>Used insight to inform data led decision making</a:t>
            </a:r>
            <a:endParaRPr lang="en-GB" sz="2000" b="1">
              <a:ea typeface="Calibri"/>
              <a:cs typeface="Calibri"/>
            </a:endParaRPr>
          </a:p>
          <a:p>
            <a:pPr marL="285750" indent="-285750" algn="ctr">
              <a:buFontTx/>
              <a:buChar char="-"/>
            </a:pPr>
            <a:r>
              <a:rPr lang="en-GB" sz="2000" b="1"/>
              <a:t>Place and Wellbeing Assessments</a:t>
            </a:r>
            <a:endParaRPr lang="en-GB" sz="2000" b="1">
              <a:ea typeface="Calibri"/>
              <a:cs typeface="Calibri"/>
            </a:endParaRPr>
          </a:p>
          <a:p>
            <a:pPr marL="285750" indent="-285750" algn="ctr">
              <a:buFontTx/>
              <a:buChar char="-"/>
            </a:pPr>
            <a:r>
              <a:rPr lang="en-GB" sz="2000" b="1">
                <a:ea typeface="Calibri"/>
                <a:cs typeface="Calibri"/>
              </a:rPr>
              <a:t>Place and Wellbeing Outcome Briefing Papers</a:t>
            </a:r>
          </a:p>
          <a:p>
            <a:pPr algn="ctr"/>
            <a:endParaRPr lang="en-GB">
              <a:ea typeface="Calibri"/>
              <a:cs typeface="Calibri"/>
            </a:endParaRPr>
          </a:p>
        </p:txBody>
      </p:sp>
    </p:spTree>
    <p:extLst>
      <p:ext uri="{BB962C8B-B14F-4D97-AF65-F5344CB8AC3E}">
        <p14:creationId xmlns:p14="http://schemas.microsoft.com/office/powerpoint/2010/main" val="130712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45FB-FBB6-A905-C77E-1AD6A8F7A3A9}"/>
              </a:ext>
            </a:extLst>
          </p:cNvPr>
          <p:cNvSpPr txBox="1">
            <a:spLocks noGrp="1"/>
          </p:cNvSpPr>
          <p:nvPr>
            <p:ph type="title" idx="4294967295"/>
          </p:nvPr>
        </p:nvSpPr>
        <p:spPr>
          <a:xfrm>
            <a:off x="301707" y="227064"/>
            <a:ext cx="10515600" cy="678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154272"/>
                </a:solidFill>
                <a:effectLst/>
                <a:uLnTx/>
                <a:uFillTx/>
                <a:latin typeface="Calibri"/>
                <a:ea typeface="+mj-ea"/>
                <a:cs typeface="Calibri"/>
              </a:rPr>
              <a:t>Data documents produced</a:t>
            </a:r>
            <a:endParaRPr kumimoji="0" lang="en-US" sz="3200" b="1" i="0" u="none" strike="noStrike" kern="1200" cap="none" spc="0" normalizeH="0" baseline="0" noProof="0" dirty="0">
              <a:ln>
                <a:noFill/>
              </a:ln>
              <a:solidFill>
                <a:srgbClr val="5B9BD5"/>
              </a:solidFill>
              <a:effectLst/>
              <a:uLnTx/>
              <a:uFillTx/>
              <a:latin typeface="+mj-lt"/>
              <a:ea typeface="+mj-ea"/>
              <a:cs typeface="Calibri Light"/>
            </a:endParaRPr>
          </a:p>
        </p:txBody>
      </p:sp>
      <p:sp>
        <p:nvSpPr>
          <p:cNvPr id="3" name="TextBox 2">
            <a:extLst>
              <a:ext uri="{FF2B5EF4-FFF2-40B4-BE49-F238E27FC236}">
                <a16:creationId xmlns:a16="http://schemas.microsoft.com/office/drawing/2014/main" id="{E6BF3D1E-4A86-4908-A218-07C218E08925}"/>
              </a:ext>
            </a:extLst>
          </p:cNvPr>
          <p:cNvSpPr txBox="1"/>
          <p:nvPr/>
        </p:nvSpPr>
        <p:spPr>
          <a:xfrm>
            <a:off x="119367" y="1084911"/>
            <a:ext cx="2968607" cy="523220"/>
          </a:xfrm>
          <a:prstGeom prst="rect">
            <a:avLst/>
          </a:prstGeom>
          <a:noFill/>
        </p:spPr>
        <p:txBody>
          <a:bodyPr wrap="square" lIns="91440" tIns="45720" rIns="91440" bIns="45720" rtlCol="0" anchor="t">
            <a:spAutoFit/>
          </a:bodyPr>
          <a:lstStyle/>
          <a:p>
            <a:pPr algn="ctr">
              <a:defRPr/>
            </a:pPr>
            <a:r>
              <a:rPr lang="en-GB" sz="2800">
                <a:solidFill>
                  <a:srgbClr val="154272"/>
                </a:solidFill>
                <a:ea typeface="Calibri"/>
                <a:cs typeface="Calibri"/>
              </a:rPr>
              <a:t>PHS data profile</a:t>
            </a:r>
          </a:p>
        </p:txBody>
      </p:sp>
      <p:pic>
        <p:nvPicPr>
          <p:cNvPr id="21" name="Picture 20">
            <a:extLst>
              <a:ext uri="{FF2B5EF4-FFF2-40B4-BE49-F238E27FC236}">
                <a16:creationId xmlns:a16="http://schemas.microsoft.com/office/drawing/2014/main" id="{CA9BA9DA-031B-BBE4-CA1C-5004BCBE3E57}"/>
              </a:ext>
              <a:ext uri="{C183D7F6-B498-43B3-948B-1728B52AA6E4}">
                <adec:decorative xmlns:adec="http://schemas.microsoft.com/office/drawing/2017/decorative" val="1"/>
              </a:ext>
            </a:extLst>
          </p:cNvPr>
          <p:cNvPicPr>
            <a:picLocks noChangeAspect="1"/>
          </p:cNvPicPr>
          <p:nvPr/>
        </p:nvPicPr>
        <p:blipFill rotWithShape="1">
          <a:blip r:embed="rId3"/>
          <a:srcRect b="4115"/>
          <a:stretch/>
        </p:blipFill>
        <p:spPr>
          <a:xfrm>
            <a:off x="480366" y="2249121"/>
            <a:ext cx="2246607" cy="3036565"/>
          </a:xfrm>
          <a:prstGeom prst="rect">
            <a:avLst/>
          </a:prstGeom>
        </p:spPr>
      </p:pic>
      <p:sp>
        <p:nvSpPr>
          <p:cNvPr id="7" name="TextBox 6">
            <a:extLst>
              <a:ext uri="{FF2B5EF4-FFF2-40B4-BE49-F238E27FC236}">
                <a16:creationId xmlns:a16="http://schemas.microsoft.com/office/drawing/2014/main" id="{BE3FC712-7781-5A70-AE0D-23B3239171B6}"/>
              </a:ext>
            </a:extLst>
          </p:cNvPr>
          <p:cNvSpPr txBox="1"/>
          <p:nvPr/>
        </p:nvSpPr>
        <p:spPr>
          <a:xfrm>
            <a:off x="3087974" y="1078038"/>
            <a:ext cx="2968607" cy="954107"/>
          </a:xfrm>
          <a:prstGeom prst="rect">
            <a:avLst/>
          </a:prstGeom>
          <a:noFill/>
        </p:spPr>
        <p:txBody>
          <a:bodyPr wrap="square" lIns="91440" tIns="45720" rIns="91440" bIns="45720" rtlCol="0" anchor="t">
            <a:spAutoFit/>
          </a:bodyPr>
          <a:lstStyle/>
          <a:p>
            <a:pPr algn="ctr">
              <a:defRPr/>
            </a:pPr>
            <a:r>
              <a:rPr lang="en-GB" sz="2800" dirty="0">
                <a:solidFill>
                  <a:srgbClr val="154272"/>
                </a:solidFill>
                <a:ea typeface="Calibri"/>
                <a:cs typeface="Calibri"/>
              </a:rPr>
              <a:t>Quantitative data infographic</a:t>
            </a:r>
          </a:p>
        </p:txBody>
      </p:sp>
      <p:pic>
        <p:nvPicPr>
          <p:cNvPr id="19" name="Picture 18">
            <a:extLst>
              <a:ext uri="{FF2B5EF4-FFF2-40B4-BE49-F238E27FC236}">
                <a16:creationId xmlns:a16="http://schemas.microsoft.com/office/drawing/2014/main" id="{9AE89CE4-2F49-A366-0450-E634B3DA2F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04654" y="2249122"/>
            <a:ext cx="2360715" cy="3036565"/>
          </a:xfrm>
          <a:prstGeom prst="rect">
            <a:avLst/>
          </a:prstGeom>
        </p:spPr>
      </p:pic>
      <p:sp>
        <p:nvSpPr>
          <p:cNvPr id="8" name="TextBox 7">
            <a:extLst>
              <a:ext uri="{FF2B5EF4-FFF2-40B4-BE49-F238E27FC236}">
                <a16:creationId xmlns:a16="http://schemas.microsoft.com/office/drawing/2014/main" id="{BB61D382-7602-DC08-3D08-6DE276CA5E95}"/>
              </a:ext>
            </a:extLst>
          </p:cNvPr>
          <p:cNvSpPr txBox="1"/>
          <p:nvPr/>
        </p:nvSpPr>
        <p:spPr>
          <a:xfrm>
            <a:off x="6135421" y="1031871"/>
            <a:ext cx="2968607" cy="954107"/>
          </a:xfrm>
          <a:prstGeom prst="rect">
            <a:avLst/>
          </a:prstGeom>
          <a:noFill/>
        </p:spPr>
        <p:txBody>
          <a:bodyPr wrap="square" lIns="91440" tIns="45720" rIns="91440" bIns="45720" rtlCol="0" anchor="t">
            <a:spAutoFit/>
          </a:bodyPr>
          <a:lstStyle/>
          <a:p>
            <a:pPr algn="ctr">
              <a:defRPr/>
            </a:pPr>
            <a:r>
              <a:rPr lang="en-GB" sz="2800" dirty="0">
                <a:solidFill>
                  <a:srgbClr val="154272"/>
                </a:solidFill>
                <a:ea typeface="Calibri"/>
                <a:cs typeface="Calibri"/>
              </a:rPr>
              <a:t>Community Link Lead report</a:t>
            </a:r>
          </a:p>
        </p:txBody>
      </p:sp>
      <p:pic>
        <p:nvPicPr>
          <p:cNvPr id="23" name="Picture 22">
            <a:extLst>
              <a:ext uri="{FF2B5EF4-FFF2-40B4-BE49-F238E27FC236}">
                <a16:creationId xmlns:a16="http://schemas.microsoft.com/office/drawing/2014/main" id="{77F934FA-E457-A19F-AAB6-544F7C362EA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18830" y="2164582"/>
            <a:ext cx="2212824" cy="3121106"/>
          </a:xfrm>
          <a:prstGeom prst="rect">
            <a:avLst/>
          </a:prstGeom>
        </p:spPr>
      </p:pic>
      <p:sp>
        <p:nvSpPr>
          <p:cNvPr id="10" name="TextBox 9">
            <a:extLst>
              <a:ext uri="{FF2B5EF4-FFF2-40B4-BE49-F238E27FC236}">
                <a16:creationId xmlns:a16="http://schemas.microsoft.com/office/drawing/2014/main" id="{86345AA9-76AE-A924-777A-AEB069DFCCAC}"/>
              </a:ext>
            </a:extLst>
          </p:cNvPr>
          <p:cNvSpPr txBox="1"/>
          <p:nvPr/>
        </p:nvSpPr>
        <p:spPr>
          <a:xfrm>
            <a:off x="8853360" y="985599"/>
            <a:ext cx="2968607" cy="954107"/>
          </a:xfrm>
          <a:prstGeom prst="rect">
            <a:avLst/>
          </a:prstGeom>
          <a:noFill/>
        </p:spPr>
        <p:txBody>
          <a:bodyPr wrap="square" lIns="91440" tIns="45720" rIns="91440" bIns="45720" rtlCol="0" anchor="t">
            <a:spAutoFit/>
          </a:bodyPr>
          <a:lstStyle/>
          <a:p>
            <a:pPr algn="ctr">
              <a:defRPr/>
            </a:pPr>
            <a:r>
              <a:rPr lang="en-GB" sz="2800" dirty="0">
                <a:solidFill>
                  <a:srgbClr val="154272"/>
                </a:solidFill>
                <a:ea typeface="Calibri"/>
                <a:cs typeface="Calibri"/>
              </a:rPr>
              <a:t>Community Link Lead summary</a:t>
            </a:r>
          </a:p>
        </p:txBody>
      </p:sp>
      <p:pic>
        <p:nvPicPr>
          <p:cNvPr id="4" name="Content Placeholder 3">
            <a:extLst>
              <a:ext uri="{FF2B5EF4-FFF2-40B4-BE49-F238E27FC236}">
                <a16:creationId xmlns:a16="http://schemas.microsoft.com/office/drawing/2014/main" id="{39216A02-9F40-D3C6-EBF1-C7C7DF989B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04028" y="2118784"/>
            <a:ext cx="2490258" cy="3166903"/>
          </a:xfrm>
          <a:prstGeom prst="rect">
            <a:avLst/>
          </a:prstGeom>
        </p:spPr>
      </p:pic>
    </p:spTree>
    <p:extLst>
      <p:ext uri="{BB962C8B-B14F-4D97-AF65-F5344CB8AC3E}">
        <p14:creationId xmlns:p14="http://schemas.microsoft.com/office/powerpoint/2010/main" val="374986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4819EF-8441-DCB8-BD89-A0F286DEDC09}"/>
              </a:ext>
            </a:extLst>
          </p:cNvPr>
          <p:cNvSpPr txBox="1">
            <a:spLocks noGrp="1"/>
          </p:cNvSpPr>
          <p:nvPr>
            <p:ph type="title" idx="4294967295"/>
          </p:nvPr>
        </p:nvSpPr>
        <p:spPr>
          <a:xfrm>
            <a:off x="7908" y="-2431"/>
            <a:ext cx="3333390" cy="6860463"/>
          </a:xfrm>
          <a:prstGeom prst="rect">
            <a:avLst/>
          </a:prstGeom>
          <a:solidFill>
            <a:schemeClr val="accent5">
              <a:lumMod val="20000"/>
              <a:lumOff val="80000"/>
            </a:scheme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Quantitative</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 data collection process</a:t>
            </a:r>
            <a:endParaRPr kumimoji="0" lang="en-US" sz="3600" b="0" i="0" u="none" strike="noStrike" kern="1200" cap="none" spc="0" normalizeH="0" baseline="0" noProof="0" dirty="0">
              <a:ln>
                <a:noFill/>
              </a:ln>
              <a:solidFill>
                <a:schemeClr val="tx1"/>
              </a:solidFill>
              <a:effectLst/>
              <a:uLnTx/>
              <a:uFillTx/>
              <a:latin typeface="+mj-lt"/>
              <a:ea typeface="+mj-ea"/>
              <a:cs typeface="Calibri Light"/>
            </a:endParaRPr>
          </a:p>
        </p:txBody>
      </p:sp>
      <p:pic>
        <p:nvPicPr>
          <p:cNvPr id="7" name="Picture 10" descr="Flow chart showing the data collection process">
            <a:extLst>
              <a:ext uri="{FF2B5EF4-FFF2-40B4-BE49-F238E27FC236}">
                <a16:creationId xmlns:a16="http://schemas.microsoft.com/office/drawing/2014/main" id="{41BE5C0E-FA75-D73E-EB8C-050DBB90B17F}"/>
              </a:ext>
            </a:extLst>
          </p:cNvPr>
          <p:cNvPicPr>
            <a:picLocks noGrp="1" noChangeAspect="1"/>
          </p:cNvPicPr>
          <p:nvPr>
            <p:ph idx="1"/>
          </p:nvPr>
        </p:nvPicPr>
        <p:blipFill>
          <a:blip r:embed="rId3"/>
          <a:stretch>
            <a:fillRect/>
          </a:stretch>
        </p:blipFill>
        <p:spPr>
          <a:xfrm>
            <a:off x="3804755" y="68373"/>
            <a:ext cx="8150729" cy="6733303"/>
          </a:xfrm>
          <a:prstGeom prst="rect">
            <a:avLst/>
          </a:prstGeom>
        </p:spPr>
      </p:pic>
    </p:spTree>
    <p:extLst>
      <p:ext uri="{BB962C8B-B14F-4D97-AF65-F5344CB8AC3E}">
        <p14:creationId xmlns:p14="http://schemas.microsoft.com/office/powerpoint/2010/main" val="3039364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354"/>
            <a:ext cx="12202297" cy="6852646"/>
          </a:xfrm>
          <a:prstGeom prst="rect">
            <a:avLst/>
          </a:prstGeom>
        </p:spPr>
      </p:pic>
      <p:sp>
        <p:nvSpPr>
          <p:cNvPr id="5" name="Title 4">
            <a:extLst>
              <a:ext uri="{FF2B5EF4-FFF2-40B4-BE49-F238E27FC236}">
                <a16:creationId xmlns:a16="http://schemas.microsoft.com/office/drawing/2014/main" id="{C58C4BBA-E3CE-8A16-E6A7-54EBC39B2C3C}"/>
              </a:ext>
            </a:extLst>
          </p:cNvPr>
          <p:cNvSpPr txBox="1">
            <a:spLocks noGrp="1"/>
          </p:cNvSpPr>
          <p:nvPr>
            <p:ph type="title" idx="4294967295"/>
          </p:nvPr>
        </p:nvSpPr>
        <p:spPr>
          <a:xfrm>
            <a:off x="100925" y="484553"/>
            <a:ext cx="1184073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w="0"/>
                <a:solidFill>
                  <a:schemeClr val="tx2"/>
                </a:solidFill>
                <a:effectLst>
                  <a:outerShdw blurRad="38100" dist="19050" dir="2700000" algn="tl" rotWithShape="0">
                    <a:prstClr val="black">
                      <a:alpha val="40000"/>
                    </a:prstClr>
                  </a:outerShdw>
                </a:effectLst>
                <a:uLnTx/>
                <a:uFillTx/>
                <a:latin typeface="Calibri" panose="020F0502020204030204"/>
                <a:ea typeface="+mn-ea"/>
                <a:cs typeface="+mn-cs"/>
              </a:rPr>
              <a:t>Quantitative data on those impacted by inequality in Ayr</a:t>
            </a:r>
          </a:p>
        </p:txBody>
      </p:sp>
      <p:sp>
        <p:nvSpPr>
          <p:cNvPr id="7" name="Rounded Rectangle 10">
            <a:extLst>
              <a:ext uri="{FF2B5EF4-FFF2-40B4-BE49-F238E27FC236}">
                <a16:creationId xmlns:a16="http://schemas.microsoft.com/office/drawing/2014/main" id="{4EC74CBC-FD66-B4EF-DDA4-50E196D1EC8A}"/>
              </a:ext>
            </a:extLst>
          </p:cNvPr>
          <p:cNvSpPr/>
          <p:nvPr/>
        </p:nvSpPr>
        <p:spPr>
          <a:xfrm>
            <a:off x="225083" y="2779961"/>
            <a:ext cx="5430129" cy="801602"/>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defRPr/>
            </a:pPr>
            <a:r>
              <a:rPr kumimoji="0" lang="en-GB" sz="2400" b="1" i="0" u="none" strike="noStrike" kern="1200" cap="none" spc="0" normalizeH="0" baseline="0" noProof="0">
                <a:ln>
                  <a:noFill/>
                </a:ln>
                <a:effectLst/>
                <a:uLnTx/>
                <a:uFillTx/>
                <a:latin typeface="Calibri" panose="020F0502020204030204"/>
                <a:ea typeface="+mn-ea"/>
                <a:cs typeface="Calibri"/>
              </a:rPr>
              <a:t>Geographic split of life expectancy </a:t>
            </a:r>
            <a:r>
              <a:rPr lang="en-GB" sz="2400" b="1">
                <a:latin typeface="Calibri" panose="020F0502020204030204"/>
                <a:cs typeface="Calibri"/>
              </a:rPr>
              <a:t>of 14 years if </a:t>
            </a:r>
            <a:r>
              <a:rPr kumimoji="0" lang="en-GB" sz="2400" b="1" i="0" u="none" strike="noStrike" kern="1200" cap="none" spc="0" normalizeH="0" baseline="0" noProof="0">
                <a:ln>
                  <a:noFill/>
                </a:ln>
                <a:effectLst/>
                <a:uLnTx/>
                <a:uFillTx/>
                <a:latin typeface="Calibri" panose="020F0502020204030204"/>
                <a:ea typeface="+mn-ea"/>
                <a:cs typeface="Calibri"/>
              </a:rPr>
              <a:t>living in North or South Ayr</a:t>
            </a:r>
          </a:p>
        </p:txBody>
      </p:sp>
      <p:sp>
        <p:nvSpPr>
          <p:cNvPr id="9" name="Rounded Rectangle 10">
            <a:extLst>
              <a:ext uri="{FF2B5EF4-FFF2-40B4-BE49-F238E27FC236}">
                <a16:creationId xmlns:a16="http://schemas.microsoft.com/office/drawing/2014/main" id="{9F45C367-A932-8B2E-64D7-1E9A178A52E6}"/>
              </a:ext>
            </a:extLst>
          </p:cNvPr>
          <p:cNvSpPr/>
          <p:nvPr/>
        </p:nvSpPr>
        <p:spPr>
          <a:xfrm>
            <a:off x="6246052" y="2778601"/>
            <a:ext cx="5430129" cy="817028"/>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Calibri" panose="020F0502020204030204"/>
                <a:cs typeface="Calibri"/>
              </a:rPr>
              <a:t>Early deaths in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 those aged 15-44 living in North Ayr  </a:t>
            </a:r>
          </a:p>
        </p:txBody>
      </p:sp>
      <p:sp>
        <p:nvSpPr>
          <p:cNvPr id="11" name="Rounded Rectangle 10">
            <a:extLst>
              <a:ext uri="{FF2B5EF4-FFF2-40B4-BE49-F238E27FC236}">
                <a16:creationId xmlns:a16="http://schemas.microsoft.com/office/drawing/2014/main" id="{B83A8C10-7C64-D658-B557-27C07C1A538E}"/>
              </a:ext>
            </a:extLst>
          </p:cNvPr>
          <p:cNvSpPr/>
          <p:nvPr/>
        </p:nvSpPr>
        <p:spPr>
          <a:xfrm>
            <a:off x="225083" y="3927030"/>
            <a:ext cx="5430129" cy="817029"/>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People with addiction issues</a:t>
            </a:r>
          </a:p>
        </p:txBody>
      </p:sp>
      <p:sp>
        <p:nvSpPr>
          <p:cNvPr id="13" name="Rounded Rectangle 10">
            <a:extLst>
              <a:ext uri="{FF2B5EF4-FFF2-40B4-BE49-F238E27FC236}">
                <a16:creationId xmlns:a16="http://schemas.microsoft.com/office/drawing/2014/main" id="{3C4C71E4-1F9F-9AA9-B3CF-8F8CC62E4CDE}"/>
              </a:ext>
            </a:extLst>
          </p:cNvPr>
          <p:cNvSpPr/>
          <p:nvPr/>
        </p:nvSpPr>
        <p:spPr>
          <a:xfrm>
            <a:off x="6246051" y="3927030"/>
            <a:ext cx="5430129" cy="817029"/>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People living in poverty, to include a focus on children</a:t>
            </a:r>
          </a:p>
        </p:txBody>
      </p:sp>
    </p:spTree>
    <p:extLst>
      <p:ext uri="{BB962C8B-B14F-4D97-AF65-F5344CB8AC3E}">
        <p14:creationId xmlns:p14="http://schemas.microsoft.com/office/powerpoint/2010/main" val="325345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85D3E3-897C-0846-8AFE-84FD02EA52FD}"/>
              </a:ext>
              <a:ext uri="{C183D7F6-B498-43B3-948B-1728B52AA6E4}">
                <adec:decorative xmlns:adec="http://schemas.microsoft.com/office/drawing/2017/decorative" val="1"/>
              </a:ext>
            </a:extLst>
          </p:cNvPr>
          <p:cNvSpPr/>
          <p:nvPr/>
        </p:nvSpPr>
        <p:spPr>
          <a:xfrm>
            <a:off x="0" y="0"/>
            <a:ext cx="5327050" cy="3231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6" name="Oval 5">
            <a:extLst>
              <a:ext uri="{FF2B5EF4-FFF2-40B4-BE49-F238E27FC236}">
                <a16:creationId xmlns:a16="http://schemas.microsoft.com/office/drawing/2014/main" id="{48184351-7AC3-3A89-A009-7F0BBC9940E7}"/>
              </a:ext>
              <a:ext uri="{C183D7F6-B498-43B3-948B-1728B52AA6E4}">
                <adec:decorative xmlns:adec="http://schemas.microsoft.com/office/drawing/2017/decorative" val="1"/>
              </a:ext>
            </a:extLst>
          </p:cNvPr>
          <p:cNvSpPr/>
          <p:nvPr/>
        </p:nvSpPr>
        <p:spPr>
          <a:xfrm>
            <a:off x="272404" y="226673"/>
            <a:ext cx="479497" cy="479497"/>
          </a:xfrm>
          <a:prstGeom prst="ellipse">
            <a:avLst/>
          </a:prstGeom>
          <a:solidFill>
            <a:schemeClr val="bg1"/>
          </a:solidFill>
          <a:ln w="19050">
            <a:solidFill>
              <a:srgbClr val="954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8" name="TextBox 7">
            <a:extLst>
              <a:ext uri="{FF2B5EF4-FFF2-40B4-BE49-F238E27FC236}">
                <a16:creationId xmlns:a16="http://schemas.microsoft.com/office/drawing/2014/main" id="{85C77189-0F47-1459-C75F-A9EA7CA88344}"/>
              </a:ext>
            </a:extLst>
          </p:cNvPr>
          <p:cNvSpPr txBox="1"/>
          <p:nvPr/>
        </p:nvSpPr>
        <p:spPr>
          <a:xfrm>
            <a:off x="370916" y="303560"/>
            <a:ext cx="282472" cy="352854"/>
          </a:xfrm>
          <a:prstGeom prst="rect">
            <a:avLst/>
          </a:prstGeom>
          <a:noFill/>
        </p:spPr>
        <p:txBody>
          <a:bodyPr wrap="square" rtlCol="0">
            <a:spAutoFit/>
          </a:bodyPr>
          <a:lstStyle/>
          <a:p>
            <a:pPr algn="ctr"/>
            <a:r>
              <a:rPr lang="en-US" sz="1693" b="1">
                <a:solidFill>
                  <a:srgbClr val="95408D"/>
                </a:solidFill>
                <a:latin typeface="Arial Black" panose="020B0604020202020204" pitchFamily="34" charset="0"/>
                <a:cs typeface="Arial Black" panose="020B0604020202020204" pitchFamily="34" charset="0"/>
              </a:rPr>
              <a:t>1</a:t>
            </a:r>
          </a:p>
        </p:txBody>
      </p:sp>
      <p:sp>
        <p:nvSpPr>
          <p:cNvPr id="7" name="Rectangle 6">
            <a:extLst>
              <a:ext uri="{FF2B5EF4-FFF2-40B4-BE49-F238E27FC236}">
                <a16:creationId xmlns:a16="http://schemas.microsoft.com/office/drawing/2014/main" id="{DC0A064E-D405-6DFB-1F5E-E27DFD08376E}"/>
              </a:ext>
              <a:ext uri="{C183D7F6-B498-43B3-948B-1728B52AA6E4}">
                <adec:decorative xmlns:adec="http://schemas.microsoft.com/office/drawing/2017/decorative" val="1"/>
              </a:ext>
            </a:extLst>
          </p:cNvPr>
          <p:cNvSpPr/>
          <p:nvPr/>
        </p:nvSpPr>
        <p:spPr>
          <a:xfrm flipH="1">
            <a:off x="443275" y="226673"/>
            <a:ext cx="4506282" cy="479497"/>
          </a:xfrm>
          <a:prstGeom prst="rect">
            <a:avLst/>
          </a:prstGeom>
          <a:solidFill>
            <a:srgbClr val="9540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9" name="TextBox 8">
            <a:extLst>
              <a:ext uri="{FF2B5EF4-FFF2-40B4-BE49-F238E27FC236}">
                <a16:creationId xmlns:a16="http://schemas.microsoft.com/office/drawing/2014/main" id="{9D00F21A-08D5-BDBB-6CCB-157860CBFF8F}"/>
              </a:ext>
            </a:extLst>
          </p:cNvPr>
          <p:cNvSpPr txBox="1"/>
          <p:nvPr/>
        </p:nvSpPr>
        <p:spPr>
          <a:xfrm>
            <a:off x="830365" y="303560"/>
            <a:ext cx="3931882" cy="352854"/>
          </a:xfrm>
          <a:prstGeom prst="rect">
            <a:avLst/>
          </a:prstGeom>
          <a:noFill/>
        </p:spPr>
        <p:txBody>
          <a:bodyPr wrap="square" rtlCol="0">
            <a:spAutoFit/>
          </a:bodyPr>
          <a:lstStyle/>
          <a:p>
            <a:r>
              <a:rPr lang="en-US" sz="1693" b="1">
                <a:solidFill>
                  <a:schemeClr val="bg1"/>
                </a:solidFill>
                <a:latin typeface="Arial" panose="020B0604020202020204" pitchFamily="34" charset="0"/>
                <a:cs typeface="Arial" panose="020B0604020202020204" pitchFamily="34" charset="0"/>
              </a:rPr>
              <a:t>High levels of deprivation</a:t>
            </a:r>
          </a:p>
        </p:txBody>
      </p:sp>
      <p:pic>
        <p:nvPicPr>
          <p:cNvPr id="14" name="Picture 13" descr="Map of Dunoon intermediate zone with Hunters Quay and Dunoon highlighted">
            <a:extLst>
              <a:ext uri="{FF2B5EF4-FFF2-40B4-BE49-F238E27FC236}">
                <a16:creationId xmlns:a16="http://schemas.microsoft.com/office/drawing/2014/main" id="{A7ADB2E5-FDA5-472F-8FE7-7D5BF8889C97}"/>
              </a:ext>
            </a:extLst>
          </p:cNvPr>
          <p:cNvPicPr>
            <a:picLocks noChangeAspect="1"/>
          </p:cNvPicPr>
          <p:nvPr/>
        </p:nvPicPr>
        <p:blipFill rotWithShape="1">
          <a:blip r:embed="rId3"/>
          <a:srcRect l="2903"/>
          <a:stretch/>
        </p:blipFill>
        <p:spPr>
          <a:xfrm>
            <a:off x="5269" y="1036459"/>
            <a:ext cx="3146624" cy="5821541"/>
          </a:xfrm>
          <a:prstGeom prst="rect">
            <a:avLst/>
          </a:prstGeom>
        </p:spPr>
      </p:pic>
      <p:pic>
        <p:nvPicPr>
          <p:cNvPr id="3" name="Picture 2">
            <a:extLst>
              <a:ext uri="{FF2B5EF4-FFF2-40B4-BE49-F238E27FC236}">
                <a16:creationId xmlns:a16="http://schemas.microsoft.com/office/drawing/2014/main" id="{24D238A0-09C2-4017-26A7-4E9981EA63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08525" y="6132380"/>
            <a:ext cx="1188853" cy="580603"/>
          </a:xfrm>
          <a:prstGeom prst="rect">
            <a:avLst/>
          </a:prstGeom>
        </p:spPr>
      </p:pic>
      <p:sp>
        <p:nvSpPr>
          <p:cNvPr id="11" name="TextBox 10">
            <a:extLst>
              <a:ext uri="{FF2B5EF4-FFF2-40B4-BE49-F238E27FC236}">
                <a16:creationId xmlns:a16="http://schemas.microsoft.com/office/drawing/2014/main" id="{ACE6E416-DA32-4087-92AF-33E6CAFD9DEA}"/>
              </a:ext>
            </a:extLst>
          </p:cNvPr>
          <p:cNvSpPr txBox="1"/>
          <p:nvPr/>
        </p:nvSpPr>
        <p:spPr>
          <a:xfrm>
            <a:off x="2257219" y="2028550"/>
            <a:ext cx="742896" cy="483209"/>
          </a:xfrm>
          <a:prstGeom prst="rect">
            <a:avLst/>
          </a:prstGeom>
          <a:noFill/>
        </p:spPr>
        <p:txBody>
          <a:bodyPr wrap="none" rtlCol="0">
            <a:spAutoFit/>
          </a:bodyPr>
          <a:lstStyle/>
          <a:p>
            <a:r>
              <a:rPr lang="en-GB" sz="1270"/>
              <a:t>Hunters </a:t>
            </a:r>
          </a:p>
          <a:p>
            <a:r>
              <a:rPr lang="en-GB" sz="1270"/>
              <a:t>Quay</a:t>
            </a:r>
          </a:p>
        </p:txBody>
      </p:sp>
      <p:sp>
        <p:nvSpPr>
          <p:cNvPr id="12" name="TextBox 11">
            <a:extLst>
              <a:ext uri="{FF2B5EF4-FFF2-40B4-BE49-F238E27FC236}">
                <a16:creationId xmlns:a16="http://schemas.microsoft.com/office/drawing/2014/main" id="{7D2A60C7-1218-4C3C-8329-7263CBF63A6F}"/>
              </a:ext>
            </a:extLst>
          </p:cNvPr>
          <p:cNvSpPr txBox="1"/>
          <p:nvPr/>
        </p:nvSpPr>
        <p:spPr>
          <a:xfrm>
            <a:off x="1808525" y="5056274"/>
            <a:ext cx="713657" cy="287771"/>
          </a:xfrm>
          <a:prstGeom prst="rect">
            <a:avLst/>
          </a:prstGeom>
          <a:noFill/>
        </p:spPr>
        <p:txBody>
          <a:bodyPr wrap="none" rtlCol="0">
            <a:spAutoFit/>
          </a:bodyPr>
          <a:lstStyle/>
          <a:p>
            <a:r>
              <a:rPr lang="en-GB" sz="1270"/>
              <a:t>Dunoon</a:t>
            </a:r>
          </a:p>
        </p:txBody>
      </p:sp>
      <p:sp>
        <p:nvSpPr>
          <p:cNvPr id="4" name="TextBox 3">
            <a:extLst>
              <a:ext uri="{FF2B5EF4-FFF2-40B4-BE49-F238E27FC236}">
                <a16:creationId xmlns:a16="http://schemas.microsoft.com/office/drawing/2014/main" id="{05294DC8-BEA0-4670-BD03-90183BA67498}"/>
              </a:ext>
            </a:extLst>
          </p:cNvPr>
          <p:cNvSpPr txBox="1"/>
          <p:nvPr/>
        </p:nvSpPr>
        <p:spPr>
          <a:xfrm>
            <a:off x="3282938" y="1038003"/>
            <a:ext cx="1817863" cy="1986439"/>
          </a:xfrm>
          <a:prstGeom prst="rect">
            <a:avLst/>
          </a:prstGeom>
          <a:noFill/>
        </p:spPr>
        <p:txBody>
          <a:bodyPr wrap="square" lIns="64514" tIns="32257" rIns="64514" bIns="32257" rtlCol="0" anchor="t">
            <a:spAutoFit/>
          </a:bodyPr>
          <a:lstStyle/>
          <a:p>
            <a:r>
              <a:rPr lang="en-GB" sz="1975" b="1">
                <a:solidFill>
                  <a:srgbClr val="85B928"/>
                </a:solidFill>
              </a:rPr>
              <a:t>24% of Dunoon</a:t>
            </a:r>
            <a:r>
              <a:rPr lang="en-GB" sz="1270">
                <a:solidFill>
                  <a:srgbClr val="85B928"/>
                </a:solidFill>
              </a:rPr>
              <a:t> </a:t>
            </a:r>
            <a:r>
              <a:rPr lang="en-GB" sz="1270"/>
              <a:t>population live in areas of high deprivation</a:t>
            </a:r>
            <a:endParaRPr lang="en-GB" sz="1270">
              <a:ea typeface="Calibri"/>
              <a:cs typeface="Calibri"/>
            </a:endParaRPr>
          </a:p>
          <a:p>
            <a:endParaRPr lang="en-GB" sz="1270"/>
          </a:p>
          <a:p>
            <a:r>
              <a:rPr lang="en-GB" sz="1340" b="1">
                <a:solidFill>
                  <a:srgbClr val="D7545B"/>
                </a:solidFill>
              </a:rPr>
              <a:t>15.5% of Hunters Quay</a:t>
            </a:r>
          </a:p>
          <a:p>
            <a:endParaRPr lang="en-GB" sz="1340" b="1"/>
          </a:p>
          <a:p>
            <a:r>
              <a:rPr lang="en-GB" sz="1340" b="1">
                <a:solidFill>
                  <a:srgbClr val="2493BE"/>
                </a:solidFill>
              </a:rPr>
              <a:t>8.7% of Argyll and Bute</a:t>
            </a:r>
          </a:p>
          <a:p>
            <a:endParaRPr lang="en-GB" sz="1340" b="1"/>
          </a:p>
          <a:p>
            <a:r>
              <a:rPr lang="en-GB" sz="1340" b="1">
                <a:solidFill>
                  <a:srgbClr val="194272"/>
                </a:solidFill>
              </a:rPr>
              <a:t>20% of Scotland</a:t>
            </a:r>
          </a:p>
        </p:txBody>
      </p:sp>
      <p:sp>
        <p:nvSpPr>
          <p:cNvPr id="5" name="TextBox 4">
            <a:extLst>
              <a:ext uri="{FF2B5EF4-FFF2-40B4-BE49-F238E27FC236}">
                <a16:creationId xmlns:a16="http://schemas.microsoft.com/office/drawing/2014/main" id="{558707C9-F5B3-4764-A391-2675317DAAD5}"/>
              </a:ext>
            </a:extLst>
          </p:cNvPr>
          <p:cNvSpPr txBox="1"/>
          <p:nvPr/>
        </p:nvSpPr>
        <p:spPr>
          <a:xfrm>
            <a:off x="3282938" y="3373115"/>
            <a:ext cx="1883629" cy="3366689"/>
          </a:xfrm>
          <a:prstGeom prst="rect">
            <a:avLst/>
          </a:prstGeom>
          <a:noFill/>
        </p:spPr>
        <p:txBody>
          <a:bodyPr wrap="square" lIns="64514" tIns="32257" rIns="64514" bIns="32257" rtlCol="0" anchor="t">
            <a:spAutoFit/>
          </a:bodyPr>
          <a:lstStyle/>
          <a:p>
            <a:r>
              <a:rPr lang="en-GB" sz="1129">
                <a:solidFill>
                  <a:srgbClr val="194272"/>
                </a:solidFill>
              </a:rPr>
              <a:t>There are two areas within the</a:t>
            </a:r>
            <a:r>
              <a:rPr lang="en-GB" sz="1129"/>
              <a:t> </a:t>
            </a:r>
            <a:r>
              <a:rPr lang="en-GB" sz="1129">
                <a:solidFill>
                  <a:srgbClr val="85B928"/>
                </a:solidFill>
              </a:rPr>
              <a:t>Dunoon intermediate zone</a:t>
            </a:r>
            <a:r>
              <a:rPr lang="en-GB" sz="1129"/>
              <a:t> </a:t>
            </a:r>
            <a:r>
              <a:rPr lang="en-GB" sz="1129">
                <a:solidFill>
                  <a:srgbClr val="194272"/>
                </a:solidFill>
              </a:rPr>
              <a:t>which are in the top 10% of areas in Scotland identified as deprived by the Scottish Index of Multiple Deprivation (SIMD). </a:t>
            </a:r>
            <a:endParaRPr lang="en-GB" sz="1129">
              <a:solidFill>
                <a:srgbClr val="194272"/>
              </a:solidFill>
              <a:ea typeface="Calibri"/>
              <a:cs typeface="Calibri"/>
            </a:endParaRPr>
          </a:p>
          <a:p>
            <a:endParaRPr lang="en-GB" sz="1129">
              <a:solidFill>
                <a:srgbClr val="194272"/>
              </a:solidFill>
              <a:ea typeface="Calibri"/>
              <a:cs typeface="Calibri"/>
            </a:endParaRPr>
          </a:p>
          <a:p>
            <a:r>
              <a:rPr lang="en-GB" sz="1129">
                <a:solidFill>
                  <a:srgbClr val="194272"/>
                </a:solidFill>
              </a:rPr>
              <a:t>People who live in the most deprived areas are most likely to experience conditions which limited their opportunities in life.  </a:t>
            </a:r>
            <a:endParaRPr lang="en-GB" sz="1129">
              <a:solidFill>
                <a:srgbClr val="194272"/>
              </a:solidFill>
              <a:ea typeface="Calibri" panose="020F0502020204030204"/>
              <a:cs typeface="Calibri" panose="020F0502020204030204"/>
            </a:endParaRPr>
          </a:p>
          <a:p>
            <a:endParaRPr lang="en-GB" sz="1129">
              <a:solidFill>
                <a:srgbClr val="194272"/>
              </a:solidFill>
              <a:ea typeface="Calibri" panose="020F0502020204030204"/>
              <a:cs typeface="Calibri" panose="020F0502020204030204"/>
            </a:endParaRPr>
          </a:p>
          <a:p>
            <a:r>
              <a:rPr lang="en-GB" sz="1129">
                <a:solidFill>
                  <a:srgbClr val="194272"/>
                </a:solidFill>
              </a:rPr>
              <a:t>SIMD looks at the extent to which an area is deprived across income, employment, education, health, access to services, crime and housing.</a:t>
            </a:r>
            <a:endParaRPr lang="en-GB" sz="1129">
              <a:solidFill>
                <a:srgbClr val="194272"/>
              </a:solidFill>
              <a:ea typeface="Calibri"/>
              <a:cs typeface="Calibri"/>
            </a:endParaRPr>
          </a:p>
        </p:txBody>
      </p:sp>
      <p:pic>
        <p:nvPicPr>
          <p:cNvPr id="2" name="Picture 1">
            <a:extLst>
              <a:ext uri="{FF2B5EF4-FFF2-40B4-BE49-F238E27FC236}">
                <a16:creationId xmlns:a16="http://schemas.microsoft.com/office/drawing/2014/main" id="{EA985936-77E9-5128-C89B-B769645F84E9}"/>
              </a:ext>
              <a:ext uri="{C183D7F6-B498-43B3-948B-1728B52AA6E4}">
                <adec:decorative xmlns:adec="http://schemas.microsoft.com/office/drawing/2017/decorative" val="1"/>
              </a:ext>
            </a:extLst>
          </p:cNvPr>
          <p:cNvPicPr>
            <a:picLocks noChangeAspect="1"/>
          </p:cNvPicPr>
          <p:nvPr/>
        </p:nvPicPr>
        <p:blipFill>
          <a:blip r:embed="rId5">
            <a:alphaModFix amt="31000"/>
          </a:blip>
          <a:stretch>
            <a:fillRect/>
          </a:stretch>
        </p:blipFill>
        <p:spPr>
          <a:xfrm flipH="1">
            <a:off x="7193575" y="1933855"/>
            <a:ext cx="2002931" cy="2483602"/>
          </a:xfrm>
          <a:prstGeom prst="rect">
            <a:avLst/>
          </a:prstGeom>
        </p:spPr>
      </p:pic>
      <p:sp>
        <p:nvSpPr>
          <p:cNvPr id="26" name="Rectangle 25">
            <a:extLst>
              <a:ext uri="{FF2B5EF4-FFF2-40B4-BE49-F238E27FC236}">
                <a16:creationId xmlns:a16="http://schemas.microsoft.com/office/drawing/2014/main" id="{A17510B5-6AB2-2FB2-B621-17C2D106E869}"/>
              </a:ext>
              <a:ext uri="{C183D7F6-B498-43B3-948B-1728B52AA6E4}">
                <adec:decorative xmlns:adec="http://schemas.microsoft.com/office/drawing/2017/decorative" val="1"/>
              </a:ext>
            </a:extLst>
          </p:cNvPr>
          <p:cNvSpPr/>
          <p:nvPr/>
        </p:nvSpPr>
        <p:spPr>
          <a:xfrm>
            <a:off x="5293895" y="-16042"/>
            <a:ext cx="1557100" cy="6874042"/>
          </a:xfrm>
          <a:prstGeom prst="rect">
            <a:avLst/>
          </a:prstGeom>
          <a:solidFill>
            <a:srgbClr val="CAE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F5051DB-4D1B-5652-0AB8-652A672BB563}"/>
              </a:ext>
              <a:ext uri="{C183D7F6-B498-43B3-948B-1728B52AA6E4}">
                <adec:decorative xmlns:adec="http://schemas.microsoft.com/office/drawing/2017/decorative" val="1"/>
              </a:ext>
            </a:extLst>
          </p:cNvPr>
          <p:cNvSpPr/>
          <p:nvPr/>
        </p:nvSpPr>
        <p:spPr>
          <a:xfrm>
            <a:off x="6856875" y="3825316"/>
            <a:ext cx="5346780" cy="3066234"/>
          </a:xfrm>
          <a:prstGeom prst="rect">
            <a:avLst/>
          </a:prstGeom>
          <a:solidFill>
            <a:srgbClr val="A7D2E3">
              <a:alpha val="217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solidFill>
                <a:srgbClr val="85B928"/>
              </a:solidFill>
            </a:endParaRPr>
          </a:p>
        </p:txBody>
      </p:sp>
      <p:sp>
        <p:nvSpPr>
          <p:cNvPr id="15" name="Rectangle 14">
            <a:extLst>
              <a:ext uri="{FF2B5EF4-FFF2-40B4-BE49-F238E27FC236}">
                <a16:creationId xmlns:a16="http://schemas.microsoft.com/office/drawing/2014/main" id="{3D1E57F1-4CA9-D10D-D085-2DC61DBC7CD6}"/>
              </a:ext>
              <a:ext uri="{C183D7F6-B498-43B3-948B-1728B52AA6E4}">
                <adec:decorative xmlns:adec="http://schemas.microsoft.com/office/drawing/2017/decorative" val="1"/>
              </a:ext>
            </a:extLst>
          </p:cNvPr>
          <p:cNvSpPr/>
          <p:nvPr/>
        </p:nvSpPr>
        <p:spPr>
          <a:xfrm flipH="1">
            <a:off x="7376859" y="226673"/>
            <a:ext cx="4506282" cy="479497"/>
          </a:xfrm>
          <a:prstGeom prst="rect">
            <a:avLst/>
          </a:prstGeom>
          <a:solidFill>
            <a:srgbClr val="96409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16" name="Oval 15">
            <a:extLst>
              <a:ext uri="{FF2B5EF4-FFF2-40B4-BE49-F238E27FC236}">
                <a16:creationId xmlns:a16="http://schemas.microsoft.com/office/drawing/2014/main" id="{E36BF59D-3BFE-5CDB-5154-6143A4C6C2E5}"/>
              </a:ext>
              <a:ext uri="{C183D7F6-B498-43B3-948B-1728B52AA6E4}">
                <adec:decorative xmlns:adec="http://schemas.microsoft.com/office/drawing/2017/decorative" val="1"/>
              </a:ext>
            </a:extLst>
          </p:cNvPr>
          <p:cNvSpPr/>
          <p:nvPr/>
        </p:nvSpPr>
        <p:spPr>
          <a:xfrm>
            <a:off x="9462319" y="1053416"/>
            <a:ext cx="2515260" cy="2495558"/>
          </a:xfrm>
          <a:prstGeom prst="ellipse">
            <a:avLst/>
          </a:prstGeom>
          <a:solidFill>
            <a:srgbClr val="F5ACAF">
              <a:alpha val="195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solidFill>
                <a:srgbClr val="2493BE"/>
              </a:solidFill>
            </a:endParaRPr>
          </a:p>
        </p:txBody>
      </p:sp>
      <p:sp>
        <p:nvSpPr>
          <p:cNvPr id="17" name="Oval 16">
            <a:extLst>
              <a:ext uri="{FF2B5EF4-FFF2-40B4-BE49-F238E27FC236}">
                <a16:creationId xmlns:a16="http://schemas.microsoft.com/office/drawing/2014/main" id="{C895C9A4-CA96-C361-47F5-30F29610E176}"/>
              </a:ext>
              <a:ext uri="{C183D7F6-B498-43B3-948B-1728B52AA6E4}">
                <adec:decorative xmlns:adec="http://schemas.microsoft.com/office/drawing/2017/decorative" val="1"/>
              </a:ext>
            </a:extLst>
          </p:cNvPr>
          <p:cNvSpPr/>
          <p:nvPr/>
        </p:nvSpPr>
        <p:spPr>
          <a:xfrm>
            <a:off x="7205988" y="226673"/>
            <a:ext cx="479497" cy="479497"/>
          </a:xfrm>
          <a:prstGeom prst="ellipse">
            <a:avLst/>
          </a:prstGeom>
          <a:solidFill>
            <a:schemeClr val="bg1"/>
          </a:solidFill>
          <a:ln w="19050">
            <a:solidFill>
              <a:srgbClr val="964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18" name="TextBox 17">
            <a:extLst>
              <a:ext uri="{FF2B5EF4-FFF2-40B4-BE49-F238E27FC236}">
                <a16:creationId xmlns:a16="http://schemas.microsoft.com/office/drawing/2014/main" id="{DF031D39-A89B-C318-EDA3-3FB33D6B8365}"/>
              </a:ext>
            </a:extLst>
          </p:cNvPr>
          <p:cNvSpPr txBox="1"/>
          <p:nvPr/>
        </p:nvSpPr>
        <p:spPr>
          <a:xfrm>
            <a:off x="7304500" y="303560"/>
            <a:ext cx="282472" cy="352854"/>
          </a:xfrm>
          <a:prstGeom prst="rect">
            <a:avLst/>
          </a:prstGeom>
          <a:noFill/>
        </p:spPr>
        <p:txBody>
          <a:bodyPr wrap="square" rtlCol="0">
            <a:spAutoFit/>
          </a:bodyPr>
          <a:lstStyle/>
          <a:p>
            <a:pPr algn="ctr"/>
            <a:r>
              <a:rPr lang="en-US" sz="1693" b="1">
                <a:solidFill>
                  <a:srgbClr val="95408D"/>
                </a:solidFill>
                <a:latin typeface="Arial Black" panose="020B0604020202020204" pitchFamily="34" charset="0"/>
                <a:cs typeface="Arial Black" panose="020B0604020202020204" pitchFamily="34" charset="0"/>
              </a:rPr>
              <a:t>2</a:t>
            </a:r>
          </a:p>
        </p:txBody>
      </p:sp>
      <p:sp>
        <p:nvSpPr>
          <p:cNvPr id="19" name="TextBox 18">
            <a:extLst>
              <a:ext uri="{FF2B5EF4-FFF2-40B4-BE49-F238E27FC236}">
                <a16:creationId xmlns:a16="http://schemas.microsoft.com/office/drawing/2014/main" id="{1C155B01-7AF4-4C81-E85C-EECFCF611F58}"/>
              </a:ext>
            </a:extLst>
          </p:cNvPr>
          <p:cNvSpPr txBox="1"/>
          <p:nvPr/>
        </p:nvSpPr>
        <p:spPr>
          <a:xfrm>
            <a:off x="7763949" y="303560"/>
            <a:ext cx="3931882" cy="325665"/>
          </a:xfrm>
          <a:prstGeom prst="rect">
            <a:avLst/>
          </a:prstGeom>
          <a:noFill/>
        </p:spPr>
        <p:txBody>
          <a:bodyPr wrap="square" lIns="64514" tIns="32257" rIns="64514" bIns="32257" rtlCol="0" anchor="t">
            <a:spAutoFit/>
          </a:bodyPr>
          <a:lstStyle/>
          <a:p>
            <a:r>
              <a:rPr lang="en-US" sz="1693" b="1">
                <a:solidFill>
                  <a:schemeClr val="bg1"/>
                </a:solidFill>
                <a:latin typeface="Arial"/>
                <a:cs typeface="Arial"/>
              </a:rPr>
              <a:t>Alcohol misuse</a:t>
            </a:r>
          </a:p>
        </p:txBody>
      </p:sp>
      <p:sp>
        <p:nvSpPr>
          <p:cNvPr id="24" name="TextBox 23">
            <a:extLst>
              <a:ext uri="{FF2B5EF4-FFF2-40B4-BE49-F238E27FC236}">
                <a16:creationId xmlns:a16="http://schemas.microsoft.com/office/drawing/2014/main" id="{4D816148-DDB7-F5A5-922D-F915927DB7FF}"/>
              </a:ext>
            </a:extLst>
          </p:cNvPr>
          <p:cNvSpPr txBox="1"/>
          <p:nvPr/>
        </p:nvSpPr>
        <p:spPr>
          <a:xfrm>
            <a:off x="7199411" y="909355"/>
            <a:ext cx="2289844" cy="760206"/>
          </a:xfrm>
          <a:prstGeom prst="rect">
            <a:avLst/>
          </a:prstGeom>
          <a:noFill/>
        </p:spPr>
        <p:txBody>
          <a:bodyPr wrap="square" lIns="64514" tIns="32257" rIns="64514" bIns="32257" rtlCol="0" anchor="t">
            <a:spAutoFit/>
          </a:bodyPr>
          <a:lstStyle/>
          <a:p>
            <a:r>
              <a:rPr lang="en-GB" sz="1129">
                <a:solidFill>
                  <a:srgbClr val="194272"/>
                </a:solidFill>
                <a:ea typeface="Calibri"/>
                <a:cs typeface="Calibri"/>
              </a:rPr>
              <a:t>Indications of substance misuse relate to alcohol and people who are admitted to hospital because of alcohol use.</a:t>
            </a:r>
          </a:p>
        </p:txBody>
      </p:sp>
      <p:sp>
        <p:nvSpPr>
          <p:cNvPr id="20" name="TextBox 19">
            <a:extLst>
              <a:ext uri="{FF2B5EF4-FFF2-40B4-BE49-F238E27FC236}">
                <a16:creationId xmlns:a16="http://schemas.microsoft.com/office/drawing/2014/main" id="{EED1F8F0-5B90-97CB-9431-5B79F501ECF4}"/>
              </a:ext>
            </a:extLst>
          </p:cNvPr>
          <p:cNvSpPr txBox="1"/>
          <p:nvPr/>
        </p:nvSpPr>
        <p:spPr>
          <a:xfrm>
            <a:off x="9536916" y="1285786"/>
            <a:ext cx="2390377" cy="1584791"/>
          </a:xfrm>
          <a:prstGeom prst="rect">
            <a:avLst/>
          </a:prstGeom>
          <a:noFill/>
        </p:spPr>
        <p:txBody>
          <a:bodyPr wrap="square" lIns="64514" tIns="32257" rIns="64514" bIns="32257" rtlCol="0" anchor="t">
            <a:spAutoFit/>
          </a:bodyPr>
          <a:lstStyle/>
          <a:p>
            <a:pPr algn="ctr">
              <a:spcAft>
                <a:spcPts val="847"/>
              </a:spcAft>
            </a:pPr>
            <a:r>
              <a:rPr lang="en-GB" sz="1975" b="1">
                <a:solidFill>
                  <a:srgbClr val="85B928"/>
                </a:solidFill>
              </a:rPr>
              <a:t>Dunoon is </a:t>
            </a:r>
            <a:br>
              <a:rPr lang="en-GB" sz="1975" b="1">
                <a:solidFill>
                  <a:srgbClr val="85B928"/>
                </a:solidFill>
                <a:ea typeface="Calibri"/>
                <a:cs typeface="Calibri"/>
              </a:rPr>
            </a:br>
            <a:r>
              <a:rPr lang="en-GB" sz="1975" b="1">
                <a:solidFill>
                  <a:srgbClr val="85B928"/>
                </a:solidFill>
              </a:rPr>
              <a:t>40% higher than Scotland and 63% higher than Argyll and Bute</a:t>
            </a:r>
            <a:endParaRPr lang="en-GB" sz="1270"/>
          </a:p>
        </p:txBody>
      </p:sp>
      <p:sp>
        <p:nvSpPr>
          <p:cNvPr id="22" name="TextBox 21">
            <a:extLst>
              <a:ext uri="{FF2B5EF4-FFF2-40B4-BE49-F238E27FC236}">
                <a16:creationId xmlns:a16="http://schemas.microsoft.com/office/drawing/2014/main" id="{BBF9FB98-7074-75ED-012F-04236F882E5E}"/>
              </a:ext>
            </a:extLst>
          </p:cNvPr>
          <p:cNvSpPr txBox="1"/>
          <p:nvPr/>
        </p:nvSpPr>
        <p:spPr>
          <a:xfrm>
            <a:off x="9913338" y="2868245"/>
            <a:ext cx="1624388" cy="613630"/>
          </a:xfrm>
          <a:prstGeom prst="rect">
            <a:avLst/>
          </a:prstGeom>
          <a:noFill/>
        </p:spPr>
        <p:txBody>
          <a:bodyPr wrap="square" rtlCol="0">
            <a:spAutoFit/>
          </a:bodyPr>
          <a:lstStyle/>
          <a:p>
            <a:pPr algn="ctr"/>
            <a:r>
              <a:rPr lang="en-GB" sz="1129"/>
              <a:t>for rate of alcohol related hospital admissions</a:t>
            </a:r>
          </a:p>
        </p:txBody>
      </p:sp>
      <p:sp>
        <p:nvSpPr>
          <p:cNvPr id="23" name="TextBox 22">
            <a:extLst>
              <a:ext uri="{FF2B5EF4-FFF2-40B4-BE49-F238E27FC236}">
                <a16:creationId xmlns:a16="http://schemas.microsoft.com/office/drawing/2014/main" id="{427FCF58-610D-4291-75B7-372D0225A8F8}"/>
              </a:ext>
            </a:extLst>
          </p:cNvPr>
          <p:cNvSpPr txBox="1"/>
          <p:nvPr/>
        </p:nvSpPr>
        <p:spPr>
          <a:xfrm>
            <a:off x="9494591" y="4084272"/>
            <a:ext cx="2450716" cy="396391"/>
          </a:xfrm>
          <a:prstGeom prst="rect">
            <a:avLst/>
          </a:prstGeom>
          <a:noFill/>
        </p:spPr>
        <p:txBody>
          <a:bodyPr wrap="square" rtlCol="0">
            <a:spAutoFit/>
          </a:bodyPr>
          <a:lstStyle/>
          <a:p>
            <a:pPr algn="ctr"/>
            <a:r>
              <a:rPr lang="en-GB" sz="988" b="1"/>
              <a:t>Alcohol related hospital admissions</a:t>
            </a:r>
            <a:br>
              <a:rPr lang="en-GB" sz="988"/>
            </a:br>
            <a:r>
              <a:rPr lang="en-GB" sz="988"/>
              <a:t>(per 100,000 for 2021/22)</a:t>
            </a:r>
          </a:p>
        </p:txBody>
      </p:sp>
      <p:graphicFrame>
        <p:nvGraphicFramePr>
          <p:cNvPr id="21" name="Chart 20" descr="Bar chart shows alcohol related hospital admissions per 100,000 people in 2021/22 for Dunoon (1,239), Hunter’s Quay (1,007), Argyll and Bute (690) and Scotland (610). ">
            <a:extLst>
              <a:ext uri="{FF2B5EF4-FFF2-40B4-BE49-F238E27FC236}">
                <a16:creationId xmlns:a16="http://schemas.microsoft.com/office/drawing/2014/main" id="{2E46992F-0E51-8C27-B59A-2700C89488B2}"/>
              </a:ext>
            </a:extLst>
          </p:cNvPr>
          <p:cNvGraphicFramePr/>
          <p:nvPr>
            <p:extLst>
              <p:ext uri="{D42A27DB-BD31-4B8C-83A1-F6EECF244321}">
                <p14:modId xmlns:p14="http://schemas.microsoft.com/office/powerpoint/2010/main" val="1375419411"/>
              </p:ext>
            </p:extLst>
          </p:nvPr>
        </p:nvGraphicFramePr>
        <p:xfrm>
          <a:off x="8591275" y="4453422"/>
          <a:ext cx="3600725" cy="2285090"/>
        </p:xfrm>
        <a:graphic>
          <a:graphicData uri="http://schemas.openxmlformats.org/drawingml/2006/chart">
            <c:chart xmlns:c="http://schemas.openxmlformats.org/drawingml/2006/chart" xmlns:r="http://schemas.openxmlformats.org/officeDocument/2006/relationships" r:id="rId6"/>
          </a:graphicData>
        </a:graphic>
      </p:graphicFrame>
      <p:pic>
        <p:nvPicPr>
          <p:cNvPr id="25" name="Picture 15">
            <a:extLst>
              <a:ext uri="{FF2B5EF4-FFF2-40B4-BE49-F238E27FC236}">
                <a16:creationId xmlns:a16="http://schemas.microsoft.com/office/drawing/2014/main" id="{5A193FEA-5552-0C13-B559-AACDE9ED5B2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49288" y="5380121"/>
            <a:ext cx="1498637" cy="1166814"/>
          </a:xfrm>
          <a:prstGeom prst="rect">
            <a:avLst/>
          </a:prstGeom>
        </p:spPr>
      </p:pic>
      <p:pic>
        <p:nvPicPr>
          <p:cNvPr id="28" name="Picture 27">
            <a:extLst>
              <a:ext uri="{FF2B5EF4-FFF2-40B4-BE49-F238E27FC236}">
                <a16:creationId xmlns:a16="http://schemas.microsoft.com/office/drawing/2014/main" id="{CD569F5F-94EB-B17F-6F77-7773192EFDD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3655" y="-16042"/>
            <a:ext cx="5333254" cy="6858000"/>
          </a:xfrm>
          <a:prstGeom prst="rect">
            <a:avLst/>
          </a:prstGeom>
        </p:spPr>
      </p:pic>
      <p:pic>
        <p:nvPicPr>
          <p:cNvPr id="30" name="Picture 29">
            <a:extLst>
              <a:ext uri="{FF2B5EF4-FFF2-40B4-BE49-F238E27FC236}">
                <a16:creationId xmlns:a16="http://schemas.microsoft.com/office/drawing/2014/main" id="{6377398E-F05D-383C-7D5E-090868BE82B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852252" y="-12700"/>
            <a:ext cx="5333254" cy="6858000"/>
          </a:xfrm>
          <a:prstGeom prst="rect">
            <a:avLst/>
          </a:prstGeom>
        </p:spPr>
      </p:pic>
    </p:spTree>
    <p:extLst>
      <p:ext uri="{BB962C8B-B14F-4D97-AF65-F5344CB8AC3E}">
        <p14:creationId xmlns:p14="http://schemas.microsoft.com/office/powerpoint/2010/main" val="1343094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7DAA4B9-3292-81F3-6267-C2F5222124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910" y="0"/>
            <a:ext cx="5333254" cy="6858000"/>
          </a:xfrm>
          <a:prstGeom prst="rect">
            <a:avLst/>
          </a:prstGeom>
        </p:spPr>
      </p:pic>
      <p:sp>
        <p:nvSpPr>
          <p:cNvPr id="37" name="Rectangle 36">
            <a:extLst>
              <a:ext uri="{FF2B5EF4-FFF2-40B4-BE49-F238E27FC236}">
                <a16:creationId xmlns:a16="http://schemas.microsoft.com/office/drawing/2014/main" id="{9EC8B8D7-47A0-726E-F3A1-F68C0079A3B2}"/>
              </a:ext>
              <a:ext uri="{C183D7F6-B498-43B3-948B-1728B52AA6E4}">
                <adec:decorative xmlns:adec="http://schemas.microsoft.com/office/drawing/2017/decorative" val="1"/>
              </a:ext>
            </a:extLst>
          </p:cNvPr>
          <p:cNvSpPr/>
          <p:nvPr/>
        </p:nvSpPr>
        <p:spPr>
          <a:xfrm>
            <a:off x="5311282" y="0"/>
            <a:ext cx="1557100" cy="6874042"/>
          </a:xfrm>
          <a:prstGeom prst="rect">
            <a:avLst/>
          </a:prstGeom>
          <a:solidFill>
            <a:srgbClr val="CAE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B8467E8-297E-AAC8-7FB0-61B08CA9483D}"/>
              </a:ext>
              <a:ext uri="{C183D7F6-B498-43B3-948B-1728B52AA6E4}">
                <adec:decorative xmlns:adec="http://schemas.microsoft.com/office/drawing/2017/decorative" val="1"/>
              </a:ext>
            </a:extLst>
          </p:cNvPr>
          <p:cNvSpPr/>
          <p:nvPr/>
        </p:nvSpPr>
        <p:spPr>
          <a:xfrm>
            <a:off x="6847415" y="-1"/>
            <a:ext cx="5344585" cy="4347154"/>
          </a:xfrm>
          <a:prstGeom prst="rect">
            <a:avLst/>
          </a:prstGeom>
          <a:solidFill>
            <a:srgbClr val="F5ACAF">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70"/>
          </a:p>
        </p:txBody>
      </p:sp>
      <p:sp>
        <p:nvSpPr>
          <p:cNvPr id="17" name="Rectangle 16">
            <a:extLst>
              <a:ext uri="{FF2B5EF4-FFF2-40B4-BE49-F238E27FC236}">
                <a16:creationId xmlns:a16="http://schemas.microsoft.com/office/drawing/2014/main" id="{0BBAE628-8BB3-421D-8347-082FDCA782A4}"/>
              </a:ext>
              <a:ext uri="{C183D7F6-B498-43B3-948B-1728B52AA6E4}">
                <adec:decorative xmlns:adec="http://schemas.microsoft.com/office/drawing/2017/decorative" val="1"/>
              </a:ext>
            </a:extLst>
          </p:cNvPr>
          <p:cNvSpPr/>
          <p:nvPr/>
        </p:nvSpPr>
        <p:spPr>
          <a:xfrm flipH="1">
            <a:off x="7308225" y="226672"/>
            <a:ext cx="4506282" cy="479497"/>
          </a:xfrm>
          <a:prstGeom prst="rect">
            <a:avLst/>
          </a:prstGeom>
          <a:solidFill>
            <a:srgbClr val="1942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18" name="Oval 17">
            <a:extLst>
              <a:ext uri="{FF2B5EF4-FFF2-40B4-BE49-F238E27FC236}">
                <a16:creationId xmlns:a16="http://schemas.microsoft.com/office/drawing/2014/main" id="{940078D4-725C-3F14-E7BA-23C9B8586AD8}"/>
              </a:ext>
              <a:ext uri="{C183D7F6-B498-43B3-948B-1728B52AA6E4}">
                <adec:decorative xmlns:adec="http://schemas.microsoft.com/office/drawing/2017/decorative" val="1"/>
              </a:ext>
            </a:extLst>
          </p:cNvPr>
          <p:cNvSpPr/>
          <p:nvPr/>
        </p:nvSpPr>
        <p:spPr>
          <a:xfrm>
            <a:off x="7137354" y="226672"/>
            <a:ext cx="479497" cy="479497"/>
          </a:xfrm>
          <a:prstGeom prst="ellipse">
            <a:avLst/>
          </a:prstGeom>
          <a:solidFill>
            <a:schemeClr val="bg1"/>
          </a:solidFill>
          <a:ln w="19050">
            <a:solidFill>
              <a:srgbClr val="194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p>
        </p:txBody>
      </p:sp>
      <p:sp>
        <p:nvSpPr>
          <p:cNvPr id="21" name="TextBox 20">
            <a:extLst>
              <a:ext uri="{FF2B5EF4-FFF2-40B4-BE49-F238E27FC236}">
                <a16:creationId xmlns:a16="http://schemas.microsoft.com/office/drawing/2014/main" id="{7F6BA98A-8E24-6E6D-9E5A-6CA05A03B6B8}"/>
              </a:ext>
            </a:extLst>
          </p:cNvPr>
          <p:cNvSpPr txBox="1"/>
          <p:nvPr/>
        </p:nvSpPr>
        <p:spPr>
          <a:xfrm>
            <a:off x="7695315" y="303559"/>
            <a:ext cx="3931882" cy="352854"/>
          </a:xfrm>
          <a:prstGeom prst="rect">
            <a:avLst/>
          </a:prstGeom>
          <a:noFill/>
        </p:spPr>
        <p:txBody>
          <a:bodyPr wrap="square" rtlCol="0">
            <a:spAutoFit/>
          </a:bodyPr>
          <a:lstStyle/>
          <a:p>
            <a:r>
              <a:rPr lang="en-US" sz="1693" b="1">
                <a:solidFill>
                  <a:schemeClr val="bg1"/>
                </a:solidFill>
                <a:latin typeface="Arial" panose="020B0604020202020204" pitchFamily="34" charset="0"/>
                <a:cs typeface="Arial" panose="020B0604020202020204" pitchFamily="34" charset="0"/>
              </a:rPr>
              <a:t>Other areas of interest</a:t>
            </a:r>
          </a:p>
        </p:txBody>
      </p:sp>
      <p:sp>
        <p:nvSpPr>
          <p:cNvPr id="29" name="Rectangle 28">
            <a:extLst>
              <a:ext uri="{FF2B5EF4-FFF2-40B4-BE49-F238E27FC236}">
                <a16:creationId xmlns:a16="http://schemas.microsoft.com/office/drawing/2014/main" id="{C784AC45-955D-E02F-E7CB-7C0756D653A4}"/>
              </a:ext>
              <a:ext uri="{C183D7F6-B498-43B3-948B-1728B52AA6E4}">
                <adec:decorative xmlns:adec="http://schemas.microsoft.com/office/drawing/2017/decorative" val="1"/>
              </a:ext>
            </a:extLst>
          </p:cNvPr>
          <p:cNvSpPr/>
          <p:nvPr/>
        </p:nvSpPr>
        <p:spPr>
          <a:xfrm>
            <a:off x="6102054" y="1410525"/>
            <a:ext cx="3050903" cy="2918985"/>
          </a:xfrm>
          <a:prstGeom prst="rect">
            <a:avLst/>
          </a:prstGeom>
          <a:blipFill>
            <a:blip r:embed="rId4">
              <a:alphaModFix amt="8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70"/>
          </a:p>
        </p:txBody>
      </p:sp>
      <p:sp>
        <p:nvSpPr>
          <p:cNvPr id="31" name="TextBox 30">
            <a:extLst>
              <a:ext uri="{FF2B5EF4-FFF2-40B4-BE49-F238E27FC236}">
                <a16:creationId xmlns:a16="http://schemas.microsoft.com/office/drawing/2014/main" id="{C82775D4-C0BA-4EAB-A1E7-FC8A2446A3DF}"/>
              </a:ext>
            </a:extLst>
          </p:cNvPr>
          <p:cNvSpPr txBox="1"/>
          <p:nvPr/>
        </p:nvSpPr>
        <p:spPr>
          <a:xfrm>
            <a:off x="7041800" y="982591"/>
            <a:ext cx="2404744" cy="1072023"/>
          </a:xfrm>
          <a:prstGeom prst="rect">
            <a:avLst/>
          </a:prstGeom>
          <a:noFill/>
        </p:spPr>
        <p:txBody>
          <a:bodyPr wrap="square" lIns="64514" tIns="32257" rIns="64514" bIns="32257" rtlCol="0" anchor="t">
            <a:spAutoFit/>
          </a:bodyPr>
          <a:lstStyle/>
          <a:p>
            <a:pPr>
              <a:spcAft>
                <a:spcPts val="423"/>
              </a:spcAft>
            </a:pPr>
            <a:r>
              <a:rPr lang="en-GB" sz="1693" b="1" dirty="0">
                <a:solidFill>
                  <a:srgbClr val="194272"/>
                </a:solidFill>
              </a:rPr>
              <a:t>Carers allowance </a:t>
            </a:r>
          </a:p>
          <a:p>
            <a:pPr>
              <a:spcAft>
                <a:spcPts val="423"/>
              </a:spcAft>
            </a:pPr>
            <a:r>
              <a:rPr lang="en-GB" sz="1129" dirty="0">
                <a:solidFill>
                  <a:srgbClr val="194272"/>
                </a:solidFill>
              </a:rPr>
              <a:t>3.2% of </a:t>
            </a:r>
            <a:r>
              <a:rPr lang="en-GB" sz="1129" dirty="0">
                <a:solidFill>
                  <a:srgbClr val="D7545B"/>
                </a:solidFill>
              </a:rPr>
              <a:t>Hunters Quay </a:t>
            </a:r>
            <a:r>
              <a:rPr lang="en-GB" sz="1129" dirty="0">
                <a:solidFill>
                  <a:srgbClr val="194272"/>
                </a:solidFill>
              </a:rPr>
              <a:t>population aged 16+ are in receipt of Carers Allowance </a:t>
            </a:r>
            <a:r>
              <a:rPr lang="en-GB" sz="1129" dirty="0">
                <a:solidFill>
                  <a:srgbClr val="85B928"/>
                </a:solidFill>
              </a:rPr>
              <a:t>within Dunoon</a:t>
            </a:r>
            <a:r>
              <a:rPr lang="en-GB" sz="1129" dirty="0">
                <a:solidFill>
                  <a:srgbClr val="194272"/>
                </a:solidFill>
              </a:rPr>
              <a:t> it is 2.9%, </a:t>
            </a:r>
            <a:r>
              <a:rPr lang="en-GB" sz="1129" dirty="0">
                <a:solidFill>
                  <a:srgbClr val="2493BE"/>
                </a:solidFill>
              </a:rPr>
              <a:t>Argyll and Bute 1.9% </a:t>
            </a:r>
            <a:r>
              <a:rPr lang="en-GB" sz="1129" dirty="0">
                <a:solidFill>
                  <a:srgbClr val="194272"/>
                </a:solidFill>
              </a:rPr>
              <a:t>is and Scotland 2.2% (2021)</a:t>
            </a:r>
            <a:endParaRPr lang="en-GB" sz="1129" dirty="0">
              <a:solidFill>
                <a:srgbClr val="194272"/>
              </a:solidFill>
              <a:ea typeface="Calibri"/>
              <a:cs typeface="Calibri"/>
            </a:endParaRPr>
          </a:p>
        </p:txBody>
      </p:sp>
      <p:graphicFrame>
        <p:nvGraphicFramePr>
          <p:cNvPr id="25" name="Chart 24" descr="Bar chart shows rate of people aged 16+ receiving carers allowance per 1,000 in Dunoon, Hunter’s Quay, Argyll and Bute. Both Hunter’s Key and Dunoon are higher than the Argyll and Bute and Scotland rates. Data is from 2021.">
            <a:extLst>
              <a:ext uri="{FF2B5EF4-FFF2-40B4-BE49-F238E27FC236}">
                <a16:creationId xmlns:a16="http://schemas.microsoft.com/office/drawing/2014/main" id="{46041D0B-9BE0-6A47-305F-F5466C8CE7D3}"/>
              </a:ext>
            </a:extLst>
          </p:cNvPr>
          <p:cNvGraphicFramePr/>
          <p:nvPr>
            <p:extLst>
              <p:ext uri="{D42A27DB-BD31-4B8C-83A1-F6EECF244321}">
                <p14:modId xmlns:p14="http://schemas.microsoft.com/office/powerpoint/2010/main" val="1670344124"/>
              </p:ext>
            </p:extLst>
          </p:nvPr>
        </p:nvGraphicFramePr>
        <p:xfrm>
          <a:off x="9612031" y="905600"/>
          <a:ext cx="2516513" cy="2050612"/>
        </p:xfrm>
        <a:graphic>
          <a:graphicData uri="http://schemas.openxmlformats.org/drawingml/2006/chart">
            <c:chart xmlns:c="http://schemas.openxmlformats.org/drawingml/2006/chart" xmlns:r="http://schemas.openxmlformats.org/officeDocument/2006/relationships" r:id="rId5"/>
          </a:graphicData>
        </a:graphic>
      </p:graphicFrame>
      <p:sp>
        <p:nvSpPr>
          <p:cNvPr id="32" name="Rectangle 31">
            <a:extLst>
              <a:ext uri="{FF2B5EF4-FFF2-40B4-BE49-F238E27FC236}">
                <a16:creationId xmlns:a16="http://schemas.microsoft.com/office/drawing/2014/main" id="{6B2B8E93-FD06-E4A5-FAAD-7FC060B9E1D9}"/>
              </a:ext>
            </a:extLst>
          </p:cNvPr>
          <p:cNvSpPr/>
          <p:nvPr/>
        </p:nvSpPr>
        <p:spPr>
          <a:xfrm>
            <a:off x="7044743" y="2197530"/>
            <a:ext cx="2350555" cy="2027604"/>
          </a:xfrm>
          <a:prstGeom prst="rect">
            <a:avLst/>
          </a:prstGeom>
        </p:spPr>
        <p:txBody>
          <a:bodyPr wrap="square" lIns="64514" tIns="32257" rIns="64514" bIns="32257" anchor="t">
            <a:spAutoFit/>
          </a:bodyPr>
          <a:lstStyle/>
          <a:p>
            <a:pPr>
              <a:spcAft>
                <a:spcPts val="423"/>
              </a:spcAft>
            </a:pPr>
            <a:r>
              <a:rPr lang="en-GB" sz="1693" b="1" dirty="0">
                <a:solidFill>
                  <a:srgbClr val="194272"/>
                </a:solidFill>
                <a:ea typeface="Calibri"/>
                <a:cs typeface="Calibri"/>
              </a:rPr>
              <a:t>Personal Independence Payments</a:t>
            </a:r>
            <a:endParaRPr lang="en-GB" sz="1693" dirty="0">
              <a:solidFill>
                <a:srgbClr val="194272"/>
              </a:solidFill>
              <a:ea typeface="Calibri"/>
              <a:cs typeface="Calibri"/>
            </a:endParaRPr>
          </a:p>
          <a:p>
            <a:r>
              <a:rPr lang="en-GB" sz="1129" dirty="0">
                <a:solidFill>
                  <a:srgbClr val="194272"/>
                </a:solidFill>
              </a:rPr>
              <a:t>Rate of population in receipt of </a:t>
            </a:r>
            <a:r>
              <a:rPr lang="en-GB" sz="1129" b="1" dirty="0">
                <a:solidFill>
                  <a:srgbClr val="194272"/>
                </a:solidFill>
              </a:rPr>
              <a:t>Personal Independence Payments </a:t>
            </a:r>
            <a:r>
              <a:rPr lang="en-GB" sz="1129" dirty="0">
                <a:solidFill>
                  <a:srgbClr val="194272"/>
                </a:solidFill>
              </a:rPr>
              <a:t>(PIP) </a:t>
            </a:r>
            <a:r>
              <a:rPr lang="en-GB" sz="1129" dirty="0">
                <a:solidFill>
                  <a:srgbClr val="85B928"/>
                </a:solidFill>
              </a:rPr>
              <a:t>in Dunoon </a:t>
            </a:r>
            <a:r>
              <a:rPr lang="en-GB" sz="1129" dirty="0">
                <a:solidFill>
                  <a:srgbClr val="194272"/>
                </a:solidFill>
              </a:rPr>
              <a:t>is almost twice the rate of </a:t>
            </a:r>
            <a:r>
              <a:rPr lang="en-GB" sz="1129" dirty="0">
                <a:solidFill>
                  <a:srgbClr val="2493BE"/>
                </a:solidFill>
              </a:rPr>
              <a:t>Argyll and Bute.</a:t>
            </a:r>
          </a:p>
          <a:p>
            <a:endParaRPr lang="en-GB" sz="1129" dirty="0">
              <a:solidFill>
                <a:srgbClr val="2493BE"/>
              </a:solidFill>
              <a:ea typeface="Calibri"/>
              <a:cs typeface="Calibri"/>
            </a:endParaRPr>
          </a:p>
          <a:p>
            <a:r>
              <a:rPr lang="en-GB" sz="1129" dirty="0">
                <a:solidFill>
                  <a:srgbClr val="194272"/>
                </a:solidFill>
                <a:ea typeface="Calibri"/>
                <a:cs typeface="Calibri"/>
              </a:rPr>
              <a:t>While receipt of benefits may indicate inequality, further data is needed to draw that conclusion</a:t>
            </a:r>
          </a:p>
        </p:txBody>
      </p:sp>
      <p:sp>
        <p:nvSpPr>
          <p:cNvPr id="9" name="Rectangle 8">
            <a:extLst>
              <a:ext uri="{FF2B5EF4-FFF2-40B4-BE49-F238E27FC236}">
                <a16:creationId xmlns:a16="http://schemas.microsoft.com/office/drawing/2014/main" id="{297E0B36-A4E2-1468-E59A-167F2A6E93E7}"/>
              </a:ext>
              <a:ext uri="{C183D7F6-B498-43B3-948B-1728B52AA6E4}">
                <adec:decorative xmlns:adec="http://schemas.microsoft.com/office/drawing/2017/decorative" val="1"/>
              </a:ext>
            </a:extLst>
          </p:cNvPr>
          <p:cNvSpPr/>
          <p:nvPr/>
        </p:nvSpPr>
        <p:spPr>
          <a:xfrm>
            <a:off x="9612032" y="2992251"/>
            <a:ext cx="2584911" cy="2723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70"/>
          </a:p>
        </p:txBody>
      </p:sp>
      <p:sp>
        <p:nvSpPr>
          <p:cNvPr id="16" name="Rectangle 15">
            <a:extLst>
              <a:ext uri="{FF2B5EF4-FFF2-40B4-BE49-F238E27FC236}">
                <a16:creationId xmlns:a16="http://schemas.microsoft.com/office/drawing/2014/main" id="{9986907A-B892-A9F1-0E8A-5B9F3BD265B1}"/>
              </a:ext>
              <a:ext uri="{C183D7F6-B498-43B3-948B-1728B52AA6E4}">
                <adec:decorative xmlns:adec="http://schemas.microsoft.com/office/drawing/2017/decorative" val="1"/>
              </a:ext>
            </a:extLst>
          </p:cNvPr>
          <p:cNvSpPr/>
          <p:nvPr/>
        </p:nvSpPr>
        <p:spPr>
          <a:xfrm>
            <a:off x="9590966" y="2985340"/>
            <a:ext cx="2605977" cy="2730207"/>
          </a:xfrm>
          <a:prstGeom prst="rect">
            <a:avLst/>
          </a:prstGeom>
          <a:solidFill>
            <a:srgbClr val="2493B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a:solidFill>
                <a:schemeClr val="lt1">
                  <a:alpha val="30560"/>
                </a:schemeClr>
              </a:solidFill>
            </a:endParaRPr>
          </a:p>
        </p:txBody>
      </p:sp>
      <p:pic>
        <p:nvPicPr>
          <p:cNvPr id="12" name="Picture 11">
            <a:extLst>
              <a:ext uri="{FF2B5EF4-FFF2-40B4-BE49-F238E27FC236}">
                <a16:creationId xmlns:a16="http://schemas.microsoft.com/office/drawing/2014/main" id="{85937AD2-D9A0-01C9-2C49-A180DB026402}"/>
              </a:ext>
              <a:ext uri="{C183D7F6-B498-43B3-948B-1728B52AA6E4}">
                <adec:decorative xmlns:adec="http://schemas.microsoft.com/office/drawing/2017/decorative" val="1"/>
              </a:ext>
            </a:extLst>
          </p:cNvPr>
          <p:cNvPicPr>
            <a:picLocks noChangeAspect="1"/>
          </p:cNvPicPr>
          <p:nvPr/>
        </p:nvPicPr>
        <p:blipFill rotWithShape="1">
          <a:blip r:embed="rId6">
            <a:alphaModFix amt="19000"/>
          </a:blip>
          <a:srcRect r="14902"/>
          <a:stretch/>
        </p:blipFill>
        <p:spPr>
          <a:xfrm>
            <a:off x="10196972" y="3161146"/>
            <a:ext cx="1931573" cy="2269825"/>
          </a:xfrm>
          <a:prstGeom prst="rect">
            <a:avLst/>
          </a:prstGeom>
        </p:spPr>
      </p:pic>
      <p:sp>
        <p:nvSpPr>
          <p:cNvPr id="24" name="Rectangle 23">
            <a:extLst>
              <a:ext uri="{FF2B5EF4-FFF2-40B4-BE49-F238E27FC236}">
                <a16:creationId xmlns:a16="http://schemas.microsoft.com/office/drawing/2014/main" id="{308D5E22-8B72-AC7A-034E-12AEAC0DF9C2}"/>
              </a:ext>
            </a:extLst>
          </p:cNvPr>
          <p:cNvSpPr/>
          <p:nvPr/>
        </p:nvSpPr>
        <p:spPr>
          <a:xfrm>
            <a:off x="10216235" y="3107025"/>
            <a:ext cx="1478995" cy="352854"/>
          </a:xfrm>
          <a:prstGeom prst="rect">
            <a:avLst/>
          </a:prstGeom>
        </p:spPr>
        <p:txBody>
          <a:bodyPr wrap="none">
            <a:spAutoFit/>
          </a:bodyPr>
          <a:lstStyle/>
          <a:p>
            <a:pPr>
              <a:spcAft>
                <a:spcPts val="423"/>
              </a:spcAft>
            </a:pPr>
            <a:r>
              <a:rPr lang="en-GB" sz="1693" b="1" dirty="0">
                <a:solidFill>
                  <a:srgbClr val="194272"/>
                </a:solidFill>
              </a:rPr>
              <a:t>Mental Health</a:t>
            </a:r>
            <a:endParaRPr lang="en-GB" sz="1693" dirty="0">
              <a:solidFill>
                <a:srgbClr val="194272"/>
              </a:solidFill>
            </a:endParaRPr>
          </a:p>
        </p:txBody>
      </p:sp>
      <p:graphicFrame>
        <p:nvGraphicFramePr>
          <p:cNvPr id="23" name="Chart 22" descr="Bar chart shows percentage of prescriptions of drugs for anxiety, depression and psychosis in Dunoon (around 25%), Hunter’ Quay (around 25%), Argyll and Bute (around 19%) and Scotland (around 19%). Data is for 2020-21.">
            <a:extLst>
              <a:ext uri="{FF2B5EF4-FFF2-40B4-BE49-F238E27FC236}">
                <a16:creationId xmlns:a16="http://schemas.microsoft.com/office/drawing/2014/main" id="{123BCEE9-30B3-DFD0-9028-D736D3548FA3}"/>
              </a:ext>
            </a:extLst>
          </p:cNvPr>
          <p:cNvGraphicFramePr/>
          <p:nvPr>
            <p:extLst>
              <p:ext uri="{D42A27DB-BD31-4B8C-83A1-F6EECF244321}">
                <p14:modId xmlns:p14="http://schemas.microsoft.com/office/powerpoint/2010/main" val="2453815908"/>
              </p:ext>
            </p:extLst>
          </p:nvPr>
        </p:nvGraphicFramePr>
        <p:xfrm>
          <a:off x="9510546" y="3377770"/>
          <a:ext cx="2681454" cy="2258135"/>
        </p:xfrm>
        <a:graphic>
          <a:graphicData uri="http://schemas.openxmlformats.org/drawingml/2006/chart">
            <c:chart xmlns:c="http://schemas.openxmlformats.org/drawingml/2006/chart" xmlns:r="http://schemas.openxmlformats.org/officeDocument/2006/relationships" r:id="rId7"/>
          </a:graphicData>
        </a:graphic>
      </p:graphicFrame>
      <p:sp>
        <p:nvSpPr>
          <p:cNvPr id="30" name="TextBox 29">
            <a:extLst>
              <a:ext uri="{FF2B5EF4-FFF2-40B4-BE49-F238E27FC236}">
                <a16:creationId xmlns:a16="http://schemas.microsoft.com/office/drawing/2014/main" id="{BDE5C384-40C2-B376-58F6-1F8A6DC207A0}"/>
              </a:ext>
            </a:extLst>
          </p:cNvPr>
          <p:cNvSpPr txBox="1"/>
          <p:nvPr/>
        </p:nvSpPr>
        <p:spPr>
          <a:xfrm>
            <a:off x="7133550" y="4456477"/>
            <a:ext cx="2549166" cy="352854"/>
          </a:xfrm>
          <a:prstGeom prst="rect">
            <a:avLst/>
          </a:prstGeom>
          <a:noFill/>
        </p:spPr>
        <p:txBody>
          <a:bodyPr wrap="square">
            <a:spAutoFit/>
          </a:bodyPr>
          <a:lstStyle/>
          <a:p>
            <a:pPr>
              <a:spcAft>
                <a:spcPts val="847"/>
              </a:spcAft>
            </a:pPr>
            <a:r>
              <a:rPr lang="en-GB" sz="1693" b="1" dirty="0">
                <a:solidFill>
                  <a:srgbClr val="95408D"/>
                </a:solidFill>
              </a:rPr>
              <a:t>Coronary heart disease</a:t>
            </a:r>
          </a:p>
        </p:txBody>
      </p:sp>
      <p:graphicFrame>
        <p:nvGraphicFramePr>
          <p:cNvPr id="28" name="Chart 27" descr="Bar chart shows rate of early deaths (under 75) from coronary heart disease per 100,000 people in Dunoon, Hunter\s Quay, Argyll and Bute, and Scotland. Hunter’s Quay is much higher than the averages for Argyll and Bute and Scotland. Data from 2018-2020.">
            <a:extLst>
              <a:ext uri="{FF2B5EF4-FFF2-40B4-BE49-F238E27FC236}">
                <a16:creationId xmlns:a16="http://schemas.microsoft.com/office/drawing/2014/main" id="{6D72B88D-A9A6-2CEB-13D6-39C7686B22DC}"/>
              </a:ext>
            </a:extLst>
          </p:cNvPr>
          <p:cNvGraphicFramePr/>
          <p:nvPr>
            <p:extLst>
              <p:ext uri="{D42A27DB-BD31-4B8C-83A1-F6EECF244321}">
                <p14:modId xmlns:p14="http://schemas.microsoft.com/office/powerpoint/2010/main" val="2621855372"/>
              </p:ext>
            </p:extLst>
          </p:nvPr>
        </p:nvGraphicFramePr>
        <p:xfrm>
          <a:off x="6974712" y="4710413"/>
          <a:ext cx="2463630" cy="1989765"/>
        </p:xfrm>
        <a:graphic>
          <a:graphicData uri="http://schemas.openxmlformats.org/drawingml/2006/chart">
            <c:chart xmlns:c="http://schemas.openxmlformats.org/drawingml/2006/chart" xmlns:r="http://schemas.openxmlformats.org/officeDocument/2006/relationships" r:id="rId8"/>
          </a:graphicData>
        </a:graphic>
      </p:graphicFrame>
      <p:sp>
        <p:nvSpPr>
          <p:cNvPr id="26" name="TextBox 25">
            <a:extLst>
              <a:ext uri="{FF2B5EF4-FFF2-40B4-BE49-F238E27FC236}">
                <a16:creationId xmlns:a16="http://schemas.microsoft.com/office/drawing/2014/main" id="{29A84CCF-7472-771A-EB62-61E8A17BB7BC}"/>
              </a:ext>
            </a:extLst>
          </p:cNvPr>
          <p:cNvSpPr txBox="1"/>
          <p:nvPr/>
        </p:nvSpPr>
        <p:spPr>
          <a:xfrm>
            <a:off x="9995357" y="6026123"/>
            <a:ext cx="2009035" cy="613630"/>
          </a:xfrm>
          <a:prstGeom prst="rect">
            <a:avLst/>
          </a:prstGeom>
          <a:noFill/>
        </p:spPr>
        <p:txBody>
          <a:bodyPr wrap="square" rtlCol="0">
            <a:spAutoFit/>
          </a:bodyPr>
          <a:lstStyle/>
          <a:p>
            <a:r>
              <a:rPr lang="en-GB" sz="1129"/>
              <a:t>In Hunters Quay is higher than the averages for Argyll and Bute and Scotland</a:t>
            </a:r>
          </a:p>
        </p:txBody>
      </p:sp>
      <p:pic>
        <p:nvPicPr>
          <p:cNvPr id="27" name="Picture 26">
            <a:extLst>
              <a:ext uri="{FF2B5EF4-FFF2-40B4-BE49-F238E27FC236}">
                <a16:creationId xmlns:a16="http://schemas.microsoft.com/office/drawing/2014/main" id="{A5FB6EEF-5F34-AC65-56AA-D1EAC99F98A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395298" y="6134926"/>
            <a:ext cx="531915" cy="455927"/>
          </a:xfrm>
          <a:prstGeom prst="rect">
            <a:avLst/>
          </a:prstGeom>
        </p:spPr>
      </p:pic>
    </p:spTree>
    <p:extLst>
      <p:ext uri="{BB962C8B-B14F-4D97-AF65-F5344CB8AC3E}">
        <p14:creationId xmlns:p14="http://schemas.microsoft.com/office/powerpoint/2010/main" val="1429973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7D6926E-6547-F6D5-BFAC-B8806DA2C793}"/>
              </a:ext>
              <a:ext uri="{C183D7F6-B498-43B3-948B-1728B52AA6E4}">
                <adec:decorative xmlns:adec="http://schemas.microsoft.com/office/drawing/2017/decorative" val="1"/>
              </a:ext>
            </a:extLst>
          </p:cNvPr>
          <p:cNvSpPr/>
          <p:nvPr/>
        </p:nvSpPr>
        <p:spPr>
          <a:xfrm>
            <a:off x="0" y="-610"/>
            <a:ext cx="12192000" cy="1743084"/>
          </a:xfrm>
          <a:prstGeom prst="rect">
            <a:avLst/>
          </a:prstGeom>
          <a:solidFill>
            <a:srgbClr val="95408D">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BF041BB-8815-FDC0-7095-1CA7C57E7C93}"/>
              </a:ext>
              <a:ext uri="{C183D7F6-B498-43B3-948B-1728B52AA6E4}">
                <adec:decorative xmlns:adec="http://schemas.microsoft.com/office/drawing/2017/decorative" val="1"/>
              </a:ext>
            </a:extLst>
          </p:cNvPr>
          <p:cNvSpPr/>
          <p:nvPr/>
        </p:nvSpPr>
        <p:spPr>
          <a:xfrm>
            <a:off x="0" y="1712315"/>
            <a:ext cx="12192000" cy="1602551"/>
          </a:xfrm>
          <a:prstGeom prst="rect">
            <a:avLst/>
          </a:prstGeom>
          <a:solidFill>
            <a:srgbClr val="85B928">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95B2F64-B94A-88C8-51CB-C54ED9AF005C}"/>
              </a:ext>
              <a:ext uri="{C183D7F6-B498-43B3-948B-1728B52AA6E4}">
                <adec:decorative xmlns:adec="http://schemas.microsoft.com/office/drawing/2017/decorative" val="1"/>
              </a:ext>
            </a:extLst>
          </p:cNvPr>
          <p:cNvSpPr/>
          <p:nvPr/>
        </p:nvSpPr>
        <p:spPr>
          <a:xfrm>
            <a:off x="0" y="3314866"/>
            <a:ext cx="12192000" cy="3543134"/>
          </a:xfrm>
          <a:prstGeom prst="rect">
            <a:avLst/>
          </a:prstGeom>
          <a:solidFill>
            <a:srgbClr val="194272">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FFFCBBB-4B94-777B-5048-AA98E5FD2605}"/>
              </a:ext>
            </a:extLst>
          </p:cNvPr>
          <p:cNvSpPr txBox="1"/>
          <p:nvPr/>
        </p:nvSpPr>
        <p:spPr>
          <a:xfrm>
            <a:off x="100870" y="185041"/>
            <a:ext cx="1914968" cy="400110"/>
          </a:xfrm>
          <a:prstGeom prst="rect">
            <a:avLst/>
          </a:prstGeom>
          <a:noFill/>
        </p:spPr>
        <p:txBody>
          <a:bodyPr wrap="square" lIns="91440" tIns="45720" rIns="91440" bIns="45720" rtlCol="0" anchor="t">
            <a:spAutoFit/>
          </a:bodyPr>
          <a:lstStyle/>
          <a:p>
            <a:r>
              <a:rPr lang="en-GB" sz="2000" b="1"/>
              <a:t>Qualitative data</a:t>
            </a:r>
          </a:p>
        </p:txBody>
      </p:sp>
      <p:pic>
        <p:nvPicPr>
          <p:cNvPr id="5" name="Graphic 4" descr="Document with solid fill">
            <a:extLst>
              <a:ext uri="{FF2B5EF4-FFF2-40B4-BE49-F238E27FC236}">
                <a16:creationId xmlns:a16="http://schemas.microsoft.com/office/drawing/2014/main" id="{AA8B19CF-CED7-5C2D-0B00-698A77E9EC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9642" y="169373"/>
            <a:ext cx="1007745" cy="1007745"/>
          </a:xfrm>
          <a:prstGeom prst="rect">
            <a:avLst/>
          </a:prstGeom>
        </p:spPr>
      </p:pic>
      <p:sp>
        <p:nvSpPr>
          <p:cNvPr id="8" name="TextBox 7">
            <a:extLst>
              <a:ext uri="{FF2B5EF4-FFF2-40B4-BE49-F238E27FC236}">
                <a16:creationId xmlns:a16="http://schemas.microsoft.com/office/drawing/2014/main" id="{BAF5DACA-493D-BE58-8CB2-7CBD8AA95A46}"/>
              </a:ext>
            </a:extLst>
          </p:cNvPr>
          <p:cNvSpPr txBox="1"/>
          <p:nvPr/>
        </p:nvSpPr>
        <p:spPr>
          <a:xfrm>
            <a:off x="2851656" y="193564"/>
            <a:ext cx="2745104" cy="923330"/>
          </a:xfrm>
          <a:prstGeom prst="rect">
            <a:avLst/>
          </a:prstGeom>
          <a:noFill/>
        </p:spPr>
        <p:txBody>
          <a:bodyPr wrap="square" rtlCol="0">
            <a:spAutoFit/>
          </a:bodyPr>
          <a:lstStyle/>
          <a:p>
            <a:r>
              <a:rPr lang="en-GB" dirty="0"/>
              <a:t>Qualitative data from reports on previous engagement, consultation. </a:t>
            </a:r>
          </a:p>
        </p:txBody>
      </p:sp>
      <p:pic>
        <p:nvPicPr>
          <p:cNvPr id="7" name="Graphic 6" descr="Chat with solid fill">
            <a:extLst>
              <a:ext uri="{FF2B5EF4-FFF2-40B4-BE49-F238E27FC236}">
                <a16:creationId xmlns:a16="http://schemas.microsoft.com/office/drawing/2014/main" id="{A64A009F-3115-F0F6-8BDD-E013AC6232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3044" y="130962"/>
            <a:ext cx="1301116" cy="1301116"/>
          </a:xfrm>
          <a:prstGeom prst="rect">
            <a:avLst/>
          </a:prstGeom>
        </p:spPr>
      </p:pic>
      <p:sp>
        <p:nvSpPr>
          <p:cNvPr id="9" name="TextBox 8">
            <a:extLst>
              <a:ext uri="{FF2B5EF4-FFF2-40B4-BE49-F238E27FC236}">
                <a16:creationId xmlns:a16="http://schemas.microsoft.com/office/drawing/2014/main" id="{00751F6A-117C-F860-3806-89F5983A0621}"/>
              </a:ext>
            </a:extLst>
          </p:cNvPr>
          <p:cNvSpPr txBox="1"/>
          <p:nvPr/>
        </p:nvSpPr>
        <p:spPr>
          <a:xfrm>
            <a:off x="7654160" y="181356"/>
            <a:ext cx="3933705" cy="1200329"/>
          </a:xfrm>
          <a:prstGeom prst="rect">
            <a:avLst/>
          </a:prstGeom>
          <a:noFill/>
        </p:spPr>
        <p:txBody>
          <a:bodyPr wrap="square" rtlCol="0">
            <a:spAutoFit/>
          </a:bodyPr>
          <a:lstStyle/>
          <a:p>
            <a:r>
              <a:rPr lang="en-GB" dirty="0"/>
              <a:t>Community insight gathered through conversations with local practitioners and representatives of community groups, organisations and services. </a:t>
            </a:r>
          </a:p>
        </p:txBody>
      </p:sp>
      <p:cxnSp>
        <p:nvCxnSpPr>
          <p:cNvPr id="11" name="Connector: Elbow 10">
            <a:extLst>
              <a:ext uri="{FF2B5EF4-FFF2-40B4-BE49-F238E27FC236}">
                <a16:creationId xmlns:a16="http://schemas.microsoft.com/office/drawing/2014/main" id="{3C3485BC-BE5E-761D-60CA-1A0CC4E108FD}"/>
              </a:ext>
              <a:ext uri="{C183D7F6-B498-43B3-948B-1728B52AA6E4}">
                <adec:decorative xmlns:adec="http://schemas.microsoft.com/office/drawing/2017/decorative" val="1"/>
              </a:ext>
            </a:extLst>
          </p:cNvPr>
          <p:cNvCxnSpPr>
            <a:cxnSpLocks/>
          </p:cNvCxnSpPr>
          <p:nvPr/>
        </p:nvCxnSpPr>
        <p:spPr>
          <a:xfrm>
            <a:off x="2555191" y="1174256"/>
            <a:ext cx="1345712" cy="841417"/>
          </a:xfrm>
          <a:prstGeom prst="bentConnector3">
            <a:avLst>
              <a:gd name="adj1" fmla="val -56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0" name="Connector: Elbow 1039">
            <a:extLst>
              <a:ext uri="{FF2B5EF4-FFF2-40B4-BE49-F238E27FC236}">
                <a16:creationId xmlns:a16="http://schemas.microsoft.com/office/drawing/2014/main" id="{C557AA24-7524-6D5F-E3DF-CA823F4B6D2F}"/>
              </a:ext>
              <a:ext uri="{C183D7F6-B498-43B3-948B-1728B52AA6E4}">
                <adec:decorative xmlns:adec="http://schemas.microsoft.com/office/drawing/2017/decorative" val="1"/>
              </a:ext>
            </a:extLst>
          </p:cNvPr>
          <p:cNvCxnSpPr>
            <a:cxnSpLocks/>
          </p:cNvCxnSpPr>
          <p:nvPr/>
        </p:nvCxnSpPr>
        <p:spPr>
          <a:xfrm flipH="1">
            <a:off x="5680188" y="1174256"/>
            <a:ext cx="1345712" cy="841417"/>
          </a:xfrm>
          <a:prstGeom prst="bentConnector3">
            <a:avLst>
              <a:gd name="adj1" fmla="val -56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AA0E816-D4A8-9F09-0F19-731341D83088}"/>
              </a:ext>
            </a:extLst>
          </p:cNvPr>
          <p:cNvSpPr txBox="1"/>
          <p:nvPr/>
        </p:nvSpPr>
        <p:spPr>
          <a:xfrm>
            <a:off x="100870" y="1794533"/>
            <a:ext cx="1914968" cy="400110"/>
          </a:xfrm>
          <a:prstGeom prst="rect">
            <a:avLst/>
          </a:prstGeom>
          <a:noFill/>
        </p:spPr>
        <p:txBody>
          <a:bodyPr wrap="square" rtlCol="0">
            <a:spAutoFit/>
          </a:bodyPr>
          <a:lstStyle/>
          <a:p>
            <a:r>
              <a:rPr lang="en-GB" sz="2000" b="1" dirty="0"/>
              <a:t>Analysis</a:t>
            </a:r>
          </a:p>
        </p:txBody>
      </p:sp>
      <p:pic>
        <p:nvPicPr>
          <p:cNvPr id="1026" name="Picture 2" descr="Place and wellbeing outcomes: movement, space, resources, civic, stewardship">
            <a:extLst>
              <a:ext uri="{FF2B5EF4-FFF2-40B4-BE49-F238E27FC236}">
                <a16:creationId xmlns:a16="http://schemas.microsoft.com/office/drawing/2014/main" id="{1E3622B4-325F-AAF4-A7A1-F2D871CC268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1291" b="13889"/>
          <a:stretch/>
        </p:blipFill>
        <p:spPr bwMode="auto">
          <a:xfrm>
            <a:off x="4051775" y="1559442"/>
            <a:ext cx="1521098" cy="15212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39D3CCE-83A5-A5DE-3CF7-CD91D4001DF1}"/>
              </a:ext>
            </a:extLst>
          </p:cNvPr>
          <p:cNvSpPr txBox="1"/>
          <p:nvPr/>
        </p:nvSpPr>
        <p:spPr>
          <a:xfrm>
            <a:off x="5680188" y="2324261"/>
            <a:ext cx="3055143" cy="646331"/>
          </a:xfrm>
          <a:prstGeom prst="rect">
            <a:avLst/>
          </a:prstGeom>
          <a:noFill/>
        </p:spPr>
        <p:txBody>
          <a:bodyPr wrap="square" rtlCol="0">
            <a:spAutoFit/>
          </a:bodyPr>
          <a:lstStyle/>
          <a:p>
            <a:r>
              <a:rPr lang="en-GB"/>
              <a:t>Map findings against the Place and Wellbeing Outcomes. </a:t>
            </a:r>
          </a:p>
        </p:txBody>
      </p:sp>
      <p:sp>
        <p:nvSpPr>
          <p:cNvPr id="1073" name="TextBox 1072">
            <a:extLst>
              <a:ext uri="{FF2B5EF4-FFF2-40B4-BE49-F238E27FC236}">
                <a16:creationId xmlns:a16="http://schemas.microsoft.com/office/drawing/2014/main" id="{75CF9F4F-8387-77F9-5E74-4A86149F4E72}"/>
              </a:ext>
            </a:extLst>
          </p:cNvPr>
          <p:cNvSpPr txBox="1"/>
          <p:nvPr/>
        </p:nvSpPr>
        <p:spPr>
          <a:xfrm>
            <a:off x="10254486" y="2278447"/>
            <a:ext cx="1913752" cy="646331"/>
          </a:xfrm>
          <a:prstGeom prst="rect">
            <a:avLst/>
          </a:prstGeom>
          <a:noFill/>
        </p:spPr>
        <p:txBody>
          <a:bodyPr wrap="square" rtlCol="0">
            <a:spAutoFit/>
          </a:bodyPr>
          <a:lstStyle/>
          <a:p>
            <a:r>
              <a:rPr lang="en-GB" dirty="0"/>
              <a:t>Sense check emerging findings. </a:t>
            </a:r>
          </a:p>
        </p:txBody>
      </p:sp>
      <p:sp>
        <p:nvSpPr>
          <p:cNvPr id="43" name="TextBox 42">
            <a:extLst>
              <a:ext uri="{FF2B5EF4-FFF2-40B4-BE49-F238E27FC236}">
                <a16:creationId xmlns:a16="http://schemas.microsoft.com/office/drawing/2014/main" id="{0D81FF5A-D135-5F6E-3BE7-CF1336D5B326}"/>
              </a:ext>
            </a:extLst>
          </p:cNvPr>
          <p:cNvSpPr txBox="1"/>
          <p:nvPr/>
        </p:nvSpPr>
        <p:spPr>
          <a:xfrm>
            <a:off x="100870" y="3576771"/>
            <a:ext cx="1914968" cy="400110"/>
          </a:xfrm>
          <a:prstGeom prst="rect">
            <a:avLst/>
          </a:prstGeom>
          <a:noFill/>
        </p:spPr>
        <p:txBody>
          <a:bodyPr wrap="square" rtlCol="0">
            <a:spAutoFit/>
          </a:bodyPr>
          <a:lstStyle/>
          <a:p>
            <a:r>
              <a:rPr lang="en-GB" sz="2000" b="1"/>
              <a:t>Sharing findings</a:t>
            </a:r>
          </a:p>
        </p:txBody>
      </p:sp>
      <p:grpSp>
        <p:nvGrpSpPr>
          <p:cNvPr id="1041" name="Group 1040">
            <a:extLst>
              <a:ext uri="{FF2B5EF4-FFF2-40B4-BE49-F238E27FC236}">
                <a16:creationId xmlns:a16="http://schemas.microsoft.com/office/drawing/2014/main" id="{FE87FB4E-E8BC-0494-9BE7-0F65D991CA4D}"/>
              </a:ext>
              <a:ext uri="{C183D7F6-B498-43B3-948B-1728B52AA6E4}">
                <adec:decorative xmlns:adec="http://schemas.microsoft.com/office/drawing/2017/decorative" val="1"/>
              </a:ext>
            </a:extLst>
          </p:cNvPr>
          <p:cNvGrpSpPr/>
          <p:nvPr/>
        </p:nvGrpSpPr>
        <p:grpSpPr>
          <a:xfrm>
            <a:off x="3442796" y="3147694"/>
            <a:ext cx="2745104" cy="1099756"/>
            <a:chOff x="4181961" y="3284882"/>
            <a:chExt cx="1422676" cy="1418920"/>
          </a:xfrm>
        </p:grpSpPr>
        <p:cxnSp>
          <p:nvCxnSpPr>
            <p:cNvPr id="55" name="Connector: Elbow 54">
              <a:extLst>
                <a:ext uri="{FF2B5EF4-FFF2-40B4-BE49-F238E27FC236}">
                  <a16:creationId xmlns:a16="http://schemas.microsoft.com/office/drawing/2014/main" id="{378AF125-49A9-36AE-546C-60E332D6E7A2}"/>
                </a:ext>
              </a:extLst>
            </p:cNvPr>
            <p:cNvCxnSpPr>
              <a:cxnSpLocks/>
            </p:cNvCxnSpPr>
            <p:nvPr/>
          </p:nvCxnSpPr>
          <p:spPr>
            <a:xfrm rot="5400000">
              <a:off x="3828170" y="3638673"/>
              <a:ext cx="1418920" cy="71133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555D3390-B2A0-3CDF-2CA1-C67395C27997}"/>
                </a:ext>
              </a:extLst>
            </p:cNvPr>
            <p:cNvCxnSpPr>
              <a:cxnSpLocks/>
            </p:cNvCxnSpPr>
            <p:nvPr/>
          </p:nvCxnSpPr>
          <p:spPr>
            <a:xfrm rot="16200000" flipH="1">
              <a:off x="4539508" y="3638673"/>
              <a:ext cx="1418920" cy="71133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34" name="TextBox 1033">
            <a:extLst>
              <a:ext uri="{FF2B5EF4-FFF2-40B4-BE49-F238E27FC236}">
                <a16:creationId xmlns:a16="http://schemas.microsoft.com/office/drawing/2014/main" id="{AEF07558-5BE7-82D7-52A5-7E345C004023}"/>
              </a:ext>
            </a:extLst>
          </p:cNvPr>
          <p:cNvSpPr txBox="1"/>
          <p:nvPr/>
        </p:nvSpPr>
        <p:spPr>
          <a:xfrm>
            <a:off x="3103188" y="4266876"/>
            <a:ext cx="3055143" cy="369332"/>
          </a:xfrm>
          <a:prstGeom prst="rect">
            <a:avLst/>
          </a:prstGeom>
          <a:noFill/>
        </p:spPr>
        <p:txBody>
          <a:bodyPr wrap="square" rtlCol="0">
            <a:spAutoFit/>
          </a:bodyPr>
          <a:lstStyle/>
          <a:p>
            <a:r>
              <a:rPr lang="en-GB"/>
              <a:t>Report</a:t>
            </a:r>
          </a:p>
        </p:txBody>
      </p:sp>
      <p:pic>
        <p:nvPicPr>
          <p:cNvPr id="1043" name="Picture 1042" descr="Cover of community insight report">
            <a:extLst>
              <a:ext uri="{FF2B5EF4-FFF2-40B4-BE49-F238E27FC236}">
                <a16:creationId xmlns:a16="http://schemas.microsoft.com/office/drawing/2014/main" id="{62F522ED-A427-2485-0872-D39F9FB1F3A8}"/>
              </a:ext>
            </a:extLst>
          </p:cNvPr>
          <p:cNvPicPr>
            <a:picLocks noChangeAspect="1"/>
          </p:cNvPicPr>
          <p:nvPr/>
        </p:nvPicPr>
        <p:blipFill>
          <a:blip r:embed="rId7"/>
          <a:stretch>
            <a:fillRect/>
          </a:stretch>
        </p:blipFill>
        <p:spPr>
          <a:xfrm>
            <a:off x="3017090" y="4609986"/>
            <a:ext cx="1346484" cy="1870358"/>
          </a:xfrm>
          <a:prstGeom prst="rect">
            <a:avLst/>
          </a:prstGeom>
        </p:spPr>
      </p:pic>
      <p:sp>
        <p:nvSpPr>
          <p:cNvPr id="1035" name="TextBox 1034">
            <a:extLst>
              <a:ext uri="{FF2B5EF4-FFF2-40B4-BE49-F238E27FC236}">
                <a16:creationId xmlns:a16="http://schemas.microsoft.com/office/drawing/2014/main" id="{B2CCAC3F-9EE0-B859-4BE7-C5D23354C6D1}"/>
              </a:ext>
            </a:extLst>
          </p:cNvPr>
          <p:cNvSpPr txBox="1"/>
          <p:nvPr/>
        </p:nvSpPr>
        <p:spPr>
          <a:xfrm>
            <a:off x="5299601" y="4267441"/>
            <a:ext cx="3055143" cy="369332"/>
          </a:xfrm>
          <a:prstGeom prst="rect">
            <a:avLst/>
          </a:prstGeom>
          <a:noFill/>
        </p:spPr>
        <p:txBody>
          <a:bodyPr wrap="square" rtlCol="0">
            <a:spAutoFit/>
          </a:bodyPr>
          <a:lstStyle/>
          <a:p>
            <a:r>
              <a:rPr lang="en-GB"/>
              <a:t>Visual summary</a:t>
            </a:r>
          </a:p>
        </p:txBody>
      </p:sp>
      <p:pic>
        <p:nvPicPr>
          <p:cNvPr id="1045" name="Picture 1044" descr="Cover of community insight visual summary">
            <a:extLst>
              <a:ext uri="{FF2B5EF4-FFF2-40B4-BE49-F238E27FC236}">
                <a16:creationId xmlns:a16="http://schemas.microsoft.com/office/drawing/2014/main" id="{5C6BF435-D6A7-FEC8-4FA1-A0B2F266511A}"/>
              </a:ext>
            </a:extLst>
          </p:cNvPr>
          <p:cNvPicPr>
            <a:picLocks noChangeAspect="1"/>
          </p:cNvPicPr>
          <p:nvPr/>
        </p:nvPicPr>
        <p:blipFill>
          <a:blip r:embed="rId8"/>
          <a:stretch>
            <a:fillRect/>
          </a:stretch>
        </p:blipFill>
        <p:spPr>
          <a:xfrm>
            <a:off x="5364827" y="4636208"/>
            <a:ext cx="1462346" cy="1870358"/>
          </a:xfrm>
          <a:prstGeom prst="rect">
            <a:avLst/>
          </a:prstGeom>
        </p:spPr>
      </p:pic>
      <p:cxnSp>
        <p:nvCxnSpPr>
          <p:cNvPr id="1059" name="Straight Arrow Connector 1058">
            <a:extLst>
              <a:ext uri="{FF2B5EF4-FFF2-40B4-BE49-F238E27FC236}">
                <a16:creationId xmlns:a16="http://schemas.microsoft.com/office/drawing/2014/main" id="{EB687AE7-3D88-A2E4-0A4D-0FF751B576DA}"/>
              </a:ext>
              <a:ext uri="{C183D7F6-B498-43B3-948B-1728B52AA6E4}">
                <adec:decorative xmlns:adec="http://schemas.microsoft.com/office/drawing/2017/decorative" val="1"/>
              </a:ext>
            </a:extLst>
          </p:cNvPr>
          <p:cNvCxnSpPr>
            <a:cxnSpLocks/>
          </p:cNvCxnSpPr>
          <p:nvPr/>
        </p:nvCxnSpPr>
        <p:spPr>
          <a:xfrm>
            <a:off x="7365304" y="4247449"/>
            <a:ext cx="2001017" cy="1"/>
          </a:xfrm>
          <a:prstGeom prst="straightConnector1">
            <a:avLst/>
          </a:prstGeom>
          <a:ln w="28575">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61" name="TextBox 1060">
            <a:extLst>
              <a:ext uri="{FF2B5EF4-FFF2-40B4-BE49-F238E27FC236}">
                <a16:creationId xmlns:a16="http://schemas.microsoft.com/office/drawing/2014/main" id="{EB27A63F-6A02-2385-9159-514AE161C3F6}"/>
              </a:ext>
            </a:extLst>
          </p:cNvPr>
          <p:cNvSpPr txBox="1"/>
          <p:nvPr/>
        </p:nvSpPr>
        <p:spPr>
          <a:xfrm>
            <a:off x="9381545" y="3924284"/>
            <a:ext cx="2525568" cy="646331"/>
          </a:xfrm>
          <a:prstGeom prst="rect">
            <a:avLst/>
          </a:prstGeom>
          <a:noFill/>
        </p:spPr>
        <p:txBody>
          <a:bodyPr wrap="square" rtlCol="0">
            <a:spAutoFit/>
          </a:bodyPr>
          <a:lstStyle/>
          <a:p>
            <a:r>
              <a:rPr lang="en-GB"/>
              <a:t>Feed into Place and Wellbeing Assessments</a:t>
            </a:r>
          </a:p>
        </p:txBody>
      </p:sp>
      <p:cxnSp>
        <p:nvCxnSpPr>
          <p:cNvPr id="1065" name="Straight Arrow Connector 1064">
            <a:extLst>
              <a:ext uri="{FF2B5EF4-FFF2-40B4-BE49-F238E27FC236}">
                <a16:creationId xmlns:a16="http://schemas.microsoft.com/office/drawing/2014/main" id="{560273FA-84A4-6058-4152-03DFE466BC49}"/>
              </a:ext>
              <a:ext uri="{C183D7F6-B498-43B3-948B-1728B52AA6E4}">
                <adec:decorative xmlns:adec="http://schemas.microsoft.com/office/drawing/2017/decorative" val="1"/>
              </a:ext>
            </a:extLst>
          </p:cNvPr>
          <p:cNvCxnSpPr>
            <a:cxnSpLocks/>
          </p:cNvCxnSpPr>
          <p:nvPr/>
        </p:nvCxnSpPr>
        <p:spPr>
          <a:xfrm>
            <a:off x="7398193" y="5371945"/>
            <a:ext cx="2001017" cy="1"/>
          </a:xfrm>
          <a:prstGeom prst="straightConnector1">
            <a:avLst/>
          </a:prstGeom>
          <a:ln w="28575">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62" name="TextBox 1061">
            <a:extLst>
              <a:ext uri="{FF2B5EF4-FFF2-40B4-BE49-F238E27FC236}">
                <a16:creationId xmlns:a16="http://schemas.microsoft.com/office/drawing/2014/main" id="{6F3998CC-A480-5B6F-B9E3-6A1771090123}"/>
              </a:ext>
            </a:extLst>
          </p:cNvPr>
          <p:cNvSpPr txBox="1"/>
          <p:nvPr/>
        </p:nvSpPr>
        <p:spPr>
          <a:xfrm>
            <a:off x="9399210" y="5086433"/>
            <a:ext cx="2525568" cy="1477328"/>
          </a:xfrm>
          <a:prstGeom prst="rect">
            <a:avLst/>
          </a:prstGeom>
          <a:noFill/>
        </p:spPr>
        <p:txBody>
          <a:bodyPr wrap="square" rtlCol="0">
            <a:spAutoFit/>
          </a:bodyPr>
          <a:lstStyle/>
          <a:p>
            <a:r>
              <a:rPr lang="en-GB"/>
              <a:t>Inform focus on inequality in future community engagement, involvement and participation activity. </a:t>
            </a:r>
          </a:p>
        </p:txBody>
      </p:sp>
      <p:sp>
        <p:nvSpPr>
          <p:cNvPr id="1071" name="Freeform: Shape 1070">
            <a:extLst>
              <a:ext uri="{FF2B5EF4-FFF2-40B4-BE49-F238E27FC236}">
                <a16:creationId xmlns:a16="http://schemas.microsoft.com/office/drawing/2014/main" id="{3A704742-5558-64D0-0661-ED9BE6BE48D7}"/>
              </a:ext>
              <a:ext uri="{C183D7F6-B498-43B3-948B-1728B52AA6E4}">
                <adec:decorative xmlns:adec="http://schemas.microsoft.com/office/drawing/2017/decorative" val="1"/>
              </a:ext>
            </a:extLst>
          </p:cNvPr>
          <p:cNvSpPr/>
          <p:nvPr/>
        </p:nvSpPr>
        <p:spPr>
          <a:xfrm>
            <a:off x="8842646" y="1543299"/>
            <a:ext cx="1913752" cy="1076770"/>
          </a:xfrm>
          <a:custGeom>
            <a:avLst/>
            <a:gdLst>
              <a:gd name="connsiteX0" fmla="*/ 0 w 2029217"/>
              <a:gd name="connsiteY0" fmla="*/ 1327759 h 1383879"/>
              <a:gd name="connsiteX1" fmla="*/ 1741118 w 2029217"/>
              <a:gd name="connsiteY1" fmla="*/ 1227551 h 1383879"/>
              <a:gd name="connsiteX2" fmla="*/ 2029217 w 2029217"/>
              <a:gd name="connsiteY2" fmla="*/ 0 h 1383879"/>
              <a:gd name="connsiteX0" fmla="*/ 0 w 2029217"/>
              <a:gd name="connsiteY0" fmla="*/ 1327759 h 1343808"/>
              <a:gd name="connsiteX1" fmla="*/ 1553228 w 2029217"/>
              <a:gd name="connsiteY1" fmla="*/ 1052187 h 1343808"/>
              <a:gd name="connsiteX2" fmla="*/ 2029217 w 2029217"/>
              <a:gd name="connsiteY2" fmla="*/ 0 h 1343808"/>
              <a:gd name="connsiteX0" fmla="*/ 0 w 2029217"/>
              <a:gd name="connsiteY0" fmla="*/ 1327759 h 1336522"/>
              <a:gd name="connsiteX1" fmla="*/ 1515650 w 2029217"/>
              <a:gd name="connsiteY1" fmla="*/ 901874 h 1336522"/>
              <a:gd name="connsiteX2" fmla="*/ 2029217 w 2029217"/>
              <a:gd name="connsiteY2" fmla="*/ 0 h 1336522"/>
              <a:gd name="connsiteX0" fmla="*/ 0 w 2029217"/>
              <a:gd name="connsiteY0" fmla="*/ 1327759 h 1336522"/>
              <a:gd name="connsiteX1" fmla="*/ 1515650 w 2029217"/>
              <a:gd name="connsiteY1" fmla="*/ 901874 h 1336522"/>
              <a:gd name="connsiteX2" fmla="*/ 2029217 w 2029217"/>
              <a:gd name="connsiteY2" fmla="*/ 0 h 1336522"/>
            </a:gdLst>
            <a:ahLst/>
            <a:cxnLst>
              <a:cxn ang="0">
                <a:pos x="connsiteX0" y="connsiteY0"/>
              </a:cxn>
              <a:cxn ang="0">
                <a:pos x="connsiteX1" y="connsiteY1"/>
              </a:cxn>
              <a:cxn ang="0">
                <a:pos x="connsiteX2" y="connsiteY2"/>
              </a:cxn>
            </a:cxnLst>
            <a:rect l="l" t="t" r="r" b="b"/>
            <a:pathLst>
              <a:path w="2029217" h="1336522">
                <a:moveTo>
                  <a:pt x="0" y="1327759"/>
                </a:moveTo>
                <a:cubicBezTo>
                  <a:pt x="701457" y="1388301"/>
                  <a:pt x="1177447" y="1123167"/>
                  <a:pt x="1515650" y="901874"/>
                </a:cubicBezTo>
                <a:cubicBezTo>
                  <a:pt x="1841326" y="563672"/>
                  <a:pt x="1979113" y="225468"/>
                  <a:pt x="2029217" y="0"/>
                </a:cubicBezTo>
              </a:path>
            </a:pathLst>
          </a:custGeom>
          <a:noFill/>
          <a:ln w="28575">
            <a:solidFill>
              <a:schemeClr val="bg2">
                <a:lumMod val="25000"/>
              </a:schemeClr>
            </a:solidFill>
            <a:prstDash val="lg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94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D</a:t>
            </a:r>
            <a:r>
              <a:rPr kumimoji="0" lang="en-US" sz="4400" b="1" i="0" u="none" strike="noStrike" kern="1200" cap="none" spc="0" normalizeH="0" baseline="0" noProof="0" dirty="0" err="1">
                <a:ln>
                  <a:noFill/>
                </a:ln>
                <a:solidFill>
                  <a:schemeClr val="accent5">
                    <a:lumMod val="49000"/>
                  </a:schemeClr>
                </a:solidFill>
                <a:effectLst/>
                <a:uLnTx/>
                <a:uFillTx/>
                <a:latin typeface="Calibri"/>
                <a:ea typeface="+mn-ea"/>
                <a:cs typeface="Calibri Light"/>
              </a:rPr>
              <a:t>ata</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on inequality to shape more preventative decision making</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and its </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role in the Shaping Places for Wellbeing Programme</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2C1C5FBA-26CE-A8A9-773B-2D92EC06ADED}"/>
              </a:ext>
            </a:extLst>
          </p:cNvPr>
          <p:cNvSpPr txBox="1"/>
          <p:nvPr/>
        </p:nvSpPr>
        <p:spPr>
          <a:xfrm>
            <a:off x="590006" y="2701463"/>
            <a:ext cx="11011988" cy="2554545"/>
          </a:xfrm>
          <a:prstGeom prst="rect">
            <a:avLst/>
          </a:prstGeom>
          <a:noFill/>
        </p:spPr>
        <p:txBody>
          <a:bodyPr wrap="square" rtlCol="0">
            <a:spAutoFit/>
          </a:bodyPr>
          <a:lstStyle/>
          <a:p>
            <a:r>
              <a:rPr lang="en-GB" sz="3200" dirty="0">
                <a:cs typeface="Calibri Light"/>
              </a:rPr>
              <a:t>✔️</a:t>
            </a:r>
            <a:r>
              <a:rPr lang="en-GB" sz="3200" dirty="0">
                <a:solidFill>
                  <a:schemeClr val="tx2"/>
                </a:solidFill>
                <a:cs typeface="Calibri Light"/>
              </a:rPr>
              <a:t> Masterclass 1 </a:t>
            </a:r>
            <a:endParaRPr lang="en-GB" sz="3200" dirty="0">
              <a:solidFill>
                <a:schemeClr val="tx2"/>
              </a:solidFill>
              <a:ea typeface="Calibri"/>
              <a:cs typeface="Calibri Light"/>
            </a:endParaRPr>
          </a:p>
          <a:p>
            <a:br>
              <a:rPr lang="en-GB" sz="3200" dirty="0">
                <a:cs typeface="Calibri Light"/>
              </a:rPr>
            </a:br>
            <a:r>
              <a:rPr lang="en-GB" sz="3200" dirty="0">
                <a:cs typeface="Calibri Light"/>
              </a:rPr>
              <a:t>✔️</a:t>
            </a:r>
            <a:r>
              <a:rPr lang="en-GB" sz="3200" dirty="0">
                <a:solidFill>
                  <a:schemeClr val="tx2"/>
                </a:solidFill>
                <a:cs typeface="Calibri Light"/>
              </a:rPr>
              <a:t> The why and how of data</a:t>
            </a:r>
          </a:p>
          <a:p>
            <a:br>
              <a:rPr lang="en-GB" sz="3200" dirty="0">
                <a:cs typeface="Calibri Light"/>
              </a:rPr>
            </a:br>
            <a:r>
              <a:rPr lang="en-GB" sz="3200" dirty="0">
                <a:cs typeface="Calibri Light"/>
              </a:rPr>
              <a:t>✔️ </a:t>
            </a:r>
            <a:r>
              <a:rPr lang="en-GB" sz="3200" dirty="0">
                <a:solidFill>
                  <a:schemeClr val="tx2"/>
                </a:solidFill>
                <a:cs typeface="Calibri Light"/>
              </a:rPr>
              <a:t>Impact and support</a:t>
            </a:r>
            <a:endParaRPr lang="en-US" sz="3200" dirty="0">
              <a:solidFill>
                <a:schemeClr val="tx2"/>
              </a:solidFill>
              <a:cs typeface="Calibri Light"/>
            </a:endParaRPr>
          </a:p>
        </p:txBody>
      </p:sp>
    </p:spTree>
    <p:extLst>
      <p:ext uri="{BB962C8B-B14F-4D97-AF65-F5344CB8AC3E}">
        <p14:creationId xmlns:p14="http://schemas.microsoft.com/office/powerpoint/2010/main" val="18324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CAE5E8"/>
            </a:gs>
            <a:gs pos="100000">
              <a:srgbClr val="CAE5E8"/>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descr="Example of a summary of qualitative information from a Community Link Lead">
            <a:extLst>
              <a:ext uri="{FF2B5EF4-FFF2-40B4-BE49-F238E27FC236}">
                <a16:creationId xmlns:a16="http://schemas.microsoft.com/office/drawing/2014/main" id="{C80157B5-E5E8-416C-9ECD-38D04518A14C}"/>
              </a:ext>
            </a:extLst>
          </p:cNvPr>
          <p:cNvPicPr>
            <a:picLocks noChangeAspect="1"/>
          </p:cNvPicPr>
          <p:nvPr/>
        </p:nvPicPr>
        <p:blipFill rotWithShape="1">
          <a:blip r:embed="rId3"/>
          <a:srcRect l="1491"/>
          <a:stretch/>
        </p:blipFill>
        <p:spPr>
          <a:xfrm>
            <a:off x="3637280" y="0"/>
            <a:ext cx="5367218" cy="6858000"/>
          </a:xfrm>
          <a:prstGeom prst="rect">
            <a:avLst/>
          </a:prstGeom>
        </p:spPr>
      </p:pic>
      <p:sp>
        <p:nvSpPr>
          <p:cNvPr id="2" name="Title 1">
            <a:extLst>
              <a:ext uri="{FF2B5EF4-FFF2-40B4-BE49-F238E27FC236}">
                <a16:creationId xmlns:a16="http://schemas.microsoft.com/office/drawing/2014/main" id="{449A66B1-FB1D-FA39-B95D-5DA02CDAECA6}"/>
              </a:ext>
            </a:extLst>
          </p:cNvPr>
          <p:cNvSpPr txBox="1">
            <a:spLocks noGrp="1"/>
          </p:cNvSpPr>
          <p:nvPr>
            <p:ph type="title" idx="4294967295"/>
          </p:nvPr>
        </p:nvSpPr>
        <p:spPr>
          <a:xfrm>
            <a:off x="409190" y="327536"/>
            <a:ext cx="1136276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75000"/>
                  </a:schemeClr>
                </a:solidFill>
                <a:effectLst/>
                <a:uLnTx/>
                <a:uFillTx/>
                <a:latin typeface="+mn-lt"/>
                <a:ea typeface="+mn-ea"/>
                <a:cs typeface="+mn-cs"/>
              </a:rPr>
              <a:t>Data 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75000"/>
                  </a:schemeClr>
                </a:solidFill>
                <a:effectLst/>
                <a:uLnTx/>
                <a:uFillTx/>
                <a:latin typeface="+mn-lt"/>
                <a:ea typeface="+mn-ea"/>
                <a:cs typeface="+mn-cs"/>
              </a:rPr>
              <a:t>journey </a:t>
            </a:r>
            <a:endParaRPr kumimoji="0" lang="en-US" sz="3600" b="1" i="0" u="none" strike="noStrike" kern="1200" cap="none" spc="0" normalizeH="0" baseline="0" noProof="0" dirty="0">
              <a:ln>
                <a:noFill/>
              </a:ln>
              <a:solidFill>
                <a:schemeClr val="accent5">
                  <a:lumMod val="75000"/>
                </a:schemeClr>
              </a:solidFill>
              <a:effectLst/>
              <a:uLnTx/>
              <a:uFillTx/>
              <a:latin typeface="+mn-lt"/>
              <a:ea typeface="+mn-ea"/>
              <a:cs typeface="+mn-cs"/>
            </a:endParaRPr>
          </a:p>
        </p:txBody>
      </p:sp>
      <p:sp>
        <p:nvSpPr>
          <p:cNvPr id="9" name="TextBox 8">
            <a:extLst>
              <a:ext uri="{FF2B5EF4-FFF2-40B4-BE49-F238E27FC236}">
                <a16:creationId xmlns:a16="http://schemas.microsoft.com/office/drawing/2014/main" id="{7B8677FF-6F2F-E239-9B7F-BEF72969C64F}"/>
              </a:ext>
            </a:extLst>
          </p:cNvPr>
          <p:cNvSpPr txBox="1"/>
          <p:nvPr/>
        </p:nvSpPr>
        <p:spPr>
          <a:xfrm>
            <a:off x="409190" y="1651342"/>
            <a:ext cx="2928636" cy="3785652"/>
          </a:xfrm>
          <a:prstGeom prst="rect">
            <a:avLst/>
          </a:prstGeom>
          <a:noFill/>
        </p:spPr>
        <p:txBody>
          <a:bodyPr wrap="square">
            <a:spAutoFit/>
          </a:bodyPr>
          <a:lstStyle/>
          <a:p>
            <a:r>
              <a:rPr lang="en-GB" sz="2000" b="1" dirty="0">
                <a:latin typeface="Calibri"/>
                <a:cs typeface="Arial"/>
              </a:rPr>
              <a:t>Incorporating qualitative data</a:t>
            </a:r>
          </a:p>
          <a:p>
            <a:endParaRPr lang="en-GB" sz="2000" b="1" dirty="0">
              <a:latin typeface="Calibri"/>
              <a:cs typeface="Arial"/>
            </a:endParaRPr>
          </a:p>
          <a:p>
            <a:r>
              <a:rPr lang="en-GB" sz="2000" dirty="0">
                <a:latin typeface="Calibri"/>
                <a:cs typeface="Arial"/>
              </a:rPr>
              <a:t>Community Link Leads </a:t>
            </a:r>
            <a:r>
              <a:rPr lang="en-GB" sz="2000" dirty="0">
                <a:solidFill>
                  <a:srgbClr val="000000"/>
                </a:solidFill>
                <a:latin typeface="Calibri"/>
                <a:cs typeface="Arial"/>
              </a:rPr>
              <a:t>role to </a:t>
            </a:r>
            <a:r>
              <a:rPr lang="en-GB" sz="2000" dirty="0">
                <a:latin typeface="Calibri"/>
                <a:cs typeface="Arial"/>
              </a:rPr>
              <a:t>sense check and bring to life the quantitative data by connecting into the knowledge, experience and insight of community organisations in our Project Towns</a:t>
            </a:r>
            <a:endParaRPr lang="en-GB" sz="2000" b="1" dirty="0">
              <a:latin typeface="Calibri"/>
              <a:cs typeface="Arial"/>
            </a:endParaRPr>
          </a:p>
        </p:txBody>
      </p:sp>
      <p:sp>
        <p:nvSpPr>
          <p:cNvPr id="8" name="Rounded Rectangle 10">
            <a:extLst>
              <a:ext uri="{FF2B5EF4-FFF2-40B4-BE49-F238E27FC236}">
                <a16:creationId xmlns:a16="http://schemas.microsoft.com/office/drawing/2014/main" id="{90D6BEC0-AF8A-46FB-BCC3-B424A05F94B1}"/>
              </a:ext>
            </a:extLst>
          </p:cNvPr>
          <p:cNvSpPr/>
          <p:nvPr/>
        </p:nvSpPr>
        <p:spPr>
          <a:xfrm>
            <a:off x="9303952" y="1836008"/>
            <a:ext cx="2278448" cy="1390400"/>
          </a:xfrm>
          <a:prstGeom prst="roundRect">
            <a:avLst/>
          </a:prstGeom>
          <a:ln w="57150">
            <a:solidFill>
              <a:schemeClr val="accent6"/>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defRPr/>
            </a:pPr>
            <a:r>
              <a:rPr lang="en-GB" sz="2400" b="1">
                <a:latin typeface="Calibri" panose="020F0502020204030204"/>
                <a:cs typeface="Calibri"/>
              </a:rPr>
              <a:t>People</a:t>
            </a:r>
            <a:r>
              <a:rPr kumimoji="0" lang="en-GB" sz="2400" b="1" i="0" u="none" strike="noStrike" kern="1200" cap="none" spc="0" normalizeH="0" baseline="0" noProof="0">
                <a:ln>
                  <a:noFill/>
                </a:ln>
                <a:effectLst/>
                <a:uLnTx/>
                <a:uFillTx/>
                <a:latin typeface="Calibri" panose="020F0502020204030204"/>
                <a:ea typeface="+mn-ea"/>
                <a:cs typeface="Calibri"/>
              </a:rPr>
              <a:t> </a:t>
            </a:r>
            <a:r>
              <a:rPr lang="en-GB" sz="2400" b="1">
                <a:latin typeface="Calibri" panose="020F0502020204030204"/>
                <a:cs typeface="Calibri"/>
              </a:rPr>
              <a:t>experiencing poverty</a:t>
            </a:r>
            <a:endParaRPr lang="en-GB" sz="2400" b="1" i="0" u="none" strike="noStrike" kern="1200" cap="none" spc="0" normalizeH="0" baseline="0" noProof="0">
              <a:ln>
                <a:noFill/>
              </a:ln>
              <a:effectLst/>
              <a:uLnTx/>
              <a:uFillTx/>
              <a:latin typeface="Calibri" panose="020F0502020204030204"/>
              <a:cs typeface="Calibri"/>
            </a:endParaRPr>
          </a:p>
        </p:txBody>
      </p:sp>
      <p:sp>
        <p:nvSpPr>
          <p:cNvPr id="5" name="Rounded Rectangle 10">
            <a:extLst>
              <a:ext uri="{FF2B5EF4-FFF2-40B4-BE49-F238E27FC236}">
                <a16:creationId xmlns:a16="http://schemas.microsoft.com/office/drawing/2014/main" id="{52B9076A-78CD-4ED9-AF72-ACA514947E88}"/>
              </a:ext>
            </a:extLst>
          </p:cNvPr>
          <p:cNvSpPr>
            <a:spLocks noGrp="1"/>
          </p:cNvSpPr>
          <p:nvPr>
            <p:ph idx="1"/>
          </p:nvPr>
        </p:nvSpPr>
        <p:spPr>
          <a:xfrm>
            <a:off x="9303952" y="3429000"/>
            <a:ext cx="2278448" cy="1545771"/>
          </a:xfrm>
          <a:prstGeom prst="roundRect">
            <a:avLst/>
          </a:prstGeom>
          <a:ln w="57150">
            <a:solidFill>
              <a:schemeClr val="accent6"/>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normAutofit fontScale="92500"/>
          </a:bodyPr>
          <a:lstStyle/>
          <a:p>
            <a:pPr marL="0" indent="0" algn="ctr">
              <a:buNone/>
              <a:defRPr/>
            </a:pPr>
            <a:r>
              <a:rPr kumimoji="0" lang="en-GB" sz="2400" b="1" i="0" u="none" strike="noStrike" kern="1200" cap="none" spc="0" normalizeH="0" baseline="0" noProof="0">
                <a:ln>
                  <a:noFill/>
                </a:ln>
                <a:effectLst/>
                <a:uLnTx/>
                <a:uFillTx/>
                <a:latin typeface="Calibri" panose="020F0502020204030204"/>
                <a:ea typeface="+mn-ea"/>
                <a:cs typeface="Calibri"/>
              </a:rPr>
              <a:t>People living in</a:t>
            </a:r>
            <a:r>
              <a:rPr lang="en-GB" sz="2400" b="1">
                <a:latin typeface="Calibri" panose="020F0502020204030204"/>
                <a:cs typeface="Calibri"/>
              </a:rPr>
              <a:t> neighbourhoods experiencing deprivation </a:t>
            </a:r>
            <a:endParaRPr kumimoji="0" lang="en-GB" sz="2400" b="1" i="0" u="none" strike="noStrike" kern="1200" cap="none" spc="0" normalizeH="0" baseline="0" noProof="0">
              <a:ln>
                <a:noFill/>
              </a:ln>
              <a:effectLst/>
              <a:uLnTx/>
              <a:uFillTx/>
              <a:latin typeface="Calibri" panose="020F0502020204030204"/>
              <a:ea typeface="+mn-ea"/>
              <a:cs typeface="Calibri"/>
            </a:endParaRPr>
          </a:p>
        </p:txBody>
      </p:sp>
      <p:sp>
        <p:nvSpPr>
          <p:cNvPr id="6" name="Rounded Rectangle 10">
            <a:extLst>
              <a:ext uri="{FF2B5EF4-FFF2-40B4-BE49-F238E27FC236}">
                <a16:creationId xmlns:a16="http://schemas.microsoft.com/office/drawing/2014/main" id="{FFC7A080-3E60-4BBB-B930-92EFB6B2B063}"/>
              </a:ext>
            </a:extLst>
          </p:cNvPr>
          <p:cNvSpPr/>
          <p:nvPr/>
        </p:nvSpPr>
        <p:spPr>
          <a:xfrm>
            <a:off x="9328855" y="5177363"/>
            <a:ext cx="2228642" cy="1303168"/>
          </a:xfrm>
          <a:prstGeom prst="roundRect">
            <a:avLst/>
          </a:prstGeom>
          <a:ln w="57150">
            <a:solidFill>
              <a:schemeClr val="accent6"/>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People affected by alcohol use</a:t>
            </a:r>
          </a:p>
        </p:txBody>
      </p:sp>
    </p:spTree>
    <p:extLst>
      <p:ext uri="{BB962C8B-B14F-4D97-AF65-F5344CB8AC3E}">
        <p14:creationId xmlns:p14="http://schemas.microsoft.com/office/powerpoint/2010/main" val="197114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16B027C-75C5-580D-1851-62D5DA156A6B}"/>
              </a:ext>
            </a:extLst>
          </p:cNvPr>
          <p:cNvSpPr txBox="1">
            <a:spLocks noGrp="1"/>
          </p:cNvSpPr>
          <p:nvPr>
            <p:ph type="title" idx="4294967295"/>
          </p:nvPr>
        </p:nvSpPr>
        <p:spPr>
          <a:xfrm>
            <a:off x="414678" y="385845"/>
            <a:ext cx="6093124"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54272"/>
                </a:solidFill>
                <a:effectLst/>
                <a:uLnTx/>
                <a:uFillTx/>
                <a:latin typeface="+mn-lt"/>
                <a:ea typeface="+mn-ea"/>
                <a:cs typeface="Calibri"/>
              </a:rPr>
              <a:t>Qualitative data </a:t>
            </a:r>
            <a:r>
              <a:rPr kumimoji="0" lang="en-GB" sz="2800" b="0" i="0" u="none" strike="noStrike" kern="1200" cap="none" spc="0" normalizeH="0" baseline="0" noProof="0" dirty="0">
                <a:ln>
                  <a:noFill/>
                </a:ln>
                <a:solidFill>
                  <a:srgbClr val="0070C0"/>
                </a:solidFill>
                <a:effectLst/>
                <a:uLnTx/>
                <a:uFillTx/>
                <a:latin typeface="+mn-lt"/>
                <a:ea typeface="+mn-ea"/>
                <a:cs typeface="Calibri"/>
              </a:rPr>
              <a:t>brings crucial community insight into our understanding of what is happening</a:t>
            </a:r>
          </a:p>
        </p:txBody>
      </p:sp>
      <p:sp>
        <p:nvSpPr>
          <p:cNvPr id="54" name="Rounded Rectangle 10">
            <a:extLst>
              <a:ext uri="{FF2B5EF4-FFF2-40B4-BE49-F238E27FC236}">
                <a16:creationId xmlns:a16="http://schemas.microsoft.com/office/drawing/2014/main" id="{B131C76F-A813-6E29-7940-9AAFE07A5741}"/>
              </a:ext>
            </a:extLst>
          </p:cNvPr>
          <p:cNvSpPr/>
          <p:nvPr/>
        </p:nvSpPr>
        <p:spPr>
          <a:xfrm>
            <a:off x="505017" y="1968787"/>
            <a:ext cx="2808044" cy="1753396"/>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sz="1900" b="1" dirty="0">
                <a:latin typeface="Calibri"/>
                <a:ea typeface="+mn-lt"/>
                <a:cs typeface="Arial"/>
              </a:rPr>
              <a:t>Mental Health</a:t>
            </a:r>
            <a:r>
              <a:rPr lang="en-GB" sz="1900" dirty="0">
                <a:latin typeface="Calibri"/>
                <a:ea typeface="+mn-lt"/>
                <a:cs typeface="Arial"/>
              </a:rPr>
              <a:t> is widely seen as a key local issue that’s not very visible in our quantitative data.</a:t>
            </a:r>
            <a:r>
              <a:rPr lang="en-US" dirty="0">
                <a:latin typeface="Arial"/>
                <a:ea typeface="+mn-lt"/>
                <a:cs typeface="Arial"/>
              </a:rPr>
              <a:t> </a:t>
            </a:r>
            <a:endParaRPr lang="en-US" dirty="0"/>
          </a:p>
        </p:txBody>
      </p:sp>
      <p:sp>
        <p:nvSpPr>
          <p:cNvPr id="60" name="Rounded Rectangle 10">
            <a:extLst>
              <a:ext uri="{FF2B5EF4-FFF2-40B4-BE49-F238E27FC236}">
                <a16:creationId xmlns:a16="http://schemas.microsoft.com/office/drawing/2014/main" id="{3CD304A6-FA2C-AF3C-D4D8-384D6DEA0566}"/>
              </a:ext>
            </a:extLst>
          </p:cNvPr>
          <p:cNvSpPr/>
          <p:nvPr/>
        </p:nvSpPr>
        <p:spPr>
          <a:xfrm>
            <a:off x="3520306" y="1963037"/>
            <a:ext cx="2974504" cy="1753620"/>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GB" sz="1900" b="1" dirty="0">
                <a:latin typeface="Calibri"/>
                <a:cs typeface="Arial"/>
              </a:rPr>
              <a:t>Connectivity </a:t>
            </a:r>
            <a:r>
              <a:rPr lang="en-GB" sz="1900" dirty="0">
                <a:latin typeface="Calibri"/>
                <a:cs typeface="Arial"/>
              </a:rPr>
              <a:t>– Dunoon is isolated by its geography, transport links and patchy digital connections.</a:t>
            </a:r>
            <a:r>
              <a:rPr lang="en-US" sz="1900" dirty="0">
                <a:latin typeface="Calibri"/>
                <a:cs typeface="Arial"/>
              </a:rPr>
              <a:t> </a:t>
            </a:r>
            <a:endParaRPr lang="en-US" sz="1900" dirty="0">
              <a:latin typeface="Calibri"/>
            </a:endParaRPr>
          </a:p>
        </p:txBody>
      </p:sp>
      <p:sp>
        <p:nvSpPr>
          <p:cNvPr id="58" name="Rounded Rectangle 10">
            <a:extLst>
              <a:ext uri="{FF2B5EF4-FFF2-40B4-BE49-F238E27FC236}">
                <a16:creationId xmlns:a16="http://schemas.microsoft.com/office/drawing/2014/main" id="{3CA07BB7-0F60-827C-086C-955EDE2A3425}"/>
              </a:ext>
            </a:extLst>
          </p:cNvPr>
          <p:cNvSpPr/>
          <p:nvPr/>
        </p:nvSpPr>
        <p:spPr>
          <a:xfrm>
            <a:off x="502408" y="4006646"/>
            <a:ext cx="2806471" cy="1710036"/>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GB" dirty="0">
              <a:cs typeface="Calibri" panose="020F0502020204030204"/>
            </a:endParaRPr>
          </a:p>
          <a:p>
            <a:pPr algn="ctr"/>
            <a:endParaRPr lang="en-GB" sz="1900" dirty="0">
              <a:latin typeface="Calibri"/>
              <a:cs typeface="Arial"/>
            </a:endParaRPr>
          </a:p>
          <a:p>
            <a:pPr algn="ctr"/>
            <a:r>
              <a:rPr lang="en-GB" sz="1900" dirty="0">
                <a:latin typeface="Calibri"/>
                <a:cs typeface="Arial"/>
              </a:rPr>
              <a:t>Many services rely on a </a:t>
            </a:r>
            <a:r>
              <a:rPr lang="en-GB" sz="1900" b="1" dirty="0">
                <a:latin typeface="Calibri"/>
                <a:cs typeface="Arial"/>
              </a:rPr>
              <a:t>precarious third sector </a:t>
            </a:r>
            <a:r>
              <a:rPr lang="en-GB" sz="1900" dirty="0">
                <a:latin typeface="Calibri"/>
                <a:cs typeface="Arial"/>
              </a:rPr>
              <a:t>staffed by an ageing population.</a:t>
            </a:r>
            <a:r>
              <a:rPr lang="en-GB" dirty="0">
                <a:latin typeface="Calibri"/>
                <a:cs typeface="Arial"/>
              </a:rPr>
              <a:t> </a:t>
            </a:r>
            <a:endParaRPr lang="en-GB" dirty="0">
              <a:latin typeface="Calibri"/>
              <a:cs typeface="Calibri"/>
            </a:endParaRPr>
          </a:p>
          <a:p>
            <a:endParaRPr lang="en-GB" sz="2000" dirty="0">
              <a:ea typeface="+mn-lt"/>
              <a:cs typeface="+mn-lt"/>
            </a:endParaRPr>
          </a:p>
          <a:p>
            <a:endParaRPr lang="en-US" sz="2000" dirty="0">
              <a:cs typeface="Calibri" panose="020F0502020204030204"/>
            </a:endParaRPr>
          </a:p>
        </p:txBody>
      </p:sp>
      <p:sp>
        <p:nvSpPr>
          <p:cNvPr id="56" name="Rounded Rectangle 10">
            <a:extLst>
              <a:ext uri="{FF2B5EF4-FFF2-40B4-BE49-F238E27FC236}">
                <a16:creationId xmlns:a16="http://schemas.microsoft.com/office/drawing/2014/main" id="{1AF47C75-825A-0B29-003E-058882FDCFFF}"/>
              </a:ext>
            </a:extLst>
          </p:cNvPr>
          <p:cNvSpPr/>
          <p:nvPr/>
        </p:nvSpPr>
        <p:spPr>
          <a:xfrm>
            <a:off x="3523001" y="4010238"/>
            <a:ext cx="2977202" cy="1724639"/>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GB" sz="1400" b="1" dirty="0">
              <a:latin typeface="Arial"/>
              <a:cs typeface="Arial"/>
            </a:endParaRPr>
          </a:p>
          <a:p>
            <a:pPr algn="ctr"/>
            <a:endParaRPr lang="en-GB" sz="1400" b="1" dirty="0">
              <a:latin typeface="Arial"/>
              <a:cs typeface="Arial"/>
            </a:endParaRPr>
          </a:p>
          <a:p>
            <a:pPr algn="ctr"/>
            <a:r>
              <a:rPr lang="en-GB" sz="1900" b="1" dirty="0">
                <a:latin typeface="Calibri"/>
                <a:cs typeface="Arial"/>
              </a:rPr>
              <a:t>Limited childcare</a:t>
            </a:r>
            <a:r>
              <a:rPr lang="en-GB" sz="1900" dirty="0">
                <a:latin typeface="Calibri"/>
                <a:cs typeface="Arial"/>
              </a:rPr>
              <a:t> and </a:t>
            </a:r>
            <a:endParaRPr lang="en-US" sz="1900" dirty="0">
              <a:latin typeface="Calibri"/>
              <a:cs typeface="Calibri"/>
            </a:endParaRPr>
          </a:p>
          <a:p>
            <a:pPr algn="ctr"/>
            <a:r>
              <a:rPr lang="en-GB" sz="1900" b="1" dirty="0">
                <a:latin typeface="Calibri"/>
                <a:cs typeface="Arial"/>
              </a:rPr>
              <a:t>fuel poverty </a:t>
            </a:r>
            <a:r>
              <a:rPr lang="en-GB" sz="1900" dirty="0">
                <a:latin typeface="Calibri"/>
                <a:cs typeface="Arial"/>
              </a:rPr>
              <a:t>are</a:t>
            </a:r>
            <a:r>
              <a:rPr lang="en-GB" sz="1900" b="1" dirty="0">
                <a:latin typeface="Calibri"/>
                <a:cs typeface="Arial"/>
              </a:rPr>
              <a:t> </a:t>
            </a:r>
            <a:r>
              <a:rPr lang="en-GB" sz="1900" dirty="0">
                <a:latin typeface="Calibri"/>
                <a:cs typeface="Arial"/>
              </a:rPr>
              <a:t>regularly cited as factors that exacerbate income deprivation. </a:t>
            </a:r>
            <a:r>
              <a:rPr lang="en-US" sz="1900" dirty="0">
                <a:latin typeface="Calibri"/>
                <a:cs typeface="Arial"/>
              </a:rPr>
              <a:t> </a:t>
            </a:r>
            <a:endParaRPr lang="en-US" sz="1900" dirty="0">
              <a:latin typeface="Calibri"/>
              <a:cs typeface="Calibri"/>
            </a:endParaRPr>
          </a:p>
          <a:p>
            <a:pPr algn="ctr"/>
            <a:endParaRPr lang="en-US" sz="2600" b="1" dirty="0">
              <a:cs typeface="Calibri" panose="020F0502020204030204"/>
            </a:endParaRPr>
          </a:p>
        </p:txBody>
      </p:sp>
      <p:sp>
        <p:nvSpPr>
          <p:cNvPr id="52" name="Rectangle 51">
            <a:extLst>
              <a:ext uri="{FF2B5EF4-FFF2-40B4-BE49-F238E27FC236}">
                <a16:creationId xmlns:a16="http://schemas.microsoft.com/office/drawing/2014/main" id="{433391A2-0F13-542F-7140-4703603E54DE}"/>
              </a:ext>
              <a:ext uri="{C183D7F6-B498-43B3-948B-1728B52AA6E4}">
                <adec:decorative xmlns:adec="http://schemas.microsoft.com/office/drawing/2017/decorative" val="1"/>
              </a:ext>
            </a:extLst>
          </p:cNvPr>
          <p:cNvSpPr/>
          <p:nvPr/>
        </p:nvSpPr>
        <p:spPr>
          <a:xfrm>
            <a:off x="6761124" y="3766"/>
            <a:ext cx="5434641"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6DDDC4D-2547-5276-A25E-5B4B53FF4A4E}"/>
              </a:ext>
              <a:ext uri="{C183D7F6-B498-43B3-948B-1728B52AA6E4}">
                <adec:decorative xmlns:adec="http://schemas.microsoft.com/office/drawing/2017/decorative" val="1"/>
              </a:ext>
            </a:extLst>
          </p:cNvPr>
          <p:cNvSpPr/>
          <p:nvPr/>
        </p:nvSpPr>
        <p:spPr>
          <a:xfrm>
            <a:off x="6855604" y="-13243"/>
            <a:ext cx="5336396" cy="1475851"/>
          </a:xfrm>
          <a:prstGeom prst="rect">
            <a:avLst/>
          </a:prstGeom>
          <a:solidFill>
            <a:schemeClr val="accent1">
              <a:alpha val="125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0"/>
          </a:p>
        </p:txBody>
      </p:sp>
      <p:pic>
        <p:nvPicPr>
          <p:cNvPr id="33" name="Picture 32">
            <a:extLst>
              <a:ext uri="{FF2B5EF4-FFF2-40B4-BE49-F238E27FC236}">
                <a16:creationId xmlns:a16="http://schemas.microsoft.com/office/drawing/2014/main" id="{03714448-DD56-98A1-09B5-2E5BEC15CE3C}"/>
              </a:ext>
              <a:ext uri="{C183D7F6-B498-43B3-948B-1728B52AA6E4}">
                <adec:decorative xmlns:adec="http://schemas.microsoft.com/office/drawing/2017/decorative" val="1"/>
              </a:ext>
            </a:extLst>
          </p:cNvPr>
          <p:cNvPicPr>
            <a:picLocks noChangeAspect="1"/>
          </p:cNvPicPr>
          <p:nvPr/>
        </p:nvPicPr>
        <p:blipFill>
          <a:blip r:embed="rId3">
            <a:alphaModFix amt="12000"/>
          </a:blip>
          <a:stretch>
            <a:fillRect/>
          </a:stretch>
        </p:blipFill>
        <p:spPr>
          <a:xfrm>
            <a:off x="10398115" y="288322"/>
            <a:ext cx="1604302" cy="973101"/>
          </a:xfrm>
          <a:prstGeom prst="rect">
            <a:avLst/>
          </a:prstGeom>
        </p:spPr>
      </p:pic>
      <p:pic>
        <p:nvPicPr>
          <p:cNvPr id="23" name="Picture 22" descr="Movement - Place and Wellbeing Outcome theme">
            <a:extLst>
              <a:ext uri="{FF2B5EF4-FFF2-40B4-BE49-F238E27FC236}">
                <a16:creationId xmlns:a16="http://schemas.microsoft.com/office/drawing/2014/main" id="{39C840A2-9356-E847-9E4C-EB5E4418B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040" y="330195"/>
            <a:ext cx="857166" cy="895983"/>
          </a:xfrm>
          <a:prstGeom prst="rect">
            <a:avLst/>
          </a:prstGeom>
        </p:spPr>
      </p:pic>
      <p:sp>
        <p:nvSpPr>
          <p:cNvPr id="35" name="TextBox 34">
            <a:extLst>
              <a:ext uri="{FF2B5EF4-FFF2-40B4-BE49-F238E27FC236}">
                <a16:creationId xmlns:a16="http://schemas.microsoft.com/office/drawing/2014/main" id="{E0A1DDB0-7419-B0B2-E82E-DA78863B460A}"/>
              </a:ext>
            </a:extLst>
          </p:cNvPr>
          <p:cNvSpPr txBox="1"/>
          <p:nvPr/>
        </p:nvSpPr>
        <p:spPr>
          <a:xfrm>
            <a:off x="8207883" y="271346"/>
            <a:ext cx="3580801" cy="977317"/>
          </a:xfrm>
          <a:prstGeom prst="rect">
            <a:avLst/>
          </a:prstGeom>
          <a:noFill/>
        </p:spPr>
        <p:txBody>
          <a:bodyPr wrap="square" lIns="64514" tIns="32257" rIns="64514" bIns="32257" rtlCol="0" anchor="t">
            <a:spAutoFit/>
          </a:bodyPr>
          <a:lstStyle/>
          <a:p>
            <a:r>
              <a:rPr lang="en-GB" sz="988" dirty="0">
                <a:latin typeface="Arial"/>
                <a:cs typeface="Arial"/>
              </a:rPr>
              <a:t>Limited transport options affect employment opportunities and our economy, This includes access to </a:t>
            </a:r>
            <a:r>
              <a:rPr lang="en-GB" sz="988" b="1" dirty="0">
                <a:latin typeface="Arial"/>
                <a:cs typeface="Arial"/>
              </a:rPr>
              <a:t>mental health</a:t>
            </a:r>
            <a:r>
              <a:rPr lang="en-GB" sz="988" dirty="0">
                <a:latin typeface="Arial"/>
                <a:cs typeface="Arial"/>
              </a:rPr>
              <a:t>-promoting services and activities and to secondary care.</a:t>
            </a:r>
          </a:p>
          <a:p>
            <a:endParaRPr lang="en-GB" sz="988" dirty="0">
              <a:latin typeface="Arial"/>
              <a:cs typeface="Arial"/>
            </a:endParaRPr>
          </a:p>
          <a:p>
            <a:r>
              <a:rPr lang="en-GB" sz="988" dirty="0">
                <a:latin typeface="Arial"/>
                <a:cs typeface="Arial"/>
              </a:rPr>
              <a:t>Rurality creates reliance on car use; moves to enhance local active travel are contentious.</a:t>
            </a:r>
            <a:endParaRPr lang="en-US" sz="1270" dirty="0">
              <a:latin typeface="Arial"/>
              <a:cs typeface="Arial"/>
            </a:endParaRPr>
          </a:p>
        </p:txBody>
      </p:sp>
      <p:sp>
        <p:nvSpPr>
          <p:cNvPr id="13" name="Rectangle 12">
            <a:extLst>
              <a:ext uri="{FF2B5EF4-FFF2-40B4-BE49-F238E27FC236}">
                <a16:creationId xmlns:a16="http://schemas.microsoft.com/office/drawing/2014/main" id="{44171D32-B975-2F5D-6991-949F3A2506DB}"/>
              </a:ext>
              <a:ext uri="{C183D7F6-B498-43B3-948B-1728B52AA6E4}">
                <adec:decorative xmlns:adec="http://schemas.microsoft.com/office/drawing/2017/decorative" val="1"/>
              </a:ext>
            </a:extLst>
          </p:cNvPr>
          <p:cNvSpPr/>
          <p:nvPr/>
        </p:nvSpPr>
        <p:spPr>
          <a:xfrm>
            <a:off x="6876984" y="1489531"/>
            <a:ext cx="5336396" cy="1320764"/>
          </a:xfrm>
          <a:prstGeom prst="rect">
            <a:avLst/>
          </a:prstGeom>
          <a:solidFill>
            <a:srgbClr val="FC9A6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0"/>
          </a:p>
        </p:txBody>
      </p:sp>
      <p:pic>
        <p:nvPicPr>
          <p:cNvPr id="37" name="Picture 36">
            <a:extLst>
              <a:ext uri="{FF2B5EF4-FFF2-40B4-BE49-F238E27FC236}">
                <a16:creationId xmlns:a16="http://schemas.microsoft.com/office/drawing/2014/main" id="{54EB8467-E4F8-D449-2DD6-FF1644793294}"/>
              </a:ext>
              <a:ext uri="{C183D7F6-B498-43B3-948B-1728B52AA6E4}">
                <adec:decorative xmlns:adec="http://schemas.microsoft.com/office/drawing/2017/decorative" val="1"/>
              </a:ext>
            </a:extLst>
          </p:cNvPr>
          <p:cNvPicPr>
            <a:picLocks noChangeAspect="1"/>
          </p:cNvPicPr>
          <p:nvPr/>
        </p:nvPicPr>
        <p:blipFill>
          <a:blip r:embed="rId5">
            <a:alphaModFix amt="22000"/>
          </a:blip>
          <a:stretch>
            <a:fillRect/>
          </a:stretch>
        </p:blipFill>
        <p:spPr>
          <a:xfrm>
            <a:off x="10813331" y="1638784"/>
            <a:ext cx="1189086" cy="1062380"/>
          </a:xfrm>
          <a:prstGeom prst="rect">
            <a:avLst/>
          </a:prstGeom>
        </p:spPr>
      </p:pic>
      <p:pic>
        <p:nvPicPr>
          <p:cNvPr id="29" name="Picture 28" descr="Spaces - Place and Wellbeing Outcome theme">
            <a:extLst>
              <a:ext uri="{FF2B5EF4-FFF2-40B4-BE49-F238E27FC236}">
                <a16:creationId xmlns:a16="http://schemas.microsoft.com/office/drawing/2014/main" id="{9A8DEB03-83D5-619D-A82E-E4C002176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7060" y="1680898"/>
            <a:ext cx="876825" cy="986572"/>
          </a:xfrm>
          <a:prstGeom prst="rect">
            <a:avLst/>
          </a:prstGeom>
        </p:spPr>
      </p:pic>
      <p:sp>
        <p:nvSpPr>
          <p:cNvPr id="39" name="TextBox 38">
            <a:extLst>
              <a:ext uri="{FF2B5EF4-FFF2-40B4-BE49-F238E27FC236}">
                <a16:creationId xmlns:a16="http://schemas.microsoft.com/office/drawing/2014/main" id="{8DCEA027-6009-4024-D2A6-637E98292282}"/>
              </a:ext>
            </a:extLst>
          </p:cNvPr>
          <p:cNvSpPr txBox="1"/>
          <p:nvPr/>
        </p:nvSpPr>
        <p:spPr>
          <a:xfrm>
            <a:off x="8207883" y="1617529"/>
            <a:ext cx="3631053" cy="1020727"/>
          </a:xfrm>
          <a:prstGeom prst="rect">
            <a:avLst/>
          </a:prstGeom>
          <a:noFill/>
        </p:spPr>
        <p:txBody>
          <a:bodyPr wrap="square" lIns="64514" tIns="32257" rIns="64514" bIns="32257" rtlCol="0" anchor="t">
            <a:spAutoFit/>
          </a:bodyPr>
          <a:lstStyle/>
          <a:p>
            <a:r>
              <a:rPr lang="en-GB" sz="988" dirty="0">
                <a:latin typeface="Arial"/>
                <a:cs typeface="Arial"/>
              </a:rPr>
              <a:t>Dunoon has good access to free, open spaces. Lack of</a:t>
            </a:r>
            <a:r>
              <a:rPr lang="en-GB" sz="988" b="1" dirty="0">
                <a:latin typeface="Arial"/>
                <a:cs typeface="Arial"/>
              </a:rPr>
              <a:t> connectivity </a:t>
            </a:r>
            <a:r>
              <a:rPr lang="en-GB" sz="988" dirty="0">
                <a:latin typeface="Arial"/>
                <a:cs typeface="Arial"/>
              </a:rPr>
              <a:t>and</a:t>
            </a:r>
            <a:r>
              <a:rPr lang="en-GB" sz="988" b="1" dirty="0">
                <a:latin typeface="Arial"/>
                <a:cs typeface="Arial"/>
              </a:rPr>
              <a:t> </a:t>
            </a:r>
            <a:r>
              <a:rPr lang="en-GB" sz="988" dirty="0">
                <a:latin typeface="Arial"/>
                <a:cs typeface="Arial"/>
              </a:rPr>
              <a:t>limited maintenance budgets means some spaces are underused.</a:t>
            </a:r>
          </a:p>
          <a:p>
            <a:endParaRPr lang="en-US" sz="1270" dirty="0"/>
          </a:p>
          <a:p>
            <a:r>
              <a:rPr lang="en-GB" sz="988" dirty="0">
                <a:latin typeface="Arial"/>
                <a:cs typeface="Arial"/>
              </a:rPr>
              <a:t>A perceived lack of things – especially in bad weather – is thought to affect young people’s </a:t>
            </a:r>
            <a:r>
              <a:rPr lang="en-GB" sz="988" b="1" dirty="0">
                <a:latin typeface="Arial"/>
                <a:cs typeface="Arial"/>
              </a:rPr>
              <a:t>mental health </a:t>
            </a:r>
            <a:r>
              <a:rPr lang="en-GB" sz="988" dirty="0">
                <a:latin typeface="Arial"/>
                <a:cs typeface="Arial"/>
              </a:rPr>
              <a:t>and behaviour. </a:t>
            </a:r>
          </a:p>
        </p:txBody>
      </p:sp>
      <p:sp>
        <p:nvSpPr>
          <p:cNvPr id="10" name="Rectangle 9">
            <a:extLst>
              <a:ext uri="{FF2B5EF4-FFF2-40B4-BE49-F238E27FC236}">
                <a16:creationId xmlns:a16="http://schemas.microsoft.com/office/drawing/2014/main" id="{596B4778-B4E9-C32C-E8C3-AFCDBCC6674C}"/>
              </a:ext>
              <a:ext uri="{C183D7F6-B498-43B3-948B-1728B52AA6E4}">
                <adec:decorative xmlns:adec="http://schemas.microsoft.com/office/drawing/2017/decorative" val="1"/>
              </a:ext>
            </a:extLst>
          </p:cNvPr>
          <p:cNvSpPr/>
          <p:nvPr/>
        </p:nvSpPr>
        <p:spPr>
          <a:xfrm>
            <a:off x="6879753" y="2835745"/>
            <a:ext cx="5336396" cy="1320764"/>
          </a:xfrm>
          <a:prstGeom prst="rect">
            <a:avLst/>
          </a:prstGeom>
          <a:solidFill>
            <a:srgbClr val="FA879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0"/>
          </a:p>
        </p:txBody>
      </p:sp>
      <p:pic>
        <p:nvPicPr>
          <p:cNvPr id="41" name="Picture 40">
            <a:extLst>
              <a:ext uri="{FF2B5EF4-FFF2-40B4-BE49-F238E27FC236}">
                <a16:creationId xmlns:a16="http://schemas.microsoft.com/office/drawing/2014/main" id="{071F5373-F7C9-2378-1B8A-586EFB3873AE}"/>
              </a:ext>
              <a:ext uri="{C183D7F6-B498-43B3-948B-1728B52AA6E4}">
                <adec:decorative xmlns:adec="http://schemas.microsoft.com/office/drawing/2017/decorative" val="1"/>
              </a:ext>
            </a:extLst>
          </p:cNvPr>
          <p:cNvPicPr>
            <a:picLocks noChangeAspect="1"/>
          </p:cNvPicPr>
          <p:nvPr/>
        </p:nvPicPr>
        <p:blipFill>
          <a:blip r:embed="rId7">
            <a:alphaModFix amt="28000"/>
          </a:blip>
          <a:stretch>
            <a:fillRect/>
          </a:stretch>
        </p:blipFill>
        <p:spPr>
          <a:xfrm>
            <a:off x="10851658" y="3049239"/>
            <a:ext cx="1195766" cy="953381"/>
          </a:xfrm>
          <a:prstGeom prst="rect">
            <a:avLst/>
          </a:prstGeom>
        </p:spPr>
      </p:pic>
      <p:pic>
        <p:nvPicPr>
          <p:cNvPr id="27" name="Picture 26" descr="Resources - Place and Wellbeing Outcome theme">
            <a:extLst>
              <a:ext uri="{FF2B5EF4-FFF2-40B4-BE49-F238E27FC236}">
                <a16:creationId xmlns:a16="http://schemas.microsoft.com/office/drawing/2014/main" id="{B4B3E176-7F2A-43A8-CC66-88EA4EFE3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1137" y="3054485"/>
            <a:ext cx="1064712" cy="895983"/>
          </a:xfrm>
          <a:prstGeom prst="rect">
            <a:avLst/>
          </a:prstGeom>
        </p:spPr>
      </p:pic>
      <p:sp>
        <p:nvSpPr>
          <p:cNvPr id="43" name="TextBox 42">
            <a:extLst>
              <a:ext uri="{FF2B5EF4-FFF2-40B4-BE49-F238E27FC236}">
                <a16:creationId xmlns:a16="http://schemas.microsoft.com/office/drawing/2014/main" id="{4264EE5E-44F8-8704-F015-21DA58F56173}"/>
              </a:ext>
            </a:extLst>
          </p:cNvPr>
          <p:cNvSpPr txBox="1"/>
          <p:nvPr/>
        </p:nvSpPr>
        <p:spPr>
          <a:xfrm>
            <a:off x="8209203" y="2920527"/>
            <a:ext cx="3677854" cy="1129346"/>
          </a:xfrm>
          <a:prstGeom prst="rect">
            <a:avLst/>
          </a:prstGeom>
          <a:noFill/>
        </p:spPr>
        <p:txBody>
          <a:bodyPr wrap="square" lIns="64514" tIns="32257" rIns="64514" bIns="32257" rtlCol="0" anchor="t">
            <a:spAutoFit/>
          </a:bodyPr>
          <a:lstStyle/>
          <a:p>
            <a:r>
              <a:rPr lang="en-GB" sz="988" b="1" dirty="0">
                <a:latin typeface="Arial"/>
                <a:cs typeface="Arial"/>
              </a:rPr>
              <a:t>Mental health </a:t>
            </a:r>
            <a:r>
              <a:rPr lang="en-GB" sz="988" dirty="0">
                <a:latin typeface="Arial"/>
                <a:cs typeface="Arial"/>
              </a:rPr>
              <a:t>and </a:t>
            </a:r>
            <a:r>
              <a:rPr lang="en-GB" sz="988" b="1" dirty="0">
                <a:latin typeface="Arial"/>
                <a:cs typeface="Arial"/>
              </a:rPr>
              <a:t>caring responsibilities </a:t>
            </a:r>
            <a:r>
              <a:rPr lang="en-GB" sz="988" dirty="0">
                <a:latin typeface="Arial"/>
                <a:cs typeface="Arial"/>
              </a:rPr>
              <a:t>underpin problems with housing, employment and income.</a:t>
            </a:r>
            <a:r>
              <a:rPr lang="en-GB" sz="988" b="1" dirty="0">
                <a:latin typeface="Arial"/>
                <a:cs typeface="Arial"/>
              </a:rPr>
              <a:t> Fuel poverty </a:t>
            </a:r>
            <a:r>
              <a:rPr lang="en-GB" sz="988" dirty="0">
                <a:latin typeface="Arial"/>
                <a:cs typeface="Arial"/>
              </a:rPr>
              <a:t>is high and exacerbates them. </a:t>
            </a:r>
          </a:p>
          <a:p>
            <a:endParaRPr lang="en-GB" sz="988" dirty="0">
              <a:latin typeface="Arial"/>
              <a:cs typeface="Arial"/>
            </a:endParaRPr>
          </a:p>
          <a:p>
            <a:r>
              <a:rPr lang="en-GB" sz="988" dirty="0">
                <a:latin typeface="Arial"/>
                <a:cs typeface="Arial"/>
              </a:rPr>
              <a:t>Centralised services and reliance on a </a:t>
            </a:r>
            <a:r>
              <a:rPr lang="en-GB" sz="988" b="1" dirty="0">
                <a:latin typeface="Arial"/>
                <a:cs typeface="Arial"/>
              </a:rPr>
              <a:t>precarious third sector</a:t>
            </a:r>
            <a:r>
              <a:rPr lang="en-GB" sz="988" dirty="0">
                <a:latin typeface="Arial"/>
                <a:cs typeface="Arial"/>
              </a:rPr>
              <a:t> mean there are gaps in provision, and risks to sustainability of existing services.</a:t>
            </a:r>
          </a:p>
        </p:txBody>
      </p:sp>
      <p:sp>
        <p:nvSpPr>
          <p:cNvPr id="21" name="Rectangle 20">
            <a:extLst>
              <a:ext uri="{FF2B5EF4-FFF2-40B4-BE49-F238E27FC236}">
                <a16:creationId xmlns:a16="http://schemas.microsoft.com/office/drawing/2014/main" id="{A23564F9-B131-EA2C-2E8F-D1B5A14CAE5C}"/>
              </a:ext>
              <a:ext uri="{C183D7F6-B498-43B3-948B-1728B52AA6E4}">
                <adec:decorative xmlns:adec="http://schemas.microsoft.com/office/drawing/2017/decorative" val="1"/>
              </a:ext>
            </a:extLst>
          </p:cNvPr>
          <p:cNvSpPr/>
          <p:nvPr/>
        </p:nvSpPr>
        <p:spPr>
          <a:xfrm>
            <a:off x="6879753" y="4169231"/>
            <a:ext cx="5333856" cy="1320764"/>
          </a:xfrm>
          <a:prstGeom prst="rect">
            <a:avLst/>
          </a:prstGeom>
          <a:solidFill>
            <a:srgbClr val="9AB838">
              <a:alpha val="1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0"/>
          </a:p>
        </p:txBody>
      </p:sp>
      <p:pic>
        <p:nvPicPr>
          <p:cNvPr id="45" name="Picture 44">
            <a:extLst>
              <a:ext uri="{FF2B5EF4-FFF2-40B4-BE49-F238E27FC236}">
                <a16:creationId xmlns:a16="http://schemas.microsoft.com/office/drawing/2014/main" id="{9E99A6FC-9DC7-FBC4-179A-BEEF26F1D7C1}"/>
              </a:ext>
              <a:ext uri="{C183D7F6-B498-43B3-948B-1728B52AA6E4}">
                <adec:decorative xmlns:adec="http://schemas.microsoft.com/office/drawing/2017/decorative" val="1"/>
              </a:ext>
            </a:extLst>
          </p:cNvPr>
          <p:cNvPicPr>
            <a:picLocks noChangeAspect="1"/>
          </p:cNvPicPr>
          <p:nvPr/>
        </p:nvPicPr>
        <p:blipFill>
          <a:blip r:embed="rId9">
            <a:alphaModFix amt="31000"/>
          </a:blip>
          <a:stretch>
            <a:fillRect/>
          </a:stretch>
        </p:blipFill>
        <p:spPr>
          <a:xfrm>
            <a:off x="10945466" y="4446813"/>
            <a:ext cx="1056950" cy="845560"/>
          </a:xfrm>
          <a:prstGeom prst="rect">
            <a:avLst/>
          </a:prstGeom>
        </p:spPr>
      </p:pic>
      <p:pic>
        <p:nvPicPr>
          <p:cNvPr id="25" name="Picture 24" descr="Civic - Place and Wellbeing Outcome theme">
            <a:extLst>
              <a:ext uri="{FF2B5EF4-FFF2-40B4-BE49-F238E27FC236}">
                <a16:creationId xmlns:a16="http://schemas.microsoft.com/office/drawing/2014/main" id="{78E944B5-79F1-6EA5-C7DB-E362744E1E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4040" y="4343070"/>
            <a:ext cx="875874" cy="985785"/>
          </a:xfrm>
          <a:prstGeom prst="rect">
            <a:avLst/>
          </a:prstGeom>
        </p:spPr>
      </p:pic>
      <p:sp>
        <p:nvSpPr>
          <p:cNvPr id="47" name="TextBox 46">
            <a:extLst>
              <a:ext uri="{FF2B5EF4-FFF2-40B4-BE49-F238E27FC236}">
                <a16:creationId xmlns:a16="http://schemas.microsoft.com/office/drawing/2014/main" id="{D02A7027-F3EA-2FB0-94CE-5300A4BC9A8C}"/>
              </a:ext>
            </a:extLst>
          </p:cNvPr>
          <p:cNvSpPr txBox="1"/>
          <p:nvPr/>
        </p:nvSpPr>
        <p:spPr>
          <a:xfrm>
            <a:off x="8306255" y="4288341"/>
            <a:ext cx="3580801" cy="1129346"/>
          </a:xfrm>
          <a:prstGeom prst="rect">
            <a:avLst/>
          </a:prstGeom>
          <a:noFill/>
        </p:spPr>
        <p:txBody>
          <a:bodyPr wrap="square" lIns="64514" tIns="32257" rIns="64514" bIns="32257" rtlCol="0" anchor="t">
            <a:spAutoFit/>
          </a:bodyPr>
          <a:lstStyle/>
          <a:p>
            <a:r>
              <a:rPr lang="en-GB" sz="988" dirty="0">
                <a:latin typeface="Arial"/>
                <a:cs typeface="Arial"/>
              </a:rPr>
              <a:t>Dunoon is a place where people generally feel safe and local connections are strong. A few </a:t>
            </a:r>
            <a:r>
              <a:rPr lang="en-GB" sz="988" dirty="0" err="1">
                <a:latin typeface="Arial"/>
                <a:cs typeface="Arial"/>
              </a:rPr>
              <a:t>datazones</a:t>
            </a:r>
            <a:r>
              <a:rPr lang="en-GB" sz="988" dirty="0">
                <a:latin typeface="Arial"/>
                <a:cs typeface="Arial"/>
              </a:rPr>
              <a:t> are considered less safe and to lack access to support services. </a:t>
            </a:r>
            <a:r>
              <a:rPr lang="en-GB" sz="988" b="1" dirty="0">
                <a:latin typeface="Arial"/>
                <a:cs typeface="Arial"/>
              </a:rPr>
              <a:t>Connectivity</a:t>
            </a:r>
            <a:r>
              <a:rPr lang="en-GB" sz="988" dirty="0">
                <a:latin typeface="Arial"/>
                <a:cs typeface="Arial"/>
              </a:rPr>
              <a:t> is also a barrier.</a:t>
            </a:r>
          </a:p>
          <a:p>
            <a:endParaRPr lang="en-GB" sz="988" dirty="0">
              <a:latin typeface="Arial"/>
              <a:cs typeface="Arial"/>
            </a:endParaRPr>
          </a:p>
          <a:p>
            <a:r>
              <a:rPr lang="en-GB" sz="988" dirty="0">
                <a:latin typeface="Arial"/>
                <a:cs typeface="Arial"/>
              </a:rPr>
              <a:t>Recruiting and retaining workers can be challenging – sense of identity may actually be a barrier.</a:t>
            </a:r>
            <a:endParaRPr lang="en-US" sz="1270" dirty="0"/>
          </a:p>
        </p:txBody>
      </p:sp>
      <p:sp>
        <p:nvSpPr>
          <p:cNvPr id="8" name="Rectangle 7">
            <a:extLst>
              <a:ext uri="{FF2B5EF4-FFF2-40B4-BE49-F238E27FC236}">
                <a16:creationId xmlns:a16="http://schemas.microsoft.com/office/drawing/2014/main" id="{168B70E7-3EA4-C0F3-12EB-627E22C08CBC}"/>
              </a:ext>
              <a:ext uri="{C183D7F6-B498-43B3-948B-1728B52AA6E4}">
                <adec:decorative xmlns:adec="http://schemas.microsoft.com/office/drawing/2017/decorative" val="1"/>
              </a:ext>
            </a:extLst>
          </p:cNvPr>
          <p:cNvSpPr/>
          <p:nvPr/>
        </p:nvSpPr>
        <p:spPr>
          <a:xfrm>
            <a:off x="6879753" y="5506971"/>
            <a:ext cx="5333856" cy="1320764"/>
          </a:xfrm>
          <a:prstGeom prst="rect">
            <a:avLst/>
          </a:prstGeom>
          <a:solidFill>
            <a:srgbClr val="FF7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0"/>
          </a:p>
        </p:txBody>
      </p:sp>
      <p:pic>
        <p:nvPicPr>
          <p:cNvPr id="49" name="Picture 48">
            <a:extLst>
              <a:ext uri="{FF2B5EF4-FFF2-40B4-BE49-F238E27FC236}">
                <a16:creationId xmlns:a16="http://schemas.microsoft.com/office/drawing/2014/main" id="{6CB21E19-FDBF-5855-944D-4F35012980A2}"/>
              </a:ext>
              <a:ext uri="{C183D7F6-B498-43B3-948B-1728B52AA6E4}">
                <adec:decorative xmlns:adec="http://schemas.microsoft.com/office/drawing/2017/decorative" val="1"/>
              </a:ext>
            </a:extLst>
          </p:cNvPr>
          <p:cNvPicPr>
            <a:picLocks noChangeAspect="1"/>
          </p:cNvPicPr>
          <p:nvPr/>
        </p:nvPicPr>
        <p:blipFill>
          <a:blip r:embed="rId11">
            <a:alphaModFix amt="28000"/>
          </a:blip>
          <a:stretch>
            <a:fillRect/>
          </a:stretch>
        </p:blipFill>
        <p:spPr>
          <a:xfrm>
            <a:off x="11071321" y="5685898"/>
            <a:ext cx="976103" cy="937058"/>
          </a:xfrm>
          <a:prstGeom prst="rect">
            <a:avLst/>
          </a:prstGeom>
        </p:spPr>
      </p:pic>
      <p:pic>
        <p:nvPicPr>
          <p:cNvPr id="31" name="Picture 30" descr="Stewardship - Place and Wellbeing Outcome theme">
            <a:extLst>
              <a:ext uri="{FF2B5EF4-FFF2-40B4-BE49-F238E27FC236}">
                <a16:creationId xmlns:a16="http://schemas.microsoft.com/office/drawing/2014/main" id="{5D8F39E9-4ECE-748D-2EA2-126AD26A79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36557" y="5725712"/>
            <a:ext cx="857328" cy="895983"/>
          </a:xfrm>
          <a:prstGeom prst="rect">
            <a:avLst/>
          </a:prstGeom>
        </p:spPr>
      </p:pic>
      <p:sp>
        <p:nvSpPr>
          <p:cNvPr id="51" name="TextBox 50">
            <a:extLst>
              <a:ext uri="{FF2B5EF4-FFF2-40B4-BE49-F238E27FC236}">
                <a16:creationId xmlns:a16="http://schemas.microsoft.com/office/drawing/2014/main" id="{F9AA4F16-F96D-C8A8-A632-B3AEFDA55170}"/>
              </a:ext>
            </a:extLst>
          </p:cNvPr>
          <p:cNvSpPr txBox="1"/>
          <p:nvPr/>
        </p:nvSpPr>
        <p:spPr>
          <a:xfrm>
            <a:off x="8207883" y="5837125"/>
            <a:ext cx="3580801" cy="673259"/>
          </a:xfrm>
          <a:prstGeom prst="rect">
            <a:avLst/>
          </a:prstGeom>
          <a:noFill/>
        </p:spPr>
        <p:txBody>
          <a:bodyPr wrap="square" lIns="64514" tIns="32257" rIns="64514" bIns="32257" rtlCol="0" anchor="t">
            <a:spAutoFit/>
          </a:bodyPr>
          <a:lstStyle/>
          <a:p>
            <a:r>
              <a:rPr lang="en-GB" sz="988">
                <a:latin typeface="Arial"/>
                <a:cs typeface="Arial"/>
              </a:rPr>
              <a:t>There is a good culture of community-led action but a </a:t>
            </a:r>
            <a:r>
              <a:rPr lang="en-GB" sz="988" b="1">
                <a:latin typeface="Arial"/>
                <a:cs typeface="Arial"/>
              </a:rPr>
              <a:t>precarious</a:t>
            </a:r>
            <a:r>
              <a:rPr lang="en-GB" sz="988">
                <a:latin typeface="Arial"/>
                <a:cs typeface="Arial"/>
              </a:rPr>
              <a:t> </a:t>
            </a:r>
            <a:r>
              <a:rPr lang="en-GB" sz="988" b="1">
                <a:latin typeface="Arial"/>
                <a:cs typeface="Arial"/>
              </a:rPr>
              <a:t>third sector. </a:t>
            </a:r>
            <a:r>
              <a:rPr lang="en-GB" sz="988">
                <a:latin typeface="Arial"/>
                <a:cs typeface="Arial"/>
              </a:rPr>
              <a:t>Lack of influence and short term funding are often raised as problems, as are volunteer fatigue, low capacity and limited communication. </a:t>
            </a:r>
          </a:p>
        </p:txBody>
      </p:sp>
    </p:spTree>
    <p:extLst>
      <p:ext uri="{BB962C8B-B14F-4D97-AF65-F5344CB8AC3E}">
        <p14:creationId xmlns:p14="http://schemas.microsoft.com/office/powerpoint/2010/main" val="582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84658" y="159950"/>
            <a:ext cx="11517884" cy="1175285"/>
          </a:xfrm>
        </p:spPr>
        <p:txBody>
          <a:bodyPr>
            <a:noAutofit/>
          </a:bodyPr>
          <a:lstStyle/>
          <a:p>
            <a:r>
              <a:rPr lang="en-GB" b="1">
                <a:solidFill>
                  <a:srgbClr val="154272"/>
                </a:solidFill>
                <a:latin typeface="+mn-lt"/>
                <a:cs typeface="Calibri Light"/>
              </a:rPr>
              <a:t>People in Clydebank: </a:t>
            </a:r>
            <a:r>
              <a:rPr lang="en-GB">
                <a:solidFill>
                  <a:srgbClr val="154272"/>
                </a:solidFill>
                <a:latin typeface="+mn-lt"/>
                <a:cs typeface="Calibri Light"/>
              </a:rPr>
              <a:t>qualitative data</a:t>
            </a:r>
            <a:br>
              <a:rPr lang="en-GB">
                <a:solidFill>
                  <a:srgbClr val="154272"/>
                </a:solidFill>
                <a:latin typeface="+mn-lt"/>
                <a:cs typeface="Calibri Light"/>
              </a:rPr>
            </a:br>
            <a:r>
              <a:rPr lang="en-GB" b="1">
                <a:solidFill>
                  <a:srgbClr val="154272"/>
                </a:solidFill>
                <a:cs typeface="Calibri Light"/>
              </a:rPr>
              <a:t>Emerging theme: Moving around Clydebank</a:t>
            </a:r>
            <a:endParaRPr lang="en-US"/>
          </a:p>
        </p:txBody>
      </p:sp>
      <p:sp>
        <p:nvSpPr>
          <p:cNvPr id="25" name="TextBox 24">
            <a:extLst>
              <a:ext uri="{FF2B5EF4-FFF2-40B4-BE49-F238E27FC236}">
                <a16:creationId xmlns:a16="http://schemas.microsoft.com/office/drawing/2014/main" id="{740D47AD-4CCC-4344-8B61-58E2E9A8EC1C}"/>
              </a:ext>
            </a:extLst>
          </p:cNvPr>
          <p:cNvSpPr txBox="1"/>
          <p:nvPr/>
        </p:nvSpPr>
        <p:spPr>
          <a:xfrm>
            <a:off x="322521" y="1411435"/>
            <a:ext cx="8000018" cy="4862870"/>
          </a:xfrm>
          <a:prstGeom prst="rect">
            <a:avLst/>
          </a:prstGeom>
          <a:solidFill>
            <a:schemeClr val="bg1"/>
          </a:solidFill>
          <a:ln w="38100">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buFont typeface="Arial" panose="020F0302020204030204"/>
              <a:buChar char="•"/>
            </a:pPr>
            <a:endParaRPr lang="en-US" sz="2000">
              <a:solidFill>
                <a:srgbClr val="002060"/>
              </a:solidFill>
              <a:ea typeface="Calibri"/>
              <a:cs typeface="Calibri"/>
            </a:endParaRP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Disconnect between town centre &amp; much of Clydebank</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High levels of poverty</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Low car ownership &amp; dependence on public transport</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Affordability of public transport</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Access to services &amp; employment</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Connectivity between public transport and active travel </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Barriers to active travel &amp; public transport </a:t>
            </a:r>
          </a:p>
          <a:p>
            <a:pPr marL="800100" lvl="1" indent="-342900">
              <a:spcAft>
                <a:spcPts val="1200"/>
              </a:spcAft>
              <a:buFont typeface="Arial" panose="020B0604020202020204" pitchFamily="34" charset="0"/>
              <a:buChar char="•"/>
            </a:pPr>
            <a:r>
              <a:rPr lang="en-US" sz="2400">
                <a:solidFill>
                  <a:schemeClr val="accent5">
                    <a:lumMod val="50000"/>
                  </a:schemeClr>
                </a:solidFill>
                <a:ea typeface="Calibri"/>
                <a:cs typeface="Calibri"/>
              </a:rPr>
              <a:t>Traffic and parking safety concerns</a:t>
            </a:r>
            <a:endParaRPr lang="en-US" sz="2000">
              <a:solidFill>
                <a:schemeClr val="accent6">
                  <a:lumMod val="75000"/>
                </a:schemeClr>
              </a:solidFill>
              <a:ea typeface="Calibri"/>
              <a:cs typeface="Calibri"/>
            </a:endParaRPr>
          </a:p>
          <a:p>
            <a:pPr lvl="1"/>
            <a:endParaRPr lang="en-US">
              <a:ea typeface="Calibri" panose="020F0502020204030204"/>
              <a:cs typeface="Calibri" panose="020F0502020204030204"/>
            </a:endParaRPr>
          </a:p>
        </p:txBody>
      </p:sp>
      <p:pic>
        <p:nvPicPr>
          <p:cNvPr id="1028" name="Picture 4">
            <a:extLst>
              <a:ext uri="{FF2B5EF4-FFF2-40B4-BE49-F238E27FC236}">
                <a16:creationId xmlns:a16="http://schemas.microsoft.com/office/drawing/2014/main" id="{75875CEF-39CB-45D4-A196-09548051D5E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761" y="1442894"/>
            <a:ext cx="1819146" cy="18191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p of Clydebank">
            <a:extLst>
              <a:ext uri="{FF2B5EF4-FFF2-40B4-BE49-F238E27FC236}">
                <a16:creationId xmlns:a16="http://schemas.microsoft.com/office/drawing/2014/main" id="{306535C9-CDD1-422F-B686-B6DF171779EA}"/>
              </a:ext>
            </a:extLst>
          </p:cNvPr>
          <p:cNvPicPr/>
          <p:nvPr/>
        </p:nvPicPr>
        <p:blipFill rotWithShape="1">
          <a:blip r:embed="rId5"/>
          <a:srcRect l="48443" t="35072" r="14963" b="11871"/>
          <a:stretch/>
        </p:blipFill>
        <p:spPr bwMode="auto">
          <a:xfrm>
            <a:off x="8733216" y="3529649"/>
            <a:ext cx="3136263" cy="2744656"/>
          </a:xfrm>
          <a:prstGeom prst="rect">
            <a:avLst/>
          </a:prstGeom>
          <a:ln w="38100">
            <a:solidFill>
              <a:schemeClr val="accent6">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760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1" name="Title 1">
            <a:extLst>
              <a:ext uri="{FF2B5EF4-FFF2-40B4-BE49-F238E27FC236}">
                <a16:creationId xmlns:a16="http://schemas.microsoft.com/office/drawing/2014/main" id="{A31A79AB-472F-B53A-2627-9E89967B482B}"/>
              </a:ext>
            </a:extLst>
          </p:cNvPr>
          <p:cNvSpPr txBox="1">
            <a:spLocks noGrp="1"/>
          </p:cNvSpPr>
          <p:nvPr>
            <p:ph type="title" idx="4294967295"/>
          </p:nvPr>
        </p:nvSpPr>
        <p:spPr>
          <a:xfrm>
            <a:off x="614596" y="346985"/>
            <a:ext cx="10515600" cy="6785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a:rPr>
              <a:t>Sharing learning: output</a:t>
            </a:r>
            <a:endParaRPr kumimoji="0" lang="en-US" sz="4400" b="1" i="0" u="none" strike="noStrike" kern="1200" cap="none" spc="0" normalizeH="0" baseline="0" noProof="0" dirty="0">
              <a:ln>
                <a:noFill/>
              </a:ln>
              <a:solidFill>
                <a:schemeClr val="accent5">
                  <a:lumMod val="49000"/>
                </a:schemeClr>
              </a:solidFill>
              <a:effectLst/>
              <a:uLnTx/>
              <a:uFillTx/>
              <a:latin typeface="+mj-lt"/>
              <a:ea typeface="Calibri Light" panose="020F0302020204030204"/>
              <a:cs typeface="Calibri Light"/>
            </a:endParaRPr>
          </a:p>
        </p:txBody>
      </p:sp>
      <p:sp>
        <p:nvSpPr>
          <p:cNvPr id="23" name="TextBox 22">
            <a:extLst>
              <a:ext uri="{FF2B5EF4-FFF2-40B4-BE49-F238E27FC236}">
                <a16:creationId xmlns:a16="http://schemas.microsoft.com/office/drawing/2014/main" id="{4C5DBBD8-AC54-4BBD-119B-DC92E5A82D59}"/>
              </a:ext>
            </a:extLst>
          </p:cNvPr>
          <p:cNvSpPr txBox="1"/>
          <p:nvPr/>
        </p:nvSpPr>
        <p:spPr>
          <a:xfrm>
            <a:off x="614597" y="1238368"/>
            <a:ext cx="4414604"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endParaRPr lang="en-GB" b="1" dirty="0">
              <a:cs typeface="Calibri"/>
            </a:endParaRPr>
          </a:p>
          <a:p>
            <a:r>
              <a:rPr lang="en-GB" sz="2800" b="1" dirty="0">
                <a:solidFill>
                  <a:schemeClr val="accent5">
                    <a:lumMod val="49000"/>
                  </a:schemeClr>
                </a:solidFill>
                <a:cs typeface="Calibri"/>
              </a:rPr>
              <a:t>'How to' guides</a:t>
            </a:r>
            <a:endParaRPr lang="en-GB" sz="2800" b="1" dirty="0">
              <a:solidFill>
                <a:schemeClr val="accent5">
                  <a:lumMod val="49000"/>
                </a:schemeClr>
              </a:solidFill>
              <a:ea typeface="Calibri"/>
              <a:cs typeface="Calibri"/>
            </a:endParaRPr>
          </a:p>
          <a:p>
            <a:pPr marL="342900" indent="-342900">
              <a:buFontTx/>
              <a:buChar char="-"/>
            </a:pPr>
            <a:r>
              <a:rPr lang="en-GB" sz="2800" dirty="0">
                <a:solidFill>
                  <a:schemeClr val="accent5">
                    <a:lumMod val="49000"/>
                  </a:schemeClr>
                </a:solidFill>
                <a:cs typeface="Calibri"/>
              </a:rPr>
              <a:t>Producing quantitative data profiles</a:t>
            </a:r>
            <a:endParaRPr lang="en-GB" sz="2800" dirty="0">
              <a:solidFill>
                <a:schemeClr val="accent5">
                  <a:lumMod val="49000"/>
                </a:schemeClr>
              </a:solidFill>
              <a:ea typeface="Calibri"/>
              <a:cs typeface="Calibri"/>
            </a:endParaRPr>
          </a:p>
          <a:p>
            <a:pPr marL="342900" indent="-342900">
              <a:buFontTx/>
              <a:buChar char="-"/>
            </a:pPr>
            <a:r>
              <a:rPr lang="en-GB" sz="2800" dirty="0">
                <a:solidFill>
                  <a:schemeClr val="accent5">
                    <a:lumMod val="49000"/>
                  </a:schemeClr>
                </a:solidFill>
                <a:cs typeface="Calibri"/>
              </a:rPr>
              <a:t>Producing qualitative data profiles</a:t>
            </a:r>
            <a:endParaRPr lang="en-GB" sz="2800" dirty="0">
              <a:solidFill>
                <a:schemeClr val="accent5">
                  <a:lumMod val="49000"/>
                </a:schemeClr>
              </a:solidFill>
              <a:ea typeface="Calibri"/>
              <a:cs typeface="Calibri"/>
            </a:endParaRPr>
          </a:p>
          <a:p>
            <a:pPr marL="342900" indent="-342900">
              <a:buFontTx/>
              <a:buChar char="-"/>
            </a:pPr>
            <a:r>
              <a:rPr lang="en-GB" sz="2800" dirty="0">
                <a:solidFill>
                  <a:schemeClr val="accent5">
                    <a:lumMod val="49000"/>
                  </a:schemeClr>
                </a:solidFill>
                <a:cs typeface="Calibri"/>
              </a:rPr>
              <a:t>Place and Wellbeing Assessment guide</a:t>
            </a:r>
            <a:endParaRPr lang="en-GB" sz="2800" dirty="0">
              <a:solidFill>
                <a:schemeClr val="accent5">
                  <a:lumMod val="49000"/>
                </a:schemeClr>
              </a:solidFill>
              <a:ea typeface="Calibri" panose="020F0502020204030204"/>
              <a:cs typeface="Calibri"/>
            </a:endParaRPr>
          </a:p>
          <a:p>
            <a:pPr marL="285750" indent="-285750">
              <a:buFont typeface="Arial" panose="020B0604020202020204" pitchFamily="34" charset="0"/>
              <a:buChar char="•"/>
            </a:pPr>
            <a:endParaRPr lang="en-GB" dirty="0">
              <a:ea typeface="Calibri" panose="020F0502020204030204"/>
              <a:cs typeface="Calibri"/>
            </a:endParaRPr>
          </a:p>
        </p:txBody>
      </p:sp>
      <p:pic>
        <p:nvPicPr>
          <p:cNvPr id="2" name="Picture 1">
            <a:extLst>
              <a:ext uri="{FF2B5EF4-FFF2-40B4-BE49-F238E27FC236}">
                <a16:creationId xmlns:a16="http://schemas.microsoft.com/office/drawing/2014/main" id="{0DB06853-EFD8-0BF3-E93B-4B3F5F7771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50049" y="1711411"/>
            <a:ext cx="2302199" cy="3198341"/>
          </a:xfrm>
          <a:prstGeom prst="rect">
            <a:avLst/>
          </a:prstGeom>
        </p:spPr>
      </p:pic>
      <p:pic>
        <p:nvPicPr>
          <p:cNvPr id="3" name="Picture 2">
            <a:extLst>
              <a:ext uri="{FF2B5EF4-FFF2-40B4-BE49-F238E27FC236}">
                <a16:creationId xmlns:a16="http://schemas.microsoft.com/office/drawing/2014/main" id="{9A06090A-1A2A-4EFC-FEE5-EDD6BFA15C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95658" y="1716559"/>
            <a:ext cx="2250713" cy="3218936"/>
          </a:xfrm>
          <a:prstGeom prst="rect">
            <a:avLst/>
          </a:prstGeom>
        </p:spPr>
      </p:pic>
      <p:pic>
        <p:nvPicPr>
          <p:cNvPr id="5" name="Picture 4">
            <a:extLst>
              <a:ext uri="{FF2B5EF4-FFF2-40B4-BE49-F238E27FC236}">
                <a16:creationId xmlns:a16="http://schemas.microsoft.com/office/drawing/2014/main" id="{6AB686AE-FBBC-3459-13B1-C7CDCE26CD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58888" y="1711411"/>
            <a:ext cx="2333091" cy="3218936"/>
          </a:xfrm>
          <a:prstGeom prst="rect">
            <a:avLst/>
          </a:prstGeom>
        </p:spPr>
      </p:pic>
    </p:spTree>
    <p:extLst>
      <p:ext uri="{BB962C8B-B14F-4D97-AF65-F5344CB8AC3E}">
        <p14:creationId xmlns:p14="http://schemas.microsoft.com/office/powerpoint/2010/main" val="155433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354"/>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D</a:t>
            </a:r>
            <a:r>
              <a:rPr kumimoji="0" lang="en-US" sz="4400" b="1" i="0" u="none" strike="noStrike" kern="1200" cap="none" spc="0" normalizeH="0" baseline="0" noProof="0" dirty="0" err="1">
                <a:ln>
                  <a:noFill/>
                </a:ln>
                <a:solidFill>
                  <a:schemeClr val="accent5">
                    <a:lumMod val="49000"/>
                  </a:schemeClr>
                </a:solidFill>
                <a:effectLst/>
                <a:uLnTx/>
                <a:uFillTx/>
                <a:latin typeface="Calibri"/>
                <a:ea typeface="+mn-ea"/>
                <a:cs typeface="Calibri Light"/>
              </a:rPr>
              <a:t>ata</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on inequality to shape more preventative decision making</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and its </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role in the Shaping Places for Wellbeing Programme</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937FBB7A-7DDB-99E8-EEC2-5AA110A2ACA7}"/>
              </a:ext>
            </a:extLst>
          </p:cNvPr>
          <p:cNvSpPr txBox="1"/>
          <p:nvPr/>
        </p:nvSpPr>
        <p:spPr>
          <a:xfrm>
            <a:off x="444137" y="2481943"/>
            <a:ext cx="10985863" cy="3170099"/>
          </a:xfrm>
          <a:prstGeom prst="rect">
            <a:avLst/>
          </a:prstGeom>
          <a:noFill/>
        </p:spPr>
        <p:txBody>
          <a:bodyPr wrap="square" rtlCol="0">
            <a:spAutoFit/>
          </a:bodyPr>
          <a:lstStyle/>
          <a:p>
            <a:r>
              <a:rPr lang="en-GB" sz="4000" dirty="0">
                <a:cs typeface="Calibri Light"/>
              </a:rPr>
              <a:t>✔️</a:t>
            </a:r>
            <a:r>
              <a:rPr lang="en-GB" sz="4000" dirty="0">
                <a:solidFill>
                  <a:schemeClr val="tx2"/>
                </a:solidFill>
                <a:cs typeface="Calibri Light"/>
              </a:rPr>
              <a:t> </a:t>
            </a:r>
            <a:r>
              <a:rPr lang="en-GB" sz="4000" dirty="0">
                <a:solidFill>
                  <a:schemeClr val="accent3"/>
                </a:solidFill>
                <a:cs typeface="Calibri Light"/>
              </a:rPr>
              <a:t>Masterclass 1 </a:t>
            </a:r>
            <a:endParaRPr lang="en-GB" sz="4000" dirty="0">
              <a:solidFill>
                <a:schemeClr val="accent3"/>
              </a:solidFill>
              <a:ea typeface="Calibri"/>
              <a:cs typeface="Calibri Light"/>
            </a:endParaRPr>
          </a:p>
          <a:p>
            <a:br>
              <a:rPr lang="en-GB" sz="4000" dirty="0">
                <a:cs typeface="Calibri Light"/>
              </a:rPr>
            </a:br>
            <a:r>
              <a:rPr lang="en-GB" sz="4000" dirty="0">
                <a:cs typeface="Calibri Light"/>
              </a:rPr>
              <a:t>✔️</a:t>
            </a:r>
            <a:r>
              <a:rPr lang="en-GB" sz="4000" dirty="0">
                <a:solidFill>
                  <a:schemeClr val="tx2"/>
                </a:solidFill>
                <a:cs typeface="Calibri Light"/>
              </a:rPr>
              <a:t> </a:t>
            </a:r>
            <a:r>
              <a:rPr lang="en-GB" sz="4000" dirty="0">
                <a:solidFill>
                  <a:schemeClr val="accent3"/>
                </a:solidFill>
                <a:cs typeface="Calibri Light"/>
              </a:rPr>
              <a:t>The why and how of data</a:t>
            </a:r>
          </a:p>
          <a:p>
            <a:br>
              <a:rPr lang="en-GB" sz="4000" dirty="0">
                <a:cs typeface="Calibri Light"/>
              </a:rPr>
            </a:br>
            <a:r>
              <a:rPr lang="en-GB" sz="4000" dirty="0">
                <a:cs typeface="Calibri Light"/>
              </a:rPr>
              <a:t>✔️ </a:t>
            </a:r>
            <a:r>
              <a:rPr lang="en-GB" sz="4000" dirty="0">
                <a:solidFill>
                  <a:schemeClr val="tx2"/>
                </a:solidFill>
                <a:cs typeface="Calibri Light"/>
              </a:rPr>
              <a:t>Impact and support</a:t>
            </a:r>
            <a:endParaRPr lang="en-US" sz="4000" dirty="0">
              <a:solidFill>
                <a:schemeClr val="tx2"/>
              </a:solidFill>
              <a:cs typeface="Calibri Light"/>
            </a:endParaRPr>
          </a:p>
        </p:txBody>
      </p:sp>
    </p:spTree>
    <p:extLst>
      <p:ext uri="{BB962C8B-B14F-4D97-AF65-F5344CB8AC3E}">
        <p14:creationId xmlns:p14="http://schemas.microsoft.com/office/powerpoint/2010/main" val="3713395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7EB88B6-467F-38D7-EBB6-E4D83F04C0EE}"/>
              </a:ext>
            </a:extLst>
          </p:cNvPr>
          <p:cNvSpPr>
            <a:spLocks noGrp="1"/>
          </p:cNvSpPr>
          <p:nvPr>
            <p:ph type="subTitle" idx="1"/>
          </p:nvPr>
        </p:nvSpPr>
        <p:spPr>
          <a:xfrm>
            <a:off x="551117" y="424827"/>
            <a:ext cx="11089765" cy="3701426"/>
          </a:xfrm>
        </p:spPr>
        <p:txBody>
          <a:bodyPr vert="horz" lIns="91440" tIns="45720" rIns="91440" bIns="45720" rtlCol="0" anchor="t">
            <a:noAutofit/>
          </a:bodyPr>
          <a:lstStyle/>
          <a:p>
            <a:r>
              <a:rPr lang="en-GB" sz="3600" b="0" i="1" u="none" strike="noStrike" dirty="0">
                <a:solidFill>
                  <a:srgbClr val="003A60"/>
                </a:solidFill>
                <a:effectLst/>
                <a:latin typeface="proxima-nova"/>
              </a:rPr>
              <a:t>“The data profile was just fantastic. It was just what we needed to allow us to make those decisions at a community planning level, to make physical changes to the geographical boundaries that we worked on and it allowed us to really have that data at our fingertips to say ‘</a:t>
            </a:r>
            <a:r>
              <a:rPr lang="en-GB" sz="3600" b="1" i="1" u="none" strike="noStrike" dirty="0">
                <a:solidFill>
                  <a:srgbClr val="003A60"/>
                </a:solidFill>
                <a:effectLst/>
                <a:latin typeface="proxima-nova"/>
              </a:rPr>
              <a:t>this is why we’re making decisions to focus resources into certain areas.</a:t>
            </a:r>
            <a:r>
              <a:rPr lang="en-GB" sz="3600" b="0" i="1" u="none" strike="noStrike" dirty="0">
                <a:solidFill>
                  <a:srgbClr val="003A60"/>
                </a:solidFill>
                <a:effectLst/>
                <a:latin typeface="proxima-nova"/>
              </a:rPr>
              <a:t>’ The data gave us license and the opportunity to do that in a </a:t>
            </a:r>
            <a:r>
              <a:rPr lang="en-GB" sz="3600" b="1" i="1" u="none" strike="noStrike" dirty="0">
                <a:solidFill>
                  <a:srgbClr val="003A60"/>
                </a:solidFill>
                <a:effectLst/>
                <a:latin typeface="proxima-nova"/>
              </a:rPr>
              <a:t>strategic</a:t>
            </a:r>
            <a:r>
              <a:rPr lang="en-GB" sz="3600" b="0" i="1" u="none" strike="noStrike" dirty="0">
                <a:solidFill>
                  <a:srgbClr val="003A60"/>
                </a:solidFill>
                <a:effectLst/>
                <a:latin typeface="proxima-nova"/>
              </a:rPr>
              <a:t> way.”</a:t>
            </a:r>
            <a:r>
              <a:rPr lang="en-GB" sz="3600" b="0" i="0" u="none" strike="noStrike" dirty="0">
                <a:solidFill>
                  <a:srgbClr val="003A60"/>
                </a:solidFill>
                <a:effectLst/>
                <a:latin typeface="proxima-nova"/>
              </a:rPr>
              <a:t>.</a:t>
            </a:r>
          </a:p>
          <a:p>
            <a:r>
              <a:rPr lang="en-GB" sz="3200" b="1" i="0" u="none" strike="noStrike" dirty="0">
                <a:solidFill>
                  <a:srgbClr val="003A60"/>
                </a:solidFill>
                <a:effectLst/>
                <a:latin typeface="proxima-nova"/>
              </a:rPr>
              <a:t>Lesley Reid, Health Promotion Manager, NHS Ayrshire and Arran</a:t>
            </a:r>
            <a:endParaRPr lang="en-GB" sz="3200" b="0" i="0" u="none" strike="noStrike" dirty="0">
              <a:solidFill>
                <a:srgbClr val="003A60"/>
              </a:solidFill>
              <a:effectLst/>
              <a:latin typeface="proxima-nova"/>
            </a:endParaRPr>
          </a:p>
          <a:p>
            <a:pPr algn="l"/>
            <a:endParaRPr lang="en-GB" sz="3600" dirty="0">
              <a:solidFill>
                <a:srgbClr val="154272"/>
              </a:solidFill>
              <a:latin typeface="Calibri"/>
              <a:ea typeface="Calibri"/>
              <a:cs typeface="Calibri"/>
            </a:endParaRPr>
          </a:p>
          <a:p>
            <a:pPr algn="l"/>
            <a:endParaRPr lang="en-GB" sz="3600" b="0" i="0" u="none" strike="noStrike" dirty="0">
              <a:solidFill>
                <a:srgbClr val="154272"/>
              </a:solidFill>
              <a:effectLst/>
              <a:latin typeface="Calibri" panose="020F0502020204030204" pitchFamily="34" charset="0"/>
            </a:endParaRPr>
          </a:p>
          <a:p>
            <a:pPr algn="l"/>
            <a:r>
              <a:rPr lang="en-GB" sz="3600" b="0" i="0" u="none" strike="noStrike" dirty="0">
                <a:solidFill>
                  <a:srgbClr val="154272"/>
                </a:solidFill>
                <a:effectLst/>
                <a:latin typeface="Calibri"/>
                <a:ea typeface="Calibri"/>
                <a:cs typeface="Calibri"/>
              </a:rPr>
              <a:t>     </a:t>
            </a:r>
          </a:p>
          <a:p>
            <a:pPr algn="l"/>
            <a:endParaRPr lang="en-GB" sz="2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554926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F03493-C615-9D4B-B4DE-6D4578B0B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16" name="Title 15"/>
          <p:cNvSpPr txBox="1">
            <a:spLocks noGrp="1"/>
          </p:cNvSpPr>
          <p:nvPr>
            <p:ph type="title" idx="4294967295"/>
          </p:nvPr>
        </p:nvSpPr>
        <p:spPr>
          <a:xfrm>
            <a:off x="351263" y="243535"/>
            <a:ext cx="840177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w="0"/>
                <a:solidFill>
                  <a:srgbClr val="154272"/>
                </a:solidFill>
                <a:effectLst>
                  <a:outerShdw blurRad="38100" dist="19050" dir="2700000" algn="tl" rotWithShape="0">
                    <a:schemeClr val="dk1">
                      <a:alpha val="40000"/>
                    </a:schemeClr>
                  </a:outerShdw>
                </a:effectLst>
                <a:uLnTx/>
                <a:uFillTx/>
                <a:latin typeface="+mn-lt"/>
                <a:ea typeface="+mn-ea"/>
                <a:cs typeface="+mn-cs"/>
              </a:rPr>
              <a:t>Feedback on Qualitative Data</a:t>
            </a:r>
          </a:p>
        </p:txBody>
      </p:sp>
      <p:sp>
        <p:nvSpPr>
          <p:cNvPr id="11" name="Rounded Rectangle 10"/>
          <p:cNvSpPr/>
          <p:nvPr/>
        </p:nvSpPr>
        <p:spPr>
          <a:xfrm>
            <a:off x="1118783" y="1117113"/>
            <a:ext cx="8629281" cy="5647138"/>
          </a:xfrm>
          <a:prstGeom prst="roundRect">
            <a:avLst/>
          </a:prstGeom>
          <a:ln w="57150">
            <a:solidFill>
              <a:srgbClr val="ED717B"/>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endParaRPr lang="en-GB" sz="3200"/>
          </a:p>
          <a:p>
            <a:r>
              <a:rPr lang="en-GB" sz="3200"/>
              <a:t>“ </a:t>
            </a:r>
            <a:r>
              <a:rPr lang="en-GB" sz="3200">
                <a:solidFill>
                  <a:srgbClr val="242424"/>
                </a:solidFill>
                <a:ea typeface="+mn-lt"/>
                <a:cs typeface="+mn-lt"/>
              </a:rPr>
              <a:t>The report is insightful and powerful, and I think should be read (and acted upon) by anyone involved in delivering services to people in Alloa South and East in particular.</a:t>
            </a:r>
            <a:br>
              <a:rPr lang="en-GB" sz="3200">
                <a:solidFill>
                  <a:srgbClr val="242424"/>
                </a:solidFill>
                <a:ea typeface="+mn-lt"/>
                <a:cs typeface="+mn-lt"/>
              </a:rPr>
            </a:br>
            <a:r>
              <a:rPr lang="en-GB" sz="3200">
                <a:solidFill>
                  <a:srgbClr val="242424"/>
                </a:solidFill>
                <a:ea typeface="+mn-lt"/>
                <a:cs typeface="+mn-lt"/>
              </a:rPr>
              <a:t> </a:t>
            </a:r>
            <a:br>
              <a:rPr lang="en-GB" sz="3200">
                <a:solidFill>
                  <a:srgbClr val="242424"/>
                </a:solidFill>
                <a:ea typeface="+mn-lt"/>
                <a:cs typeface="+mn-lt"/>
              </a:rPr>
            </a:br>
            <a:r>
              <a:rPr lang="en-GB" sz="3200">
                <a:solidFill>
                  <a:srgbClr val="242424"/>
                </a:solidFill>
                <a:ea typeface="+mn-lt"/>
                <a:cs typeface="+mn-lt"/>
              </a:rPr>
              <a:t>It is an excellent piece of work."</a:t>
            </a:r>
            <a:endParaRPr lang="en-GB" sz="3200">
              <a:ea typeface="+mn-lt"/>
              <a:cs typeface="+mn-lt"/>
            </a:endParaRPr>
          </a:p>
          <a:p>
            <a:br>
              <a:rPr lang="en-GB" sz="2400">
                <a:ea typeface="+mn-lt"/>
                <a:cs typeface="+mn-lt"/>
              </a:rPr>
            </a:br>
            <a:r>
              <a:rPr lang="en-GB" sz="2400">
                <a:ea typeface="+mn-lt"/>
                <a:cs typeface="+mn-lt"/>
              </a:rPr>
              <a:t>Grant Baxter, Planning &amp; Building Standards Team Leader,</a:t>
            </a:r>
            <a:br>
              <a:rPr lang="en-GB" sz="2400">
                <a:ea typeface="+mn-lt"/>
                <a:cs typeface="+mn-lt"/>
              </a:rPr>
            </a:br>
            <a:r>
              <a:rPr lang="en-GB" sz="2400">
                <a:ea typeface="+mn-lt"/>
                <a:cs typeface="+mn-lt"/>
              </a:rPr>
              <a:t>Clackmannan Council</a:t>
            </a:r>
            <a:br>
              <a:rPr lang="en-GB" sz="2400">
                <a:ea typeface="+mn-lt"/>
                <a:cs typeface="+mn-lt"/>
              </a:rPr>
            </a:br>
            <a:endParaRPr lang="en-GB" sz="2400">
              <a:ea typeface="+mn-lt"/>
              <a:cs typeface="+mn-lt"/>
            </a:endParaRPr>
          </a:p>
          <a:p>
            <a:endParaRPr lang="en-GB" sz="3200">
              <a:cs typeface="Calibri"/>
            </a:endParaRPr>
          </a:p>
        </p:txBody>
      </p:sp>
    </p:spTree>
    <p:extLst>
      <p:ext uri="{BB962C8B-B14F-4D97-AF65-F5344CB8AC3E}">
        <p14:creationId xmlns:p14="http://schemas.microsoft.com/office/powerpoint/2010/main" val="300847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D36CEC12-2165-6DF3-CBE7-1266B3BF9752}"/>
              </a:ext>
            </a:extLst>
          </p:cNvPr>
          <p:cNvSpPr txBox="1">
            <a:spLocks noGrp="1"/>
          </p:cNvSpPr>
          <p:nvPr>
            <p:ph type="title" idx="4294967295"/>
          </p:nvPr>
        </p:nvSpPr>
        <p:spPr>
          <a:xfrm>
            <a:off x="269267" y="144929"/>
            <a:ext cx="1162143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mn-lt"/>
                <a:ea typeface="+mn-ea"/>
                <a:cs typeface="+mn-cs"/>
              </a:rPr>
              <a:t>Decisions: Place and Wellbeing Assessments</a:t>
            </a:r>
            <a:endParaRPr kumimoji="0" lang="en-US" sz="4800" b="1" i="0" u="none" strike="noStrike" kern="1200" cap="none" spc="0" normalizeH="0" baseline="0" noProof="0" dirty="0">
              <a:ln>
                <a:noFill/>
              </a:ln>
              <a:solidFill>
                <a:schemeClr val="accent5">
                  <a:lumMod val="49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B5358E00-504C-1418-4EA6-078A486E485E}"/>
              </a:ext>
            </a:extLst>
          </p:cNvPr>
          <p:cNvSpPr txBox="1"/>
          <p:nvPr/>
        </p:nvSpPr>
        <p:spPr>
          <a:xfrm>
            <a:off x="269268" y="1393203"/>
            <a:ext cx="11653464" cy="769441"/>
          </a:xfrm>
          <a:prstGeom prst="rect">
            <a:avLst/>
          </a:prstGeom>
          <a:noFill/>
        </p:spPr>
        <p:txBody>
          <a:bodyPr wrap="square" lIns="91440" tIns="45720" rIns="91440" bIns="45720" rtlCol="0" anchor="t">
            <a:spAutoFit/>
          </a:bodyPr>
          <a:lstStyle/>
          <a:p>
            <a:r>
              <a:rPr lang="en-GB" sz="4400" b="1">
                <a:solidFill>
                  <a:schemeClr val="accent5">
                    <a:lumMod val="49000"/>
                  </a:schemeClr>
                </a:solidFill>
              </a:rPr>
              <a:t>Strategies, plans and proposals</a:t>
            </a:r>
            <a:endParaRPr lang="en-US" b="1">
              <a:solidFill>
                <a:schemeClr val="accent5">
                  <a:lumMod val="49000"/>
                </a:schemeClr>
              </a:solidFill>
            </a:endParaRPr>
          </a:p>
        </p:txBody>
      </p:sp>
      <p:sp>
        <p:nvSpPr>
          <p:cNvPr id="8" name="TextBox 7">
            <a:extLst>
              <a:ext uri="{FF2B5EF4-FFF2-40B4-BE49-F238E27FC236}">
                <a16:creationId xmlns:a16="http://schemas.microsoft.com/office/drawing/2014/main" id="{C95FB010-429E-FC9B-CF22-6A162503E21C}"/>
              </a:ext>
            </a:extLst>
          </p:cNvPr>
          <p:cNvSpPr txBox="1"/>
          <p:nvPr/>
        </p:nvSpPr>
        <p:spPr>
          <a:xfrm>
            <a:off x="217437" y="2487588"/>
            <a:ext cx="2743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accent5">
                    <a:lumMod val="49000"/>
                  </a:schemeClr>
                </a:solidFill>
                <a:cs typeface="Calibri"/>
              </a:rPr>
              <a:t>How does the plan, policy or decision impact on each of the </a:t>
            </a:r>
            <a:r>
              <a:rPr lang="en-GB" sz="2800" b="1" i="1">
                <a:solidFill>
                  <a:schemeClr val="accent5">
                    <a:lumMod val="49000"/>
                  </a:schemeClr>
                </a:solidFill>
                <a:cs typeface="Calibri"/>
              </a:rPr>
              <a:t>Place and Wellbeing Outcomes</a:t>
            </a:r>
            <a:r>
              <a:rPr lang="en-GB" sz="2800">
                <a:solidFill>
                  <a:schemeClr val="accent5">
                    <a:lumMod val="49000"/>
                  </a:schemeClr>
                </a:solidFill>
                <a:cs typeface="Calibri"/>
              </a:rPr>
              <a:t>?</a:t>
            </a:r>
          </a:p>
        </p:txBody>
      </p:sp>
      <p:sp>
        <p:nvSpPr>
          <p:cNvPr id="10" name="Arrow: Right 9">
            <a:extLst>
              <a:ext uri="{FF2B5EF4-FFF2-40B4-BE49-F238E27FC236}">
                <a16:creationId xmlns:a16="http://schemas.microsoft.com/office/drawing/2014/main" id="{319D1B76-83CC-C296-636E-3AF79DD74A6B}"/>
              </a:ext>
              <a:ext uri="{C183D7F6-B498-43B3-948B-1728B52AA6E4}">
                <adec:decorative xmlns:adec="http://schemas.microsoft.com/office/drawing/2017/decorative" val="1"/>
              </a:ext>
            </a:extLst>
          </p:cNvPr>
          <p:cNvSpPr/>
          <p:nvPr/>
        </p:nvSpPr>
        <p:spPr>
          <a:xfrm>
            <a:off x="3037286" y="3669803"/>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F325620-7A93-3524-BC73-E8BB1A908DD0}"/>
              </a:ext>
            </a:extLst>
          </p:cNvPr>
          <p:cNvSpPr txBox="1"/>
          <p:nvPr/>
        </p:nvSpPr>
        <p:spPr>
          <a:xfrm>
            <a:off x="4169585" y="2575390"/>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C00000"/>
                </a:solidFill>
                <a:cs typeface="Calibri"/>
              </a:rPr>
              <a:t>How does it impact on those population groups most impacted by inequalities?</a:t>
            </a:r>
          </a:p>
        </p:txBody>
      </p:sp>
      <p:sp>
        <p:nvSpPr>
          <p:cNvPr id="14" name="Arrow: Right 13">
            <a:extLst>
              <a:ext uri="{FF2B5EF4-FFF2-40B4-BE49-F238E27FC236}">
                <a16:creationId xmlns:a16="http://schemas.microsoft.com/office/drawing/2014/main" id="{07ABD078-A33E-2E83-C8E1-9BA88E641CB9}"/>
              </a:ext>
              <a:ext uri="{C183D7F6-B498-43B3-948B-1728B52AA6E4}">
                <adec:decorative xmlns:adec="http://schemas.microsoft.com/office/drawing/2017/decorative" val="1"/>
              </a:ext>
            </a:extLst>
          </p:cNvPr>
          <p:cNvSpPr/>
          <p:nvPr/>
        </p:nvSpPr>
        <p:spPr>
          <a:xfrm>
            <a:off x="7063153" y="3591171"/>
            <a:ext cx="977660" cy="488830"/>
          </a:xfrm>
          <a:prstGeom prst="rightArrow">
            <a:avLst>
              <a:gd name="adj1" fmla="val 50000"/>
              <a:gd name="adj2" fmla="val 525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3859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B07B4AB4-EC60-91DF-6B78-460FA564DE8F}"/>
              </a:ext>
            </a:extLst>
          </p:cNvPr>
          <p:cNvSpPr txBox="1">
            <a:spLocks noGrp="1"/>
          </p:cNvSpPr>
          <p:nvPr>
            <p:ph type="title" idx="4294967295"/>
          </p:nvPr>
        </p:nvSpPr>
        <p:spPr>
          <a:xfrm>
            <a:off x="363955" y="326198"/>
            <a:ext cx="1136276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75000"/>
                  </a:schemeClr>
                </a:solidFill>
                <a:effectLst/>
                <a:uLnTx/>
                <a:uFillTx/>
                <a:latin typeface="+mn-lt"/>
                <a:ea typeface="+mn-ea"/>
                <a:cs typeface="+mn-cs"/>
              </a:rPr>
              <a:t>Using the data - Place and Wellbeing Assessments</a:t>
            </a:r>
            <a:endParaRPr kumimoji="0" lang="en-US" sz="3600" b="1" i="0" u="none" strike="noStrike" kern="1200" cap="none" spc="0" normalizeH="0" baseline="0" noProof="0" dirty="0">
              <a:ln>
                <a:noFill/>
              </a:ln>
              <a:solidFill>
                <a:schemeClr val="accent5">
                  <a:lumMod val="75000"/>
                </a:schemeClr>
              </a:solidFill>
              <a:effectLst/>
              <a:uLnTx/>
              <a:uFillTx/>
              <a:latin typeface="+mn-lt"/>
              <a:ea typeface="+mn-ea"/>
              <a:cs typeface="+mn-cs"/>
            </a:endParaRPr>
          </a:p>
        </p:txBody>
      </p:sp>
      <p:sp>
        <p:nvSpPr>
          <p:cNvPr id="32" name="TextBox 31">
            <a:extLst>
              <a:ext uri="{FF2B5EF4-FFF2-40B4-BE49-F238E27FC236}">
                <a16:creationId xmlns:a16="http://schemas.microsoft.com/office/drawing/2014/main" id="{E36265C7-3A86-6680-8BE4-FBEB4B02BDD5}"/>
              </a:ext>
            </a:extLst>
          </p:cNvPr>
          <p:cNvSpPr txBox="1"/>
          <p:nvPr/>
        </p:nvSpPr>
        <p:spPr>
          <a:xfrm>
            <a:off x="394262" y="1034232"/>
            <a:ext cx="11302153" cy="1015663"/>
          </a:xfrm>
          <a:prstGeom prst="rect">
            <a:avLst/>
          </a:prstGeom>
          <a:noFill/>
        </p:spPr>
        <p:txBody>
          <a:bodyPr wrap="square">
            <a:spAutoFit/>
          </a:bodyPr>
          <a:lstStyle/>
          <a:p>
            <a:r>
              <a:rPr lang="en-GB" sz="2000" b="1" dirty="0">
                <a:latin typeface="Calibri"/>
                <a:cs typeface="Arial"/>
              </a:rPr>
              <a:t>Using the data for supporting decision-making</a:t>
            </a:r>
          </a:p>
          <a:p>
            <a:r>
              <a:rPr lang="en-GB" sz="2000" dirty="0">
                <a:latin typeface="Calibri"/>
                <a:cs typeface="Arial"/>
              </a:rPr>
              <a:t>Provides perspective on demographics who have most to gain from a reduction of inequality into the decision-making process.</a:t>
            </a:r>
            <a:endParaRPr lang="en-GB" sz="2000" dirty="0">
              <a:solidFill>
                <a:srgbClr val="000000"/>
              </a:solidFill>
              <a:latin typeface="Calibri"/>
              <a:cs typeface="Arial"/>
            </a:endParaRPr>
          </a:p>
        </p:txBody>
      </p:sp>
      <p:sp>
        <p:nvSpPr>
          <p:cNvPr id="5" name="TextBox 4">
            <a:extLst>
              <a:ext uri="{FF2B5EF4-FFF2-40B4-BE49-F238E27FC236}">
                <a16:creationId xmlns:a16="http://schemas.microsoft.com/office/drawing/2014/main" id="{01411D13-3C89-F4A8-73FD-3E3C8343F353}"/>
              </a:ext>
            </a:extLst>
          </p:cNvPr>
          <p:cNvSpPr txBox="1"/>
          <p:nvPr/>
        </p:nvSpPr>
        <p:spPr>
          <a:xfrm>
            <a:off x="899787" y="2320826"/>
            <a:ext cx="3182347" cy="923330"/>
          </a:xfrm>
          <a:prstGeom prst="rect">
            <a:avLst/>
          </a:prstGeom>
          <a:noFill/>
        </p:spPr>
        <p:txBody>
          <a:bodyPr wrap="square">
            <a:spAutoFit/>
          </a:bodyPr>
          <a:lstStyle/>
          <a:p>
            <a:pPr algn="ctr" fontAlgn="base"/>
            <a:r>
              <a:rPr lang="en-GB" b="1" i="0" dirty="0">
                <a:solidFill>
                  <a:schemeClr val="accent1">
                    <a:lumMod val="75000"/>
                  </a:schemeClr>
                </a:solidFill>
                <a:effectLst/>
              </a:rPr>
              <a:t>West Dunbartonshire Health Social Care Partnership </a:t>
            </a:r>
            <a:endParaRPr lang="en-US" b="1" dirty="0">
              <a:solidFill>
                <a:schemeClr val="accent1">
                  <a:lumMod val="75000"/>
                </a:schemeClr>
              </a:solidFill>
            </a:endParaRPr>
          </a:p>
          <a:p>
            <a:pPr lvl="0" algn="ctr">
              <a:buNone/>
            </a:pPr>
            <a:r>
              <a:rPr lang="en-GB" b="1" i="0" dirty="0">
                <a:solidFill>
                  <a:schemeClr val="accent1">
                    <a:lumMod val="75000"/>
                  </a:schemeClr>
                </a:solidFill>
                <a:effectLst/>
              </a:rPr>
              <a:t>Strategic Plan​</a:t>
            </a:r>
          </a:p>
        </p:txBody>
      </p:sp>
      <p:sp>
        <p:nvSpPr>
          <p:cNvPr id="16" name="TextBox 15">
            <a:extLst>
              <a:ext uri="{FF2B5EF4-FFF2-40B4-BE49-F238E27FC236}">
                <a16:creationId xmlns:a16="http://schemas.microsoft.com/office/drawing/2014/main" id="{A64E26C0-2B81-DD1B-26A9-7A22CC5332F4}"/>
              </a:ext>
            </a:extLst>
          </p:cNvPr>
          <p:cNvSpPr txBox="1"/>
          <p:nvPr/>
        </p:nvSpPr>
        <p:spPr>
          <a:xfrm>
            <a:off x="3505461" y="2549836"/>
            <a:ext cx="3683318" cy="64633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b="1" i="0" dirty="0">
                <a:solidFill>
                  <a:schemeClr val="accent1">
                    <a:lumMod val="75000"/>
                  </a:schemeClr>
                </a:solidFill>
                <a:effectLst/>
              </a:rPr>
              <a:t>Argyll and Bute </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b="1" i="0" dirty="0">
                <a:solidFill>
                  <a:schemeClr val="accent1">
                    <a:lumMod val="75000"/>
                  </a:schemeClr>
                </a:solidFill>
                <a:effectLst/>
              </a:rPr>
              <a:t>Local Policing Plan </a:t>
            </a:r>
          </a:p>
        </p:txBody>
      </p:sp>
      <p:sp>
        <p:nvSpPr>
          <p:cNvPr id="20" name="TextBox 19">
            <a:extLst>
              <a:ext uri="{FF2B5EF4-FFF2-40B4-BE49-F238E27FC236}">
                <a16:creationId xmlns:a16="http://schemas.microsoft.com/office/drawing/2014/main" id="{2A1665D0-1ACA-82D5-693C-543202228EB3}"/>
              </a:ext>
            </a:extLst>
          </p:cNvPr>
          <p:cNvSpPr txBox="1"/>
          <p:nvPr/>
        </p:nvSpPr>
        <p:spPr>
          <a:xfrm>
            <a:off x="6853327" y="2593243"/>
            <a:ext cx="2755148" cy="659989"/>
          </a:xfrm>
          <a:prstGeom prst="rect">
            <a:avLst/>
          </a:prstGeom>
          <a:noFill/>
        </p:spPr>
        <p:txBody>
          <a:bodyPr wrap="square">
            <a:spAutoFit/>
          </a:bodyPr>
          <a:lstStyle/>
          <a:p>
            <a:pPr algn="ctr" fontAlgn="base"/>
            <a:r>
              <a:rPr lang="en-GB" sz="1800" b="1" i="0">
                <a:solidFill>
                  <a:srgbClr val="7030A0"/>
                </a:solidFill>
                <a:effectLst/>
              </a:rPr>
              <a:t>Fraserburgh Beach Front Masterplan </a:t>
            </a:r>
          </a:p>
        </p:txBody>
      </p:sp>
      <p:sp>
        <p:nvSpPr>
          <p:cNvPr id="12" name="TextBox 11">
            <a:extLst>
              <a:ext uri="{FF2B5EF4-FFF2-40B4-BE49-F238E27FC236}">
                <a16:creationId xmlns:a16="http://schemas.microsoft.com/office/drawing/2014/main" id="{705CEE13-7B0D-06F6-86F2-58BC1A9BB490}"/>
              </a:ext>
            </a:extLst>
          </p:cNvPr>
          <p:cNvSpPr txBox="1"/>
          <p:nvPr/>
        </p:nvSpPr>
        <p:spPr>
          <a:xfrm>
            <a:off x="9712966" y="2173598"/>
            <a:ext cx="2412380" cy="646331"/>
          </a:xfrm>
          <a:prstGeom prst="rect">
            <a:avLst/>
          </a:prstGeom>
          <a:noFill/>
        </p:spPr>
        <p:txBody>
          <a:bodyPr wrap="square">
            <a:spAutoFit/>
          </a:bodyPr>
          <a:lstStyle/>
          <a:p>
            <a:pPr algn="ctr" fontAlgn="base"/>
            <a:r>
              <a:rPr lang="en-GB" sz="1800" b="1" i="0" dirty="0">
                <a:solidFill>
                  <a:srgbClr val="7030A0"/>
                </a:solidFill>
                <a:effectLst/>
              </a:rPr>
              <a:t>Alloa Wellbeing Hub ​</a:t>
            </a:r>
          </a:p>
          <a:p>
            <a:pPr algn="ctr" fontAlgn="base"/>
            <a:r>
              <a:rPr lang="en-GB" sz="1800" b="1" i="0" dirty="0">
                <a:solidFill>
                  <a:srgbClr val="7030A0"/>
                </a:solidFill>
                <a:effectLst/>
              </a:rPr>
              <a:t>location </a:t>
            </a:r>
            <a:endParaRPr lang="en-GB" b="1" dirty="0">
              <a:solidFill>
                <a:srgbClr val="7030A0"/>
              </a:solidFill>
            </a:endParaRPr>
          </a:p>
        </p:txBody>
      </p:sp>
      <p:sp>
        <p:nvSpPr>
          <p:cNvPr id="26" name="TextBox 25">
            <a:extLst>
              <a:ext uri="{FF2B5EF4-FFF2-40B4-BE49-F238E27FC236}">
                <a16:creationId xmlns:a16="http://schemas.microsoft.com/office/drawing/2014/main" id="{43C09B76-6F5E-7440-F365-A19A8465F989}"/>
              </a:ext>
            </a:extLst>
          </p:cNvPr>
          <p:cNvSpPr txBox="1"/>
          <p:nvPr/>
        </p:nvSpPr>
        <p:spPr>
          <a:xfrm>
            <a:off x="293913" y="3497413"/>
            <a:ext cx="2433355" cy="646331"/>
          </a:xfrm>
          <a:prstGeom prst="rect">
            <a:avLst/>
          </a:prstGeom>
          <a:noFill/>
        </p:spPr>
        <p:txBody>
          <a:bodyPr wrap="square">
            <a:spAutoFit/>
          </a:bodyPr>
          <a:lstStyle/>
          <a:p>
            <a:pPr algn="ctr" fontAlgn="base"/>
            <a:r>
              <a:rPr lang="en-GB" b="1" i="0" dirty="0">
                <a:solidFill>
                  <a:schemeClr val="accent1">
                    <a:lumMod val="75000"/>
                  </a:schemeClr>
                </a:solidFill>
                <a:effectLst/>
              </a:rPr>
              <a:t>Ayr Local Housing Strategy ​</a:t>
            </a:r>
          </a:p>
        </p:txBody>
      </p:sp>
      <p:sp>
        <p:nvSpPr>
          <p:cNvPr id="8" name="TextBox 7">
            <a:extLst>
              <a:ext uri="{FF2B5EF4-FFF2-40B4-BE49-F238E27FC236}">
                <a16:creationId xmlns:a16="http://schemas.microsoft.com/office/drawing/2014/main" id="{DD44B410-CE4C-A079-59B6-A2F677726BE3}"/>
              </a:ext>
            </a:extLst>
          </p:cNvPr>
          <p:cNvSpPr txBox="1"/>
          <p:nvPr/>
        </p:nvSpPr>
        <p:spPr>
          <a:xfrm>
            <a:off x="2490961" y="3566190"/>
            <a:ext cx="243401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0" dirty="0">
                <a:solidFill>
                  <a:schemeClr val="accent1">
                    <a:lumMod val="75000"/>
                  </a:schemeClr>
                </a:solidFill>
                <a:effectLst/>
              </a:rPr>
              <a:t>Argyll and Bute Economic Strategy</a:t>
            </a:r>
          </a:p>
        </p:txBody>
      </p:sp>
      <p:sp>
        <p:nvSpPr>
          <p:cNvPr id="18" name="TextBox 17">
            <a:extLst>
              <a:ext uri="{FF2B5EF4-FFF2-40B4-BE49-F238E27FC236}">
                <a16:creationId xmlns:a16="http://schemas.microsoft.com/office/drawing/2014/main" id="{4D47EC10-2144-294F-3EB4-8C14A95B7D76}"/>
              </a:ext>
            </a:extLst>
          </p:cNvPr>
          <p:cNvSpPr txBox="1"/>
          <p:nvPr/>
        </p:nvSpPr>
        <p:spPr>
          <a:xfrm>
            <a:off x="4820880" y="3452296"/>
            <a:ext cx="2578554" cy="923330"/>
          </a:xfrm>
          <a:prstGeom prst="rect">
            <a:avLst/>
          </a:prstGeom>
          <a:noFill/>
        </p:spPr>
        <p:txBody>
          <a:bodyPr wrap="square">
            <a:spAutoFit/>
          </a:bodyPr>
          <a:lstStyle/>
          <a:p>
            <a:pPr lvl="0" algn="ctr">
              <a:buNone/>
            </a:pPr>
            <a:r>
              <a:rPr lang="en-GB" b="1" i="0" dirty="0">
                <a:solidFill>
                  <a:schemeClr val="accent1">
                    <a:lumMod val="75000"/>
                  </a:schemeClr>
                </a:solidFill>
                <a:effectLst/>
              </a:rPr>
              <a:t>Clackmannanshire Local Outcome Improvement Plan </a:t>
            </a:r>
          </a:p>
        </p:txBody>
      </p:sp>
      <p:sp>
        <p:nvSpPr>
          <p:cNvPr id="10" name="TextBox 9">
            <a:extLst>
              <a:ext uri="{FF2B5EF4-FFF2-40B4-BE49-F238E27FC236}">
                <a16:creationId xmlns:a16="http://schemas.microsoft.com/office/drawing/2014/main" id="{DEB39872-C10B-799A-D9E8-97A322B8C8FC}"/>
              </a:ext>
            </a:extLst>
          </p:cNvPr>
          <p:cNvSpPr txBox="1"/>
          <p:nvPr/>
        </p:nvSpPr>
        <p:spPr>
          <a:xfrm>
            <a:off x="6583392" y="4047127"/>
            <a:ext cx="3182347" cy="646331"/>
          </a:xfrm>
          <a:prstGeom prst="rect">
            <a:avLst/>
          </a:prstGeom>
          <a:noFill/>
        </p:spPr>
        <p:txBody>
          <a:bodyPr wrap="square">
            <a:spAutoFit/>
          </a:bodyPr>
          <a:lstStyle/>
          <a:p>
            <a:pPr algn="ctr" fontAlgn="base"/>
            <a:r>
              <a:rPr lang="en-GB" sz="1800" b="1" i="0" dirty="0" err="1">
                <a:solidFill>
                  <a:srgbClr val="7030A0"/>
                </a:solidFill>
                <a:effectLst/>
              </a:rPr>
              <a:t>Burnhill</a:t>
            </a:r>
            <a:r>
              <a:rPr lang="en-GB" sz="1800" b="1" i="0" dirty="0">
                <a:solidFill>
                  <a:srgbClr val="7030A0"/>
                </a:solidFill>
                <a:effectLst/>
              </a:rPr>
              <a:t> </a:t>
            </a:r>
          </a:p>
          <a:p>
            <a:pPr lvl="0" algn="ctr">
              <a:buNone/>
            </a:pPr>
            <a:r>
              <a:rPr lang="en-GB" sz="1800" b="1" i="0" dirty="0">
                <a:solidFill>
                  <a:srgbClr val="7030A0"/>
                </a:solidFill>
                <a:effectLst/>
              </a:rPr>
              <a:t>Neighbourhood Plan </a:t>
            </a:r>
          </a:p>
        </p:txBody>
      </p:sp>
      <p:sp>
        <p:nvSpPr>
          <p:cNvPr id="22" name="TextBox 21">
            <a:extLst>
              <a:ext uri="{FF2B5EF4-FFF2-40B4-BE49-F238E27FC236}">
                <a16:creationId xmlns:a16="http://schemas.microsoft.com/office/drawing/2014/main" id="{B4EBF346-E790-FADB-EFFB-0B75BEC89B6F}"/>
              </a:ext>
            </a:extLst>
          </p:cNvPr>
          <p:cNvSpPr txBox="1"/>
          <p:nvPr/>
        </p:nvSpPr>
        <p:spPr>
          <a:xfrm>
            <a:off x="8765780" y="3201732"/>
            <a:ext cx="1999917" cy="64633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GB" sz="1800" b="1" i="0" u="none" strike="noStrike" dirty="0">
                <a:solidFill>
                  <a:srgbClr val="7030A0"/>
                </a:solidFill>
                <a:effectLst/>
              </a:rPr>
              <a:t>Dunoon Active Travel Hub plans</a:t>
            </a:r>
            <a:endParaRPr lang="en-GB" sz="2800" b="1" i="0" dirty="0">
              <a:solidFill>
                <a:srgbClr val="7030A0"/>
              </a:solidFill>
              <a:effectLst/>
            </a:endParaRPr>
          </a:p>
        </p:txBody>
      </p:sp>
      <p:sp>
        <p:nvSpPr>
          <p:cNvPr id="24" name="TextBox 23">
            <a:extLst>
              <a:ext uri="{FF2B5EF4-FFF2-40B4-BE49-F238E27FC236}">
                <a16:creationId xmlns:a16="http://schemas.microsoft.com/office/drawing/2014/main" id="{82902A32-9E4E-B91B-12A4-0ABEBC280BAB}"/>
              </a:ext>
            </a:extLst>
          </p:cNvPr>
          <p:cNvSpPr txBox="1"/>
          <p:nvPr/>
        </p:nvSpPr>
        <p:spPr>
          <a:xfrm>
            <a:off x="9370198" y="3971766"/>
            <a:ext cx="2755148" cy="659989"/>
          </a:xfrm>
          <a:prstGeom prst="rect">
            <a:avLst/>
          </a:prstGeom>
          <a:noFill/>
        </p:spPr>
        <p:txBody>
          <a:bodyPr wrap="square">
            <a:spAutoFit/>
          </a:bodyPr>
          <a:lstStyle/>
          <a:p>
            <a:pPr algn="ctr" fontAlgn="base"/>
            <a:r>
              <a:rPr lang="en-GB" sz="1800" b="1" i="0" dirty="0">
                <a:solidFill>
                  <a:srgbClr val="7030A0"/>
                </a:solidFill>
                <a:effectLst/>
              </a:rPr>
              <a:t>Fraserburgh merging schools project</a:t>
            </a:r>
          </a:p>
        </p:txBody>
      </p:sp>
      <p:sp>
        <p:nvSpPr>
          <p:cNvPr id="28" name="TextBox 27">
            <a:extLst>
              <a:ext uri="{FF2B5EF4-FFF2-40B4-BE49-F238E27FC236}">
                <a16:creationId xmlns:a16="http://schemas.microsoft.com/office/drawing/2014/main" id="{774A40BB-63B2-ADA6-729B-C0906B082CC1}"/>
              </a:ext>
            </a:extLst>
          </p:cNvPr>
          <p:cNvSpPr txBox="1"/>
          <p:nvPr/>
        </p:nvSpPr>
        <p:spPr>
          <a:xfrm>
            <a:off x="343177" y="4554427"/>
            <a:ext cx="2826688" cy="923330"/>
          </a:xfrm>
          <a:prstGeom prst="rect">
            <a:avLst/>
          </a:prstGeom>
          <a:noFill/>
        </p:spPr>
        <p:txBody>
          <a:bodyPr wrap="square">
            <a:spAutoFit/>
          </a:bodyPr>
          <a:lstStyle/>
          <a:p>
            <a:pPr lvl="0" algn="ctr">
              <a:buNone/>
            </a:pPr>
            <a:r>
              <a:rPr lang="en-GB" b="1" i="0">
                <a:solidFill>
                  <a:schemeClr val="accent1">
                    <a:lumMod val="75000"/>
                  </a:schemeClr>
                </a:solidFill>
                <a:effectLst/>
              </a:rPr>
              <a:t>Clackmannanshire Interim Climate Change Strategy - 2023</a:t>
            </a:r>
          </a:p>
        </p:txBody>
      </p:sp>
      <p:sp>
        <p:nvSpPr>
          <p:cNvPr id="14" name="TextBox 13">
            <a:extLst>
              <a:ext uri="{FF2B5EF4-FFF2-40B4-BE49-F238E27FC236}">
                <a16:creationId xmlns:a16="http://schemas.microsoft.com/office/drawing/2014/main" id="{55EBACAD-C4B0-D6A6-E446-86B92FFD5581}"/>
              </a:ext>
            </a:extLst>
          </p:cNvPr>
          <p:cNvSpPr txBox="1"/>
          <p:nvPr/>
        </p:nvSpPr>
        <p:spPr>
          <a:xfrm>
            <a:off x="3475574" y="4745649"/>
            <a:ext cx="2926134" cy="646331"/>
          </a:xfrm>
          <a:prstGeom prst="rect">
            <a:avLst/>
          </a:prstGeom>
          <a:noFill/>
        </p:spPr>
        <p:txBody>
          <a:bodyPr wrap="square">
            <a:spAutoFit/>
          </a:bodyPr>
          <a:lstStyle/>
          <a:p>
            <a:pPr lvl="0" algn="ctr">
              <a:buNone/>
            </a:pPr>
            <a:r>
              <a:rPr lang="en-GB" b="1" i="0" u="none" strike="noStrike" noProof="0">
                <a:solidFill>
                  <a:schemeClr val="accent1">
                    <a:lumMod val="75000"/>
                  </a:schemeClr>
                </a:solidFill>
                <a:effectLst/>
              </a:rPr>
              <a:t>Dalkeith Regeneration Development Framework</a:t>
            </a:r>
            <a:endParaRPr lang="en-US" b="1">
              <a:solidFill>
                <a:schemeClr val="accent1">
                  <a:lumMod val="75000"/>
                </a:schemeClr>
              </a:solidFill>
            </a:endParaRPr>
          </a:p>
        </p:txBody>
      </p:sp>
      <p:sp>
        <p:nvSpPr>
          <p:cNvPr id="30" name="TextBox 29">
            <a:extLst>
              <a:ext uri="{FF2B5EF4-FFF2-40B4-BE49-F238E27FC236}">
                <a16:creationId xmlns:a16="http://schemas.microsoft.com/office/drawing/2014/main" id="{2A791E3A-6AF2-5722-1246-BB1BF8EAC8AF}"/>
              </a:ext>
            </a:extLst>
          </p:cNvPr>
          <p:cNvSpPr txBox="1"/>
          <p:nvPr/>
        </p:nvSpPr>
        <p:spPr>
          <a:xfrm>
            <a:off x="8520566" y="4897522"/>
            <a:ext cx="3267959" cy="659989"/>
          </a:xfrm>
          <a:prstGeom prst="rect">
            <a:avLst/>
          </a:prstGeom>
          <a:noFill/>
        </p:spPr>
        <p:txBody>
          <a:bodyPr wrap="square">
            <a:spAutoFit/>
          </a:bodyPr>
          <a:lstStyle/>
          <a:p>
            <a:pPr lvl="0" algn="ctr">
              <a:buNone/>
            </a:pPr>
            <a:r>
              <a:rPr lang="en-GB" sz="1800" b="1" i="0" u="none" strike="noStrike" noProof="0">
                <a:solidFill>
                  <a:srgbClr val="7030A0"/>
                </a:solidFill>
                <a:effectLst/>
              </a:rPr>
              <a:t>Central Dalkeith and Woodburn </a:t>
            </a:r>
            <a:endParaRPr lang="en-US" sz="1800" b="1">
              <a:solidFill>
                <a:srgbClr val="7030A0"/>
              </a:solidFill>
            </a:endParaRPr>
          </a:p>
          <a:p>
            <a:pPr lvl="0" algn="ctr">
              <a:buNone/>
            </a:pPr>
            <a:r>
              <a:rPr lang="en-GB" sz="1800" b="1" i="0" u="none" strike="noStrike" noProof="0">
                <a:solidFill>
                  <a:srgbClr val="7030A0"/>
                </a:solidFill>
                <a:effectLst/>
              </a:rPr>
              <a:t>Community Action Plan </a:t>
            </a:r>
            <a:endParaRPr lang="en-US" sz="1800" b="1">
              <a:solidFill>
                <a:srgbClr val="7030A0"/>
              </a:solidFill>
            </a:endParaRPr>
          </a:p>
        </p:txBody>
      </p:sp>
    </p:spTree>
    <p:extLst>
      <p:ext uri="{BB962C8B-B14F-4D97-AF65-F5344CB8AC3E}">
        <p14:creationId xmlns:p14="http://schemas.microsoft.com/office/powerpoint/2010/main" val="340016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3E8EA"/>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36ADB6-7829-16B1-96A9-43F345DC834A}"/>
              </a:ext>
            </a:extLst>
          </p:cNvPr>
          <p:cNvSpPr txBox="1">
            <a:spLocks noGrp="1"/>
          </p:cNvSpPr>
          <p:nvPr>
            <p:ph type="title" idx="4294967295"/>
          </p:nvPr>
        </p:nvSpPr>
        <p:spPr>
          <a:xfrm>
            <a:off x="237314" y="219074"/>
            <a:ext cx="11515568"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Calibri"/>
              </a:rPr>
              <a:t>Place: what we need to get right in every place </a:t>
            </a:r>
            <a:endParaRPr kumimoji="0" lang="en-US" sz="4400" b="1" i="0" u="none" strike="noStrike" kern="1200" cap="none" spc="0" normalizeH="0" baseline="0" noProof="0" dirty="0">
              <a:ln>
                <a:noFill/>
              </a:ln>
              <a:solidFill>
                <a:schemeClr val="accent5">
                  <a:lumMod val="49000"/>
                </a:schemeClr>
              </a:solidFill>
              <a:effectLst/>
              <a:uLnTx/>
              <a:uFillTx/>
              <a:latin typeface="+mn-lt"/>
              <a:ea typeface="Calibri Light" panose="020F0302020204030204"/>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E6BF3D1E-4A86-4908-A218-07C218E08925}"/>
              </a:ext>
            </a:extLst>
          </p:cNvPr>
          <p:cNvSpPr txBox="1"/>
          <p:nvPr/>
        </p:nvSpPr>
        <p:spPr>
          <a:xfrm>
            <a:off x="5502867" y="974745"/>
            <a:ext cx="7028048" cy="1569660"/>
          </a:xfrm>
          <a:prstGeom prst="rect">
            <a:avLst/>
          </a:prstGeom>
          <a:noFill/>
        </p:spPr>
        <p:txBody>
          <a:bodyPr wrap="square" lIns="91440" tIns="45720" rIns="91440" bIns="45720" rtlCol="0" anchor="t">
            <a:spAutoFit/>
          </a:bodyPr>
          <a:lstStyle/>
          <a:p>
            <a:pPr algn="ctr">
              <a:defRPr/>
            </a:pPr>
            <a:r>
              <a:rPr lang="en-GB" sz="4800" b="1">
                <a:solidFill>
                  <a:schemeClr val="accent5">
                    <a:lumMod val="49000"/>
                  </a:schemeClr>
                </a:solidFill>
                <a:latin typeface="Calibri" panose="020F0502020204030204"/>
              </a:rPr>
              <a:t>Place and Wellbeing Outcome Briefings</a:t>
            </a:r>
            <a:endParaRPr lang="en-US" sz="4800" b="1" i="0" u="none" strike="noStrike" kern="1200" cap="none" spc="0" normalizeH="0" baseline="0" noProof="0">
              <a:ln>
                <a:noFill/>
              </a:ln>
              <a:solidFill>
                <a:schemeClr val="accent5">
                  <a:lumMod val="49000"/>
                </a:schemeClr>
              </a:solidFill>
              <a:effectLst/>
              <a:uLnTx/>
              <a:uFillTx/>
              <a:latin typeface="Calibri" panose="020F0502020204030204"/>
              <a:ea typeface="Calibri"/>
              <a:cs typeface="Calibri"/>
            </a:endParaRPr>
          </a:p>
        </p:txBody>
      </p:sp>
      <p:pic>
        <p:nvPicPr>
          <p:cNvPr id="2" name="Picture 1" descr="A section of a Shaping Places for Wellbeing Programme Place and Wellbeing Outcome Briefing on Active Travel which showed the impact on the Clydebank community.&#10;Text reads: Active travel can have a positive impact on people when: • Everyone can easily move around using good-quality, accessible, well maintained and safe segregated wheeling, walking and cycling routes and access secure bike parking. &#10;&#10;• Everyone can wheel, walk, cycle through routes that connect homes, designations and public transport, are segregated from, and prioritised above, motorised traffic and are part of a green network.  ">
            <a:extLst>
              <a:ext uri="{FF2B5EF4-FFF2-40B4-BE49-F238E27FC236}">
                <a16:creationId xmlns:a16="http://schemas.microsoft.com/office/drawing/2014/main" id="{15C78267-BA1E-D1AA-FBB6-031DEDCC2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 y="819239"/>
            <a:ext cx="5503580" cy="4819344"/>
          </a:xfrm>
          <a:prstGeom prst="rect">
            <a:avLst/>
          </a:prstGeom>
        </p:spPr>
      </p:pic>
      <p:pic>
        <p:nvPicPr>
          <p:cNvPr id="4" name="Picture 3" descr="A section of a Shaping Places for Wellbeing Programme Place and Wellbeing Outcome Briefing on Active Travel which shows the Active Travel rates in West Dunbartonshire. ">
            <a:extLst>
              <a:ext uri="{FF2B5EF4-FFF2-40B4-BE49-F238E27FC236}">
                <a16:creationId xmlns:a16="http://schemas.microsoft.com/office/drawing/2014/main" id="{5C8E6E73-07E8-88E0-6CCD-91EC15379E58}"/>
              </a:ext>
            </a:extLst>
          </p:cNvPr>
          <p:cNvPicPr>
            <a:picLocks noChangeAspect="1"/>
          </p:cNvPicPr>
          <p:nvPr/>
        </p:nvPicPr>
        <p:blipFill>
          <a:blip r:embed="rId4"/>
          <a:stretch>
            <a:fillRect/>
          </a:stretch>
        </p:blipFill>
        <p:spPr>
          <a:xfrm>
            <a:off x="5656882" y="2828287"/>
            <a:ext cx="6096000" cy="2059068"/>
          </a:xfrm>
          <a:prstGeom prst="rect">
            <a:avLst/>
          </a:prstGeom>
        </p:spPr>
      </p:pic>
      <p:pic>
        <p:nvPicPr>
          <p:cNvPr id="5" name="Picture 4" descr="Quote from a local charity worker used in the active travel briefing. Text reads: There’s an increase in people not having enough money to buy food or pay bills, so money for travel isn’t even a consideration. Lots of people now miss out on important support and services as they can’t afford to get to them and that’s just how it is.">
            <a:extLst>
              <a:ext uri="{FF2B5EF4-FFF2-40B4-BE49-F238E27FC236}">
                <a16:creationId xmlns:a16="http://schemas.microsoft.com/office/drawing/2014/main" id="{779CD2F6-2904-2D7C-931D-A5663BE12685}"/>
              </a:ext>
            </a:extLst>
          </p:cNvPr>
          <p:cNvPicPr>
            <a:picLocks noChangeAspect="1"/>
          </p:cNvPicPr>
          <p:nvPr/>
        </p:nvPicPr>
        <p:blipFill>
          <a:blip r:embed="rId5"/>
          <a:srcRect l="1202" t="8843" r="1469" b="7654"/>
          <a:stretch/>
        </p:blipFill>
        <p:spPr>
          <a:xfrm>
            <a:off x="1678983" y="5119311"/>
            <a:ext cx="9427793" cy="1587984"/>
          </a:xfrm>
          <a:prstGeom prst="rect">
            <a:avLst/>
          </a:prstGeom>
        </p:spPr>
      </p:pic>
    </p:spTree>
    <p:extLst>
      <p:ext uri="{BB962C8B-B14F-4D97-AF65-F5344CB8AC3E}">
        <p14:creationId xmlns:p14="http://schemas.microsoft.com/office/powerpoint/2010/main" val="1571098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D</a:t>
            </a:r>
            <a:r>
              <a:rPr kumimoji="0" lang="en-US" sz="4400" b="1" i="0" u="none" strike="noStrike" kern="1200" cap="none" spc="0" normalizeH="0" baseline="0" noProof="0" dirty="0" err="1">
                <a:ln>
                  <a:noFill/>
                </a:ln>
                <a:solidFill>
                  <a:schemeClr val="accent5">
                    <a:lumMod val="49000"/>
                  </a:schemeClr>
                </a:solidFill>
                <a:effectLst/>
                <a:uLnTx/>
                <a:uFillTx/>
                <a:latin typeface="Calibri"/>
                <a:ea typeface="+mn-ea"/>
                <a:cs typeface="Calibri Light"/>
              </a:rPr>
              <a:t>ata</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on inequality to shape more preventative decision making</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and its </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role in the Shaping Places for Wellbeing Programme</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136CD1FD-CE1D-6A59-F90D-2E5B3F3F7210}"/>
              </a:ext>
            </a:extLst>
          </p:cNvPr>
          <p:cNvSpPr txBox="1"/>
          <p:nvPr/>
        </p:nvSpPr>
        <p:spPr>
          <a:xfrm>
            <a:off x="378823" y="2495006"/>
            <a:ext cx="9666514" cy="2554545"/>
          </a:xfrm>
          <a:prstGeom prst="rect">
            <a:avLst/>
          </a:prstGeom>
          <a:noFill/>
        </p:spPr>
        <p:txBody>
          <a:bodyPr wrap="square" rtlCol="0">
            <a:spAutoFit/>
          </a:bodyPr>
          <a:lstStyle/>
          <a:p>
            <a:r>
              <a:rPr lang="en-GB" sz="3200" dirty="0">
                <a:cs typeface="Calibri Light"/>
              </a:rPr>
              <a:t>✔️</a:t>
            </a:r>
            <a:r>
              <a:rPr lang="en-GB" sz="3200" dirty="0">
                <a:solidFill>
                  <a:schemeClr val="tx2"/>
                </a:solidFill>
                <a:cs typeface="Calibri Light"/>
              </a:rPr>
              <a:t> Masterclass 1 </a:t>
            </a:r>
            <a:endParaRPr lang="en-GB" sz="3200" dirty="0">
              <a:solidFill>
                <a:schemeClr val="tx2"/>
              </a:solidFill>
              <a:ea typeface="Calibri"/>
              <a:cs typeface="Calibri Light"/>
            </a:endParaRPr>
          </a:p>
          <a:p>
            <a:br>
              <a:rPr lang="en-GB" sz="3200" dirty="0">
                <a:cs typeface="Calibri Light"/>
              </a:rPr>
            </a:br>
            <a:r>
              <a:rPr lang="en-GB" sz="3200" dirty="0">
                <a:cs typeface="Calibri Light"/>
              </a:rPr>
              <a:t>✔️</a:t>
            </a:r>
            <a:r>
              <a:rPr lang="en-GB" sz="3200" dirty="0">
                <a:solidFill>
                  <a:schemeClr val="tx2"/>
                </a:solidFill>
                <a:cs typeface="Calibri Light"/>
              </a:rPr>
              <a:t> </a:t>
            </a:r>
            <a:r>
              <a:rPr lang="en-GB" sz="3200" dirty="0">
                <a:solidFill>
                  <a:schemeClr val="accent3"/>
                </a:solidFill>
                <a:cs typeface="Calibri Light"/>
              </a:rPr>
              <a:t>The why and how of data</a:t>
            </a:r>
          </a:p>
          <a:p>
            <a:br>
              <a:rPr lang="en-GB" sz="3200" dirty="0">
                <a:cs typeface="Calibri Light"/>
              </a:rPr>
            </a:br>
            <a:r>
              <a:rPr lang="en-GB" sz="3200" dirty="0">
                <a:cs typeface="Calibri Light"/>
              </a:rPr>
              <a:t>✔️ </a:t>
            </a:r>
            <a:r>
              <a:rPr lang="en-GB" sz="3200" dirty="0">
                <a:solidFill>
                  <a:schemeClr val="accent3"/>
                </a:solidFill>
                <a:cs typeface="Calibri Light"/>
              </a:rPr>
              <a:t>Impact and support</a:t>
            </a:r>
            <a:endParaRPr lang="en-US" sz="3200" dirty="0">
              <a:solidFill>
                <a:schemeClr val="accent3"/>
              </a:solidFill>
              <a:cs typeface="Calibri Light"/>
            </a:endParaRPr>
          </a:p>
        </p:txBody>
      </p:sp>
    </p:spTree>
    <p:extLst>
      <p:ext uri="{BB962C8B-B14F-4D97-AF65-F5344CB8AC3E}">
        <p14:creationId xmlns:p14="http://schemas.microsoft.com/office/powerpoint/2010/main" val="3370041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05411" y="154998"/>
            <a:ext cx="10425850" cy="1175285"/>
          </a:xfrm>
        </p:spPr>
        <p:txBody>
          <a:bodyPr>
            <a:normAutofit fontScale="90000"/>
          </a:bodyPr>
          <a:lstStyle/>
          <a:p>
            <a:r>
              <a:rPr lang="en-GB" b="1" dirty="0">
                <a:solidFill>
                  <a:srgbClr val="154272"/>
                </a:solidFill>
                <a:latin typeface="+mn-lt"/>
                <a:ea typeface="Calibri Light"/>
                <a:cs typeface="Calibri Light"/>
              </a:rPr>
              <a:t>Decision making in Clydebank:</a:t>
            </a:r>
            <a:br>
              <a:rPr lang="en-GB" b="1" dirty="0">
                <a:solidFill>
                  <a:srgbClr val="154272"/>
                </a:solidFill>
                <a:latin typeface="+mn-lt"/>
                <a:ea typeface="Calibri Light"/>
                <a:cs typeface="Calibri Light"/>
              </a:rPr>
            </a:br>
            <a:r>
              <a:rPr lang="en-GB" b="1" dirty="0">
                <a:solidFill>
                  <a:srgbClr val="154272"/>
                </a:solidFill>
                <a:ea typeface="Calibri Light"/>
                <a:cs typeface="Calibri Light"/>
              </a:rPr>
              <a:t>Use of Outcome Briefings</a:t>
            </a:r>
          </a:p>
        </p:txBody>
      </p:sp>
      <p:sp>
        <p:nvSpPr>
          <p:cNvPr id="7" name="TextBox 6">
            <a:extLst>
              <a:ext uri="{FF2B5EF4-FFF2-40B4-BE49-F238E27FC236}">
                <a16:creationId xmlns:a16="http://schemas.microsoft.com/office/drawing/2014/main" id="{8ACBA23C-B59A-FCE1-1E5F-868F674D7A92}"/>
              </a:ext>
            </a:extLst>
          </p:cNvPr>
          <p:cNvSpPr txBox="1"/>
          <p:nvPr/>
        </p:nvSpPr>
        <p:spPr>
          <a:xfrm>
            <a:off x="405411" y="1279012"/>
            <a:ext cx="8975426" cy="4862870"/>
          </a:xfrm>
          <a:prstGeom prst="rect">
            <a:avLst/>
          </a:prstGeom>
          <a:solidFill>
            <a:schemeClr val="bg1"/>
          </a:solidFill>
          <a:ln w="3810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Aft>
                <a:spcPts val="1200"/>
              </a:spcAft>
              <a:buFont typeface="+mj-lt"/>
              <a:buAutoNum type="arabicPeriod"/>
            </a:pPr>
            <a:endParaRPr lang="en-US" sz="2000" dirty="0">
              <a:ea typeface="Calibri"/>
              <a:cs typeface="Calibri"/>
            </a:endParaRPr>
          </a:p>
          <a:p>
            <a:pPr marL="800100" lvl="1" indent="-342900">
              <a:spcAft>
                <a:spcPts val="1200"/>
              </a:spcAft>
              <a:buFont typeface="Arial" panose="020B0604020202020204" pitchFamily="34" charset="0"/>
              <a:buChar char="•"/>
            </a:pPr>
            <a:r>
              <a:rPr lang="en-US" sz="2400" dirty="0">
                <a:solidFill>
                  <a:schemeClr val="accent5">
                    <a:lumMod val="50000"/>
                  </a:schemeClr>
                </a:solidFill>
                <a:ea typeface="Calibri"/>
                <a:cs typeface="Calibri"/>
              </a:rPr>
              <a:t>Valuable starting point for Active Travel Discussion Group</a:t>
            </a:r>
          </a:p>
          <a:p>
            <a:pPr marL="800100" lvl="1" indent="-342900">
              <a:spcAft>
                <a:spcPts val="1200"/>
              </a:spcAft>
              <a:buFont typeface="Arial" panose="020B0604020202020204" pitchFamily="34" charset="0"/>
              <a:buChar char="•"/>
            </a:pPr>
            <a:r>
              <a:rPr lang="en-US" sz="2400" dirty="0">
                <a:solidFill>
                  <a:schemeClr val="accent5">
                    <a:lumMod val="50000"/>
                  </a:schemeClr>
                </a:solidFill>
                <a:ea typeface="Calibri"/>
                <a:cs typeface="Calibri"/>
              </a:rPr>
              <a:t>Contribution to West Dunbartonshire Active Travel Strategy</a:t>
            </a:r>
          </a:p>
          <a:p>
            <a:pPr marL="800100" lvl="1" indent="-342900">
              <a:spcAft>
                <a:spcPts val="1200"/>
              </a:spcAft>
              <a:buFont typeface="Arial" panose="020B0604020202020204" pitchFamily="34" charset="0"/>
              <a:buChar char="•"/>
            </a:pPr>
            <a:r>
              <a:rPr lang="en-US" sz="2400" dirty="0">
                <a:solidFill>
                  <a:schemeClr val="accent5">
                    <a:lumMod val="50000"/>
                  </a:schemeClr>
                </a:solidFill>
                <a:ea typeface="Calibri"/>
                <a:cs typeface="Calibri"/>
              </a:rPr>
              <a:t>Raised awareness of Movement theme, links to other outcomes and experiences of different population groups </a:t>
            </a:r>
          </a:p>
          <a:p>
            <a:pPr marL="800100" lvl="1" indent="-342900">
              <a:spcAft>
                <a:spcPts val="1200"/>
              </a:spcAft>
              <a:buFont typeface="Arial" panose="020B0604020202020204" pitchFamily="34" charset="0"/>
              <a:buChar char="•"/>
            </a:pPr>
            <a:r>
              <a:rPr lang="en-US" sz="2400" dirty="0">
                <a:solidFill>
                  <a:schemeClr val="accent5">
                    <a:lumMod val="50000"/>
                  </a:schemeClr>
                </a:solidFill>
                <a:ea typeface="Calibri"/>
                <a:cs typeface="Calibri"/>
              </a:rPr>
              <a:t>Funding applications, community engagement</a:t>
            </a:r>
            <a:r>
              <a:rPr lang="en-GB" sz="2400" dirty="0">
                <a:solidFill>
                  <a:schemeClr val="accent5">
                    <a:lumMod val="50000"/>
                  </a:schemeClr>
                </a:solidFill>
                <a:ea typeface="Calibri"/>
                <a:cs typeface="Calibri"/>
              </a:rPr>
              <a:t> and </a:t>
            </a:r>
            <a:r>
              <a:rPr lang="en-US" sz="2400" dirty="0">
                <a:solidFill>
                  <a:schemeClr val="accent5">
                    <a:lumMod val="50000"/>
                  </a:schemeClr>
                </a:solidFill>
                <a:ea typeface="Calibri"/>
                <a:cs typeface="Calibri"/>
              </a:rPr>
              <a:t>plans</a:t>
            </a:r>
          </a:p>
          <a:p>
            <a:pPr marL="800100" lvl="1" indent="-342900">
              <a:spcAft>
                <a:spcPts val="1200"/>
              </a:spcAft>
              <a:buFont typeface="Arial" panose="020B0604020202020204" pitchFamily="34" charset="0"/>
              <a:buChar char="•"/>
            </a:pPr>
            <a:r>
              <a:rPr lang="en-US" sz="2400" dirty="0">
                <a:solidFill>
                  <a:schemeClr val="accent5">
                    <a:lumMod val="50000"/>
                  </a:schemeClr>
                </a:solidFill>
                <a:ea typeface="Calibri"/>
                <a:cs typeface="Calibri"/>
              </a:rPr>
              <a:t>Informing local funding priorities</a:t>
            </a:r>
          </a:p>
          <a:p>
            <a:pPr marL="800100" lvl="1" indent="-342900">
              <a:spcAft>
                <a:spcPts val="1200"/>
              </a:spcAft>
              <a:buFont typeface="Arial" panose="020B0604020202020204" pitchFamily="34" charset="0"/>
              <a:buChar char="•"/>
            </a:pPr>
            <a:r>
              <a:rPr lang="en-US" sz="2400" dirty="0" err="1">
                <a:solidFill>
                  <a:schemeClr val="accent5">
                    <a:lumMod val="50000"/>
                  </a:schemeClr>
                </a:solidFill>
                <a:ea typeface="Calibri"/>
                <a:cs typeface="Calibri"/>
              </a:rPr>
              <a:t>Increas</a:t>
            </a:r>
            <a:r>
              <a:rPr lang="en-GB" sz="2400" dirty="0">
                <a:solidFill>
                  <a:schemeClr val="accent5">
                    <a:lumMod val="50000"/>
                  </a:schemeClr>
                </a:solidFill>
                <a:ea typeface="Calibri"/>
                <a:cs typeface="Calibri"/>
              </a:rPr>
              <a:t>ed understanding of link between people and place</a:t>
            </a:r>
            <a:endParaRPr lang="en-US" sz="2400" dirty="0">
              <a:solidFill>
                <a:schemeClr val="accent5">
                  <a:lumMod val="50000"/>
                </a:schemeClr>
              </a:solidFill>
              <a:ea typeface="Calibri"/>
              <a:cs typeface="Calibri"/>
            </a:endParaRPr>
          </a:p>
          <a:p>
            <a:pPr marL="800100" lvl="1" indent="-342900">
              <a:spcAft>
                <a:spcPts val="1200"/>
              </a:spcAft>
              <a:buFont typeface="Arial" panose="020B0604020202020204" pitchFamily="34" charset="0"/>
              <a:buChar char="•"/>
            </a:pPr>
            <a:r>
              <a:rPr lang="en-US" sz="2400" dirty="0">
                <a:solidFill>
                  <a:schemeClr val="accent5">
                    <a:lumMod val="50000"/>
                  </a:schemeClr>
                </a:solidFill>
                <a:ea typeface="Calibri"/>
                <a:cs typeface="Calibri"/>
              </a:rPr>
              <a:t>Briefings developed for other Project Towns</a:t>
            </a:r>
          </a:p>
          <a:p>
            <a:pPr lvl="1"/>
            <a:endParaRPr lang="en-US" dirty="0">
              <a:ea typeface="Calibri" panose="020F0502020204030204"/>
              <a:cs typeface="Calibri" panose="020F0502020204030204"/>
            </a:endParaRPr>
          </a:p>
        </p:txBody>
      </p:sp>
      <p:pic>
        <p:nvPicPr>
          <p:cNvPr id="4" name="Picture 3">
            <a:extLst>
              <a:ext uri="{FF2B5EF4-FFF2-40B4-BE49-F238E27FC236}">
                <a16:creationId xmlns:a16="http://schemas.microsoft.com/office/drawing/2014/main" id="{A96774D4-EEE6-4505-95F5-5E10D18C96E0}"/>
              </a:ext>
              <a:ext uri="{C183D7F6-B498-43B3-948B-1728B52AA6E4}">
                <adec:decorative xmlns:adec="http://schemas.microsoft.com/office/drawing/2017/decorative" val="1"/>
              </a:ext>
            </a:extLst>
          </p:cNvPr>
          <p:cNvPicPr>
            <a:picLocks noChangeAspect="1"/>
          </p:cNvPicPr>
          <p:nvPr/>
        </p:nvPicPr>
        <p:blipFill rotWithShape="1">
          <a:blip r:embed="rId4"/>
          <a:srcRect l="32267" t="17597" r="36948" b="1491"/>
          <a:stretch/>
        </p:blipFill>
        <p:spPr>
          <a:xfrm>
            <a:off x="9569219" y="1819239"/>
            <a:ext cx="2524084" cy="3524322"/>
          </a:xfrm>
          <a:prstGeom prst="rect">
            <a:avLst/>
          </a:prstGeom>
        </p:spPr>
      </p:pic>
    </p:spTree>
    <p:extLst>
      <p:ext uri="{BB962C8B-B14F-4D97-AF65-F5344CB8AC3E}">
        <p14:creationId xmlns:p14="http://schemas.microsoft.com/office/powerpoint/2010/main" val="2968246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52646"/>
          </a:xfrm>
          <a:prstGeom prst="rect">
            <a:avLst/>
          </a:prstGeom>
        </p:spPr>
      </p:pic>
      <p:sp>
        <p:nvSpPr>
          <p:cNvPr id="4" name="Title 3">
            <a:extLst>
              <a:ext uri="{FF2B5EF4-FFF2-40B4-BE49-F238E27FC236}">
                <a16:creationId xmlns:a16="http://schemas.microsoft.com/office/drawing/2014/main" id="{7483ABA6-15FF-9243-0649-59775E4F43A3}"/>
              </a:ext>
            </a:extLst>
          </p:cNvPr>
          <p:cNvSpPr txBox="1">
            <a:spLocks noGrp="1"/>
          </p:cNvSpPr>
          <p:nvPr>
            <p:ph type="title" idx="4294967295"/>
          </p:nvPr>
        </p:nvSpPr>
        <p:spPr>
          <a:xfrm>
            <a:off x="269268" y="2671329"/>
            <a:ext cx="1165346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accent5">
                    <a:lumMod val="49000"/>
                  </a:schemeClr>
                </a:solidFill>
                <a:effectLst/>
                <a:uLnTx/>
                <a:uFillTx/>
                <a:latin typeface="Calibri" panose="020F0502020204030204"/>
                <a:ea typeface="+mn-ea"/>
                <a:cs typeface="+mn-cs"/>
              </a:rPr>
              <a:t>Shared learning</a:t>
            </a:r>
            <a:r>
              <a:rPr kumimoji="0" lang="en-GB" sz="4800" b="0" i="0" u="none" strike="noStrike" kern="1200" cap="none" spc="0" normalizeH="0" baseline="0" noProof="0" dirty="0">
                <a:ln>
                  <a:noFill/>
                </a:ln>
                <a:solidFill>
                  <a:schemeClr val="accent5">
                    <a:lumMod val="49000"/>
                  </a:schemeClr>
                </a:solidFill>
                <a:effectLst/>
                <a:uLnTx/>
                <a:uFillTx/>
                <a:latin typeface="Calibri" panose="020F0502020204030204"/>
                <a:ea typeface="+mn-ea"/>
                <a:cs typeface="+mn-cs"/>
              </a:rPr>
              <a:t> </a:t>
            </a:r>
            <a:endParaRPr kumimoji="0" lang="en-US" sz="4800" b="0" i="0" u="none" strike="noStrike" kern="1200" cap="none" spc="0" normalizeH="0" baseline="0" noProof="0" dirty="0">
              <a:ln>
                <a:noFill/>
              </a:ln>
              <a:solidFill>
                <a:schemeClr val="accent5">
                  <a:lumMod val="49000"/>
                </a:schemeClr>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3584798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5" name="Title 4">
            <a:extLst>
              <a:ext uri="{FF2B5EF4-FFF2-40B4-BE49-F238E27FC236}">
                <a16:creationId xmlns:a16="http://schemas.microsoft.com/office/drawing/2014/main" id="{411CE865-D0E6-192B-363C-1459E1FD8F2C}"/>
              </a:ext>
            </a:extLst>
          </p:cNvPr>
          <p:cNvSpPr txBox="1">
            <a:spLocks noGrp="1"/>
          </p:cNvSpPr>
          <p:nvPr>
            <p:ph type="title" idx="4294967295"/>
          </p:nvPr>
        </p:nvSpPr>
        <p:spPr>
          <a:xfrm>
            <a:off x="227065" y="418918"/>
            <a:ext cx="5868607"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49000"/>
                  </a:schemeClr>
                </a:solidFill>
                <a:effectLst/>
                <a:uLnTx/>
                <a:uFillTx/>
                <a:latin typeface="+mn-lt"/>
                <a:ea typeface="Calibri"/>
                <a:cs typeface="Calibri"/>
              </a:rPr>
              <a:t>Shaping Places for Wellbeing</a:t>
            </a:r>
            <a:r>
              <a:rPr kumimoji="0" lang="en-US" sz="3600" b="1" i="0" u="none" strike="noStrike" kern="1200" cap="none" spc="0" normalizeH="0" baseline="0" noProof="0" dirty="0">
                <a:ln>
                  <a:noFill/>
                </a:ln>
                <a:solidFill>
                  <a:schemeClr val="accent5">
                    <a:lumMod val="49000"/>
                  </a:schemeClr>
                </a:solidFill>
                <a:effectLst/>
                <a:uLnTx/>
                <a:uFillTx/>
                <a:latin typeface="+mn-lt"/>
                <a:ea typeface="Calibri"/>
                <a:cs typeface="Calibri"/>
              </a:rPr>
              <a:t> Programme support sits at three levels </a:t>
            </a:r>
          </a:p>
        </p:txBody>
      </p:sp>
      <p:pic>
        <p:nvPicPr>
          <p:cNvPr id="2" name="Picture 1" descr="Diagram showing levels of support from the Shaping Places for Wellbeing Programme: website resources, National Learning Cohort, and bespoke support.">
            <a:extLst>
              <a:ext uri="{FF2B5EF4-FFF2-40B4-BE49-F238E27FC236}">
                <a16:creationId xmlns:a16="http://schemas.microsoft.com/office/drawing/2014/main" id="{9158FBFB-2DE4-644F-CF33-5456C8B7B802}"/>
              </a:ext>
            </a:extLst>
          </p:cNvPr>
          <p:cNvPicPr>
            <a:picLocks noChangeAspect="1"/>
          </p:cNvPicPr>
          <p:nvPr/>
        </p:nvPicPr>
        <p:blipFill>
          <a:blip r:embed="rId3"/>
          <a:stretch>
            <a:fillRect/>
          </a:stretch>
        </p:blipFill>
        <p:spPr>
          <a:xfrm>
            <a:off x="3726139" y="732578"/>
            <a:ext cx="5820810" cy="5078081"/>
          </a:xfrm>
          <a:prstGeom prst="rect">
            <a:avLst/>
          </a:prstGeom>
        </p:spPr>
      </p:pic>
    </p:spTree>
    <p:extLst>
      <p:ext uri="{BB962C8B-B14F-4D97-AF65-F5344CB8AC3E}">
        <p14:creationId xmlns:p14="http://schemas.microsoft.com/office/powerpoint/2010/main" val="3005391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97160CB6-48CE-609E-2E4F-DBE9A98B87FC}"/>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j-ea"/>
                <a:cs typeface="Calibri Light"/>
              </a:rPr>
              <a:t>Shared Learning: Impact Stories </a:t>
            </a:r>
            <a:endParaRPr kumimoji="0" lang="en-GB" sz="4400" b="1" i="0" u="none" strike="noStrike" kern="1200" cap="none" spc="0" normalizeH="0" baseline="0" noProof="0" dirty="0">
              <a:ln>
                <a:noFill/>
              </a:ln>
              <a:solidFill>
                <a:schemeClr val="accent5">
                  <a:lumMod val="49000"/>
                </a:schemeClr>
              </a:solidFill>
              <a:effectLst/>
              <a:uLnTx/>
              <a:uFillTx/>
              <a:latin typeface="Calibri"/>
              <a:ea typeface="Calibri"/>
              <a:cs typeface="Calibri"/>
            </a:endParaRPr>
          </a:p>
        </p:txBody>
      </p:sp>
      <p:sp>
        <p:nvSpPr>
          <p:cNvPr id="12" name="TextBox 11">
            <a:extLst>
              <a:ext uri="{FF2B5EF4-FFF2-40B4-BE49-F238E27FC236}">
                <a16:creationId xmlns:a16="http://schemas.microsoft.com/office/drawing/2014/main" id="{A82FB4A3-35B1-61DF-731F-D16A290C62BF}"/>
              </a:ext>
            </a:extLst>
          </p:cNvPr>
          <p:cNvSpPr txBox="1"/>
          <p:nvPr/>
        </p:nvSpPr>
        <p:spPr>
          <a:xfrm>
            <a:off x="7126637" y="1960536"/>
            <a:ext cx="44092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accent5">
                    <a:lumMod val="49000"/>
                  </a:schemeClr>
                </a:solidFill>
              </a:rPr>
              <a:t>All the Project Town information and impact stories can be accessed</a:t>
            </a:r>
            <a:r>
              <a:rPr lang="en-GB"/>
              <a:t> </a:t>
            </a:r>
            <a:r>
              <a:rPr lang="en-GB" u="sng">
                <a:solidFill>
                  <a:srgbClr val="0563C1"/>
                </a:solidFill>
                <a:cs typeface="Segoe UI"/>
              </a:rPr>
              <a:t>here</a:t>
            </a:r>
            <a:endParaRPr lang="en-US"/>
          </a:p>
        </p:txBody>
      </p:sp>
      <p:pic>
        <p:nvPicPr>
          <p:cNvPr id="11" name="Picture 10" descr="Screenshot of an impact story on the IS website">
            <a:extLst>
              <a:ext uri="{FF2B5EF4-FFF2-40B4-BE49-F238E27FC236}">
                <a16:creationId xmlns:a16="http://schemas.microsoft.com/office/drawing/2014/main" id="{A7398451-BE29-2BD2-74F1-A996CE163DEA}"/>
              </a:ext>
            </a:extLst>
          </p:cNvPr>
          <p:cNvPicPr>
            <a:picLocks noChangeAspect="1"/>
          </p:cNvPicPr>
          <p:nvPr/>
        </p:nvPicPr>
        <p:blipFill>
          <a:blip r:embed="rId3"/>
          <a:stretch>
            <a:fillRect/>
          </a:stretch>
        </p:blipFill>
        <p:spPr>
          <a:xfrm>
            <a:off x="848307" y="1021337"/>
            <a:ext cx="3805799" cy="5341750"/>
          </a:xfrm>
          <a:prstGeom prst="rect">
            <a:avLst/>
          </a:prstGeom>
        </p:spPr>
      </p:pic>
      <p:pic>
        <p:nvPicPr>
          <p:cNvPr id="10" name="Picture 9" descr="Screenshot of an impact story on the IS website">
            <a:extLst>
              <a:ext uri="{FF2B5EF4-FFF2-40B4-BE49-F238E27FC236}">
                <a16:creationId xmlns:a16="http://schemas.microsoft.com/office/drawing/2014/main" id="{64B0F69E-097D-F8B1-9737-BE2C9033946D}"/>
              </a:ext>
            </a:extLst>
          </p:cNvPr>
          <p:cNvPicPr>
            <a:picLocks noChangeAspect="1"/>
          </p:cNvPicPr>
          <p:nvPr/>
        </p:nvPicPr>
        <p:blipFill>
          <a:blip r:embed="rId4"/>
          <a:stretch>
            <a:fillRect/>
          </a:stretch>
        </p:blipFill>
        <p:spPr>
          <a:xfrm>
            <a:off x="3502456" y="2280661"/>
            <a:ext cx="3193485" cy="4103434"/>
          </a:xfrm>
          <a:prstGeom prst="rect">
            <a:avLst/>
          </a:prstGeom>
        </p:spPr>
      </p:pic>
      <p:pic>
        <p:nvPicPr>
          <p:cNvPr id="8" name="Picture 7" descr="Screenshot of an impact story on the IS website">
            <a:extLst>
              <a:ext uri="{FF2B5EF4-FFF2-40B4-BE49-F238E27FC236}">
                <a16:creationId xmlns:a16="http://schemas.microsoft.com/office/drawing/2014/main" id="{4BE129FB-1DC5-AB9A-6799-E5B923091C53}"/>
              </a:ext>
            </a:extLst>
          </p:cNvPr>
          <p:cNvPicPr>
            <a:picLocks noChangeAspect="1"/>
          </p:cNvPicPr>
          <p:nvPr/>
        </p:nvPicPr>
        <p:blipFill>
          <a:blip r:embed="rId5"/>
          <a:stretch>
            <a:fillRect/>
          </a:stretch>
        </p:blipFill>
        <p:spPr>
          <a:xfrm>
            <a:off x="6812468" y="3753934"/>
            <a:ext cx="5373329" cy="2450555"/>
          </a:xfrm>
          <a:prstGeom prst="rect">
            <a:avLst/>
          </a:prstGeom>
        </p:spPr>
      </p:pic>
    </p:spTree>
    <p:extLst>
      <p:ext uri="{BB962C8B-B14F-4D97-AF65-F5344CB8AC3E}">
        <p14:creationId xmlns:p14="http://schemas.microsoft.com/office/powerpoint/2010/main" val="1048689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2" name="TextBox 1">
            <a:extLst>
              <a:ext uri="{FF2B5EF4-FFF2-40B4-BE49-F238E27FC236}">
                <a16:creationId xmlns:a16="http://schemas.microsoft.com/office/drawing/2014/main" id="{C400E2C8-BFEE-EDDB-326F-9EF8971AC9F8}"/>
              </a:ext>
            </a:extLst>
          </p:cNvPr>
          <p:cNvSpPr txBox="1"/>
          <p:nvPr/>
        </p:nvSpPr>
        <p:spPr>
          <a:xfrm>
            <a:off x="705394" y="1541417"/>
            <a:ext cx="9627326" cy="2554545"/>
          </a:xfrm>
          <a:prstGeom prst="rect">
            <a:avLst/>
          </a:prstGeom>
          <a:noFill/>
        </p:spPr>
        <p:txBody>
          <a:bodyPr wrap="square" rtlCol="0">
            <a:spAutoFit/>
          </a:bodyPr>
          <a:lstStyle/>
          <a:p>
            <a:r>
              <a:rPr lang="en-GB" sz="4000" dirty="0">
                <a:solidFill>
                  <a:schemeClr val="accent5">
                    <a:lumMod val="49000"/>
                  </a:schemeClr>
                </a:solidFill>
                <a:ea typeface="Calibri"/>
                <a:cs typeface="Calibri"/>
              </a:rPr>
              <a:t>Decision making: Place and Wellbeing Assessments</a:t>
            </a:r>
          </a:p>
          <a:p>
            <a:endParaRPr lang="en-GB" sz="4000" dirty="0">
              <a:solidFill>
                <a:schemeClr val="accent5">
                  <a:lumMod val="49000"/>
                </a:schemeClr>
              </a:solidFill>
              <a:cs typeface="Calibri"/>
            </a:endParaRPr>
          </a:p>
          <a:p>
            <a:r>
              <a:rPr lang="en-GB" sz="4000" dirty="0">
                <a:solidFill>
                  <a:schemeClr val="accent5">
                    <a:lumMod val="49000"/>
                  </a:schemeClr>
                </a:solidFill>
                <a:cs typeface="Calibri"/>
              </a:rPr>
              <a:t>Place based approaches in action</a:t>
            </a:r>
            <a:r>
              <a:rPr lang="en-GB" sz="4000" dirty="0">
                <a:solidFill>
                  <a:srgbClr val="154272"/>
                </a:solidFill>
                <a:cs typeface="Calibri"/>
              </a:rPr>
              <a:t>   </a:t>
            </a:r>
          </a:p>
        </p:txBody>
      </p:sp>
      <p:sp>
        <p:nvSpPr>
          <p:cNvPr id="6" name="Subtitle 5">
            <a:extLst>
              <a:ext uri="{FF2B5EF4-FFF2-40B4-BE49-F238E27FC236}">
                <a16:creationId xmlns:a16="http://schemas.microsoft.com/office/drawing/2014/main" id="{005E47C8-6284-6276-53AA-77C0E990A3CC}"/>
              </a:ext>
            </a:extLst>
          </p:cNvPr>
          <p:cNvSpPr txBox="1">
            <a:spLocks noGrp="1"/>
          </p:cNvSpPr>
          <p:nvPr>
            <p:ph type="title" idx="4294967295"/>
          </p:nvPr>
        </p:nvSpPr>
        <p:spPr>
          <a:xfrm>
            <a:off x="551117" y="424828"/>
            <a:ext cx="11089765" cy="8945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mn-ea"/>
                <a:cs typeface="Calibri"/>
              </a:rPr>
              <a:t>Further Masterclass:</a:t>
            </a:r>
            <a:endParaRPr kumimoji="0" lang="en-GB" sz="3600" b="0" i="0" u="none" strike="noStrike" kern="1200" cap="none" spc="0" normalizeH="0" baseline="0" noProof="0" dirty="0">
              <a:ln>
                <a:noFill/>
              </a:ln>
              <a:solidFill>
                <a:schemeClr val="accent5">
                  <a:lumMod val="49000"/>
                </a:schemeClr>
              </a:solidFill>
              <a:effectLst/>
              <a:uLnTx/>
              <a:uFillTx/>
              <a:latin typeface="Calibri"/>
              <a:ea typeface="Calibri"/>
              <a:cs typeface="Calibri"/>
            </a:endParaRPr>
          </a:p>
        </p:txBody>
      </p:sp>
    </p:spTree>
    <p:extLst>
      <p:ext uri="{BB962C8B-B14F-4D97-AF65-F5344CB8AC3E}">
        <p14:creationId xmlns:p14="http://schemas.microsoft.com/office/powerpoint/2010/main" val="2444968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6" name="Subtitle 5">
            <a:extLst>
              <a:ext uri="{FF2B5EF4-FFF2-40B4-BE49-F238E27FC236}">
                <a16:creationId xmlns:a16="http://schemas.microsoft.com/office/drawing/2014/main" id="{005E47C8-6284-6276-53AA-77C0E990A3CC}"/>
              </a:ext>
            </a:extLst>
          </p:cNvPr>
          <p:cNvSpPr txBox="1">
            <a:spLocks noGrp="1"/>
          </p:cNvSpPr>
          <p:nvPr>
            <p:ph type="title" idx="4294967295"/>
          </p:nvPr>
        </p:nvSpPr>
        <p:spPr>
          <a:xfrm>
            <a:off x="551117" y="424828"/>
            <a:ext cx="11089765" cy="8422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1" i="0" u="none" strike="noStrike" kern="1200" cap="none" spc="0" normalizeH="0" baseline="0" noProof="0" dirty="0">
                <a:ln>
                  <a:noFill/>
                </a:ln>
                <a:solidFill>
                  <a:srgbClr val="154272"/>
                </a:solidFill>
                <a:effectLst/>
                <a:uLnTx/>
                <a:uFillTx/>
                <a:latin typeface="Calibri"/>
                <a:ea typeface="+mn-ea"/>
                <a:cs typeface="Calibri"/>
              </a:rPr>
              <a:t>What next? </a:t>
            </a:r>
            <a:endPar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chemeClr val="accent5">
                    <a:lumMod val="49000"/>
                  </a:schemeClr>
                </a:solidFill>
                <a:effectLst/>
                <a:uLnTx/>
                <a:uFillTx/>
                <a:latin typeface="Calibri"/>
                <a:ea typeface="+mn-ea"/>
                <a:cs typeface="Calibri"/>
              </a:rPr>
              <a:t> </a:t>
            </a:r>
            <a:r>
              <a:rPr kumimoji="0" lang="en-GB" sz="3600" b="0" i="0" u="none" strike="noStrike" kern="1200" cap="none" spc="0" normalizeH="0" baseline="0" noProof="0" dirty="0">
                <a:ln>
                  <a:noFill/>
                </a:ln>
                <a:solidFill>
                  <a:srgbClr val="154272"/>
                </a:solidFill>
                <a:effectLst/>
                <a:uLnTx/>
                <a:uFillTx/>
                <a:latin typeface="Calibri"/>
                <a:ea typeface="+mn-ea"/>
                <a:cs typeface="Calibri"/>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80BF922-A129-277C-D707-89FB5D86C5CB}"/>
              </a:ext>
            </a:extLst>
          </p:cNvPr>
          <p:cNvSpPr txBox="1"/>
          <p:nvPr/>
        </p:nvSpPr>
        <p:spPr>
          <a:xfrm>
            <a:off x="551117" y="1515291"/>
            <a:ext cx="10604563" cy="3170099"/>
          </a:xfrm>
          <a:prstGeom prst="rect">
            <a:avLst/>
          </a:prstGeom>
          <a:noFill/>
        </p:spPr>
        <p:txBody>
          <a:bodyPr wrap="square" rtlCol="0">
            <a:spAutoFit/>
          </a:bodyPr>
          <a:lstStyle/>
          <a:p>
            <a:pPr marL="285750" indent="-285750">
              <a:buFont typeface="Arial" panose="020B0604020202020204" pitchFamily="34" charset="0"/>
              <a:buChar char="•"/>
            </a:pPr>
            <a:r>
              <a:rPr lang="en-GB" sz="4000" dirty="0">
                <a:solidFill>
                  <a:schemeClr val="accent5">
                    <a:lumMod val="49000"/>
                  </a:schemeClr>
                </a:solidFill>
                <a:cs typeface="Calibri"/>
              </a:rPr>
              <a:t>Expand and enhance access to quantitative data informing decisions across Scotland</a:t>
            </a:r>
            <a:endParaRPr lang="en-GB" sz="4000" dirty="0">
              <a:solidFill>
                <a:schemeClr val="accent5">
                  <a:lumMod val="49000"/>
                </a:schemeClr>
              </a:solidFill>
              <a:ea typeface="Calibri"/>
              <a:cs typeface="Calibri"/>
            </a:endParaRPr>
          </a:p>
          <a:p>
            <a:pPr marL="285750" indent="-285750">
              <a:buFont typeface="Arial" panose="020B0604020202020204" pitchFamily="34" charset="0"/>
              <a:buChar char="•"/>
            </a:pPr>
            <a:r>
              <a:rPr lang="en-GB" sz="4000" dirty="0">
                <a:solidFill>
                  <a:schemeClr val="accent5">
                    <a:lumMod val="49000"/>
                  </a:schemeClr>
                </a:solidFill>
                <a:cs typeface="Calibri"/>
              </a:rPr>
              <a:t>Support capture of qualitative data on groups impacted by inequality with a toolkit of options</a:t>
            </a:r>
          </a:p>
          <a:p>
            <a:pPr marL="285750" indent="-285750">
              <a:buFont typeface="Arial" panose="020B0604020202020204" pitchFamily="34" charset="0"/>
              <a:buChar char="•"/>
            </a:pPr>
            <a:r>
              <a:rPr lang="en-GB" sz="4000" dirty="0">
                <a:solidFill>
                  <a:schemeClr val="accent5">
                    <a:lumMod val="49000"/>
                  </a:schemeClr>
                </a:solidFill>
                <a:ea typeface="Calibri"/>
                <a:cs typeface="Calibri"/>
              </a:rPr>
              <a:t>Challenges</a:t>
            </a:r>
            <a:r>
              <a:rPr lang="en-GB" dirty="0">
                <a:solidFill>
                  <a:schemeClr val="accent5">
                    <a:lumMod val="49000"/>
                  </a:schemeClr>
                </a:solidFill>
                <a:ea typeface="Calibri"/>
                <a:cs typeface="Calibri"/>
              </a:rPr>
              <a:t>…</a:t>
            </a:r>
          </a:p>
        </p:txBody>
      </p:sp>
    </p:spTree>
    <p:extLst>
      <p:ext uri="{BB962C8B-B14F-4D97-AF65-F5344CB8AC3E}">
        <p14:creationId xmlns:p14="http://schemas.microsoft.com/office/powerpoint/2010/main" val="625317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EB020CED-019D-FD59-5127-EF507441D770}"/>
              </a:ext>
            </a:extLst>
          </p:cNvPr>
          <p:cNvSpPr txBox="1">
            <a:spLocks noGrp="1"/>
          </p:cNvSpPr>
          <p:nvPr>
            <p:ph type="title" idx="4294967295"/>
          </p:nvPr>
        </p:nvSpPr>
        <p:spPr>
          <a:xfrm>
            <a:off x="388472" y="126277"/>
            <a:ext cx="10967048" cy="7546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2"/>
                </a:solidFill>
                <a:effectLst/>
                <a:uLnTx/>
                <a:uFillTx/>
                <a:latin typeface="Calibri"/>
                <a:ea typeface="+mn-ea"/>
                <a:cs typeface="Arial"/>
              </a:rPr>
              <a:t>Quantitative data challenges</a:t>
            </a:r>
            <a:endParaRPr kumimoji="0" lang="en-US" sz="3200" b="1" i="0" u="none" strike="noStrike" kern="1200" cap="none" spc="0" normalizeH="0" baseline="0" noProof="0" dirty="0">
              <a:ln>
                <a:noFill/>
              </a:ln>
              <a:solidFill>
                <a:schemeClr val="tx2"/>
              </a:solidFill>
              <a:effectLst/>
              <a:uLnTx/>
              <a:uFillTx/>
              <a:latin typeface="Calibri"/>
              <a:ea typeface="+mn-ea"/>
              <a:cs typeface="Calibri" panose="020F0502020204030204"/>
            </a:endParaRPr>
          </a:p>
        </p:txBody>
      </p:sp>
      <p:sp>
        <p:nvSpPr>
          <p:cNvPr id="4" name="Title 3">
            <a:extLst>
              <a:ext uri="{FF2B5EF4-FFF2-40B4-BE49-F238E27FC236}">
                <a16:creationId xmlns:a16="http://schemas.microsoft.com/office/drawing/2014/main" id="{1D896D20-815B-5995-0E8E-38F3FCC072E2}"/>
              </a:ext>
            </a:extLst>
          </p:cNvPr>
          <p:cNvSpPr txBox="1">
            <a:spLocks/>
          </p:cNvSpPr>
          <p:nvPr/>
        </p:nvSpPr>
        <p:spPr>
          <a:xfrm>
            <a:off x="388472" y="1043556"/>
            <a:ext cx="11089765" cy="47708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50000"/>
              </a:lnSpc>
              <a:buFont typeface="Arial"/>
              <a:buChar char="•"/>
            </a:pPr>
            <a:r>
              <a:rPr lang="en-GB" sz="3200" dirty="0">
                <a:solidFill>
                  <a:schemeClr val="tx2"/>
                </a:solidFill>
                <a:latin typeface="Calibri"/>
                <a:cs typeface="Arial"/>
              </a:rPr>
              <a:t>The </a:t>
            </a:r>
            <a:r>
              <a:rPr lang="en-GB" sz="3200" b="1" dirty="0">
                <a:solidFill>
                  <a:schemeClr val="tx2"/>
                </a:solidFill>
                <a:latin typeface="Calibri"/>
                <a:cs typeface="Arial"/>
              </a:rPr>
              <a:t>limited amount of publicly available data</a:t>
            </a:r>
            <a:r>
              <a:rPr lang="en-GB" sz="3200" dirty="0">
                <a:solidFill>
                  <a:schemeClr val="tx2"/>
                </a:solidFill>
                <a:latin typeface="Calibri"/>
                <a:cs typeface="Arial"/>
              </a:rPr>
              <a:t> to identify demographic detail on inequalities and on specific topics</a:t>
            </a:r>
          </a:p>
          <a:p>
            <a:pPr marL="342900" indent="-342900">
              <a:lnSpc>
                <a:spcPct val="150000"/>
              </a:lnSpc>
              <a:buFont typeface="Arial"/>
              <a:buChar char="•"/>
            </a:pPr>
            <a:r>
              <a:rPr lang="en-GB" sz="3200" dirty="0">
                <a:solidFill>
                  <a:schemeClr val="tx2"/>
                </a:solidFill>
                <a:latin typeface="Calibri"/>
                <a:cs typeface="Arial"/>
              </a:rPr>
              <a:t>Limitations for more </a:t>
            </a:r>
            <a:r>
              <a:rPr lang="en-GB" sz="3200" b="1" dirty="0">
                <a:solidFill>
                  <a:schemeClr val="tx2"/>
                </a:solidFill>
                <a:latin typeface="Calibri"/>
                <a:cs typeface="Arial"/>
              </a:rPr>
              <a:t>sparsely populated areas</a:t>
            </a:r>
          </a:p>
          <a:p>
            <a:pPr marL="800100" lvl="1" indent="-342900">
              <a:lnSpc>
                <a:spcPct val="150000"/>
              </a:lnSpc>
              <a:buFont typeface="Arial"/>
              <a:buChar char="•"/>
            </a:pPr>
            <a:r>
              <a:rPr lang="en-GB" sz="3200" b="1" dirty="0">
                <a:solidFill>
                  <a:schemeClr val="tx2"/>
                </a:solidFill>
                <a:cs typeface="Arial"/>
              </a:rPr>
              <a:t>Statistical disclosure</a:t>
            </a:r>
            <a:r>
              <a:rPr lang="en-GB" sz="3200" dirty="0">
                <a:solidFill>
                  <a:schemeClr val="tx2"/>
                </a:solidFill>
                <a:cs typeface="Arial"/>
              </a:rPr>
              <a:t> and</a:t>
            </a:r>
            <a:r>
              <a:rPr lang="en-GB" sz="3200" dirty="0">
                <a:solidFill>
                  <a:schemeClr val="tx2"/>
                </a:solidFill>
                <a:cs typeface="Calibri"/>
              </a:rPr>
              <a:t> data sources </a:t>
            </a:r>
            <a:r>
              <a:rPr lang="en-GB" sz="3200" b="1" dirty="0">
                <a:solidFill>
                  <a:schemeClr val="tx2"/>
                </a:solidFill>
                <a:cs typeface="Calibri"/>
              </a:rPr>
              <a:t>not available below local authority level</a:t>
            </a:r>
            <a:r>
              <a:rPr lang="en-GB" sz="3200" dirty="0">
                <a:solidFill>
                  <a:schemeClr val="tx2"/>
                </a:solidFill>
                <a:cs typeface="Calibri"/>
              </a:rPr>
              <a:t> </a:t>
            </a:r>
          </a:p>
          <a:p>
            <a:pPr marL="342900" indent="-342900">
              <a:lnSpc>
                <a:spcPct val="150000"/>
              </a:lnSpc>
              <a:buFont typeface="Arial"/>
              <a:buChar char="•"/>
            </a:pPr>
            <a:r>
              <a:rPr lang="en-GB" sz="3200" dirty="0">
                <a:solidFill>
                  <a:schemeClr val="tx2"/>
                </a:solidFill>
                <a:latin typeface="Calibri"/>
                <a:cs typeface="Arial"/>
              </a:rPr>
              <a:t>Limited access to mental health and GP data</a:t>
            </a:r>
            <a:br>
              <a:rPr lang="en-GB" sz="2800" dirty="0">
                <a:solidFill>
                  <a:srgbClr val="212121"/>
                </a:solidFill>
                <a:latin typeface="Calibri" panose="020F0502020204030204" pitchFamily="34" charset="0"/>
              </a:rPr>
            </a:br>
            <a:endParaRPr lang="en-GB" sz="2800" b="1" dirty="0">
              <a:solidFill>
                <a:srgbClr val="154272"/>
              </a:solidFill>
              <a:cs typeface="Calibri Light"/>
            </a:endParaRPr>
          </a:p>
        </p:txBody>
      </p:sp>
    </p:spTree>
    <p:extLst>
      <p:ext uri="{BB962C8B-B14F-4D97-AF65-F5344CB8AC3E}">
        <p14:creationId xmlns:p14="http://schemas.microsoft.com/office/powerpoint/2010/main" val="823467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5" name="Subtitle 5">
            <a:extLst>
              <a:ext uri="{FF2B5EF4-FFF2-40B4-BE49-F238E27FC236}">
                <a16:creationId xmlns:a16="http://schemas.microsoft.com/office/drawing/2014/main" id="{9A8BD29B-C73C-8A27-2E26-8A90268E39D1}"/>
              </a:ext>
            </a:extLst>
          </p:cNvPr>
          <p:cNvSpPr txBox="1">
            <a:spLocks noGrp="1"/>
          </p:cNvSpPr>
          <p:nvPr>
            <p:ph type="title" idx="4294967295"/>
          </p:nvPr>
        </p:nvSpPr>
        <p:spPr>
          <a:xfrm>
            <a:off x="551117" y="574239"/>
            <a:ext cx="11089765" cy="745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154272"/>
                </a:solidFill>
                <a:effectLst/>
                <a:uLnTx/>
                <a:uFillTx/>
                <a:latin typeface="Calibri"/>
                <a:ea typeface="+mn-ea"/>
                <a:cs typeface="Calibri"/>
              </a:rPr>
              <a:t>What can we all do?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4" name="Title 3">
            <a:extLst>
              <a:ext uri="{FF2B5EF4-FFF2-40B4-BE49-F238E27FC236}">
                <a16:creationId xmlns:a16="http://schemas.microsoft.com/office/drawing/2014/main" id="{1D896D20-815B-5995-0E8E-38F3FCC072E2}"/>
              </a:ext>
            </a:extLst>
          </p:cNvPr>
          <p:cNvSpPr txBox="1">
            <a:spLocks/>
          </p:cNvSpPr>
          <p:nvPr/>
        </p:nvSpPr>
        <p:spPr>
          <a:xfrm>
            <a:off x="388472" y="1420906"/>
            <a:ext cx="11089765" cy="37014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GB" sz="3200" dirty="0">
                <a:solidFill>
                  <a:srgbClr val="154272"/>
                </a:solidFill>
                <a:latin typeface="Calibri"/>
                <a:cs typeface="Calibri"/>
              </a:rPr>
              <a:t>Expand understanding of importance of both quantitative and qualitative data on INEQUALITY </a:t>
            </a:r>
          </a:p>
          <a:p>
            <a:pPr marL="457200" indent="-457200">
              <a:buFont typeface="Arial" panose="020B0604020202020204" pitchFamily="34" charset="0"/>
              <a:buChar char="•"/>
            </a:pPr>
            <a:r>
              <a:rPr lang="en-GB" sz="3200" dirty="0">
                <a:solidFill>
                  <a:srgbClr val="154272"/>
                </a:solidFill>
                <a:latin typeface="Calibri"/>
                <a:cs typeface="Calibri"/>
              </a:rPr>
              <a:t>- Share this masterclass</a:t>
            </a:r>
          </a:p>
          <a:p>
            <a:pPr marL="457200" indent="-457200">
              <a:buFont typeface="Arial" panose="020B0604020202020204" pitchFamily="34" charset="0"/>
              <a:buChar char="•"/>
            </a:pPr>
            <a:r>
              <a:rPr lang="en-GB" sz="3200" dirty="0">
                <a:solidFill>
                  <a:srgbClr val="154272"/>
                </a:solidFill>
                <a:latin typeface="Calibri"/>
                <a:cs typeface="Calibri"/>
              </a:rPr>
              <a:t>Embed consideration of data on inequality into strategies, plans and proposals</a:t>
            </a:r>
          </a:p>
          <a:p>
            <a:pPr marL="457200" indent="-457200">
              <a:buFont typeface="Arial" panose="020B0604020202020204" pitchFamily="34" charset="0"/>
              <a:buChar char="•"/>
            </a:pPr>
            <a:r>
              <a:rPr lang="en-GB" sz="3200" dirty="0">
                <a:solidFill>
                  <a:srgbClr val="154272"/>
                </a:solidFill>
                <a:latin typeface="Calibri"/>
                <a:cs typeface="Calibri"/>
              </a:rPr>
              <a:t>Use analysts – you have options</a:t>
            </a:r>
          </a:p>
          <a:p>
            <a:pPr marL="457200" indent="-457200">
              <a:buFont typeface="Arial" panose="020B0604020202020204" pitchFamily="34" charset="0"/>
              <a:buChar char="•"/>
            </a:pPr>
            <a:r>
              <a:rPr lang="en-GB" sz="3200" dirty="0">
                <a:solidFill>
                  <a:srgbClr val="154272"/>
                </a:solidFill>
                <a:latin typeface="Calibri"/>
                <a:cs typeface="Calibri"/>
              </a:rPr>
              <a:t>Take a place based approach to decision making</a:t>
            </a:r>
            <a:br>
              <a:rPr lang="en-GB" sz="3200" dirty="0">
                <a:solidFill>
                  <a:srgbClr val="212121"/>
                </a:solidFill>
                <a:latin typeface="Calibri" panose="020F0502020204030204" pitchFamily="34" charset="0"/>
              </a:rPr>
            </a:br>
            <a:endParaRPr lang="en-GB" sz="3200" b="1" dirty="0">
              <a:solidFill>
                <a:srgbClr val="154272"/>
              </a:solidFill>
              <a:cs typeface="Calibri Light"/>
            </a:endParaRPr>
          </a:p>
        </p:txBody>
      </p:sp>
    </p:spTree>
    <p:extLst>
      <p:ext uri="{BB962C8B-B14F-4D97-AF65-F5344CB8AC3E}">
        <p14:creationId xmlns:p14="http://schemas.microsoft.com/office/powerpoint/2010/main" val="2243905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244B507F-94C5-29B2-62B2-7EBE22E494CB}"/>
              </a:ext>
            </a:extLst>
          </p:cNvPr>
          <p:cNvSpPr txBox="1">
            <a:spLocks noGrp="1"/>
          </p:cNvSpPr>
          <p:nvPr>
            <p:ph type="title" idx="4294967295"/>
          </p:nvPr>
        </p:nvSpPr>
        <p:spPr>
          <a:xfrm>
            <a:off x="523768" y="417473"/>
            <a:ext cx="1114579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mn-lt"/>
                <a:ea typeface="+mn-ea"/>
                <a:cs typeface="Segoe UI"/>
              </a:rPr>
              <a:t>Find out more!</a:t>
            </a:r>
            <a:endParaRPr kumimoji="0" lang="en-GB" sz="1800" b="0" i="0" u="none" strike="noStrike" kern="1200" cap="none" spc="0" normalizeH="0" baseline="0" noProof="0" dirty="0">
              <a:ln>
                <a:noFill/>
              </a:ln>
              <a:solidFill>
                <a:schemeClr val="tx1"/>
              </a:solidFill>
              <a:effectLst/>
              <a:uLnTx/>
              <a:uFillTx/>
              <a:latin typeface="+mn-lt"/>
              <a:ea typeface="Calibri" panose="020F0502020204030204"/>
              <a:cs typeface="Calibri" panose="020F0502020204030204"/>
            </a:endParaRPr>
          </a:p>
        </p:txBody>
      </p:sp>
      <p:sp>
        <p:nvSpPr>
          <p:cNvPr id="2" name="TextBox 1">
            <a:extLst>
              <a:ext uri="{FF2B5EF4-FFF2-40B4-BE49-F238E27FC236}">
                <a16:creationId xmlns:a16="http://schemas.microsoft.com/office/drawing/2014/main" id="{FCDDFDB8-16B0-8391-577D-C04BBF4B9A88}"/>
              </a:ext>
            </a:extLst>
          </p:cNvPr>
          <p:cNvSpPr txBox="1"/>
          <p:nvPr/>
        </p:nvSpPr>
        <p:spPr>
          <a:xfrm>
            <a:off x="496389" y="1384663"/>
            <a:ext cx="11038114" cy="4031873"/>
          </a:xfrm>
          <a:prstGeom prst="rect">
            <a:avLst/>
          </a:prstGeom>
          <a:noFill/>
        </p:spPr>
        <p:txBody>
          <a:bodyPr wrap="square" rtlCol="0">
            <a:spAutoFit/>
          </a:bodyPr>
          <a:lstStyle/>
          <a:p>
            <a:r>
              <a:rPr lang="en-US" sz="3200" b="1" dirty="0">
                <a:solidFill>
                  <a:schemeClr val="accent5">
                    <a:lumMod val="49000"/>
                  </a:schemeClr>
                </a:solidFill>
                <a:ea typeface="Calibri"/>
                <a:cs typeface="Segoe UI"/>
              </a:rPr>
              <a:t>Webpage links and how to contact us</a:t>
            </a:r>
          </a:p>
          <a:p>
            <a:pPr marL="457200" indent="-457200">
              <a:buFont typeface="Arial"/>
              <a:buChar char="•"/>
            </a:pPr>
            <a:r>
              <a:rPr lang="en-GB" sz="3200" dirty="0">
                <a:solidFill>
                  <a:schemeClr val="accent5">
                    <a:lumMod val="49000"/>
                  </a:schemeClr>
                </a:solidFill>
                <a:cs typeface="Segoe UI"/>
                <a:hlinkClick r:id="rId3">
                  <a:extLst>
                    <a:ext uri="{A12FA001-AC4F-418D-AE19-62706E023703}">
                      <ahyp:hlinkClr xmlns:ahyp="http://schemas.microsoft.com/office/drawing/2018/hyperlinkcolor" val="tx"/>
                    </a:ext>
                  </a:extLst>
                </a:hlinkClick>
              </a:rPr>
              <a:t>Place and Wellbeing Outcomes</a:t>
            </a:r>
            <a:endParaRPr lang="en-GB" sz="3200" dirty="0">
              <a:solidFill>
                <a:schemeClr val="accent5">
                  <a:lumMod val="49000"/>
                </a:schemeClr>
              </a:solidFill>
              <a:ea typeface="Calibri"/>
              <a:cs typeface="Segoe UI"/>
              <a:hlinkClick r:id="" action="ppaction://noaction">
                <a:extLst>
                  <a:ext uri="{A12FA001-AC4F-418D-AE19-62706E023703}">
                    <ahyp:hlinkClr xmlns:ahyp="http://schemas.microsoft.com/office/drawing/2018/hyperlinkcolor" val="tx"/>
                  </a:ext>
                </a:extLst>
              </a:hlinkClick>
            </a:endParaRPr>
          </a:p>
          <a:p>
            <a:pPr marL="457200" indent="-457200">
              <a:buFont typeface="Arial"/>
              <a:buChar char="•"/>
            </a:pPr>
            <a:r>
              <a:rPr lang="en-GB" sz="3200" dirty="0">
                <a:solidFill>
                  <a:schemeClr val="accent5">
                    <a:lumMod val="49000"/>
                  </a:schemeClr>
                </a:solidFill>
                <a:cs typeface="Segoe UI"/>
                <a:hlinkClick r:id="rId4">
                  <a:extLst>
                    <a:ext uri="{A12FA001-AC4F-418D-AE19-62706E023703}">
                      <ahyp:hlinkClr xmlns:ahyp="http://schemas.microsoft.com/office/drawing/2018/hyperlinkcolor" val="tx"/>
                    </a:ext>
                  </a:extLst>
                </a:hlinkClick>
              </a:rPr>
              <a:t>Shaping Places for Wellbeing Programme</a:t>
            </a:r>
            <a:r>
              <a:rPr lang="en-GB" sz="3200" dirty="0">
                <a:solidFill>
                  <a:schemeClr val="accent5">
                    <a:lumMod val="49000"/>
                  </a:schemeClr>
                </a:solidFill>
                <a:cs typeface="Segoe UI"/>
              </a:rPr>
              <a:t> </a:t>
            </a:r>
            <a:endParaRPr lang="en-GB" sz="3200" dirty="0">
              <a:solidFill>
                <a:schemeClr val="accent5">
                  <a:lumMod val="49000"/>
                </a:schemeClr>
              </a:solidFill>
              <a:ea typeface="Calibri"/>
              <a:cs typeface="Segoe UI"/>
            </a:endParaRPr>
          </a:p>
          <a:p>
            <a:endParaRPr lang="en-GB" sz="3200" dirty="0">
              <a:solidFill>
                <a:schemeClr val="accent5">
                  <a:lumMod val="49000"/>
                </a:schemeClr>
              </a:solidFill>
              <a:ea typeface="Calibri"/>
              <a:cs typeface="Segoe UI"/>
            </a:endParaRPr>
          </a:p>
          <a:p>
            <a:pPr marL="457200" indent="-457200">
              <a:buFont typeface="Arial"/>
              <a:buChar char="•"/>
            </a:pPr>
            <a:r>
              <a:rPr lang="en-GB" sz="3200" dirty="0">
                <a:solidFill>
                  <a:srgbClr val="154272"/>
                </a:solidFill>
                <a:cs typeface="Segoe UI"/>
              </a:rPr>
              <a:t>X (formerly Twitter) </a:t>
            </a:r>
            <a:r>
              <a:rPr lang="en-GB" sz="3200" dirty="0">
                <a:solidFill>
                  <a:schemeClr val="accent5">
                    <a:lumMod val="49000"/>
                  </a:schemeClr>
                </a:solidFill>
                <a:cs typeface="Calibri"/>
                <a:hlinkClick r:id="rId5">
                  <a:extLst>
                    <a:ext uri="{A12FA001-AC4F-418D-AE19-62706E023703}">
                      <ahyp:hlinkClr xmlns:ahyp="http://schemas.microsoft.com/office/drawing/2018/hyperlinkcolor" val="tx"/>
                    </a:ext>
                  </a:extLst>
                </a:hlinkClick>
              </a:rPr>
              <a:t>@Place4Wellbeing</a:t>
            </a:r>
            <a:r>
              <a:rPr lang="en-GB" sz="3200" dirty="0">
                <a:solidFill>
                  <a:schemeClr val="accent5">
                    <a:lumMod val="49000"/>
                  </a:schemeClr>
                </a:solidFill>
                <a:cs typeface="Segoe UI"/>
                <a:hlinkClick r:id="rId6">
                  <a:extLst>
                    <a:ext uri="{A12FA001-AC4F-418D-AE19-62706E023703}">
                      <ahyp:hlinkClr xmlns:ahyp="http://schemas.microsoft.com/office/drawing/2018/hyperlinkcolor" val="tx"/>
                    </a:ext>
                  </a:extLst>
                </a:hlinkClick>
              </a:rPr>
              <a:t> @PlaceNetworkSco</a:t>
            </a:r>
            <a:r>
              <a:rPr lang="en-GB" sz="3200" dirty="0">
                <a:solidFill>
                  <a:schemeClr val="accent5">
                    <a:lumMod val="49000"/>
                  </a:schemeClr>
                </a:solidFill>
                <a:cs typeface="Calibri"/>
              </a:rPr>
              <a:t> </a:t>
            </a:r>
            <a:r>
              <a:rPr lang="en-GB" sz="3200" dirty="0">
                <a:solidFill>
                  <a:schemeClr val="accent5">
                    <a:lumMod val="49000"/>
                  </a:schemeClr>
                </a:solidFill>
                <a:cs typeface="Calibri"/>
                <a:hlinkClick r:id="rId7">
                  <a:extLst>
                    <a:ext uri="{A12FA001-AC4F-418D-AE19-62706E023703}">
                      <ahyp:hlinkClr xmlns:ahyp="http://schemas.microsoft.com/office/drawing/2018/hyperlinkcolor" val="tx"/>
                    </a:ext>
                  </a:extLst>
                </a:hlinkClick>
              </a:rPr>
              <a:t>@IreneBeautyman</a:t>
            </a:r>
            <a:endParaRPr lang="en-GB" sz="3200" dirty="0">
              <a:solidFill>
                <a:schemeClr val="accent5">
                  <a:lumMod val="49000"/>
                </a:schemeClr>
              </a:solidFill>
              <a:cs typeface="Segoe UI"/>
            </a:endParaRPr>
          </a:p>
          <a:p>
            <a:pPr marL="457200" indent="-457200">
              <a:buFont typeface="Arial"/>
              <a:buChar char="•"/>
            </a:pPr>
            <a:r>
              <a:rPr lang="en-GB" sz="3200" dirty="0">
                <a:solidFill>
                  <a:schemeClr val="accent5">
                    <a:lumMod val="49000"/>
                  </a:schemeClr>
                </a:solidFill>
                <a:ea typeface="Calibri"/>
                <a:cs typeface="Calibri" panose="020F0502020204030204"/>
                <a:hlinkClick r:id="rId8">
                  <a:extLst>
                    <a:ext uri="{A12FA001-AC4F-418D-AE19-62706E023703}">
                      <ahyp:hlinkClr xmlns:ahyp="http://schemas.microsoft.com/office/drawing/2018/hyperlinkcolor" val="tx"/>
                    </a:ext>
                  </a:extLst>
                </a:hlinkClick>
              </a:rPr>
              <a:t>Planning and Place Based Approaches LinkedIn</a:t>
            </a:r>
          </a:p>
          <a:p>
            <a:pPr marL="457200" indent="-457200">
              <a:buFont typeface="Arial"/>
              <a:buChar char="•"/>
            </a:pPr>
            <a:r>
              <a:rPr lang="en-GB" sz="3200" dirty="0">
                <a:solidFill>
                  <a:schemeClr val="accent5">
                    <a:lumMod val="49000"/>
                  </a:schemeClr>
                </a:solidFill>
                <a:ea typeface="Calibri" panose="020F0502020204030204"/>
                <a:cs typeface="Calibri" panose="020F0502020204030204"/>
              </a:rPr>
              <a:t>Email: </a:t>
            </a:r>
            <a:r>
              <a:rPr lang="en-GB" sz="3200" dirty="0">
                <a:solidFill>
                  <a:schemeClr val="accent5">
                    <a:lumMod val="49000"/>
                  </a:schemeClr>
                </a:solidFill>
                <a:ea typeface="+mn-lt"/>
                <a:cs typeface="+mn-lt"/>
                <a:hlinkClick r:id="rId9">
                  <a:extLst>
                    <a:ext uri="{A12FA001-AC4F-418D-AE19-62706E023703}">
                      <ahyp:hlinkClr xmlns:ahyp="http://schemas.microsoft.com/office/drawing/2018/hyperlinkcolor" val="tx"/>
                    </a:ext>
                  </a:extLst>
                </a:hlinkClick>
              </a:rPr>
              <a:t>placeandwellbeing@improvementservice.org.uk</a:t>
            </a:r>
            <a:endParaRPr lang="en-GB" sz="3200" dirty="0">
              <a:solidFill>
                <a:schemeClr val="accent5">
                  <a:lumMod val="49000"/>
                </a:schemeClr>
              </a:solidFill>
              <a:ea typeface="Calibri" panose="020F0502020204030204"/>
              <a:cs typeface="Calibri" panose="020F0502020204030204"/>
            </a:endParaRPr>
          </a:p>
        </p:txBody>
      </p:sp>
    </p:spTree>
    <p:extLst>
      <p:ext uri="{BB962C8B-B14F-4D97-AF65-F5344CB8AC3E}">
        <p14:creationId xmlns:p14="http://schemas.microsoft.com/office/powerpoint/2010/main" val="2929139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3" name="Title 2">
            <a:extLst>
              <a:ext uri="{FF2B5EF4-FFF2-40B4-BE49-F238E27FC236}">
                <a16:creationId xmlns:a16="http://schemas.microsoft.com/office/drawing/2014/main" id="{244B507F-94C5-29B2-62B2-7EBE22E494CB}"/>
              </a:ext>
            </a:extLst>
          </p:cNvPr>
          <p:cNvSpPr txBox="1">
            <a:spLocks noGrp="1"/>
          </p:cNvSpPr>
          <p:nvPr>
            <p:ph type="title" idx="4294967295"/>
          </p:nvPr>
        </p:nvSpPr>
        <p:spPr>
          <a:xfrm>
            <a:off x="1604320" y="2603158"/>
            <a:ext cx="11145795" cy="166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chemeClr val="accent5">
                    <a:lumMod val="49000"/>
                  </a:schemeClr>
                </a:solidFill>
                <a:effectLst/>
                <a:uLnTx/>
                <a:uFillTx/>
                <a:latin typeface="+mn-lt"/>
                <a:ea typeface="+mn-ea"/>
                <a:cs typeface="Segoe UI"/>
              </a:rPr>
              <a:t>Thank you for your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Segoe UI"/>
              </a:rPr>
              <a:t>​</a:t>
            </a:r>
            <a:endParaRPr kumimoji="0" lang="en-US" sz="3600" b="0" i="0" u="none" strike="noStrike" kern="1200" cap="none" spc="0" normalizeH="0" baseline="0" noProof="0" dirty="0">
              <a:ln>
                <a:noFill/>
              </a:ln>
              <a:solidFill>
                <a:schemeClr val="tx1"/>
              </a:solidFill>
              <a:effectLst/>
              <a:uLnTx/>
              <a:uFillTx/>
              <a:latin typeface="+mn-lt"/>
              <a:ea typeface="Calibri"/>
              <a:cs typeface="Segoe UI"/>
            </a:endParaRPr>
          </a:p>
        </p:txBody>
      </p:sp>
    </p:spTree>
    <p:extLst>
      <p:ext uri="{BB962C8B-B14F-4D97-AF65-F5344CB8AC3E}">
        <p14:creationId xmlns:p14="http://schemas.microsoft.com/office/powerpoint/2010/main" val="366371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7"/>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1003522" y="879916"/>
            <a:ext cx="10174579" cy="1046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Masterclass 1: Place based approaches</a:t>
            </a:r>
            <a:endPar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7D00E3B3-7B99-7D37-3F6A-608955655E03}"/>
              </a:ext>
            </a:extLst>
          </p:cNvPr>
          <p:cNvSpPr txBox="1"/>
          <p:nvPr/>
        </p:nvSpPr>
        <p:spPr>
          <a:xfrm>
            <a:off x="836023" y="2063931"/>
            <a:ext cx="10515600" cy="3170099"/>
          </a:xfrm>
          <a:prstGeom prst="rect">
            <a:avLst/>
          </a:prstGeom>
          <a:noFill/>
        </p:spPr>
        <p:txBody>
          <a:bodyPr wrap="square" rtlCol="0">
            <a:spAutoFit/>
          </a:bodyPr>
          <a:lstStyle/>
          <a:p>
            <a:r>
              <a:rPr lang="en-GB" sz="4000" dirty="0">
                <a:cs typeface="Calibri Light"/>
              </a:rPr>
              <a:t>✔️</a:t>
            </a:r>
            <a:r>
              <a:rPr lang="en-GB" sz="4000" dirty="0">
                <a:solidFill>
                  <a:schemeClr val="tx2"/>
                </a:solidFill>
                <a:cs typeface="Calibri Light"/>
              </a:rPr>
              <a:t>What we mean by place and why it matters</a:t>
            </a:r>
            <a:endParaRPr lang="en-US" sz="4000" dirty="0">
              <a:solidFill>
                <a:schemeClr val="tx2"/>
              </a:solidFill>
              <a:cs typeface="Calibri Light"/>
            </a:endParaRPr>
          </a:p>
          <a:p>
            <a:br>
              <a:rPr lang="en-GB" sz="4000" dirty="0">
                <a:cs typeface="Calibri Light"/>
              </a:rPr>
            </a:br>
            <a:r>
              <a:rPr lang="en-GB" sz="4000" dirty="0">
                <a:cs typeface="Calibri Light"/>
              </a:rPr>
              <a:t>✔️</a:t>
            </a:r>
            <a:r>
              <a:rPr lang="en-GB" sz="4000" dirty="0">
                <a:solidFill>
                  <a:schemeClr val="accent5">
                    <a:lumMod val="49000"/>
                  </a:schemeClr>
                </a:solidFill>
                <a:cs typeface="Calibri Light"/>
              </a:rPr>
              <a:t>What taking a place based approach means</a:t>
            </a:r>
            <a:r>
              <a:rPr lang="en-GB" sz="4000" dirty="0">
                <a:cs typeface="Calibri Light"/>
              </a:rPr>
              <a:t> </a:t>
            </a:r>
            <a:endParaRPr lang="en-GB" sz="4000" dirty="0">
              <a:solidFill>
                <a:schemeClr val="accent5">
                  <a:lumMod val="49000"/>
                </a:schemeClr>
              </a:solidFill>
              <a:ea typeface="Calibri"/>
              <a:cs typeface="Calibri Light"/>
            </a:endParaRPr>
          </a:p>
          <a:p>
            <a:br>
              <a:rPr lang="en-GB" sz="4000" dirty="0">
                <a:cs typeface="Calibri Light"/>
              </a:rPr>
            </a:br>
            <a:r>
              <a:rPr lang="en-GB" sz="4000" dirty="0">
                <a:cs typeface="Calibri Light"/>
              </a:rPr>
              <a:t>✔️</a:t>
            </a:r>
            <a:r>
              <a:rPr lang="en-GB" sz="4000" dirty="0">
                <a:solidFill>
                  <a:schemeClr val="tx2"/>
                </a:solidFill>
                <a:cs typeface="Calibri Light"/>
              </a:rPr>
              <a:t>Shaping Places for Wellbeing Programme</a:t>
            </a:r>
            <a:endParaRPr lang="en-US" sz="4000" dirty="0">
              <a:solidFill>
                <a:schemeClr val="tx2"/>
              </a:solidFill>
              <a:cs typeface="Calibri Light"/>
            </a:endParaRPr>
          </a:p>
        </p:txBody>
      </p:sp>
    </p:spTree>
    <p:extLst>
      <p:ext uri="{BB962C8B-B14F-4D97-AF65-F5344CB8AC3E}">
        <p14:creationId xmlns:p14="http://schemas.microsoft.com/office/powerpoint/2010/main" val="253129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A11E73-3CCE-A83F-A6EF-920CD639E15B}"/>
              </a:ext>
            </a:extLst>
          </p:cNvPr>
          <p:cNvSpPr txBox="1">
            <a:spLocks noGrp="1"/>
          </p:cNvSpPr>
          <p:nvPr>
            <p:ph type="title" idx="4294967295"/>
          </p:nvPr>
        </p:nvSpPr>
        <p:spPr>
          <a:xfrm>
            <a:off x="346572" y="5475914"/>
            <a:ext cx="2156748"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chemeClr val="tx2"/>
                </a:solidFill>
                <a:effectLst/>
                <a:uLnTx/>
                <a:uFillTx/>
                <a:latin typeface="+mn-lt"/>
                <a:ea typeface="+mn-ea"/>
                <a:cs typeface="+mn-cs"/>
              </a:rPr>
              <a:t>Who?</a:t>
            </a:r>
            <a:endParaRPr kumimoji="0" lang="en-US" sz="5400" b="1" i="0" u="none" strike="noStrike" kern="1200" cap="none" spc="0" normalizeH="0" baseline="0" noProof="0" dirty="0">
              <a:ln>
                <a:noFill/>
              </a:ln>
              <a:solidFill>
                <a:schemeClr val="tx2"/>
              </a:solidFill>
              <a:effectLst/>
              <a:uLnTx/>
              <a:uFillTx/>
              <a:latin typeface="+mn-lt"/>
              <a:ea typeface="+mn-ea"/>
              <a:cs typeface="+mn-cs"/>
            </a:endParaRPr>
          </a:p>
        </p:txBody>
      </p:sp>
      <p:sp>
        <p:nvSpPr>
          <p:cNvPr id="13" name="Oval 12" descr="This slide shows all the different organisations, e.g. Scottish Government, Improvement Service Public Health Scotland, Third Sector, communities, local authorities, health and social care partnerships and NHS boards and how they all have a role in strategic decision making that impacts on a place. ">
            <a:extLst>
              <a:ext uri="{FF2B5EF4-FFF2-40B4-BE49-F238E27FC236}">
                <a16:creationId xmlns:a16="http://schemas.microsoft.com/office/drawing/2014/main" id="{95A8B684-3EC6-C4CA-3485-BA4539E17446}"/>
              </a:ext>
            </a:extLst>
          </p:cNvPr>
          <p:cNvSpPr/>
          <p:nvPr/>
        </p:nvSpPr>
        <p:spPr>
          <a:xfrm>
            <a:off x="1330960" y="284480"/>
            <a:ext cx="9448800" cy="616712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 name="Oval 1">
            <a:extLst>
              <a:ext uri="{FF2B5EF4-FFF2-40B4-BE49-F238E27FC236}">
                <a16:creationId xmlns:a16="http://schemas.microsoft.com/office/drawing/2014/main" id="{D2C0D4B7-F0A5-D254-3B71-1857BDD9FD58}"/>
              </a:ext>
            </a:extLst>
          </p:cNvPr>
          <p:cNvSpPr/>
          <p:nvPr/>
        </p:nvSpPr>
        <p:spPr>
          <a:xfrm>
            <a:off x="2038008" y="568960"/>
            <a:ext cx="8115983" cy="5549900"/>
          </a:xfrm>
          <a:prstGeom prst="ellipse">
            <a:avLst/>
          </a:prstGeom>
          <a:solidFill>
            <a:schemeClr val="accent6">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3" name="Oval 2">
            <a:extLst>
              <a:ext uri="{FF2B5EF4-FFF2-40B4-BE49-F238E27FC236}">
                <a16:creationId xmlns:a16="http://schemas.microsoft.com/office/drawing/2014/main" id="{9C81133D-334C-4A78-E67A-6724C9F428E3}"/>
              </a:ext>
            </a:extLst>
          </p:cNvPr>
          <p:cNvSpPr/>
          <p:nvPr/>
        </p:nvSpPr>
        <p:spPr>
          <a:xfrm>
            <a:off x="4022432" y="1981461"/>
            <a:ext cx="4114800" cy="2813797"/>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4" name="Rectangle: Rounded Corners 3">
            <a:extLst>
              <a:ext uri="{FF2B5EF4-FFF2-40B4-BE49-F238E27FC236}">
                <a16:creationId xmlns:a16="http://schemas.microsoft.com/office/drawing/2014/main" id="{F7AB8785-237B-7156-3449-12BA5D5A21ED}"/>
              </a:ext>
            </a:extLst>
          </p:cNvPr>
          <p:cNvSpPr/>
          <p:nvPr/>
        </p:nvSpPr>
        <p:spPr>
          <a:xfrm>
            <a:off x="5297512" y="3378199"/>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effectLst>
                  <a:outerShdw blurRad="38100" dist="38100" dir="2700000" algn="tl">
                    <a:srgbClr val="000000">
                      <a:alpha val="43137"/>
                    </a:srgbClr>
                  </a:outerShdw>
                </a:effectLst>
              </a:rPr>
              <a:t>Communities</a:t>
            </a:r>
            <a:endParaRPr lang="en-GB">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D024A922-DA0F-9526-69FB-D9780CC2D016}"/>
              </a:ext>
            </a:extLst>
          </p:cNvPr>
          <p:cNvSpPr txBox="1"/>
          <p:nvPr/>
        </p:nvSpPr>
        <p:spPr>
          <a:xfrm>
            <a:off x="5357544" y="2690614"/>
            <a:ext cx="1319015" cy="369332"/>
          </a:xfrm>
          <a:prstGeom prst="rect">
            <a:avLst/>
          </a:prstGeom>
          <a:noFill/>
        </p:spPr>
        <p:txBody>
          <a:bodyPr wrap="none" rtlCol="0">
            <a:spAutoFit/>
          </a:bodyPr>
          <a:lstStyle/>
          <a:p>
            <a:r>
              <a:rPr lang="en-GB" dirty="0"/>
              <a:t>Third Sector</a:t>
            </a:r>
          </a:p>
        </p:txBody>
      </p:sp>
      <p:sp>
        <p:nvSpPr>
          <p:cNvPr id="29" name="TextBox 28">
            <a:extLst>
              <a:ext uri="{FF2B5EF4-FFF2-40B4-BE49-F238E27FC236}">
                <a16:creationId xmlns:a16="http://schemas.microsoft.com/office/drawing/2014/main" id="{3994F9E3-9F1F-F828-7207-9A419198A23A}"/>
              </a:ext>
            </a:extLst>
          </p:cNvPr>
          <p:cNvSpPr txBox="1"/>
          <p:nvPr/>
        </p:nvSpPr>
        <p:spPr>
          <a:xfrm>
            <a:off x="7296671" y="2728233"/>
            <a:ext cx="1133503" cy="646331"/>
          </a:xfrm>
          <a:prstGeom prst="rect">
            <a:avLst/>
          </a:prstGeom>
          <a:solidFill>
            <a:schemeClr val="bg1"/>
          </a:solidFill>
          <a:effectLst>
            <a:softEdge rad="63500"/>
          </a:effectLst>
        </p:spPr>
        <p:txBody>
          <a:bodyPr wrap="square" rtlCol="0">
            <a:spAutoFit/>
          </a:bodyPr>
          <a:lstStyle/>
          <a:p>
            <a:r>
              <a:rPr lang="en-GB" i="1" dirty="0"/>
              <a:t>Impacts on a place</a:t>
            </a:r>
          </a:p>
        </p:txBody>
      </p:sp>
      <p:sp>
        <p:nvSpPr>
          <p:cNvPr id="7" name="Oval 6">
            <a:extLst>
              <a:ext uri="{FF2B5EF4-FFF2-40B4-BE49-F238E27FC236}">
                <a16:creationId xmlns:a16="http://schemas.microsoft.com/office/drawing/2014/main" id="{46406652-2519-D854-4487-040C7DA8E157}"/>
              </a:ext>
            </a:extLst>
          </p:cNvPr>
          <p:cNvSpPr/>
          <p:nvPr/>
        </p:nvSpPr>
        <p:spPr>
          <a:xfrm>
            <a:off x="4901272" y="6725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NHS Boards</a:t>
            </a:r>
          </a:p>
        </p:txBody>
      </p:sp>
      <p:sp>
        <p:nvSpPr>
          <p:cNvPr id="8" name="Oval 7">
            <a:extLst>
              <a:ext uri="{FF2B5EF4-FFF2-40B4-BE49-F238E27FC236}">
                <a16:creationId xmlns:a16="http://schemas.microsoft.com/office/drawing/2014/main" id="{DAE36973-7189-0696-D036-3C6FF8716F13}"/>
              </a:ext>
            </a:extLst>
          </p:cNvPr>
          <p:cNvSpPr/>
          <p:nvPr/>
        </p:nvSpPr>
        <p:spPr>
          <a:xfrm>
            <a:off x="3210560" y="102546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Health and social Care Partnerships</a:t>
            </a:r>
          </a:p>
        </p:txBody>
      </p:sp>
      <p:sp>
        <p:nvSpPr>
          <p:cNvPr id="9" name="Oval 8">
            <a:extLst>
              <a:ext uri="{FF2B5EF4-FFF2-40B4-BE49-F238E27FC236}">
                <a16:creationId xmlns:a16="http://schemas.microsoft.com/office/drawing/2014/main" id="{C195662F-1C87-6ACB-5897-A74739765A48}"/>
              </a:ext>
            </a:extLst>
          </p:cNvPr>
          <p:cNvSpPr/>
          <p:nvPr/>
        </p:nvSpPr>
        <p:spPr>
          <a:xfrm>
            <a:off x="2250440" y="237503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Local Authorities</a:t>
            </a:r>
          </a:p>
        </p:txBody>
      </p:sp>
      <p:sp>
        <p:nvSpPr>
          <p:cNvPr id="10" name="Oval 9">
            <a:extLst>
              <a:ext uri="{FF2B5EF4-FFF2-40B4-BE49-F238E27FC236}">
                <a16:creationId xmlns:a16="http://schemas.microsoft.com/office/drawing/2014/main" id="{44A3A7C7-887D-D438-EF8E-0E569A6FB1BA}"/>
              </a:ext>
            </a:extLst>
          </p:cNvPr>
          <p:cNvSpPr/>
          <p:nvPr/>
        </p:nvSpPr>
        <p:spPr>
          <a:xfrm>
            <a:off x="3232956" y="3756441"/>
            <a:ext cx="1920240" cy="184981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Other statutory Authorities</a:t>
            </a:r>
          </a:p>
        </p:txBody>
      </p:sp>
      <p:sp>
        <p:nvSpPr>
          <p:cNvPr id="14" name="TextBox 13">
            <a:extLst>
              <a:ext uri="{FF2B5EF4-FFF2-40B4-BE49-F238E27FC236}">
                <a16:creationId xmlns:a16="http://schemas.microsoft.com/office/drawing/2014/main" id="{DEF041B2-10F2-024F-7C20-88D8486ED828}"/>
              </a:ext>
            </a:extLst>
          </p:cNvPr>
          <p:cNvSpPr txBox="1"/>
          <p:nvPr/>
        </p:nvSpPr>
        <p:spPr>
          <a:xfrm>
            <a:off x="5015770" y="6089749"/>
            <a:ext cx="2158604" cy="369332"/>
          </a:xfrm>
          <a:prstGeom prst="rect">
            <a:avLst/>
          </a:prstGeom>
          <a:noFill/>
        </p:spPr>
        <p:txBody>
          <a:bodyPr wrap="none" rtlCol="0">
            <a:spAutoFit/>
          </a:bodyPr>
          <a:lstStyle/>
          <a:p>
            <a:r>
              <a:rPr lang="en-GB" dirty="0"/>
              <a:t>Scottish Government</a:t>
            </a:r>
          </a:p>
        </p:txBody>
      </p:sp>
      <p:sp>
        <p:nvSpPr>
          <p:cNvPr id="30" name="TextBox 29">
            <a:extLst>
              <a:ext uri="{FF2B5EF4-FFF2-40B4-BE49-F238E27FC236}">
                <a16:creationId xmlns:a16="http://schemas.microsoft.com/office/drawing/2014/main" id="{9951BB5C-99EF-841A-A3AE-0C813F5488F1}"/>
              </a:ext>
            </a:extLst>
          </p:cNvPr>
          <p:cNvSpPr txBox="1"/>
          <p:nvPr/>
        </p:nvSpPr>
        <p:spPr>
          <a:xfrm>
            <a:off x="7903166" y="1025906"/>
            <a:ext cx="2252807" cy="923330"/>
          </a:xfrm>
          <a:prstGeom prst="rect">
            <a:avLst/>
          </a:prstGeom>
          <a:solidFill>
            <a:schemeClr val="bg1"/>
          </a:solidFill>
          <a:effectLst>
            <a:softEdge rad="63500"/>
          </a:effectLst>
        </p:spPr>
        <p:txBody>
          <a:bodyPr wrap="square" rtlCol="0">
            <a:spAutoFit/>
          </a:bodyPr>
          <a:lstStyle/>
          <a:p>
            <a:r>
              <a:rPr lang="en-GB" i="1"/>
              <a:t>Strategic decision-making impacts on a place</a:t>
            </a:r>
          </a:p>
        </p:txBody>
      </p:sp>
      <p:sp>
        <p:nvSpPr>
          <p:cNvPr id="19" name="Rectangle: Rounded Corners 18">
            <a:extLst>
              <a:ext uri="{FF2B5EF4-FFF2-40B4-BE49-F238E27FC236}">
                <a16:creationId xmlns:a16="http://schemas.microsoft.com/office/drawing/2014/main" id="{ECD4EC59-04A0-AE7B-4B03-10A119AB6D51}"/>
              </a:ext>
            </a:extLst>
          </p:cNvPr>
          <p:cNvSpPr/>
          <p:nvPr/>
        </p:nvSpPr>
        <p:spPr>
          <a:xfrm>
            <a:off x="909132" y="232134"/>
            <a:ext cx="1920240"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Public Health Scotland</a:t>
            </a:r>
          </a:p>
        </p:txBody>
      </p:sp>
      <p:sp>
        <p:nvSpPr>
          <p:cNvPr id="20" name="Rectangle: Rounded Corners 19">
            <a:extLst>
              <a:ext uri="{FF2B5EF4-FFF2-40B4-BE49-F238E27FC236}">
                <a16:creationId xmlns:a16="http://schemas.microsoft.com/office/drawing/2014/main" id="{C3AD651A-6A72-F6B9-88FE-7F7565281B73}"/>
              </a:ext>
            </a:extLst>
          </p:cNvPr>
          <p:cNvSpPr/>
          <p:nvPr/>
        </p:nvSpPr>
        <p:spPr>
          <a:xfrm>
            <a:off x="203909" y="1052541"/>
            <a:ext cx="1607355" cy="7147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t>Improvement Service</a:t>
            </a:r>
          </a:p>
        </p:txBody>
      </p:sp>
      <p:sp>
        <p:nvSpPr>
          <p:cNvPr id="12" name="Rectangle: Rounded Corners 11">
            <a:extLst>
              <a:ext uri="{FF2B5EF4-FFF2-40B4-BE49-F238E27FC236}">
                <a16:creationId xmlns:a16="http://schemas.microsoft.com/office/drawing/2014/main" id="{6C91CA00-014E-73C5-75FC-FD9AD1597E02}"/>
              </a:ext>
            </a:extLst>
          </p:cNvPr>
          <p:cNvSpPr/>
          <p:nvPr/>
        </p:nvSpPr>
        <p:spPr>
          <a:xfrm>
            <a:off x="9669316" y="5583880"/>
            <a:ext cx="1595120" cy="812800"/>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n w="0"/>
                <a:solidFill>
                  <a:schemeClr val="tx1"/>
                </a:solidFill>
              </a:rPr>
              <a:t>Private sector</a:t>
            </a:r>
            <a:endParaRPr lang="en-GB"/>
          </a:p>
        </p:txBody>
      </p:sp>
      <p:cxnSp>
        <p:nvCxnSpPr>
          <p:cNvPr id="16" name="Straight Arrow Connector 15">
            <a:extLst>
              <a:ext uri="{FF2B5EF4-FFF2-40B4-BE49-F238E27FC236}">
                <a16:creationId xmlns:a16="http://schemas.microsoft.com/office/drawing/2014/main" id="{AA639219-26EE-3E95-94FD-52B35B45E54B}"/>
              </a:ext>
              <a:ext uri="{C183D7F6-B498-43B3-948B-1728B52AA6E4}">
                <adec:decorative xmlns:adec="http://schemas.microsoft.com/office/drawing/2017/decorative" val="1"/>
              </a:ext>
            </a:extLst>
          </p:cNvPr>
          <p:cNvCxnSpPr>
            <a:stCxn id="14" idx="0"/>
          </p:cNvCxnSpPr>
          <p:nvPr/>
        </p:nvCxnSpPr>
        <p:spPr>
          <a:xfrm flipV="1">
            <a:off x="6095072" y="4531360"/>
            <a:ext cx="928" cy="1558389"/>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3788D59-7AB8-928A-4E6C-56CDBC3B5893}"/>
              </a:ext>
              <a:ext uri="{C183D7F6-B498-43B3-948B-1728B52AA6E4}">
                <adec:decorative xmlns:adec="http://schemas.microsoft.com/office/drawing/2017/decorative" val="1"/>
              </a:ext>
            </a:extLst>
          </p:cNvPr>
          <p:cNvCxnSpPr>
            <a:cxnSpLocks/>
            <a:stCxn id="12" idx="0"/>
          </p:cNvCxnSpPr>
          <p:nvPr/>
        </p:nvCxnSpPr>
        <p:spPr>
          <a:xfrm flipH="1" flipV="1">
            <a:off x="7431355" y="3920187"/>
            <a:ext cx="3035521" cy="1663693"/>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032C00D-2EA4-FACC-DA25-5DD668F19EAB}"/>
              </a:ext>
              <a:ext uri="{C183D7F6-B498-43B3-948B-1728B52AA6E4}">
                <adec:decorative xmlns:adec="http://schemas.microsoft.com/office/drawing/2017/decorative" val="1"/>
              </a:ext>
            </a:extLst>
          </p:cNvPr>
          <p:cNvCxnSpPr>
            <a:cxnSpLocks/>
            <a:stCxn id="9" idx="1"/>
            <a:endCxn id="20" idx="3"/>
          </p:cNvCxnSpPr>
          <p:nvPr/>
        </p:nvCxnSpPr>
        <p:spPr>
          <a:xfrm flipH="1" flipV="1">
            <a:off x="1811264" y="1409893"/>
            <a:ext cx="720389" cy="1236038"/>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73A6A8E8-4789-D7BC-76A9-1F305FFB3332}"/>
              </a:ext>
              <a:ext uri="{C183D7F6-B498-43B3-948B-1728B52AA6E4}">
                <adec:decorative xmlns:adec="http://schemas.microsoft.com/office/drawing/2017/decorative" val="1"/>
              </a:ext>
            </a:extLst>
          </p:cNvPr>
          <p:cNvCxnSpPr>
            <a:cxnSpLocks/>
            <a:stCxn id="8" idx="0"/>
            <a:endCxn id="19" idx="3"/>
          </p:cNvCxnSpPr>
          <p:nvPr/>
        </p:nvCxnSpPr>
        <p:spPr>
          <a:xfrm flipH="1" flipV="1">
            <a:off x="2829372" y="589486"/>
            <a:ext cx="1341308" cy="435975"/>
          </a:xfrm>
          <a:prstGeom prst="straightConnector1">
            <a:avLst/>
          </a:prstGeom>
          <a:ln w="317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900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4E67AEE-F8A3-8B2A-4420-46537213EC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676"/>
            <a:ext cx="12192000" cy="6865561"/>
          </a:xfrm>
          <a:prstGeom prst="rect">
            <a:avLst/>
          </a:prstGeom>
        </p:spPr>
      </p:pic>
      <p:sp>
        <p:nvSpPr>
          <p:cNvPr id="4" name="Title 3">
            <a:extLst>
              <a:ext uri="{FF2B5EF4-FFF2-40B4-BE49-F238E27FC236}">
                <a16:creationId xmlns:a16="http://schemas.microsoft.com/office/drawing/2014/main" id="{D19BC7B6-ADB7-E840-AD9E-04207074B3DC}"/>
              </a:ext>
            </a:extLst>
          </p:cNvPr>
          <p:cNvSpPr txBox="1">
            <a:spLocks noGrp="1"/>
          </p:cNvSpPr>
          <p:nvPr>
            <p:ph type="title" idx="4294967295"/>
          </p:nvPr>
        </p:nvSpPr>
        <p:spPr>
          <a:xfrm>
            <a:off x="713763" y="448235"/>
            <a:ext cx="1016839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75000"/>
                  </a:schemeClr>
                </a:solidFill>
                <a:effectLst/>
                <a:uLnTx/>
                <a:uFillTx/>
                <a:latin typeface="+mn-lt"/>
                <a:ea typeface="+mn-ea"/>
                <a:cs typeface="+mn-cs"/>
              </a:rPr>
              <a:t>Key parts to a place-based approach</a:t>
            </a:r>
            <a:endParaRPr kumimoji="0" lang="en-US" sz="40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pic>
        <p:nvPicPr>
          <p:cNvPr id="8" name="Graphic 7" descr="Group of women outline">
            <a:extLst>
              <a:ext uri="{FF2B5EF4-FFF2-40B4-BE49-F238E27FC236}">
                <a16:creationId xmlns:a16="http://schemas.microsoft.com/office/drawing/2014/main" id="{480DCAC5-13C8-4DF6-59D5-D127C8EA3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780" y="1962400"/>
            <a:ext cx="1687585" cy="1687585"/>
          </a:xfrm>
          <a:prstGeom prst="rect">
            <a:avLst/>
          </a:prstGeom>
        </p:spPr>
      </p:pic>
      <p:sp>
        <p:nvSpPr>
          <p:cNvPr id="6" name="TextBox 5">
            <a:extLst>
              <a:ext uri="{FF2B5EF4-FFF2-40B4-BE49-F238E27FC236}">
                <a16:creationId xmlns:a16="http://schemas.microsoft.com/office/drawing/2014/main" id="{39870F72-C5D5-D989-AAE7-4C06DDD93E73}"/>
              </a:ext>
            </a:extLst>
          </p:cNvPr>
          <p:cNvSpPr txBox="1"/>
          <p:nvPr/>
        </p:nvSpPr>
        <p:spPr>
          <a:xfrm>
            <a:off x="989780" y="3888883"/>
            <a:ext cx="2351055" cy="1261884"/>
          </a:xfrm>
          <a:prstGeom prst="rect">
            <a:avLst/>
          </a:prstGeom>
          <a:noFill/>
        </p:spPr>
        <p:txBody>
          <a:bodyPr wrap="square" rtlCol="0">
            <a:spAutoFit/>
          </a:bodyPr>
          <a:lstStyle/>
          <a:p>
            <a:pPr algn="l"/>
            <a:r>
              <a:rPr lang="en-GB" sz="2800" b="1">
                <a:solidFill>
                  <a:schemeClr val="accent1">
                    <a:lumMod val="75000"/>
                  </a:schemeClr>
                </a:solidFill>
              </a:rPr>
              <a:t>PEOPLE</a:t>
            </a:r>
          </a:p>
          <a:p>
            <a:pPr algn="l"/>
            <a:r>
              <a:rPr lang="en-GB" sz="2400" b="1">
                <a:solidFill>
                  <a:schemeClr val="accent1">
                    <a:lumMod val="75000"/>
                  </a:schemeClr>
                </a:solidFill>
              </a:rPr>
              <a:t>What they are experiencing</a:t>
            </a:r>
            <a:endParaRPr lang="en-US" sz="2400" b="1">
              <a:solidFill>
                <a:schemeClr val="accent1">
                  <a:lumMod val="75000"/>
                </a:schemeClr>
              </a:solidFill>
            </a:endParaRPr>
          </a:p>
        </p:txBody>
      </p:sp>
      <p:pic>
        <p:nvPicPr>
          <p:cNvPr id="12" name="Picture 11" descr="Child looking at a world map">
            <a:extLst>
              <a:ext uri="{FF2B5EF4-FFF2-40B4-BE49-F238E27FC236}">
                <a16:creationId xmlns:a16="http://schemas.microsoft.com/office/drawing/2014/main" id="{17F2E759-A87F-DBF3-B278-73F19F802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0757" y="1977680"/>
            <a:ext cx="2255566" cy="1502241"/>
          </a:xfrm>
          <a:prstGeom prst="rect">
            <a:avLst/>
          </a:prstGeom>
        </p:spPr>
      </p:pic>
      <p:sp>
        <p:nvSpPr>
          <p:cNvPr id="10" name="TextBox 9">
            <a:extLst>
              <a:ext uri="{FF2B5EF4-FFF2-40B4-BE49-F238E27FC236}">
                <a16:creationId xmlns:a16="http://schemas.microsoft.com/office/drawing/2014/main" id="{EA1AFFDB-339F-2E6A-7DFD-7D61D72F3ABA}"/>
              </a:ext>
            </a:extLst>
          </p:cNvPr>
          <p:cNvSpPr txBox="1"/>
          <p:nvPr/>
        </p:nvSpPr>
        <p:spPr>
          <a:xfrm>
            <a:off x="4870757" y="3788644"/>
            <a:ext cx="2450486" cy="1631216"/>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endParaRPr lang="en-US" sz="2400" b="1">
              <a:solidFill>
                <a:schemeClr val="accent1">
                  <a:lumMod val="75000"/>
                </a:schemeClr>
              </a:solidFill>
            </a:endParaRPr>
          </a:p>
        </p:txBody>
      </p:sp>
      <p:sp>
        <p:nvSpPr>
          <p:cNvPr id="14" name="TextBox 13">
            <a:extLst>
              <a:ext uri="{FF2B5EF4-FFF2-40B4-BE49-F238E27FC236}">
                <a16:creationId xmlns:a16="http://schemas.microsoft.com/office/drawing/2014/main" id="{5D21E1AC-CD63-6801-D23E-300F736B92DC}"/>
              </a:ext>
            </a:extLst>
          </p:cNvPr>
          <p:cNvSpPr txBox="1"/>
          <p:nvPr/>
        </p:nvSpPr>
        <p:spPr>
          <a:xfrm>
            <a:off x="8726821" y="4025480"/>
            <a:ext cx="2684125" cy="1261884"/>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p>
        </p:txBody>
      </p:sp>
      <p:pic>
        <p:nvPicPr>
          <p:cNvPr id="16" name="Picture 15" descr="Hand holding piece of white puzzle on blue background">
            <a:extLst>
              <a:ext uri="{FF2B5EF4-FFF2-40B4-BE49-F238E27FC236}">
                <a16:creationId xmlns:a16="http://schemas.microsoft.com/office/drawing/2014/main" id="{1164A2CB-CC8F-2783-D288-E19E81101C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2841" y="1964981"/>
            <a:ext cx="2253165" cy="1502241"/>
          </a:xfrm>
          <a:prstGeom prst="rect">
            <a:avLst/>
          </a:prstGeom>
        </p:spPr>
      </p:pic>
    </p:spTree>
    <p:extLst>
      <p:ext uri="{BB962C8B-B14F-4D97-AF65-F5344CB8AC3E}">
        <p14:creationId xmlns:p14="http://schemas.microsoft.com/office/powerpoint/2010/main" val="773919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5354"/>
            <a:ext cx="12202297" cy="6852646"/>
          </a:xfrm>
          <a:prstGeom prst="rect">
            <a:avLst/>
          </a:prstGeom>
        </p:spPr>
      </p:pic>
      <p:sp>
        <p:nvSpPr>
          <p:cNvPr id="5" name="Title 4">
            <a:extLst>
              <a:ext uri="{FF2B5EF4-FFF2-40B4-BE49-F238E27FC236}">
                <a16:creationId xmlns:a16="http://schemas.microsoft.com/office/drawing/2014/main" id="{05E01FD5-A0B1-5AE4-773A-91C0FB9A8962}"/>
              </a:ext>
            </a:extLst>
          </p:cNvPr>
          <p:cNvSpPr txBox="1">
            <a:spLocks noGrp="1"/>
          </p:cNvSpPr>
          <p:nvPr>
            <p:ph type="title" idx="4294967295"/>
          </p:nvPr>
        </p:nvSpPr>
        <p:spPr>
          <a:xfrm>
            <a:off x="448982" y="237316"/>
            <a:ext cx="71935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Take a place based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7" name="Graphic 6" descr="Group of women outline">
            <a:extLst>
              <a:ext uri="{FF2B5EF4-FFF2-40B4-BE49-F238E27FC236}">
                <a16:creationId xmlns:a16="http://schemas.microsoft.com/office/drawing/2014/main" id="{9DF82547-0510-2A1A-BCAE-D5C57B93C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13" name="TextBox 12">
            <a:extLst>
              <a:ext uri="{FF2B5EF4-FFF2-40B4-BE49-F238E27FC236}">
                <a16:creationId xmlns:a16="http://schemas.microsoft.com/office/drawing/2014/main" id="{94F9356E-AF39-6934-8E8C-832251E7703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chemeClr val="accent1">
                    <a:lumMod val="75000"/>
                  </a:schemeClr>
                </a:solidFill>
              </a:rPr>
              <a:t>PEOPLE</a:t>
            </a:r>
          </a:p>
          <a:p>
            <a:r>
              <a:rPr lang="en-GB" sz="2400" b="1">
                <a:solidFill>
                  <a:schemeClr val="accent1">
                    <a:lumMod val="75000"/>
                  </a:schemeClr>
                </a:solidFill>
              </a:rPr>
              <a:t>What they are experiencing –</a:t>
            </a:r>
          </a:p>
          <a:p>
            <a:pPr algn="l"/>
            <a:r>
              <a:rPr lang="en-GB" sz="2400" b="1">
                <a:solidFill>
                  <a:schemeClr val="accent1">
                    <a:lumMod val="75000"/>
                  </a:schemeClr>
                </a:solidFill>
              </a:rPr>
              <a:t>inequality</a:t>
            </a:r>
          </a:p>
          <a:p>
            <a:pPr algn="l"/>
            <a:endParaRPr lang="en-GB" sz="2400" b="1">
              <a:solidFill>
                <a:schemeClr val="accent1">
                  <a:lumMod val="75000"/>
                </a:schemeClr>
              </a:solidFill>
            </a:endParaRPr>
          </a:p>
          <a:p>
            <a:pPr algn="l"/>
            <a:r>
              <a:rPr lang="en-GB" sz="2400" b="1">
                <a:solidFill>
                  <a:schemeClr val="accent1">
                    <a:lumMod val="75000"/>
                  </a:schemeClr>
                </a:solidFill>
              </a:rPr>
              <a:t>Inequality data</a:t>
            </a:r>
            <a:endParaRPr lang="en-GB" sz="2400" b="1">
              <a:solidFill>
                <a:schemeClr val="accent1">
                  <a:lumMod val="75000"/>
                </a:schemeClr>
              </a:solidFill>
              <a:cs typeface="Calibri"/>
            </a:endParaRPr>
          </a:p>
          <a:p>
            <a:pPr algn="l"/>
            <a:r>
              <a:rPr lang="en-GB" sz="2400" b="1">
                <a:solidFill>
                  <a:schemeClr val="accent1">
                    <a:lumMod val="75000"/>
                  </a:schemeClr>
                </a:solidFill>
                <a:cs typeface="Calibri"/>
              </a:rPr>
              <a:t>Quantitative</a:t>
            </a:r>
          </a:p>
          <a:p>
            <a:pPr algn="l"/>
            <a:r>
              <a:rPr lang="en-GB" sz="2400" b="1">
                <a:solidFill>
                  <a:schemeClr val="accent1">
                    <a:lumMod val="75000"/>
                  </a:schemeClr>
                </a:solidFill>
              </a:rPr>
              <a:t>Qualitative</a:t>
            </a:r>
            <a:endParaRPr lang="en-US" sz="2400" b="1">
              <a:solidFill>
                <a:schemeClr val="accent1">
                  <a:lumMod val="75000"/>
                </a:schemeClr>
              </a:solidFill>
            </a:endParaRPr>
          </a:p>
        </p:txBody>
      </p:sp>
      <p:pic>
        <p:nvPicPr>
          <p:cNvPr id="9" name="Picture 8" descr="Child looking at a world map">
            <a:extLst>
              <a:ext uri="{FF2B5EF4-FFF2-40B4-BE49-F238E27FC236}">
                <a16:creationId xmlns:a16="http://schemas.microsoft.com/office/drawing/2014/main" id="{27849141-B185-947B-F49B-AB04D32DD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15" name="TextBox 14">
            <a:extLst>
              <a:ext uri="{FF2B5EF4-FFF2-40B4-BE49-F238E27FC236}">
                <a16:creationId xmlns:a16="http://schemas.microsoft.com/office/drawing/2014/main" id="{595F29D6-6714-3501-BE75-B162347D3D93}"/>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11" name="Picture 10" descr="Hand holding piece of white puzzle on blue background">
            <a:extLst>
              <a:ext uri="{FF2B5EF4-FFF2-40B4-BE49-F238E27FC236}">
                <a16:creationId xmlns:a16="http://schemas.microsoft.com/office/drawing/2014/main" id="{C277CF51-7FE5-A876-C6F0-3407EC8B3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7" name="TextBox 16">
            <a:extLst>
              <a:ext uri="{FF2B5EF4-FFF2-40B4-BE49-F238E27FC236}">
                <a16:creationId xmlns:a16="http://schemas.microsoft.com/office/drawing/2014/main" id="{2517F844-6CA2-ABB3-B6C3-10F054E868EB}"/>
              </a:ext>
            </a:extLst>
          </p:cNvPr>
          <p:cNvSpPr txBox="1"/>
          <p:nvPr/>
        </p:nvSpPr>
        <p:spPr>
          <a:xfrm>
            <a:off x="8698417" y="2524889"/>
            <a:ext cx="2684125" cy="3847207"/>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endParaRPr lang="en-GB" sz="2400" b="1">
              <a:solidFill>
                <a:schemeClr val="accent1">
                  <a:lumMod val="75000"/>
                </a:schemeClr>
              </a:solidFill>
            </a:endParaRPr>
          </a:p>
          <a:p>
            <a:endParaRPr lang="en-GB" sz="2400" b="1">
              <a:solidFill>
                <a:schemeClr val="accent1">
                  <a:lumMod val="75000"/>
                </a:schemeClr>
              </a:solidFill>
            </a:endParaRPr>
          </a:p>
          <a:p>
            <a:endParaRPr lang="en-GB" sz="2400" b="1">
              <a:solidFill>
                <a:schemeClr val="accent1">
                  <a:lumMod val="75000"/>
                </a:schemeClr>
              </a:solidFill>
            </a:endParaRPr>
          </a:p>
          <a:p>
            <a:r>
              <a:rPr lang="en-GB" sz="2400" b="1">
                <a:solidFill>
                  <a:schemeClr val="accent1">
                    <a:lumMod val="75000"/>
                  </a:schemeClr>
                </a:solidFill>
              </a:rPr>
              <a:t>Place &amp; Wellbeing Assessments</a:t>
            </a:r>
          </a:p>
          <a:p>
            <a:r>
              <a:rPr lang="en-GB" sz="2400" b="1">
                <a:solidFill>
                  <a:schemeClr val="accent1">
                    <a:lumMod val="75000"/>
                  </a:schemeClr>
                </a:solidFill>
              </a:rPr>
              <a:t>Briefing Papers</a:t>
            </a:r>
          </a:p>
          <a:p>
            <a:r>
              <a:rPr lang="en-GB" sz="2400" b="1">
                <a:solidFill>
                  <a:schemeClr val="accent1">
                    <a:lumMod val="75000"/>
                  </a:schemeClr>
                </a:solidFill>
              </a:rPr>
              <a:t>Leadership &amp; governance</a:t>
            </a:r>
            <a:endParaRPr lang="en-US" sz="2400" b="1">
              <a:solidFill>
                <a:schemeClr val="accent1">
                  <a:lumMod val="75000"/>
                </a:schemeClr>
              </a:solidFill>
            </a:endParaRPr>
          </a:p>
        </p:txBody>
      </p:sp>
    </p:spTree>
    <p:extLst>
      <p:ext uri="{BB962C8B-B14F-4D97-AF65-F5344CB8AC3E}">
        <p14:creationId xmlns:p14="http://schemas.microsoft.com/office/powerpoint/2010/main" val="324480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97" y="5354"/>
            <a:ext cx="12202297" cy="6852646"/>
          </a:xfrm>
          <a:prstGeom prst="rect">
            <a:avLst/>
          </a:prstGeom>
        </p:spPr>
      </p:pic>
      <p:sp>
        <p:nvSpPr>
          <p:cNvPr id="5" name="Title 4">
            <a:extLst>
              <a:ext uri="{FF2B5EF4-FFF2-40B4-BE49-F238E27FC236}">
                <a16:creationId xmlns:a16="http://schemas.microsoft.com/office/drawing/2014/main" id="{05E01FD5-A0B1-5AE4-773A-91C0FB9A8962}"/>
              </a:ext>
            </a:extLst>
          </p:cNvPr>
          <p:cNvSpPr txBox="1">
            <a:spLocks noGrp="1"/>
          </p:cNvSpPr>
          <p:nvPr>
            <p:ph type="title" idx="4294967295"/>
          </p:nvPr>
        </p:nvSpPr>
        <p:spPr>
          <a:xfrm>
            <a:off x="448982" y="237316"/>
            <a:ext cx="719356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5">
                    <a:lumMod val="50000"/>
                  </a:schemeClr>
                </a:solidFill>
                <a:effectLst/>
                <a:uLnTx/>
                <a:uFillTx/>
                <a:latin typeface="+mn-lt"/>
                <a:ea typeface="+mn-ea"/>
                <a:cs typeface="+mn-cs"/>
              </a:rPr>
              <a:t>Take a place based approach</a:t>
            </a:r>
            <a:endParaRPr kumimoji="0" lang="en-US" sz="3600" b="1" i="0" u="none" strike="noStrike" kern="1200" cap="none" spc="0" normalizeH="0" baseline="0" noProof="0" dirty="0">
              <a:ln>
                <a:noFill/>
              </a:ln>
              <a:solidFill>
                <a:schemeClr val="accent5">
                  <a:lumMod val="50000"/>
                </a:schemeClr>
              </a:solidFill>
              <a:effectLst/>
              <a:uLnTx/>
              <a:uFillTx/>
              <a:latin typeface="+mn-lt"/>
              <a:ea typeface="+mn-ea"/>
              <a:cs typeface="+mn-cs"/>
            </a:endParaRPr>
          </a:p>
        </p:txBody>
      </p:sp>
      <p:pic>
        <p:nvPicPr>
          <p:cNvPr id="7" name="Graphic 6" descr="Group of women outline">
            <a:extLst>
              <a:ext uri="{FF2B5EF4-FFF2-40B4-BE49-F238E27FC236}">
                <a16:creationId xmlns:a16="http://schemas.microsoft.com/office/drawing/2014/main" id="{9DF82547-0510-2A1A-BCAE-D5C57B93C9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9458" y="974265"/>
            <a:ext cx="1687585" cy="1687585"/>
          </a:xfrm>
          <a:prstGeom prst="rect">
            <a:avLst/>
          </a:prstGeom>
        </p:spPr>
      </p:pic>
      <p:sp>
        <p:nvSpPr>
          <p:cNvPr id="13" name="TextBox 12">
            <a:extLst>
              <a:ext uri="{FF2B5EF4-FFF2-40B4-BE49-F238E27FC236}">
                <a16:creationId xmlns:a16="http://schemas.microsoft.com/office/drawing/2014/main" id="{94F9356E-AF39-6934-8E8C-832251E77034}"/>
              </a:ext>
            </a:extLst>
          </p:cNvPr>
          <p:cNvSpPr txBox="1"/>
          <p:nvPr/>
        </p:nvSpPr>
        <p:spPr>
          <a:xfrm>
            <a:off x="989780" y="2524889"/>
            <a:ext cx="2351055" cy="3108543"/>
          </a:xfrm>
          <a:prstGeom prst="rect">
            <a:avLst/>
          </a:prstGeom>
          <a:noFill/>
        </p:spPr>
        <p:txBody>
          <a:bodyPr wrap="square" lIns="91440" tIns="45720" rIns="91440" bIns="45720" rtlCol="0" anchor="t">
            <a:spAutoFit/>
          </a:bodyPr>
          <a:lstStyle/>
          <a:p>
            <a:pPr algn="l"/>
            <a:r>
              <a:rPr lang="en-GB" sz="2800" b="1">
                <a:solidFill>
                  <a:srgbClr val="C00000"/>
                </a:solidFill>
              </a:rPr>
              <a:t>PEOPLE</a:t>
            </a:r>
          </a:p>
          <a:p>
            <a:r>
              <a:rPr lang="en-GB" sz="2400" b="1">
                <a:solidFill>
                  <a:srgbClr val="C00000"/>
                </a:solidFill>
              </a:rPr>
              <a:t>What they are experiencing – </a:t>
            </a:r>
          </a:p>
          <a:p>
            <a:r>
              <a:rPr lang="en-GB" sz="2400" b="1">
                <a:solidFill>
                  <a:srgbClr val="C00000"/>
                </a:solidFill>
                <a:cs typeface="Calibri"/>
              </a:rPr>
              <a:t>Inequality</a:t>
            </a:r>
            <a:endParaRPr lang="en-GB" sz="2400" b="1">
              <a:solidFill>
                <a:srgbClr val="C00000"/>
              </a:solidFill>
            </a:endParaRPr>
          </a:p>
          <a:p>
            <a:pPr algn="l"/>
            <a:endParaRPr lang="en-GB" sz="2400" b="1">
              <a:solidFill>
                <a:srgbClr val="C00000"/>
              </a:solidFill>
            </a:endParaRPr>
          </a:p>
          <a:p>
            <a:pPr algn="l"/>
            <a:r>
              <a:rPr lang="en-GB" sz="2400" b="1">
                <a:solidFill>
                  <a:srgbClr val="C00000"/>
                </a:solidFill>
              </a:rPr>
              <a:t>Inequality data</a:t>
            </a:r>
            <a:endParaRPr lang="en-GB" sz="2400" b="1">
              <a:solidFill>
                <a:srgbClr val="C00000"/>
              </a:solidFill>
              <a:cs typeface="Calibri"/>
            </a:endParaRPr>
          </a:p>
          <a:p>
            <a:pPr algn="l"/>
            <a:r>
              <a:rPr lang="en-GB" sz="2400" b="1">
                <a:solidFill>
                  <a:srgbClr val="C00000"/>
                </a:solidFill>
                <a:cs typeface="Calibri"/>
              </a:rPr>
              <a:t>Quantitative</a:t>
            </a:r>
          </a:p>
          <a:p>
            <a:pPr algn="l"/>
            <a:r>
              <a:rPr lang="en-GB" sz="2400" b="1">
                <a:solidFill>
                  <a:srgbClr val="C00000"/>
                </a:solidFill>
              </a:rPr>
              <a:t>Qualitative</a:t>
            </a:r>
            <a:endParaRPr lang="en-US" sz="2400" b="1">
              <a:solidFill>
                <a:srgbClr val="C00000"/>
              </a:solidFill>
            </a:endParaRPr>
          </a:p>
        </p:txBody>
      </p:sp>
      <p:pic>
        <p:nvPicPr>
          <p:cNvPr id="9" name="Picture 8" descr="Child looking at a world map">
            <a:extLst>
              <a:ext uri="{FF2B5EF4-FFF2-40B4-BE49-F238E27FC236}">
                <a16:creationId xmlns:a16="http://schemas.microsoft.com/office/drawing/2014/main" id="{27849141-B185-947B-F49B-AB04D32DD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843" y="1073506"/>
            <a:ext cx="2255566" cy="1502241"/>
          </a:xfrm>
          <a:prstGeom prst="rect">
            <a:avLst/>
          </a:prstGeom>
        </p:spPr>
      </p:pic>
      <p:sp>
        <p:nvSpPr>
          <p:cNvPr id="15" name="TextBox 14">
            <a:extLst>
              <a:ext uri="{FF2B5EF4-FFF2-40B4-BE49-F238E27FC236}">
                <a16:creationId xmlns:a16="http://schemas.microsoft.com/office/drawing/2014/main" id="{595F29D6-6714-3501-BE75-B162347D3D93}"/>
              </a:ext>
            </a:extLst>
          </p:cNvPr>
          <p:cNvSpPr txBox="1"/>
          <p:nvPr/>
        </p:nvSpPr>
        <p:spPr>
          <a:xfrm>
            <a:off x="4843436" y="2591614"/>
            <a:ext cx="2450486" cy="3108543"/>
          </a:xfrm>
          <a:prstGeom prst="rect">
            <a:avLst/>
          </a:prstGeom>
          <a:noFill/>
        </p:spPr>
        <p:txBody>
          <a:bodyPr wrap="square" rtlCol="0">
            <a:spAutoFit/>
          </a:bodyPr>
          <a:lstStyle/>
          <a:p>
            <a:pPr algn="l"/>
            <a:r>
              <a:rPr lang="en-GB" sz="2800" b="1">
                <a:solidFill>
                  <a:schemeClr val="accent1">
                    <a:lumMod val="75000"/>
                  </a:schemeClr>
                </a:solidFill>
              </a:rPr>
              <a:t>PLACE</a:t>
            </a:r>
          </a:p>
          <a:p>
            <a:pPr algn="l"/>
            <a:r>
              <a:rPr lang="en-GB" sz="2400" b="1">
                <a:solidFill>
                  <a:schemeClr val="accent1">
                    <a:lumMod val="75000"/>
                  </a:schemeClr>
                </a:solidFill>
              </a:rPr>
              <a:t>All the features that have a positive impact</a:t>
            </a:r>
          </a:p>
          <a:p>
            <a:pPr algn="l"/>
            <a:endParaRPr lang="en-GB" sz="2400" b="1">
              <a:solidFill>
                <a:schemeClr val="accent1">
                  <a:lumMod val="75000"/>
                </a:schemeClr>
              </a:solidFill>
            </a:endParaRPr>
          </a:p>
          <a:p>
            <a:pPr algn="l"/>
            <a:r>
              <a:rPr lang="en-GB" sz="2400" b="1">
                <a:solidFill>
                  <a:schemeClr val="accent1">
                    <a:lumMod val="75000"/>
                  </a:schemeClr>
                </a:solidFill>
              </a:rPr>
              <a:t>Place and Wellbeing Outcomes</a:t>
            </a:r>
            <a:endParaRPr lang="en-US" sz="2400" b="1">
              <a:solidFill>
                <a:schemeClr val="accent1">
                  <a:lumMod val="75000"/>
                </a:schemeClr>
              </a:solidFill>
            </a:endParaRPr>
          </a:p>
        </p:txBody>
      </p:sp>
      <p:pic>
        <p:nvPicPr>
          <p:cNvPr id="11" name="Picture 10" descr="Hand holding piece of white puzzle on blue background">
            <a:extLst>
              <a:ext uri="{FF2B5EF4-FFF2-40B4-BE49-F238E27FC236}">
                <a16:creationId xmlns:a16="http://schemas.microsoft.com/office/drawing/2014/main" id="{C277CF51-7FE5-A876-C6F0-3407EC8B3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98417" y="1066936"/>
            <a:ext cx="2253165" cy="1502241"/>
          </a:xfrm>
          <a:prstGeom prst="rect">
            <a:avLst/>
          </a:prstGeom>
        </p:spPr>
      </p:pic>
      <p:sp>
        <p:nvSpPr>
          <p:cNvPr id="17" name="TextBox 16">
            <a:extLst>
              <a:ext uri="{FF2B5EF4-FFF2-40B4-BE49-F238E27FC236}">
                <a16:creationId xmlns:a16="http://schemas.microsoft.com/office/drawing/2014/main" id="{2517F844-6CA2-ABB3-B6C3-10F054E868EB}"/>
              </a:ext>
            </a:extLst>
          </p:cNvPr>
          <p:cNvSpPr txBox="1"/>
          <p:nvPr/>
        </p:nvSpPr>
        <p:spPr>
          <a:xfrm>
            <a:off x="8698417" y="2524889"/>
            <a:ext cx="2684125" cy="3847207"/>
          </a:xfrm>
          <a:prstGeom prst="rect">
            <a:avLst/>
          </a:prstGeom>
          <a:noFill/>
        </p:spPr>
        <p:txBody>
          <a:bodyPr wrap="square" rtlCol="0">
            <a:spAutoFit/>
          </a:bodyPr>
          <a:lstStyle/>
          <a:p>
            <a:r>
              <a:rPr lang="en-GB" sz="2800" b="1">
                <a:solidFill>
                  <a:schemeClr val="accent1">
                    <a:lumMod val="75000"/>
                  </a:schemeClr>
                </a:solidFill>
              </a:rPr>
              <a:t>DECISIONS</a:t>
            </a:r>
            <a:endParaRPr lang="en-US" sz="2800" b="1">
              <a:solidFill>
                <a:schemeClr val="accent1">
                  <a:lumMod val="75000"/>
                </a:schemeClr>
              </a:solidFill>
            </a:endParaRPr>
          </a:p>
          <a:p>
            <a:r>
              <a:rPr lang="en-GB" sz="2400" b="1">
                <a:solidFill>
                  <a:schemeClr val="accent1">
                    <a:lumMod val="75000"/>
                  </a:schemeClr>
                </a:solidFill>
              </a:rPr>
              <a:t>How</a:t>
            </a:r>
            <a:r>
              <a:rPr lang="en-US" sz="2400" b="1">
                <a:solidFill>
                  <a:schemeClr val="accent1">
                    <a:lumMod val="75000"/>
                  </a:schemeClr>
                </a:solidFill>
              </a:rPr>
              <a:t> they impact people and place</a:t>
            </a:r>
            <a:endParaRPr lang="en-GB" sz="2400" b="1">
              <a:solidFill>
                <a:schemeClr val="accent1">
                  <a:lumMod val="75000"/>
                </a:schemeClr>
              </a:solidFill>
            </a:endParaRPr>
          </a:p>
          <a:p>
            <a:endParaRPr lang="en-GB" sz="2400" b="1">
              <a:solidFill>
                <a:schemeClr val="accent1">
                  <a:lumMod val="75000"/>
                </a:schemeClr>
              </a:solidFill>
            </a:endParaRPr>
          </a:p>
          <a:p>
            <a:endParaRPr lang="en-GB" sz="2400" b="1">
              <a:solidFill>
                <a:schemeClr val="accent1">
                  <a:lumMod val="75000"/>
                </a:schemeClr>
              </a:solidFill>
            </a:endParaRPr>
          </a:p>
          <a:p>
            <a:r>
              <a:rPr lang="en-GB" sz="2400" b="1">
                <a:solidFill>
                  <a:schemeClr val="accent1">
                    <a:lumMod val="75000"/>
                  </a:schemeClr>
                </a:solidFill>
              </a:rPr>
              <a:t>Place &amp; Wellbeing Assessments</a:t>
            </a:r>
          </a:p>
          <a:p>
            <a:r>
              <a:rPr lang="en-GB" sz="2400" b="1">
                <a:solidFill>
                  <a:schemeClr val="accent1">
                    <a:lumMod val="75000"/>
                  </a:schemeClr>
                </a:solidFill>
              </a:rPr>
              <a:t>Briefing Papers</a:t>
            </a:r>
          </a:p>
          <a:p>
            <a:r>
              <a:rPr lang="en-GB" sz="2400" b="1">
                <a:solidFill>
                  <a:schemeClr val="accent1">
                    <a:lumMod val="75000"/>
                  </a:schemeClr>
                </a:solidFill>
              </a:rPr>
              <a:t>Leadership &amp; governance</a:t>
            </a:r>
            <a:endParaRPr lang="en-US" sz="2400" b="1">
              <a:solidFill>
                <a:schemeClr val="accent1">
                  <a:lumMod val="75000"/>
                </a:schemeClr>
              </a:solidFill>
            </a:endParaRPr>
          </a:p>
        </p:txBody>
      </p:sp>
    </p:spTree>
    <p:extLst>
      <p:ext uri="{BB962C8B-B14F-4D97-AF65-F5344CB8AC3E}">
        <p14:creationId xmlns:p14="http://schemas.microsoft.com/office/powerpoint/2010/main" val="2050504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A3190F-B805-F9FB-C5F4-1EB003D029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202297" cy="6852646"/>
          </a:xfrm>
          <a:prstGeom prst="rect">
            <a:avLst/>
          </a:prstGeom>
        </p:spPr>
      </p:pic>
      <p:sp>
        <p:nvSpPr>
          <p:cNvPr id="4" name="Title 3">
            <a:extLst>
              <a:ext uri="{FF2B5EF4-FFF2-40B4-BE49-F238E27FC236}">
                <a16:creationId xmlns:a16="http://schemas.microsoft.com/office/drawing/2014/main" id="{2C2E86EC-3FF7-BD49-9B9D-84637B39DCA8}"/>
              </a:ext>
            </a:extLst>
          </p:cNvPr>
          <p:cNvSpPr txBox="1">
            <a:spLocks noGrp="1"/>
          </p:cNvSpPr>
          <p:nvPr>
            <p:ph type="title" idx="4294967295"/>
          </p:nvPr>
        </p:nvSpPr>
        <p:spPr>
          <a:xfrm>
            <a:off x="457197" y="281550"/>
            <a:ext cx="11653489"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D</a:t>
            </a:r>
            <a:r>
              <a:rPr kumimoji="0" lang="en-US" sz="4400" b="1" i="0" u="none" strike="noStrike" kern="1200" cap="none" spc="0" normalizeH="0" baseline="0" noProof="0" dirty="0" err="1">
                <a:ln>
                  <a:noFill/>
                </a:ln>
                <a:solidFill>
                  <a:schemeClr val="accent5">
                    <a:lumMod val="49000"/>
                  </a:schemeClr>
                </a:solidFill>
                <a:effectLst/>
                <a:uLnTx/>
                <a:uFillTx/>
                <a:latin typeface="Calibri"/>
                <a:ea typeface="+mn-ea"/>
                <a:cs typeface="Calibri Light"/>
              </a:rPr>
              <a:t>ata</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on inequality to shape more preventative decision making</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and its </a:t>
            </a:r>
            <a:r>
              <a:rPr kumimoji="0" lang="en-US"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role in the Shaping Places for Wellbeing Programme</a:t>
            </a:r>
            <a:r>
              <a:rPr kumimoji="0" lang="en-GB" sz="4400" b="1" i="0" u="none" strike="noStrike" kern="1200" cap="none" spc="0" normalizeH="0" baseline="0" noProof="0" dirty="0">
                <a:ln>
                  <a:noFill/>
                </a:ln>
                <a:solidFill>
                  <a:schemeClr val="accent5">
                    <a:lumMod val="49000"/>
                  </a:schemeClr>
                </a:solidFill>
                <a:effectLst/>
                <a:uLnTx/>
                <a:uFillTx/>
                <a:latin typeface="Calibri"/>
                <a:ea typeface="+mn-ea"/>
                <a:cs typeface="Calibri Light"/>
              </a:rPr>
              <a:t> </a:t>
            </a:r>
            <a:endParaRPr kumimoji="0" lang="en-US" sz="1800" b="0" i="0" u="none" strike="noStrike" kern="1200" cap="none" spc="0" normalizeH="0" baseline="0" noProof="0" dirty="0">
              <a:ln>
                <a:noFill/>
              </a:ln>
              <a:solidFill>
                <a:schemeClr val="tx1"/>
              </a:solidFill>
              <a:effectLst/>
              <a:uLnTx/>
              <a:uFillTx/>
              <a:latin typeface="+mn-lt"/>
              <a:ea typeface="+mn-ea"/>
              <a:cs typeface="Calibri"/>
            </a:endParaRPr>
          </a:p>
        </p:txBody>
      </p:sp>
      <p:sp>
        <p:nvSpPr>
          <p:cNvPr id="3" name="TextBox 2">
            <a:extLst>
              <a:ext uri="{FF2B5EF4-FFF2-40B4-BE49-F238E27FC236}">
                <a16:creationId xmlns:a16="http://schemas.microsoft.com/office/drawing/2014/main" id="{2CDC2ED5-A2B4-CFB2-1E14-03D33A5069F6}"/>
              </a:ext>
            </a:extLst>
          </p:cNvPr>
          <p:cNvSpPr txBox="1"/>
          <p:nvPr/>
        </p:nvSpPr>
        <p:spPr>
          <a:xfrm>
            <a:off x="418011" y="2442754"/>
            <a:ext cx="10685418" cy="3170099"/>
          </a:xfrm>
          <a:prstGeom prst="rect">
            <a:avLst/>
          </a:prstGeom>
          <a:noFill/>
        </p:spPr>
        <p:txBody>
          <a:bodyPr wrap="square" rtlCol="0">
            <a:spAutoFit/>
          </a:bodyPr>
          <a:lstStyle/>
          <a:p>
            <a:r>
              <a:rPr lang="en-GB" sz="4000" dirty="0">
                <a:cs typeface="Calibri Light"/>
              </a:rPr>
              <a:t>✔️</a:t>
            </a:r>
            <a:r>
              <a:rPr lang="en-GB" sz="4000" dirty="0">
                <a:solidFill>
                  <a:schemeClr val="tx2"/>
                </a:solidFill>
                <a:cs typeface="Calibri Light"/>
              </a:rPr>
              <a:t> </a:t>
            </a:r>
            <a:r>
              <a:rPr lang="en-GB" sz="4000" dirty="0">
                <a:solidFill>
                  <a:schemeClr val="accent3"/>
                </a:solidFill>
                <a:cs typeface="Calibri Light"/>
              </a:rPr>
              <a:t>Masterclass 1 </a:t>
            </a:r>
            <a:endParaRPr lang="en-GB" sz="4000" dirty="0">
              <a:solidFill>
                <a:schemeClr val="accent3"/>
              </a:solidFill>
              <a:ea typeface="Calibri"/>
              <a:cs typeface="Calibri Light"/>
            </a:endParaRPr>
          </a:p>
          <a:p>
            <a:br>
              <a:rPr lang="en-GB" sz="4000" dirty="0">
                <a:cs typeface="Calibri Light"/>
              </a:rPr>
            </a:br>
            <a:r>
              <a:rPr lang="en-GB" sz="4000" dirty="0">
                <a:cs typeface="Calibri Light"/>
              </a:rPr>
              <a:t>✔️</a:t>
            </a:r>
            <a:r>
              <a:rPr lang="en-GB" sz="4000" dirty="0">
                <a:solidFill>
                  <a:schemeClr val="tx2"/>
                </a:solidFill>
                <a:cs typeface="Calibri Light"/>
              </a:rPr>
              <a:t> The why and how of data</a:t>
            </a:r>
          </a:p>
          <a:p>
            <a:br>
              <a:rPr lang="en-GB" sz="4000" dirty="0">
                <a:cs typeface="Calibri Light"/>
              </a:rPr>
            </a:br>
            <a:r>
              <a:rPr lang="en-GB" sz="4000" dirty="0">
                <a:cs typeface="Calibri Light"/>
              </a:rPr>
              <a:t>✔️ </a:t>
            </a:r>
            <a:r>
              <a:rPr lang="en-GB" sz="4000" dirty="0">
                <a:solidFill>
                  <a:schemeClr val="accent3"/>
                </a:solidFill>
                <a:cs typeface="Calibri Light"/>
              </a:rPr>
              <a:t>Impact and support</a:t>
            </a:r>
            <a:endParaRPr lang="en-US" sz="4000" dirty="0">
              <a:solidFill>
                <a:schemeClr val="accent3"/>
              </a:solidFill>
              <a:cs typeface="Calibri Light"/>
            </a:endParaRPr>
          </a:p>
        </p:txBody>
      </p:sp>
    </p:spTree>
    <p:extLst>
      <p:ext uri="{BB962C8B-B14F-4D97-AF65-F5344CB8AC3E}">
        <p14:creationId xmlns:p14="http://schemas.microsoft.com/office/powerpoint/2010/main" val="3121277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543e12e-b41e-4b3f-8a83-41e12152c6a2">
      <Terms xmlns="http://schemas.microsoft.com/office/infopath/2007/PartnerControls"/>
    </lcf76f155ced4ddcb4097134ff3c332f>
    <TaxCatchAll xmlns="4ea622ab-6d0b-4c8a-8736-27bd26b1fd54" xsi:nil="true"/>
    <SharedWithUsers xmlns="4ea622ab-6d0b-4c8a-8736-27bd26b1fd54">
      <UserInfo>
        <DisplayName>Irene Beautyman</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8B37618F89864ABE738DE1DBF7EE19" ma:contentTypeVersion="18" ma:contentTypeDescription="Create a new document." ma:contentTypeScope="" ma:versionID="a8f73f53609a50f038a7a30f15c336c6">
  <xsd:schema xmlns:xsd="http://www.w3.org/2001/XMLSchema" xmlns:xs="http://www.w3.org/2001/XMLSchema" xmlns:p="http://schemas.microsoft.com/office/2006/metadata/properties" xmlns:ns2="1543e12e-b41e-4b3f-8a83-41e12152c6a2" xmlns:ns3="4ea622ab-6d0b-4c8a-8736-27bd26b1fd54" targetNamespace="http://schemas.microsoft.com/office/2006/metadata/properties" ma:root="true" ma:fieldsID="d8591a57001aab622ca53eec3b275654" ns2:_="" ns3:_="">
    <xsd:import namespace="1543e12e-b41e-4b3f-8a83-41e12152c6a2"/>
    <xsd:import namespace="4ea622ab-6d0b-4c8a-8736-27bd26b1fd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43e12e-b41e-4b3f-8a83-41e12152c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8f511a-55f6-4a17-bf66-50620cb4ac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a622ab-6d0b-4c8a-8736-27bd26b1fd5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d32ef1-88e9-423d-8931-ac66733720bd}" ma:internalName="TaxCatchAll" ma:showField="CatchAllData" ma:web="4ea622ab-6d0b-4c8a-8736-27bd26b1fd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84F3B5-6F7B-48C8-A5F9-624F64CEB278}">
  <ds:schemaRefs>
    <ds:schemaRef ds:uri="http://purl.org/dc/dcmitype/"/>
    <ds:schemaRef ds:uri="http://purl.org/dc/elements/1.1/"/>
    <ds:schemaRef ds:uri="http://www.w3.org/XML/1998/namespace"/>
    <ds:schemaRef ds:uri="4ea622ab-6d0b-4c8a-8736-27bd26b1fd54"/>
    <ds:schemaRef ds:uri="1543e12e-b41e-4b3f-8a83-41e12152c6a2"/>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C682CAD-3797-4295-9ED3-4EDA9E44C9B5}">
  <ds:schemaRefs>
    <ds:schemaRef ds:uri="http://schemas.microsoft.com/sharepoint/v3/contenttype/forms"/>
  </ds:schemaRefs>
</ds:datastoreItem>
</file>

<file path=customXml/itemProps3.xml><?xml version="1.0" encoding="utf-8"?>
<ds:datastoreItem xmlns:ds="http://schemas.openxmlformats.org/officeDocument/2006/customXml" ds:itemID="{0C5AD12D-E49A-4A63-8417-975871652C84}">
  <ds:schemaRefs>
    <ds:schemaRef ds:uri="http://schemas.microsoft.com/office/2006/metadata/contentType"/>
    <ds:schemaRef ds:uri="http://schemas.microsoft.com/office/2006/metadata/properties/metaAttributes"/>
    <ds:schemaRef ds:uri="http://www.w3.org/2000/xmlns/"/>
    <ds:schemaRef ds:uri="http://www.w3.org/2001/XMLSchema"/>
    <ds:schemaRef ds:uri="1543e12e-b41e-4b3f-8a83-41e12152c6a2"/>
    <ds:schemaRef ds:uri="4ea622ab-6d0b-4c8a-8736-27bd26b1fd5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81</TotalTime>
  <Words>2361</Words>
  <Application>Microsoft Macintosh PowerPoint</Application>
  <PresentationFormat>Widescreen</PresentationFormat>
  <Paragraphs>359</Paragraphs>
  <Slides>39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Black</vt:lpstr>
      <vt:lpstr>Calibri</vt:lpstr>
      <vt:lpstr>Calibri Light</vt:lpstr>
      <vt:lpstr>proxima-nova</vt:lpstr>
      <vt:lpstr>Segoe UI</vt:lpstr>
      <vt:lpstr>Office Theme</vt:lpstr>
      <vt:lpstr>Data on inequality to shape more preventative decision making and its role in the Shaping Places for Wellbeing Programme Masterclass 3</vt:lpstr>
      <vt:lpstr>Data on inequality to shape more preventative decision making and its role in the Shaping Places for Wellbeing Programme </vt:lpstr>
      <vt:lpstr>Data on inequality to shape more preventative decision making and its role in the Shaping Places for Wellbeing Programme </vt:lpstr>
      <vt:lpstr>Masterclass 1: Place based approaches </vt:lpstr>
      <vt:lpstr>Who?</vt:lpstr>
      <vt:lpstr>Key parts to a place-based approach</vt:lpstr>
      <vt:lpstr>Take a place based approach</vt:lpstr>
      <vt:lpstr>Take a place based approach</vt:lpstr>
      <vt:lpstr>Data on inequality to shape more preventative decision making and its role in the Shaping Places for Wellbeing Programme </vt:lpstr>
      <vt:lpstr>PowerPoint Presentation</vt:lpstr>
      <vt:lpstr>Three activities:</vt:lpstr>
      <vt:lpstr>Project Towns</vt:lpstr>
      <vt:lpstr>Data journey</vt:lpstr>
      <vt:lpstr>Data documents produced</vt:lpstr>
      <vt:lpstr>Quantitative  data collection process</vt:lpstr>
      <vt:lpstr>Quantitative data on those impacted by inequality in Ayr</vt:lpstr>
      <vt:lpstr>PowerPoint Presentation</vt:lpstr>
      <vt:lpstr>PowerPoint Presentation</vt:lpstr>
      <vt:lpstr>PowerPoint Presentation</vt:lpstr>
      <vt:lpstr>Data collection  journey </vt:lpstr>
      <vt:lpstr>Qualitative data brings crucial community insight into our understanding of what is happening</vt:lpstr>
      <vt:lpstr>People in Clydebank: qualitative data Emerging theme: Moving around Clydebank</vt:lpstr>
      <vt:lpstr>Sharing learning: output</vt:lpstr>
      <vt:lpstr>Data on inequality to shape more preventative decision making and its role in the Shaping Places for Wellbeing Programme </vt:lpstr>
      <vt:lpstr>PowerPoint Presentation</vt:lpstr>
      <vt:lpstr>Feedback on Qualitative Data</vt:lpstr>
      <vt:lpstr>Decisions: Place and Wellbeing Assessments</vt:lpstr>
      <vt:lpstr>Using the data - Place and Wellbeing Assessments</vt:lpstr>
      <vt:lpstr>Place: what we need to get right in every place  </vt:lpstr>
      <vt:lpstr>Decision making in Clydebank: Use of Outcome Briefings</vt:lpstr>
      <vt:lpstr>Shared learning </vt:lpstr>
      <vt:lpstr>Shaping Places for Wellbeing Programme support sits at three levels </vt:lpstr>
      <vt:lpstr>Shared Learning: Impact Stories </vt:lpstr>
      <vt:lpstr>Further Masterclass:</vt:lpstr>
      <vt:lpstr>What next?          </vt:lpstr>
      <vt:lpstr>Quantitative data challenges</vt:lpstr>
      <vt:lpstr>What can we all do?  </vt:lpstr>
      <vt:lpstr>Find out more!</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Wilde, Alex</dc:creator>
  <cp:lastModifiedBy>Louise Jenkins</cp:lastModifiedBy>
  <cp:revision>12</cp:revision>
  <dcterms:created xsi:type="dcterms:W3CDTF">2022-05-25T11:39:29Z</dcterms:created>
  <dcterms:modified xsi:type="dcterms:W3CDTF">2024-11-06T10:29:24Z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0x0101008D8B37618F89864ABE738DE1DBF7EE19</vt:lpwstr>
  </property>
  <property fmtid="{D5CDD505-2E9C-101B-9397-08002B2CF9AE}" pid="3" name="MediaServiceImageTags">
    <vt:lpwstr/>
  </property>
</Properties>
</file>